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72" r:id="rId5"/>
    <p:sldId id="273" r:id="rId6"/>
    <p:sldId id="274" r:id="rId7"/>
    <p:sldId id="275" r:id="rId8"/>
    <p:sldId id="276" r:id="rId9"/>
    <p:sldId id="278" r:id="rId10"/>
    <p:sldId id="279" r:id="rId11"/>
    <p:sldId id="280" r:id="rId12"/>
    <p:sldId id="281" r:id="rId13"/>
    <p:sldId id="283" r:id="rId14"/>
    <p:sldId id="284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6" autoAdjust="0"/>
  </p:normalViewPr>
  <p:slideViewPr>
    <p:cSldViewPr>
      <p:cViewPr>
        <p:scale>
          <a:sx n="100" d="100"/>
          <a:sy n="100" d="100"/>
        </p:scale>
        <p:origin x="-28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7A7FA-2907-4E8A-B029-EED6ADA69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1F9F-A31A-418D-85E9-25BF5E5387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3D1A5-3939-4FC1-AF0D-E42A2BDF9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CB1E3D-AA18-4E4F-A3E6-E8BCA7DB30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F76AB-3158-477E-982E-A0FEAAFD48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D74E-7D4A-43D3-AFD3-37963D2526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5116-11B7-42ED-A14A-423C42F906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29B88-EB69-49E4-A813-5E92FD44C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E219-53C7-489D-96E1-6F9199379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CD260-6CB8-4074-9ED4-0048886AD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8DBE-DAC9-40B5-83AF-BB4609C8BB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96FE61-7A4E-4FC1-8CB7-8E61893EB8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977D1B-AEF4-4086-B870-AF120725763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847012" cy="3124200"/>
          </a:xfrm>
        </p:spPr>
        <p:txBody>
          <a:bodyPr/>
          <a:lstStyle/>
          <a:p>
            <a:r>
              <a:rPr lang="ru-RU" sz="2800" b="1" dirty="0"/>
              <a:t>Иллюстративный материал к выпускной аттестационной работе на тему:</a:t>
            </a:r>
            <a:br>
              <a:rPr lang="ru-RU" sz="2800" b="1" dirty="0"/>
            </a:br>
            <a:r>
              <a:rPr lang="ru-RU" sz="2800" b="1" dirty="0" smtClean="0"/>
              <a:t>«</a:t>
            </a:r>
            <a:r>
              <a:rPr lang="ru-RU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Оптимизация </a:t>
            </a: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бизнес-процессов путем внедрения 1С ERP Управление Предприятием на предприятии ООО «</a:t>
            </a:r>
            <a:r>
              <a:rPr lang="ru-RU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Совтест</a:t>
            </a:r>
            <a:r>
              <a:rPr lang="ru-RU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АТЕ»</a:t>
            </a:r>
            <a:r>
              <a:rPr lang="ru-RU" sz="2800" b="1" dirty="0" smtClean="0"/>
              <a:t>»</a:t>
            </a:r>
            <a:endParaRPr lang="ru-RU" sz="28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4221163"/>
            <a:ext cx="4137025" cy="17526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1800" b="1" dirty="0"/>
              <a:t>Выполнил</a:t>
            </a:r>
          </a:p>
          <a:p>
            <a:pPr algn="l">
              <a:lnSpc>
                <a:spcPct val="80000"/>
              </a:lnSpc>
            </a:pPr>
            <a:r>
              <a:rPr lang="ru-RU" sz="1800" b="1" dirty="0" smtClean="0"/>
              <a:t>Ситников Александр Андреевич</a:t>
            </a:r>
            <a:endParaRPr lang="ru-RU" sz="1800" dirty="0"/>
          </a:p>
          <a:p>
            <a:pPr algn="l">
              <a:lnSpc>
                <a:spcPct val="80000"/>
              </a:lnSpc>
            </a:pPr>
            <a:r>
              <a:rPr lang="ru-RU" sz="1800" dirty="0"/>
              <a:t>Научный руководитель:</a:t>
            </a:r>
          </a:p>
          <a:p>
            <a:pPr algn="l">
              <a:lnSpc>
                <a:spcPct val="80000"/>
              </a:lnSpc>
            </a:pPr>
            <a:r>
              <a:rPr lang="ru-RU" sz="1800" dirty="0"/>
              <a:t>кандидат эконом. наук, доцент,</a:t>
            </a:r>
            <a:endParaRPr lang="ru-RU" sz="1800" b="1" dirty="0"/>
          </a:p>
          <a:p>
            <a:pPr algn="l">
              <a:lnSpc>
                <a:spcPct val="80000"/>
              </a:lnSpc>
            </a:pPr>
            <a:r>
              <a:rPr lang="ru-RU" sz="1800" b="1" dirty="0" err="1"/>
              <a:t>Трубникова</a:t>
            </a:r>
            <a:r>
              <a:rPr lang="ru-RU" sz="1800" b="1" dirty="0"/>
              <a:t> Вера Витальевна</a:t>
            </a:r>
            <a:r>
              <a:rPr lang="ru-RU" sz="18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Выявление существующих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проблем действующих бизнес-процессов на предприятии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/>
              <a:t>Участие предприятия в тендерных процедурах закупок</a:t>
            </a:r>
            <a:r>
              <a:rPr lang="ru-RU" sz="2000" dirty="0" smtClean="0"/>
              <a:t>: Основной существующей проблемой при участии в тендерных процедурах закупок является короткий промежуток времени, за который предприятие должно принять решение об участии или не участии в проводимой закупке.</a:t>
            </a:r>
          </a:p>
          <a:p>
            <a:pPr>
              <a:buNone/>
            </a:pPr>
            <a:r>
              <a:rPr lang="ru-RU" sz="2000" b="1" dirty="0" smtClean="0"/>
              <a:t>Процесс порядок оформления и заключения договоров</a:t>
            </a:r>
            <a:r>
              <a:rPr lang="ru-RU" sz="2000" dirty="0" smtClean="0"/>
              <a:t>: Основной проблемой является  сроки согласования договора и последующего его заключения.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Рекомендации по изменению действующих бизнес-процессов на предприятии с помощью1С ERP «Предприятие»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Сокращения сроков принятия решения об участии в процедуре закупки и сокращения сроков подготовки документов необходимых для участия в тендерной процедуре.</a:t>
            </a:r>
          </a:p>
          <a:p>
            <a:r>
              <a:rPr lang="ru-RU" sz="2000" dirty="0" smtClean="0"/>
              <a:t>Сокращения сроков на проверку контрагента на его благонадежность.</a:t>
            </a:r>
          </a:p>
          <a:p>
            <a:r>
              <a:rPr lang="ru-RU" sz="2000" dirty="0" smtClean="0"/>
              <a:t>Введение риск-ориентированного подхода к заключению договора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Пример таблицы рисков по заключаемому договору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971601" y="1484784"/>
          <a:ext cx="6552727" cy="4525964"/>
        </p:xfrm>
        <a:graphic>
          <a:graphicData uri="http://schemas.openxmlformats.org/drawingml/2006/table">
            <a:tbl>
              <a:tblPr/>
              <a:tblGrid>
                <a:gridCol w="446897"/>
                <a:gridCol w="1807243"/>
                <a:gridCol w="446897"/>
                <a:gridCol w="492765"/>
                <a:gridCol w="492765"/>
                <a:gridCol w="387921"/>
                <a:gridCol w="728663"/>
                <a:gridCol w="728663"/>
                <a:gridCol w="681483"/>
                <a:gridCol w="339430"/>
              </a:tblGrid>
              <a:tr h="3726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Риски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Общая оценка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Фамилия согласующего лица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Фамилия согласующего лица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Автор/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предложения по уменьшению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Последствия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Вероятность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комплексный. Показатель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Последствия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Вероятность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Последствия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Вероятность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Риски коммерческой службы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latin typeface="Calibri"/>
                        <a:ea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2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Возможность расторжения Договора Заказчиком в одностороннем порядке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0,65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0,26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Поставка несоответствующей продукции  по кооперации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0,45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0,225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Нарушение запланированных сроков сдачи проекта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0,56667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0,43333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0,245556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Отказ оборудования при проведении ПНР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0,08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latin typeface="Calibri"/>
                        <a:ea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Риски ОГК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Неполное ТЗ 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0,16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0,8</a:t>
                      </a: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0,2</a:t>
                      </a: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Не предоставление тестируемых образцов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0,16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0,8</a:t>
                      </a: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0,2</a:t>
                      </a: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недостоверная техническая документация на стадии просчета проекта 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0,08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0,8</a:t>
                      </a: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600">
                          <a:latin typeface="Calibri"/>
                          <a:ea typeface="Calibri"/>
                          <a:cs typeface="Times New Roman"/>
                        </a:rPr>
                        <a:t>0,1</a:t>
                      </a: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Отсутствие опыта аналогичных проектов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0,225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latin typeface="Calibri"/>
                        <a:ea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Финансовые риски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Задержка  аванса при сохранении сроков поставки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0,175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6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Приемлемый уровень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0,2 и ниже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36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Рискованый уровень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От 0.2 до 0.3 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36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Неприемлемый уровень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latin typeface="Times New Roman"/>
                          <a:ea typeface="Times New Roman"/>
                          <a:cs typeface="Times New Roman"/>
                        </a:rPr>
                        <a:t>0,3 и выше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71" marR="3577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Оценка эффективности предложенных рекомендаций</a:t>
            </a:r>
            <a:endParaRPr lang="ru-RU" sz="25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2316724" y="1595984"/>
          <a:ext cx="4510551" cy="4529569"/>
        </p:xfrm>
        <a:graphic>
          <a:graphicData uri="http://schemas.openxmlformats.org/drawingml/2006/table">
            <a:tbl>
              <a:tblPr/>
              <a:tblGrid>
                <a:gridCol w="278051"/>
                <a:gridCol w="2384639"/>
                <a:gridCol w="528297"/>
                <a:gridCol w="855360"/>
                <a:gridCol w="464204"/>
              </a:tblGrid>
              <a:tr h="7743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Действие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Срок выполнения в соответствии с действующим процессом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Срок выполнения по совершенствованию процесса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Экономия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2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Рассмотреть тендерную документацию на возможность участия в процедуре (ответственный менеджер)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1,5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1,5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Заполнить исходные данные по тендеру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 день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 день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2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Согласовать возможность участия в тендерной процедуре со смежными структурными подразделениями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 день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 день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1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Утвердить тендер у Генерального директора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Исключить данное действие, использовать только в случае несогласования отв.службами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Подготовить техническую часть тендера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 день </a:t>
                      </a: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(параллельный процесс пункту 6)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Подготовить юридическую часть тендера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 день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(параллельный процесс пункту 5)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8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Подготовить полный пакет документов по тендеру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 день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 дня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Подать заявку на участие в процедуре закупки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 день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 день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45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17 дней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8,5 дней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8,5 дней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97" marR="508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Заключение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 smtClean="0"/>
              <a:t>Оптимизация бизнес-процессов предприятия является важной составляющей, позволяющая идти предприятию в ногу со временем. Внедрение информационных технологий в жизнь предприятия позволяет создавать более выгодные конкурентные преимущества по сравнению с организациями, которые не пытаются внедрить в свою деятельность цифровые технологии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dirty="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18487" cy="1714500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Цель исследования - это разработка рекомендаций по оптимизации существующих бизнес-процессов на предприятии, путем совершенствования документооборота на предприятии, в том числе электронного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229600" cy="5157787"/>
          </a:xfrm>
        </p:spPr>
        <p:txBody>
          <a:bodyPr/>
          <a:lstStyle/>
          <a:p>
            <a:r>
              <a:rPr lang="ru-RU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достижения поставленной цели в работе поставлены и решены следующие задачи:</a:t>
            </a:r>
          </a:p>
          <a:p>
            <a:r>
              <a:rPr lang="ru-RU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исследованы принципы построения бизнес-процессов на современных предприятиях; </a:t>
            </a:r>
          </a:p>
          <a:p>
            <a:r>
              <a:rPr lang="ru-RU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проанализированы принципы и методы оптимизации бизнес-процессов;</a:t>
            </a:r>
          </a:p>
          <a:p>
            <a:r>
              <a:rPr lang="ru-RU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дана характеристика деятельности ООО «</a:t>
            </a:r>
            <a:r>
              <a:rPr lang="ru-RU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Совтест</a:t>
            </a:r>
            <a:r>
              <a:rPr lang="ru-RU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АТЕ»;</a:t>
            </a:r>
          </a:p>
          <a:p>
            <a:r>
              <a:rPr lang="ru-RU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проведен анализ действующих процессов на предприятия;</a:t>
            </a:r>
          </a:p>
          <a:p>
            <a:r>
              <a:rPr lang="ru-RU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разработаны и обоснованы мероприятия по оптимизации бизнес-процессов.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2264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Методы оптимизации бизнес-процессов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00200"/>
            <a:ext cx="8218487" cy="5141913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Оптимизацию бизнес-процессов возможно осуществлять разными методами, наиболее популярными из них являются: </a:t>
            </a:r>
          </a:p>
          <a:p>
            <a:pPr lvl="0"/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Реинжениринг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процесса;</a:t>
            </a:r>
          </a:p>
          <a:p>
            <a:pPr lvl="0"/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Перепроектирование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процесса;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Функционально-стоимостной анализ; 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Методика быстрого анализа решения (FAST).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Сравнение методов оптимизации бизнес-процессов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1533207" y="1767681"/>
          <a:ext cx="6077585" cy="4191000"/>
        </p:xfrm>
        <a:graphic>
          <a:graphicData uri="http://schemas.openxmlformats.org/drawingml/2006/table">
            <a:tbl>
              <a:tblPr/>
              <a:tblGrid>
                <a:gridCol w="1238885"/>
                <a:gridCol w="2250440"/>
                <a:gridCol w="258826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Метод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Сильные стороны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Слабые стороны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Calibri"/>
                          <a:ea typeface="Times New Roman"/>
                        </a:rPr>
                        <a:t>Реинжениринг</a:t>
                      </a:r>
                      <a:r>
                        <a:rPr lang="ru-RU" sz="1100" dirty="0">
                          <a:latin typeface="Calibri"/>
                          <a:ea typeface="Times New Roman"/>
                        </a:rPr>
                        <a:t> процесса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Стремительное увеличение конкурентного преимущества и значительного увеличения эффективности процессов.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Значительные финансовые затраты, сопротивление высшего руководство предприятия на принятие решения о проведении реинжиниринга из-за боязни нарушить действующие процессы.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Перепроектирование процесса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Усовершенствование действующего процесса с получением увеличения конкурентного преимущества.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Относительно небольшой экономический эффект.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Функционально-стоимостной анализ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Определение предприятием прибыльного ценообразования на производимую продукцию. Возможность определения процессов, которые не добавляют конечную ценность предприятию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Излишняя детализация процессов на предприятии, которые могут не привести к желаемому эффекту, незаинтересованность руководителей среднего звена, считающего данный анализ излишней бюрократической прихотью финансового отдела.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Методика быстрого анализа решения (FAST)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Возможность за минимальный промежуток времени решить возникшие проблемы при исполнении бизнес-процессов на предприятии с относительно минимальными затратами на его реализацию.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Невозможность применения к сложным многоуровневым процессам, изменения которых затронут изменение смежных процессов, которые могут повлиять на снижение конечной ценности процесса, и вложения значительных финансовых затрат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ОЦЕНКА ЭФФЕКТИВНОСТИ УПРАВЛЕНИЯ ПРЕДПРИЯТИЕМ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Характеристика деятельности </a:t>
            </a:r>
            <a:endParaRPr lang="ru-RU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ООО 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</a:t>
            </a:r>
            <a:r>
              <a:rPr lang="ru-RU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Совтест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АТЕ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</a:t>
            </a:r>
            <a:endParaRPr lang="en-US" b="1" dirty="0"/>
          </a:p>
          <a:p>
            <a:pPr algn="just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ООО «</a:t>
            </a:r>
            <a:r>
              <a:rPr lang="ru-RU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Совтест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АТЕ» - динамично развивающееся инжиниринговое предприятие, предлагающее для предприятий-производителей электроники широкий спектр комплексных решений по разным видам </a:t>
            </a: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оборудования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>
              <a:buNone/>
            </a:pP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Предприятие обеспечивает метрологическую, сервисную и техническую поддержку, а также предоставляет услуги в области логистики и ВЭД для комплексного подхода к потребностям клиента, уделяя особое внимание качеству предоставляемых решений.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Путь развития ООО «</a:t>
            </a:r>
            <a:r>
              <a:rPr lang="ru-RU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Совтест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АТЕ»</a:t>
            </a:r>
            <a:endParaRPr lang="ru-RU" dirty="0"/>
          </a:p>
        </p:txBody>
      </p:sp>
      <p:pic>
        <p:nvPicPr>
          <p:cNvPr id="4" name="Содержимое 3" descr="C:\Users\Пользователь\Desktop\Диплом\Таблицы\Фото рзавитие совтест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7128792" cy="4309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Анализ действующих бизнес-процессов </a:t>
            </a:r>
            <a:r>
              <a:rPr lang="ru-RU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br>
              <a:rPr lang="ru-RU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25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Совтест</a:t>
            </a:r>
            <a:r>
              <a:rPr lang="ru-RU" sz="2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АТЕ»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уществующи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предприятии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бизнес-процессы:</a:t>
            </a:r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персоналом;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планирование продаж;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осуществление продаж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финансами;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снижение рисков при исполнении обязательств по заключенным контрактам;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«умного» производства,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востребованной, высокотехнологичной продукции, обеспечивающих прибыль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предприятию;</a:t>
            </a:r>
            <a:endParaRPr lang="ru-RU" sz="1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и поддержание результативности системы менеджмента и качества (СМК) в соответствии с действующими требованиями и стандартами ГОСТ;</a:t>
            </a:r>
          </a:p>
          <a:p>
            <a:pPr lvl="0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производительности труда, уменьшения затрат и снижения себестоимости продукции посредством внедрения элементов бережливого производства;</a:t>
            </a:r>
          </a:p>
          <a:p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сертификация продукции в соответствии с требованиями документов, регламентирующих деятельность  в этой области и др.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Общая структура бизнес-процессов на предприятии представлена на рисунке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Пользователь\Desktop\Диплом\Таблицы\Процессная схема ОООСовтест ате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45696" y="1935163"/>
            <a:ext cx="7852608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algn="ctr"/>
            <a:r>
              <a:rPr lang="ru-RU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SWOT анализ предприятия ООО «</a:t>
            </a:r>
            <a:r>
              <a:rPr lang="ru-RU" sz="25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Совтест</a:t>
            </a:r>
            <a:r>
              <a:rPr lang="ru-RU" sz="25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АТЕ»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ph type="tbl" idx="1"/>
          </p:nvPr>
        </p:nvGraphicFramePr>
        <p:xfrm>
          <a:off x="1115616" y="1196752"/>
          <a:ext cx="6912768" cy="4598504"/>
        </p:xfrm>
        <a:graphic>
          <a:graphicData uri="http://schemas.openxmlformats.org/drawingml/2006/table">
            <a:tbl>
              <a:tblPr/>
              <a:tblGrid>
                <a:gridCol w="3481270"/>
                <a:gridCol w="3431498"/>
              </a:tblGrid>
              <a:tr h="85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Сильные стороны</a:t>
                      </a:r>
                    </a:p>
                  </a:txBody>
                  <a:tcPr marL="29924" marR="2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Слабые стороны</a:t>
                      </a:r>
                    </a:p>
                  </a:txBody>
                  <a:tcPr marL="29924" marR="2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0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Позиция лидера на внутреннем рынке.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Узнаваемость бренда на рынке </a:t>
                      </a:r>
                      <a:r>
                        <a:rPr lang="en-US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en-US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 </a:t>
                      </a: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РФ и за рубежом.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Доступ на международный рынок идей и технологий.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Положительная репутация предприятия среди финансовых учреждений.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Широкая номенклатура продаж и услуг собственного производства.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Наличие собственных офисных и производственных площадей.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Выстроенные бизнес-процессы.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Социальная поддержка работников со стороны работодателя: выплата мат. помощи и т.д.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Наличие сотрудников «болеющих» за дело.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Качественный сервис.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Производственный опыт (для отделов продаж).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Цифровизация</a:t>
                      </a: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деятельности.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Полный цикл производства позволяющий на 80% производить выпуск продукции своими силами.</a:t>
                      </a:r>
                    </a:p>
                  </a:txBody>
                  <a:tcPr marL="29924" marR="2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Высокая стоимость обучения новых сотрудников.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Слабая рекламная деятельность.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Излишня бюрократия, как следствие негибкость и низкая оперативность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Неоптимизированные и не полностью определенные бизнес-процессы, как следствие неопределенная ответственность, дублирование задач.</a:t>
                      </a:r>
                    </a:p>
                  </a:txBody>
                  <a:tcPr marL="29924" marR="2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Возможности</a:t>
                      </a:r>
                    </a:p>
                  </a:txBody>
                  <a:tcPr marL="29924" marR="2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Угрозы</a:t>
                      </a:r>
                    </a:p>
                  </a:txBody>
                  <a:tcPr marL="29924" marR="2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0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Повышение уровня качества производства.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Полный переход на электронный документооборот.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Снижение накладных расходов.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Увеличение вовлеченности персонала в применение внутренней нормативной базы.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Дальнейшее развитие проектного подхода.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Совершенствование системы процесса согласования, ознакомления и т.д. в области документооборота.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Продолжение развития рекламы и маркетинга.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Повышение эффективности бизнес-процессов.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Расширение услуг и компетенций: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Привлечение новых иностранных и отечественных партнеров;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Расширение производственных возможностей и возможного портфеля заказов в связи с ростом числа производственных компаний в регионе и близлежащих регионах;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Повышение уровня квалификации кадрового состава: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Развитие сотрудничества с учебными заведениями г. Курска по подготовке квалифицированных кадров в соответствии с потребностями предприятия;</a:t>
                      </a:r>
                    </a:p>
                  </a:txBody>
                  <a:tcPr marL="29924" marR="2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Отсутствие спроса на производство электроники в России.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Цикличность развития производства заказчиков, связанная с износом основных средств (пик закупок сменяется спадом каждые 3-5 лет).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Изменение регионального и федерального законодательства: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Увеличение налоговых ставок;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Увеличение таможенных пошлин на импортное оборудование и комплектующие;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Высокий уровень конкуренции: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Увеличение конкуренции со стороны Китая;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Экономический спад: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Значительные колебания курсов валюты;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Санкции и возможность их расширения.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Низкая подготовка персонала: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Ограниченный рынок труда в г. Курске по инженерно-техническим специальностям (мало активных соискателей с нужными профессиональными компетенциями);</a:t>
                      </a:r>
                    </a:p>
                  </a:txBody>
                  <a:tcPr marL="29924" marR="2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196</TotalTime>
  <Words>1283</Words>
  <Application>Microsoft Office PowerPoint</Application>
  <PresentationFormat>Экран (4:3)</PresentationFormat>
  <Paragraphs>289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Иллюстративный материал к выпускной аттестационной работе на тему: «Оптимизация бизнес-процессов путем внедрения 1С ERP Управление Предприятием на предприятии ООО «Совтест АТЕ»»</vt:lpstr>
      <vt:lpstr>Цель исследования - это разработка рекомендаций по оптимизации существующих бизнес-процессов на предприятии, путем совершенствования документооборота на предприятии, в том числе электронного. </vt:lpstr>
      <vt:lpstr>Методы оптимизации бизнес-процессов</vt:lpstr>
      <vt:lpstr> Сравнение методов оптимизации бизнес-процессов</vt:lpstr>
      <vt:lpstr>ОЦЕНКА ЭФФЕКТИВНОСТИ УПРАВЛЕНИЯ ПРЕДПРИЯТИЕМ</vt:lpstr>
      <vt:lpstr>Путь развития ООО «Совтест АТЕ»</vt:lpstr>
      <vt:lpstr>Анализ действующих бизнес-процессов в  ООО «Совтест АТЕ»</vt:lpstr>
      <vt:lpstr>Общая структура бизнес-процессов на предприятии представлена на рисунке</vt:lpstr>
      <vt:lpstr>SWOT анализ предприятия ООО «Совтест АТЕ»</vt:lpstr>
      <vt:lpstr>Выявление существующих проблем действующих бизнес-процессов на предприятии</vt:lpstr>
      <vt:lpstr>Рекомендации по изменению действующих бизнес-процессов на предприятии с помощью1С ERP «Предприятие»</vt:lpstr>
      <vt:lpstr>Пример таблицы рисков по заключаемому договору</vt:lpstr>
      <vt:lpstr>Оценка эффективности предложенных рекомендаций</vt:lpstr>
      <vt:lpstr>Заключение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Иллюстративный материал к выпускной аттестационной работе на тему: «Разработка стратегии развития организации на вендинговом рынке Курской области »</dc:title>
  <dc:creator>Владимир</dc:creator>
  <cp:lastModifiedBy>user</cp:lastModifiedBy>
  <cp:revision>27</cp:revision>
  <dcterms:created xsi:type="dcterms:W3CDTF">2019-09-19T03:44:06Z</dcterms:created>
  <dcterms:modified xsi:type="dcterms:W3CDTF">2020-11-17T08:11:50Z</dcterms:modified>
</cp:coreProperties>
</file>