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60" r:id="rId3"/>
    <p:sldId id="261" r:id="rId4"/>
    <p:sldId id="297" r:id="rId5"/>
    <p:sldId id="298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00" r:id="rId22"/>
    <p:sldId id="301" r:id="rId23"/>
    <p:sldId id="302" r:id="rId24"/>
    <p:sldId id="280" r:id="rId25"/>
    <p:sldId id="281" r:id="rId26"/>
    <p:sldId id="299" r:id="rId27"/>
    <p:sldId id="282" r:id="rId28"/>
    <p:sldId id="284" r:id="rId29"/>
    <p:sldId id="303" r:id="rId30"/>
    <p:sldId id="285" r:id="rId31"/>
    <p:sldId id="286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170"/>
      <c:depthPercent val="10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бюджета проекта "ШАГ" по статьям финансирования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ФОТ </c:v>
                </c:pt>
                <c:pt idx="1">
                  <c:v>Приобретение основных средств, материалов, прочие работы и услуги</c:v>
                </c:pt>
                <c:pt idx="2">
                  <c:v>Коммунальные услуги , связь</c:v>
                </c:pt>
                <c:pt idx="3">
                  <c:v>На развитие учреждения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45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02-49DA-8E04-BE895D38C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94CCD-6ADD-4A71-AE18-A8A7A6FEA0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D7EA-A20F-49F1-9DFA-F69766E57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2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8CD73-1DF5-4CB3-9AB3-22F424A4181F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79AB-C2A7-4177-A58E-F5BC916DE3A3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EAFC-4566-4716-A09C-5B60AA42F20E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2E4-7DE7-475C-A110-4583E9E26425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1731C-5E7C-4485-B3A5-EB30C1DC1EBE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86E1-E199-4EB7-96AD-7FCF2C05FDFE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D83D-16C0-496E-9EB3-58C8E16592EF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CEDCD-7AF7-4103-B8B7-7DF00FA2BEE0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D2E1-4E39-46A2-AA60-81CF56F9A1D0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9F6C-3BD1-4556-9EC8-2F2CE3812152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A443-C664-4241-8026-B57EA812DD52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A761750-BDF1-4CFF-9FD0-EC1FEA06B696}" type="datetime1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0B17E32-1730-472B-BB80-B947BDE0CD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4536504"/>
          </a:xfrm>
        </p:spPr>
        <p:txBody>
          <a:bodyPr>
            <a:noAutofit/>
          </a:bodyPr>
          <a:lstStyle/>
          <a:p>
            <a:r>
              <a:rPr lang="ru-RU" sz="1800" cap="none" dirty="0" smtClean="0">
                <a:solidFill>
                  <a:schemeClr val="tx1"/>
                </a:solidFill>
              </a:rPr>
              <a:t>Министерство образования и науки Российской </a:t>
            </a:r>
            <a:r>
              <a:rPr lang="ru-RU" sz="1800" cap="none" dirty="0">
                <a:solidFill>
                  <a:schemeClr val="tx1"/>
                </a:solidFill>
              </a:rPr>
              <a:t>Ф</a:t>
            </a:r>
            <a:r>
              <a:rPr lang="ru-RU" sz="1800" cap="none" dirty="0" smtClean="0">
                <a:solidFill>
                  <a:schemeClr val="tx1"/>
                </a:solidFill>
              </a:rPr>
              <a:t>едерации</a:t>
            </a:r>
            <a:br>
              <a:rPr lang="ru-RU" sz="1800" cap="none" dirty="0" smtClean="0">
                <a:solidFill>
                  <a:schemeClr val="tx1"/>
                </a:solidFill>
              </a:rPr>
            </a:br>
            <a:r>
              <a:rPr lang="ru-RU" sz="1800" cap="none" dirty="0" smtClean="0">
                <a:solidFill>
                  <a:schemeClr val="tx1"/>
                </a:solidFill>
              </a:rPr>
              <a:t>Федеральное государственное бюджетное образовательное учреждение высшего образования</a:t>
            </a:r>
            <a:br>
              <a:rPr lang="ru-RU" sz="1800" cap="none" dirty="0" smtClean="0">
                <a:solidFill>
                  <a:schemeClr val="tx1"/>
                </a:solidFill>
              </a:rPr>
            </a:br>
            <a:r>
              <a:rPr lang="ru-RU" sz="1800" cap="none" dirty="0" smtClean="0">
                <a:solidFill>
                  <a:schemeClr val="tx1"/>
                </a:solidFill>
              </a:rPr>
              <a:t>«</a:t>
            </a:r>
            <a:r>
              <a:rPr lang="ru-RU" sz="1800" b="1" cap="none" dirty="0" smtClean="0">
                <a:solidFill>
                  <a:schemeClr val="tx1"/>
                </a:solidFill>
              </a:rPr>
              <a:t>Курский государственный университет»</a:t>
            </a:r>
            <a:br>
              <a:rPr lang="ru-RU" sz="1800" b="1" cap="none" dirty="0" smtClean="0">
                <a:solidFill>
                  <a:schemeClr val="tx1"/>
                </a:solidFill>
              </a:rPr>
            </a:br>
            <a:r>
              <a:rPr lang="ru-RU" sz="1800" b="1" cap="none" dirty="0" smtClean="0">
                <a:solidFill>
                  <a:schemeClr val="tx1"/>
                </a:solidFill>
              </a:rPr>
              <a:t>Курская региональная бизнес-школа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Аттестационная работа на тему: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2800" b="1" i="1" cap="none" dirty="0" smtClean="0">
                <a:solidFill>
                  <a:schemeClr val="tx1"/>
                </a:solidFill>
              </a:rPr>
              <a:t>Формирование стратегии развития организации в условиях конкуренции на рынке образовательных услуг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4515513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>
                <a:latin typeface="Book Antiqua"/>
                <a:ea typeface="+mj-ea"/>
                <a:cs typeface="+mj-cs"/>
              </a:rPr>
              <a:t>Выполнила</a:t>
            </a:r>
            <a:r>
              <a:rPr lang="ru-RU" sz="2000" cap="all" dirty="0" smtClean="0">
                <a:latin typeface="Book Antiqua"/>
                <a:ea typeface="+mj-ea"/>
                <a:cs typeface="+mj-cs"/>
              </a:rPr>
              <a:t>:</a:t>
            </a:r>
            <a:r>
              <a:rPr lang="ru-RU" sz="2000" cap="all" dirty="0">
                <a:latin typeface="Book Antiqua"/>
                <a:ea typeface="+mj-ea"/>
                <a:cs typeface="+mj-cs"/>
              </a:rPr>
              <a:t/>
            </a:r>
            <a:br>
              <a:rPr lang="ru-RU" sz="2000" cap="all" dirty="0">
                <a:latin typeface="Book Antiqua"/>
                <a:ea typeface="+mj-ea"/>
                <a:cs typeface="+mj-cs"/>
              </a:rPr>
            </a:br>
            <a:r>
              <a:rPr lang="ru-RU" sz="2000" dirty="0" smtClean="0">
                <a:latin typeface="Book Antiqua"/>
                <a:ea typeface="+mj-ea"/>
                <a:cs typeface="+mj-cs"/>
              </a:rPr>
              <a:t>Усенко Любовь Викторовна </a:t>
            </a:r>
            <a:r>
              <a:rPr lang="ru-RU" sz="2000" cap="all" dirty="0">
                <a:latin typeface="Book Antiqua"/>
                <a:ea typeface="+mj-ea"/>
                <a:cs typeface="+mj-cs"/>
              </a:rPr>
              <a:t/>
            </a:r>
            <a:br>
              <a:rPr lang="ru-RU" sz="2000" cap="all" dirty="0">
                <a:latin typeface="Book Antiqua"/>
                <a:ea typeface="+mj-ea"/>
                <a:cs typeface="+mj-cs"/>
              </a:rPr>
            </a:br>
            <a:r>
              <a:rPr lang="ru-RU" sz="2000" cap="all" dirty="0">
                <a:latin typeface="Book Antiqua"/>
                <a:ea typeface="+mj-ea"/>
                <a:cs typeface="+mj-cs"/>
              </a:rPr>
              <a:t/>
            </a:r>
            <a:br>
              <a:rPr lang="ru-RU" sz="2000" cap="all" dirty="0">
                <a:latin typeface="Book Antiqua"/>
                <a:ea typeface="+mj-ea"/>
                <a:cs typeface="+mj-cs"/>
              </a:rPr>
            </a:br>
            <a:r>
              <a:rPr lang="ru-RU" sz="2000" dirty="0" smtClean="0">
                <a:latin typeface="Book Antiqua"/>
                <a:ea typeface="+mj-ea"/>
                <a:cs typeface="+mj-cs"/>
              </a:rPr>
              <a:t>Научный руководитель</a:t>
            </a:r>
            <a:r>
              <a:rPr lang="ru-RU" sz="2000" cap="all" dirty="0" smtClean="0">
                <a:latin typeface="Book Antiqua"/>
                <a:ea typeface="+mj-ea"/>
                <a:cs typeface="+mj-cs"/>
              </a:rPr>
              <a:t>:</a:t>
            </a:r>
            <a:r>
              <a:rPr lang="ru-RU" sz="2000" cap="all" dirty="0">
                <a:latin typeface="Book Antiqua"/>
                <a:ea typeface="+mj-ea"/>
                <a:cs typeface="+mj-cs"/>
              </a:rPr>
              <a:t/>
            </a:r>
            <a:br>
              <a:rPr lang="ru-RU" sz="2000" cap="all" dirty="0">
                <a:latin typeface="Book Antiqua"/>
                <a:ea typeface="+mj-ea"/>
                <a:cs typeface="+mj-cs"/>
              </a:rPr>
            </a:br>
            <a:r>
              <a:rPr lang="ru-RU" sz="2000" dirty="0" smtClean="0">
                <a:latin typeface="Book Antiqua"/>
                <a:ea typeface="+mj-ea"/>
                <a:cs typeface="+mj-cs"/>
              </a:rPr>
              <a:t>Д.Э.Н., Профессор </a:t>
            </a:r>
            <a:r>
              <a:rPr lang="ru-RU" sz="2000" dirty="0" err="1" smtClean="0">
                <a:latin typeface="Book Antiqua"/>
                <a:ea typeface="+mj-ea"/>
                <a:cs typeface="+mj-cs"/>
              </a:rPr>
              <a:t>Пронская</a:t>
            </a:r>
            <a:r>
              <a:rPr lang="ru-RU" sz="2000" dirty="0" smtClean="0">
                <a:latin typeface="Book Antiqua"/>
                <a:ea typeface="+mj-ea"/>
                <a:cs typeface="+mj-cs"/>
              </a:rPr>
              <a:t> О.Н.</a:t>
            </a:r>
            <a:br>
              <a:rPr lang="ru-RU" sz="2000" dirty="0" smtClean="0">
                <a:latin typeface="Book Antiqua"/>
                <a:ea typeface="+mj-ea"/>
                <a:cs typeface="+mj-cs"/>
              </a:rPr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ИПЛОМ презентация\семинары, конференции\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40" y="575859"/>
            <a:ext cx="3739652" cy="24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ИПЛОМ презентация\семинары, конференции\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4741"/>
            <a:ext cx="3961514" cy="263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ДИПЛОМ презентация\семинары, конференции\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3" y="3573016"/>
            <a:ext cx="3933728" cy="26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ДИПЛОМ презентация\семинары, конференции\IMG_3733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87" y="3600714"/>
            <a:ext cx="3917668" cy="26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56792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Цель воспитательной работы Центра «Оберег» </a:t>
            </a:r>
            <a:r>
              <a:rPr lang="ru-RU" sz="2400" dirty="0">
                <a:latin typeface="+mj-lt"/>
              </a:rPr>
              <a:t>- воспитание свободного гражданина с развитыми интеллектуальными способностями, творческим отношением к миру, чувством личной ответственности, твердой моралью, способного к преобразовательной продуктивной деятельности, саморазвитию, ориентированного на сохранение ценностей общечеловеческой и национальной культуры.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Свое воспитательное воздействие мы осуществляем по следующим программам</a:t>
            </a:r>
            <a:r>
              <a:rPr lang="ru-RU" sz="2000" dirty="0" smtClean="0">
                <a:latin typeface="+mj-lt"/>
              </a:rPr>
              <a:t>:</a:t>
            </a: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Ценности и традиции» (духовно-нравственное направление);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Земля – наш общий дом» (эколого-гуманитарное направление);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Я и ОТЕЧЕСТВО» (патриотическое направление);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Здоровым быть здорово!» (</a:t>
            </a:r>
            <a:r>
              <a:rPr lang="ru-RU" sz="2000" dirty="0" err="1">
                <a:latin typeface="+mj-lt"/>
              </a:rPr>
              <a:t>здоровьесберегающее</a:t>
            </a:r>
            <a:r>
              <a:rPr lang="ru-RU" sz="2000" dirty="0">
                <a:latin typeface="+mj-lt"/>
              </a:rPr>
              <a:t>, профилактическое направления);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 err="1">
                <a:latin typeface="+mj-lt"/>
              </a:rPr>
              <a:t>СемьЯ</a:t>
            </a:r>
            <a:r>
              <a:rPr lang="ru-RU" sz="2000" dirty="0">
                <a:latin typeface="+mj-lt"/>
              </a:rPr>
              <a:t>» (семейное воспитание)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Страна Фантазия» (художественно-эстетическое направление</a:t>
            </a:r>
            <a:r>
              <a:rPr lang="ru-RU" sz="2000" dirty="0" smtClean="0">
                <a:latin typeface="+mj-lt"/>
              </a:rPr>
              <a:t>);</a:t>
            </a: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•«</a:t>
            </a:r>
            <a:r>
              <a:rPr lang="ru-RU" sz="2000" dirty="0">
                <a:latin typeface="+mj-lt"/>
              </a:rPr>
              <a:t>Праздник детства» (досуговая деятельность)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астасия\Downloads\IVPTY_3x9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3" y="260648"/>
            <a:ext cx="3793776" cy="28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астасия\Downloads\9aBZrCGGU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978126" cy="27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астасия\Downloads\CWcyNoQMeF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3212976"/>
            <a:ext cx="4205352" cy="31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настасия\Downloads\Wc82-OrA0Y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34274"/>
            <a:ext cx="3978126" cy="29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ИПЛОМ презентация\грамоты педагогов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6" y="636267"/>
            <a:ext cx="3808106" cy="52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ДИПЛОМ презентация\грамоты педагогов\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64" y="396169"/>
            <a:ext cx="4035622" cy="57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ИПЛОМ презентация\грамоты педагогов\img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" y="548680"/>
            <a:ext cx="3926424" cy="5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ДИПЛОМ презентация\грамоты педагогов\img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28" y="548680"/>
            <a:ext cx="3816520" cy="54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5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35743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В учреждении реализуются 3 городские воспитательные </a:t>
            </a:r>
            <a:r>
              <a:rPr lang="ru-RU" sz="3200" dirty="0" smtClean="0">
                <a:latin typeface="+mj-lt"/>
              </a:rPr>
              <a:t>программы:</a:t>
            </a:r>
            <a:endParaRPr lang="ru-RU" sz="32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60648"/>
            <a:ext cx="50223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«Шаг к мечте» </a:t>
            </a:r>
            <a:r>
              <a:rPr lang="ru-RU" sz="2400" dirty="0">
                <a:latin typeface="+mj-lt"/>
              </a:rPr>
              <a:t>(</a:t>
            </a:r>
            <a:r>
              <a:rPr lang="ru-RU" sz="2400" dirty="0" err="1">
                <a:latin typeface="+mj-lt"/>
              </a:rPr>
              <a:t>профориентационнная</a:t>
            </a:r>
            <a:r>
              <a:rPr lang="ru-RU" sz="2400" dirty="0">
                <a:latin typeface="+mj-lt"/>
              </a:rPr>
              <a:t> работа)</a:t>
            </a:r>
          </a:p>
        </p:txBody>
      </p:sp>
      <p:pic>
        <p:nvPicPr>
          <p:cNvPr id="8194" name="Picture 2" descr="F:\ДИПЛОМ презентация\ГВП\Шаг к мечте\KOP_1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0" y="1313036"/>
            <a:ext cx="3704588" cy="24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ДИПЛОМ презентация\ГВП\Шаг к мечте\KOP_1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84" y="1362906"/>
            <a:ext cx="3554670" cy="23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ДИПЛОМ презентация\ГВП\Шаг к мечте\KOP_7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0" y="4034426"/>
            <a:ext cx="3704588" cy="24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ДИПЛОМ презентация\ГВП\Шаг к мечте\KOP_73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25" y="3968954"/>
            <a:ext cx="3829050" cy="25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4"/>
            <a:ext cx="5864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«Школа волонтерского мастерства»</a:t>
            </a:r>
          </a:p>
        </p:txBody>
      </p:sp>
      <p:pic>
        <p:nvPicPr>
          <p:cNvPr id="9218" name="Picture 2" descr="F:\ДИПЛОМ презентация\ГВП\фото волонт\0f2R0qmThJ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0339"/>
            <a:ext cx="3551040" cy="26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ДИПЛОМ презентация\ГВП\фото волонт\3PUXMccFyz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08861"/>
            <a:ext cx="3366344" cy="25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ДИПЛОМ презентация\ГВП\фото волонт\K5hGyi7IH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" y="3933056"/>
            <a:ext cx="3455030" cy="25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ДИПЛОМ презентация\ГВП\фото волонт\OgEuP9SNl3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54" y="3930887"/>
            <a:ext cx="3455030" cy="25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60648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«Мир </a:t>
            </a:r>
            <a:r>
              <a:rPr lang="ru-RU" sz="2800" dirty="0" smtClean="0">
                <a:latin typeface="+mj-lt"/>
              </a:rPr>
              <a:t>(для детей-инвалидов)</a:t>
            </a: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без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границ»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42" name="Picture 2" descr="F:\ДИПЛОМ презентация\ГВП\Мир без границ\Панюкова стенд Брудновские 2019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53200"/>
            <a:ext cx="3924944" cy="2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ДИПЛОМ презентация\ГВП\Мир без границ\Панюкова стенд Брудновские 2019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99" y="1174160"/>
            <a:ext cx="3864526" cy="25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ДИПЛОМ презентация\ГВП\Мир без границ\Панюкова стенд Брудновские 2019\7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891682" cy="25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ДИПЛОМ презентация\ГВП\Мир без границ\Панюкова стенд Брудновские 2019\7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12" y="3901959"/>
            <a:ext cx="3985162" cy="2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86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736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Для достижения данной цели были поставлены следующие задачи</a:t>
            </a:r>
            <a:r>
              <a:rPr lang="ru-RU" sz="2000" dirty="0" smtClean="0">
                <a:latin typeface="+mj-lt"/>
              </a:rPr>
              <a:t>:</a:t>
            </a:r>
          </a:p>
          <a:p>
            <a:endParaRPr lang="ru-RU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750" y="192880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 smtClean="0">
                <a:latin typeface="Book Antiqua"/>
              </a:rPr>
              <a:t>рассмотреть </a:t>
            </a:r>
            <a:r>
              <a:rPr lang="ru-RU" sz="2000" dirty="0">
                <a:latin typeface="Book Antiqua"/>
              </a:rPr>
              <a:t>работу дополнительного образования города Курска как цельную систему развития творческой, интеллектуальной, духовно-нравственной личности ребенка</a:t>
            </a:r>
            <a:r>
              <a:rPr lang="ru-RU" sz="2000" dirty="0" smtClean="0">
                <a:latin typeface="Book Antiqua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105693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 smtClean="0">
                <a:latin typeface="Book Antiqua"/>
              </a:rPr>
              <a:t>оценить </a:t>
            </a:r>
            <a:r>
              <a:rPr lang="ru-RU" sz="2000" dirty="0">
                <a:latin typeface="Book Antiqua"/>
              </a:rPr>
              <a:t>возможности рынка образовательных услуг в сфере дополнительного образования города Курска и дать им характеристику</a:t>
            </a:r>
            <a:r>
              <a:rPr lang="ru-RU" sz="2000" dirty="0" smtClean="0">
                <a:latin typeface="Book Antiqua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460" y="414338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 smtClean="0">
                <a:latin typeface="Book Antiqua"/>
              </a:rPr>
              <a:t>выявить </a:t>
            </a:r>
            <a:r>
              <a:rPr lang="ru-RU" sz="2000" dirty="0">
                <a:latin typeface="Book Antiqua"/>
              </a:rPr>
              <a:t>необходимость эффективного взаимодействия дополнительного образования и образовательных организаций города Курска</a:t>
            </a:r>
            <a:r>
              <a:rPr lang="ru-RU" sz="2000" dirty="0" smtClean="0">
                <a:latin typeface="Book Antiqua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21495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 smtClean="0">
                <a:latin typeface="Book Antiqua"/>
              </a:rPr>
              <a:t>разработать </a:t>
            </a:r>
            <a:r>
              <a:rPr lang="ru-RU" sz="2000" dirty="0">
                <a:latin typeface="Book Antiqua"/>
              </a:rPr>
              <a:t>проект по взаимодействию учреждения дополнительного образования и образовательной организации города Курска</a:t>
            </a:r>
            <a:r>
              <a:rPr lang="ru-RU" sz="2000" dirty="0" smtClean="0">
                <a:latin typeface="Book Antiqua"/>
              </a:rPr>
              <a:t>.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14290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Целью аттестационной работы является формирование стратегии развития организации в условиях конкуренции на рынке образовательных услуг.</a:t>
            </a:r>
            <a:endParaRPr lang="ru-RU" sz="2400" dirty="0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1979" y="260648"/>
            <a:ext cx="342433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Семейный клуб </a:t>
            </a:r>
            <a:endParaRPr lang="ru-RU" sz="2400" dirty="0" smtClean="0">
              <a:latin typeface="+mj-lt"/>
            </a:endParaRPr>
          </a:p>
          <a:p>
            <a:pPr algn="ctr"/>
            <a:r>
              <a:rPr lang="ru-RU" sz="2800" b="1" i="1" dirty="0" smtClean="0">
                <a:latin typeface="+mj-lt"/>
              </a:rPr>
              <a:t>«</a:t>
            </a:r>
            <a:r>
              <a:rPr lang="ru-RU" sz="2800" b="1" i="1" dirty="0">
                <a:latin typeface="+mj-lt"/>
              </a:rPr>
              <a:t>Оберег для семьи»</a:t>
            </a:r>
          </a:p>
        </p:txBody>
      </p:sp>
      <p:pic>
        <p:nvPicPr>
          <p:cNvPr id="11266" name="Picture 2" descr="C:\Users\Анастасия\Desktop\ОБЕРЕГ\ГАЗЕТА\семейный клуб май\MSJjm_jJuo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1053"/>
            <a:ext cx="3551040" cy="26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настасия\Desktop\ОБЕРЕГ\ГАЗЕТА\семейный клуб май\jBYAr4TiP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46" y="1202111"/>
            <a:ext cx="3642962" cy="27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Анастасия\Desktop\ОБЕРЕГ\ГАЗЕТА\семейный клуб май\-iC8J2jY2O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3" y="4096436"/>
            <a:ext cx="3334554" cy="25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Анастасия\Desktop\ОБЕРЕГ\ГАЗЕТА\семейный клуб май\cFW4njV7Y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93" y="4120569"/>
            <a:ext cx="4360268" cy="24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Стратегические направления в развитии образовательного учреждения</a:t>
            </a:r>
            <a:r>
              <a:rPr lang="ru-RU" sz="2400" b="1" dirty="0" smtClean="0">
                <a:latin typeface="+mj-lt"/>
              </a:rPr>
              <a:t>:</a:t>
            </a:r>
            <a:endParaRPr lang="ru-RU" sz="24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071546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 создание долгосрочной программы развития кадрового потенциала образовательного учреждения, предусматривающей организацию регулярного повышения квалификации в области новых информационных технологий;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14324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-регулярные стажировки на реальных рабочих местах, изучение новых педагогических технологий, повышение образовательного уровня сотрудников (обучение в ВУЗах, получение дополнительного образования, соискательство на ученые степени), развитие коммуникативных навыков через тренинги;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-расширение образовательных услуг и налаживание тесного контакта с родительской общественностью связей, участие в областных, всероссийских и международных проектах, использование этого опыта для повышения качества обучения;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1455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-улучшение имиджа образовательного учреждения через регулярное оповещение широкой общественности об успехах выпускников, о научно-методической работе сотрудников и т. 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929066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-развитие образовательных программ дополнительного образования и переподготовки, рассчитанных и на взрослое население, заключение договоров об обучении на платной основе;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-разработка новых образовательных программ, основанных на исследовании рынка труда</a:t>
            </a:r>
            <a:r>
              <a:rPr lang="ru-RU" sz="2400" dirty="0" smtClean="0">
                <a:latin typeface="+mj-lt"/>
              </a:rPr>
              <a:t>;</a:t>
            </a:r>
            <a:endParaRPr lang="ru-RU" sz="2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1429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-развитие сотрудничества с родителями через расширение воспитательной работы, с привлечением их в участии в мероприятиях центра;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35743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-совершенствование системы управления образовательного учреждения и т. 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28612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-</a:t>
            </a:r>
            <a:r>
              <a:rPr lang="ru-RU" sz="2400" dirty="0">
                <a:latin typeface="+mj-lt"/>
              </a:rPr>
              <a:t>развитие платных образовательных и прочих услуг для различных категорий населения, проведение работы по привлечению дополнительных источников финансирования и т. д.;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92919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-развитие образовательных услуг в области переподготовки, повышения квалификации и т. д. 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5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«ШАГ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 </a:t>
            </a:r>
            <a:r>
              <a:rPr lang="ru-RU" sz="3600" dirty="0" smtClean="0">
                <a:latin typeface="+mj-lt"/>
              </a:rPr>
              <a:t>-</a:t>
            </a:r>
            <a:endParaRPr lang="ru-RU" sz="3600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</a:t>
            </a:r>
            <a:r>
              <a:rPr lang="ru-RU" sz="3600" dirty="0" smtClean="0">
                <a:latin typeface="+mj-lt"/>
              </a:rPr>
              <a:t>кола </a:t>
            </a:r>
            <a:endParaRPr lang="ru-RU" sz="3600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ru-RU" sz="3600" dirty="0" smtClean="0">
                <a:latin typeface="+mj-lt"/>
              </a:rPr>
              <a:t>ктивного </a:t>
            </a:r>
            <a:endParaRPr lang="ru-RU" sz="3600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</a:t>
            </a:r>
            <a:r>
              <a:rPr lang="ru-RU" sz="3600" dirty="0" smtClean="0">
                <a:latin typeface="+mj-lt"/>
              </a:rPr>
              <a:t>орожанина</a:t>
            </a:r>
            <a:endParaRPr lang="ru-RU" sz="36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4763" y="417217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Примерное финансирование проекта: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714348" y="1142985"/>
          <a:ext cx="8001055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7158" y="557214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Общая сумма финансирования проекта  - 3,1 млн. руб.</a:t>
            </a:r>
            <a:endParaRPr lang="ru-RU" sz="2400" dirty="0"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953" y="547379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Внутренние </a:t>
            </a:r>
            <a:r>
              <a:rPr lang="ru-RU" sz="3200" b="1" dirty="0" smtClean="0">
                <a:latin typeface="+mj-lt"/>
              </a:rPr>
              <a:t>факторы конкурентоспособности</a:t>
            </a:r>
            <a:endParaRPr lang="ru-RU" sz="32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285992"/>
            <a:ext cx="7265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+mj-lt"/>
              </a:rPr>
              <a:t>Качество образовательных услуг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357562"/>
            <a:ext cx="818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effectLst/>
                <a:latin typeface="+mj-lt"/>
                <a:ea typeface="Calibri"/>
              </a:rPr>
              <a:t>Доступность образовательных услуг </a:t>
            </a:r>
            <a:endParaRPr lang="ru-RU" sz="3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4286256"/>
            <a:ext cx="1867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 </a:t>
            </a:r>
            <a:r>
              <a:rPr lang="ru-RU" sz="3600" dirty="0">
                <a:latin typeface="+mj-lt"/>
              </a:rPr>
              <a:t>Имидж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734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Региональная значимость проекта после реализации</a:t>
            </a:r>
            <a:r>
              <a:rPr lang="ru-RU" sz="2400" b="1" dirty="0" smtClean="0">
                <a:latin typeface="+mj-lt"/>
              </a:rPr>
              <a:t>:</a:t>
            </a:r>
            <a:endParaRPr lang="ru-RU" sz="2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59011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ru-RU" sz="2400" dirty="0" smtClean="0">
                <a:latin typeface="Book Antiqua"/>
              </a:rPr>
              <a:t>Синергия </a:t>
            </a:r>
            <a:r>
              <a:rPr lang="ru-RU" sz="2400" dirty="0">
                <a:latin typeface="Book Antiqua"/>
              </a:rPr>
              <a:t>использования городской инфраструктуры в образовательных целях</a:t>
            </a:r>
            <a:r>
              <a:rPr lang="ru-RU" sz="2400" dirty="0" smtClean="0">
                <a:latin typeface="Book Antiqua"/>
              </a:rPr>
              <a:t>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070" y="139767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2"/>
            </a:pPr>
            <a:r>
              <a:rPr lang="ru-RU" sz="2400" dirty="0" smtClean="0">
                <a:latin typeface="Book Antiqua"/>
              </a:rPr>
              <a:t>Повышение </a:t>
            </a:r>
            <a:r>
              <a:rPr lang="ru-RU" sz="2400" dirty="0">
                <a:latin typeface="Book Antiqua"/>
              </a:rPr>
              <a:t>качества обучения школьников начальной </a:t>
            </a:r>
            <a:r>
              <a:rPr lang="ru-RU" sz="2400" dirty="0" smtClean="0">
                <a:latin typeface="Book Antiqua"/>
              </a:rPr>
              <a:t>           школы;</a:t>
            </a:r>
          </a:p>
          <a:p>
            <a:pPr lvl="0"/>
            <a:endParaRPr lang="ru-RU" sz="2400" dirty="0">
              <a:latin typeface="Book Antiqu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074" y="213285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3"/>
            </a:pPr>
            <a:r>
              <a:rPr lang="ru-RU" sz="2400" dirty="0" smtClean="0">
                <a:latin typeface="Book Antiqua"/>
              </a:rPr>
              <a:t>Повышение </a:t>
            </a:r>
            <a:r>
              <a:rPr lang="ru-RU" sz="2400" dirty="0">
                <a:latin typeface="Book Antiqua"/>
              </a:rPr>
              <a:t>мотивации к обучению и желание развиваться, познавая новое</a:t>
            </a:r>
            <a:r>
              <a:rPr lang="ru-RU" sz="2400" dirty="0" smtClean="0">
                <a:latin typeface="Book Antiqua"/>
              </a:rPr>
              <a:t>;</a:t>
            </a:r>
          </a:p>
          <a:p>
            <a:pPr lvl="0"/>
            <a:endParaRPr lang="ru-RU" sz="2400" dirty="0">
              <a:latin typeface="Book Antiqu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315" y="2924944"/>
            <a:ext cx="8695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4"/>
            </a:pPr>
            <a:r>
              <a:rPr lang="ru-RU" sz="2400" dirty="0" smtClean="0">
                <a:latin typeface="Book Antiqua"/>
              </a:rPr>
              <a:t>Снижение </a:t>
            </a:r>
            <a:r>
              <a:rPr lang="ru-RU" sz="2400" dirty="0">
                <a:latin typeface="Book Antiqua"/>
              </a:rPr>
              <a:t>уровня  асоциального поведения обучающихся и возможности </a:t>
            </a:r>
            <a:r>
              <a:rPr lang="ru-RU" sz="2400" dirty="0" smtClean="0">
                <a:latin typeface="Book Antiqua"/>
              </a:rPr>
              <a:t>влияния криминалистических </a:t>
            </a:r>
            <a:r>
              <a:rPr lang="ru-RU" sz="2400" dirty="0">
                <a:latin typeface="Book Antiqua"/>
              </a:rPr>
              <a:t>структур, АУЕ, сект и т.д. на ранних этапах развития ребенка</a:t>
            </a:r>
            <a:r>
              <a:rPr lang="ru-RU" sz="2400" dirty="0" smtClean="0">
                <a:latin typeface="Book Antiqua"/>
              </a:rPr>
              <a:t>;</a:t>
            </a:r>
          </a:p>
          <a:p>
            <a:pPr lvl="0"/>
            <a:endParaRPr lang="ru-RU" sz="2400" dirty="0" smtClean="0">
              <a:latin typeface="Book Antiqua"/>
            </a:endParaRPr>
          </a:p>
          <a:p>
            <a:pPr lvl="0"/>
            <a:endParaRPr lang="ru-RU" sz="2400" dirty="0">
              <a:latin typeface="Book Antiqu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6315" y="4509120"/>
            <a:ext cx="8586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5"/>
            </a:pPr>
            <a:r>
              <a:rPr lang="ru-RU" sz="2400" dirty="0" smtClean="0">
                <a:latin typeface="Book Antiqua"/>
              </a:rPr>
              <a:t>Раннее </a:t>
            </a:r>
            <a:r>
              <a:rPr lang="ru-RU" sz="2400" dirty="0">
                <a:latin typeface="Book Antiqua"/>
              </a:rPr>
              <a:t>формирование активного горожанина через поэтапную реализацию элементов программы полного дня  проекта  «ШАГ</a:t>
            </a:r>
            <a:r>
              <a:rPr lang="ru-RU" sz="2400" dirty="0" smtClean="0">
                <a:latin typeface="Book Antiqua"/>
              </a:rPr>
              <a:t>»;</a:t>
            </a:r>
          </a:p>
          <a:p>
            <a:pPr lvl="0"/>
            <a:endParaRPr lang="ru-RU" sz="2400" dirty="0">
              <a:latin typeface="Book Antiqu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6074" y="5661248"/>
            <a:ext cx="8442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6"/>
            </a:pPr>
            <a:r>
              <a:rPr lang="ru-RU" sz="2400" dirty="0" smtClean="0">
                <a:latin typeface="Book Antiqua"/>
              </a:rPr>
              <a:t>Формирование </a:t>
            </a:r>
            <a:r>
              <a:rPr lang="ru-RU" sz="2400" dirty="0">
                <a:latin typeface="Book Antiqua"/>
              </a:rPr>
              <a:t>дружественного единого образовательного и воспитательного пространства</a:t>
            </a:r>
            <a:r>
              <a:rPr lang="ru-RU" sz="2400" dirty="0" smtClean="0">
                <a:latin typeface="Book Antiqua"/>
              </a:rPr>
              <a:t>.</a:t>
            </a:r>
          </a:p>
          <a:p>
            <a:pPr marL="457200" lvl="0" indent="-457200">
              <a:buAutoNum type="arabicPeriod" startAt="6"/>
            </a:pPr>
            <a:endParaRPr lang="ru-RU" sz="2400" dirty="0">
              <a:latin typeface="Book Antiqua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1071546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err="1" smtClean="0">
                <a:latin typeface="Book Antiqua"/>
              </a:rPr>
              <a:t>МБУ</a:t>
            </a:r>
            <a:r>
              <a:rPr lang="ru-RU" sz="2400" dirty="0" smtClean="0">
                <a:latin typeface="Book Antiqua"/>
              </a:rPr>
              <a:t> ДО «Центр «Оберег» на настоящий момент осуществляет образовательную деятельность на протяжении многих лет, оказывая помощь не только здоровым детям, но и детям-инвалидам, детям с ограниченными возможностями здоровья.</a:t>
            </a:r>
          </a:p>
          <a:p>
            <a:pPr lvl="0" algn="just"/>
            <a:endParaRPr lang="ru-RU" sz="2400" dirty="0" smtClean="0">
              <a:latin typeface="Book Antiqua"/>
            </a:endParaRPr>
          </a:p>
          <a:p>
            <a:pPr lvl="0"/>
            <a:r>
              <a:rPr lang="ru-RU" sz="2400" dirty="0" smtClean="0">
                <a:latin typeface="Book Antiqua"/>
              </a:rPr>
              <a:t>За анализируемый период значительно улучшились  показатели деятельности   </a:t>
            </a:r>
            <a:r>
              <a:rPr lang="ru-RU" sz="2400" dirty="0" err="1" smtClean="0">
                <a:latin typeface="Book Antiqua"/>
              </a:rPr>
              <a:t>МБУ</a:t>
            </a:r>
            <a:r>
              <a:rPr lang="ru-RU" sz="2400" dirty="0" smtClean="0">
                <a:latin typeface="Book Antiqua"/>
              </a:rPr>
              <a:t> ДО «Центр «Оберег»: количество обучающихся -  выросло на 60,7%, количество вновь созданных детских объединений – на 21,8%, количество вновь созданных программ – на 85,7%, количество вновь созданных рабочих мест – на 18,1%.  В планах организации  – дельнейшее развитие и рост показателей.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28604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Выводы и предложения</a:t>
            </a:r>
            <a:endParaRPr lang="ru-RU" sz="2400" b="1" dirty="0"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0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00010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Эффективность предлагаемых мероприятий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Реализация мероприятий проекта позволит получить следующие результаты: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57174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-эффективное использование городской и образовательной инфраструктуры</a:t>
            </a:r>
            <a:r>
              <a:rPr lang="ru-RU" sz="2400" dirty="0" smtClean="0">
                <a:latin typeface="+mj-lt"/>
              </a:rPr>
              <a:t>;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85762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-формирование единого образовательного пространства</a:t>
            </a:r>
            <a:r>
              <a:rPr lang="ru-RU" sz="2400" dirty="0" smtClean="0">
                <a:latin typeface="Book Antiqua"/>
              </a:rPr>
              <a:t>;</a:t>
            </a:r>
            <a:endParaRPr lang="ru-RU" sz="2400" dirty="0">
              <a:latin typeface="Book Antiqu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50057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-достижение синергетического эффекта за счет взаимосвязи педагогов дополнительного образования и учителей начальной школы;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0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Объектом исследования </a:t>
            </a:r>
            <a:r>
              <a:rPr lang="ru-RU" sz="2400" dirty="0" smtClean="0">
                <a:latin typeface="+mj-lt"/>
              </a:rPr>
              <a:t>является стратегия развития организации в условиях конкуренции на рынке образовательных услуг.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64305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Предмет исследования </a:t>
            </a:r>
            <a:r>
              <a:rPr lang="ru-RU" sz="2400" dirty="0" smtClean="0">
                <a:latin typeface="+mj-lt"/>
              </a:rPr>
              <a:t>–процесс взаимодействия учреждения дополнительного образования и образовательной организации на примере проекта «ШАГ»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3214686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Исследовательская гипотеза </a:t>
            </a:r>
            <a:r>
              <a:rPr lang="ru-RU" sz="2400" dirty="0">
                <a:latin typeface="+mj-lt"/>
              </a:rPr>
              <a:t>– внедрение проекта «ШАГ» позволит использовать городскую инфраструктуру в образовательных целях для повышения  качества обучения и мотивации школьников начальной школы; снижения уровня  асоциального поведения обучающихся и возможности влияния криминалистических структур, АУЕ, сект и т.д. на ранних этапах развития ребенка.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169" y="47667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-синхронизация программ и формирование индивидуальной траектории развития учащегося за счет привлечения педагогов дополнительного образования, педагогов-организаторов и педагогов-психологов</a:t>
            </a:r>
            <a:r>
              <a:rPr lang="ru-RU" sz="2400" dirty="0" smtClean="0">
                <a:latin typeface="+mj-lt"/>
              </a:rPr>
              <a:t>;</a:t>
            </a:r>
            <a:endParaRPr lang="ru-RU" sz="2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169" y="220486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-снижение эмоциональной нагрузки на семью школьника, путем переноса функций выполнения домашних заданий в учреждениях дополнительного образования</a:t>
            </a:r>
            <a:r>
              <a:rPr lang="ru-RU" sz="2400" dirty="0" smtClean="0">
                <a:latin typeface="Book Antiqua"/>
              </a:rPr>
              <a:t>;</a:t>
            </a:r>
            <a:endParaRPr lang="ru-RU" sz="2400" dirty="0">
              <a:latin typeface="Book Antiqu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169" y="3933056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-эффективная поэтапная адаптация и социализация ребенка в городскую инфраструктуру</a:t>
            </a:r>
            <a:r>
              <a:rPr lang="ru-RU" sz="2400" dirty="0" smtClean="0">
                <a:latin typeface="Book Antiqua"/>
              </a:rPr>
              <a:t>;</a:t>
            </a:r>
            <a:endParaRPr lang="ru-RU" sz="2400" dirty="0">
              <a:latin typeface="Book Antiqu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169" y="5013176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-превращение городской инфраструктуры в единое образовательное и воспитательное пространство;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1284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-создание условий для реализации программы полного дня для обучающихся  начальных классов в условиях перезагруженности школы и  отсутствия родителей в рабочее время</a:t>
            </a:r>
            <a:r>
              <a:rPr lang="ru-RU" sz="2400" dirty="0" smtClean="0">
                <a:latin typeface="+mj-lt"/>
              </a:rPr>
              <a:t>;</a:t>
            </a:r>
            <a:endParaRPr lang="ru-RU" sz="2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9289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-эффективное использование времени ребенком, обеспечение информационной безопасности и возможность контроля нахождения в сети Интернет</a:t>
            </a:r>
            <a:r>
              <a:rPr lang="ru-RU" sz="2400" dirty="0" smtClean="0">
                <a:latin typeface="Book Antiqua"/>
              </a:rPr>
              <a:t>;</a:t>
            </a:r>
            <a:endParaRPr lang="ru-RU" sz="2400" dirty="0">
              <a:latin typeface="Book Antiqu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112" y="3933056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Book Antiqua"/>
              </a:rPr>
              <a:t>-организация контролируемой и прогнозируемой образовательной и воспитательной среды (мы забираем ребенка с улицы, что в свою очередь снизит травматизм, проявление асоциального поведения, возможность влияния криминалистических структур, АУЕ, сект и </a:t>
            </a:r>
            <a:r>
              <a:rPr lang="ru-RU" sz="2400" dirty="0" err="1">
                <a:latin typeface="Book Antiqua"/>
              </a:rPr>
              <a:t>т.д</a:t>
            </a:r>
            <a:r>
              <a:rPr lang="ru-RU" sz="2400" dirty="0">
                <a:latin typeface="Book Antiqua"/>
              </a:rPr>
              <a:t>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757329"/>
            <a:ext cx="3377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j-lt"/>
              </a:rPr>
              <a:t>Спасибо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515" y="1628800"/>
            <a:ext cx="878497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ea typeface="+mj-ea"/>
                <a:cs typeface="+mj-cs"/>
              </a:rPr>
              <a:t>Стратегия</a:t>
            </a:r>
            <a:r>
              <a:rPr lang="ru-RU" sz="3500" dirty="0">
                <a:latin typeface="Book Antiqua"/>
                <a:ea typeface="+mj-ea"/>
                <a:cs typeface="+mj-cs"/>
              </a:rPr>
              <a:t> — </a:t>
            </a:r>
            <a:r>
              <a:rPr lang="ru-RU" sz="2400" dirty="0">
                <a:latin typeface="Book Antiqua"/>
                <a:ea typeface="+mj-ea"/>
                <a:cs typeface="+mj-cs"/>
              </a:rPr>
              <a:t>это определенный план действий, который позволяет достичь поставленные цели при условии рационального использования всех имеющихся в распоряжении ресурсов. </a:t>
            </a:r>
            <a:endParaRPr lang="ru-RU" sz="2400" dirty="0" smtClean="0">
              <a:latin typeface="Book Antiqua"/>
              <a:ea typeface="+mj-ea"/>
              <a:cs typeface="+mj-cs"/>
            </a:endParaRPr>
          </a:p>
          <a:p>
            <a:endParaRPr lang="ru-RU" sz="2400" dirty="0" smtClean="0">
              <a:latin typeface="Book Antiqua"/>
              <a:ea typeface="+mj-ea"/>
              <a:cs typeface="+mj-cs"/>
            </a:endParaRPr>
          </a:p>
          <a:p>
            <a:r>
              <a:rPr lang="ru-RU" sz="3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ea typeface="+mj-ea"/>
                <a:cs typeface="+mj-cs"/>
              </a:rPr>
              <a:t>Стратегия</a:t>
            </a:r>
            <a:r>
              <a:rPr lang="ru-RU" sz="3500" dirty="0" smtClean="0">
                <a:latin typeface="Book Antiqua"/>
                <a:ea typeface="+mj-ea"/>
                <a:cs typeface="+mj-cs"/>
              </a:rPr>
              <a:t> </a:t>
            </a:r>
            <a:r>
              <a:rPr lang="ru-RU" sz="3500" dirty="0">
                <a:latin typeface="Book Antiqua"/>
                <a:ea typeface="+mj-ea"/>
                <a:cs typeface="+mj-cs"/>
              </a:rPr>
              <a:t>– </a:t>
            </a:r>
            <a:r>
              <a:rPr lang="ru-RU" sz="2400" dirty="0">
                <a:latin typeface="Book Antiqua"/>
                <a:ea typeface="+mj-ea"/>
                <a:cs typeface="+mj-cs"/>
              </a:rPr>
              <a:t>один из важнейших инструментов управления любой организацией.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675" y="1412776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Основой конкурентоспособности образовательного учреждения является качество образования.</a:t>
            </a:r>
          </a:p>
          <a:p>
            <a:pPr algn="ctr"/>
            <a:endParaRPr lang="ru-RU" sz="2400" dirty="0">
              <a:latin typeface="+mj-lt"/>
            </a:endParaRPr>
          </a:p>
          <a:p>
            <a:pPr algn="ctr"/>
            <a:r>
              <a:rPr lang="ru-RU" sz="2400" dirty="0" smtClean="0">
                <a:latin typeface="+mj-lt"/>
              </a:rPr>
              <a:t> В Концепции модернизации российского образования подчёркнута важнейшая роль учреждений дополнительного образования детей как одного из определяющих факторов развития и профессионального самоопределения детей и молодёжи.</a:t>
            </a:r>
            <a:endParaRPr lang="ru-RU" sz="24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7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6604"/>
            <a:ext cx="8324725" cy="438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14422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В качестве приоритетных целей нами выбраны </a:t>
            </a:r>
            <a:r>
              <a:rPr lang="ru-RU" sz="3200" dirty="0" err="1">
                <a:latin typeface="+mj-lt"/>
              </a:rPr>
              <a:t>предшкольная</a:t>
            </a:r>
            <a:r>
              <a:rPr lang="ru-RU" sz="3200" dirty="0">
                <a:latin typeface="+mj-lt"/>
              </a:rPr>
              <a:t>, оздоровительная, эстетическая, компьютерная, лингвистическая подготовки, нравственно-патриотическое воспитание обучающихся, а также работа с детьми-инвалидами и их  социализация.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764704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МБУ ДО «Центр «Оберег» взаимодействует</a:t>
            </a:r>
            <a:r>
              <a:rPr lang="ru-RU" sz="2400" dirty="0" smtClean="0">
                <a:latin typeface="+mj-lt"/>
              </a:rPr>
              <a:t>:</a:t>
            </a:r>
          </a:p>
          <a:p>
            <a:endParaRPr lang="ru-RU" sz="2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2839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 </a:t>
            </a:r>
            <a:r>
              <a:rPr lang="ru-RU" sz="2400" dirty="0">
                <a:latin typeface="Book Antiqua"/>
              </a:rPr>
              <a:t>общеобразовательными школами</a:t>
            </a:r>
            <a:r>
              <a:rPr lang="ru-RU" sz="2400" dirty="0" smtClean="0">
                <a:latin typeface="Book Antiqua"/>
              </a:rPr>
              <a:t>;</a:t>
            </a:r>
          </a:p>
          <a:p>
            <a:pPr lvl="0"/>
            <a:endParaRPr lang="ru-RU" sz="2400" dirty="0">
              <a:latin typeface="Book Antiqu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891" y="1758814"/>
            <a:ext cx="80648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со </a:t>
            </a:r>
            <a:r>
              <a:rPr lang="ru-RU" sz="2400" dirty="0">
                <a:latin typeface="Book Antiqua"/>
              </a:rPr>
              <a:t>средними специальными учебными заведениями</a:t>
            </a:r>
            <a:r>
              <a:rPr lang="ru-RU" sz="2400" dirty="0" smtClean="0">
                <a:latin typeface="Book Antiqua"/>
              </a:rPr>
              <a:t>;</a:t>
            </a:r>
          </a:p>
          <a:p>
            <a:pPr lvl="0"/>
            <a:endParaRPr lang="ru-RU" sz="2000" dirty="0">
              <a:latin typeface="Book Antiqu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64318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 </a:t>
            </a:r>
            <a:r>
              <a:rPr lang="ru-RU" sz="2400" dirty="0">
                <a:latin typeface="Book Antiqua"/>
              </a:rPr>
              <a:t>высшими учебными заведениями</a:t>
            </a:r>
            <a:r>
              <a:rPr lang="ru-RU" sz="2400" dirty="0" smtClean="0">
                <a:latin typeface="Book Antiqua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214686"/>
            <a:ext cx="806489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 </a:t>
            </a:r>
            <a:r>
              <a:rPr lang="ru-RU" sz="2400" dirty="0">
                <a:latin typeface="Book Antiqua"/>
              </a:rPr>
              <a:t>МКУ "Научно-методический центр г. Курска», ОГБОУ ДПО «Курский институт развития образования</a:t>
            </a:r>
            <a:r>
              <a:rPr lang="ru-RU" sz="2400" dirty="0" smtClean="0">
                <a:latin typeface="Book Antiqua"/>
              </a:rPr>
              <a:t>»;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357695"/>
            <a:ext cx="80648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 </a:t>
            </a:r>
            <a:r>
              <a:rPr lang="ru-RU" sz="2400" dirty="0">
                <a:latin typeface="Book Antiqua"/>
              </a:rPr>
              <a:t>учреждениями дополнительного образования детей города</a:t>
            </a:r>
            <a:r>
              <a:rPr lang="ru-RU" sz="2400" dirty="0" smtClean="0">
                <a:latin typeface="Book Antiqua"/>
              </a:rPr>
              <a:t>;</a:t>
            </a:r>
          </a:p>
          <a:p>
            <a:pPr lvl="0"/>
            <a:endParaRPr lang="ru-RU" sz="2000" dirty="0">
              <a:latin typeface="Book Antiqu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50070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latin typeface="Book Antiqua"/>
              </a:rPr>
              <a:t>с </a:t>
            </a:r>
            <a:r>
              <a:rPr lang="ru-RU" sz="2400" dirty="0">
                <a:latin typeface="Book Antiqua"/>
              </a:rPr>
              <a:t>предприятиями и </a:t>
            </a:r>
            <a:r>
              <a:rPr lang="ru-RU" sz="2400" dirty="0" smtClean="0">
                <a:latin typeface="Book Antiqua"/>
              </a:rPr>
              <a:t>организациями.</a:t>
            </a:r>
          </a:p>
          <a:p>
            <a:pPr marL="342900" lvl="0" indent="-342900">
              <a:buFontTx/>
              <a:buChar char="-"/>
            </a:pPr>
            <a:endParaRPr lang="ru-RU" sz="2000" dirty="0">
              <a:latin typeface="Book Antiqu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4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291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67397"/>
            <a:ext cx="23590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8"/>
          <a:stretch/>
        </p:blipFill>
        <p:spPr bwMode="auto">
          <a:xfrm>
            <a:off x="4427984" y="3235693"/>
            <a:ext cx="4359275" cy="270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0" y="3235693"/>
            <a:ext cx="3786187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7E32-1730-472B-BB80-B947BDE0CDA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5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497</TotalTime>
  <Words>1086</Words>
  <Application>Microsoft Office PowerPoint</Application>
  <PresentationFormat>Экран (4:3)</PresentationFormat>
  <Paragraphs>126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Аптека</vt:lpstr>
      <vt:lpstr>Министерство образования и науки Российской Федерации Федеральное государственное бюджетное образовательное учреждение высшего образования «Курский государственный университет» Курская региональная бизнес-школа   Аттестационная работа на тему: «Формирование стратегии развития организации в условиях конкуренции на рынке образовательных услуг»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Российской Федерации Федеральное государственное бюджетное образовательное учреждение высшего образования «Курский государственный университет» Курская региональная бизнес-школа     Аттестационная работа на тему: «Формирование стратегии развития организации в условиях конкуренции на рынке образовательных услуг».</dc:title>
  <dc:creator>Анастасия Холодова</dc:creator>
  <cp:lastModifiedBy>user</cp:lastModifiedBy>
  <cp:revision>29</cp:revision>
  <dcterms:created xsi:type="dcterms:W3CDTF">2020-10-17T14:34:48Z</dcterms:created>
  <dcterms:modified xsi:type="dcterms:W3CDTF">2020-11-17T08:03:27Z</dcterms:modified>
</cp:coreProperties>
</file>