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0" r:id="rId8"/>
    <p:sldId id="264" r:id="rId9"/>
    <p:sldId id="265" r:id="rId10"/>
    <p:sldId id="266" r:id="rId11"/>
    <p:sldId id="267" r:id="rId12"/>
    <p:sldId id="268" r:id="rId13"/>
    <p:sldId id="269" r:id="rId14"/>
    <p:sldId id="271" r:id="rId15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S.Chumakov.VAGONMASH\Desktop\2020.03.01%20&#1054;&#1073;&#1091;&#1095;&#1077;&#1085;&#1080;&#1077;%20&#1091;&#1087;&#1088;&#1072;&#1074;&#1083;&#1077;&#1085;&#1080;&#1077;%20&#1050;&#1091;&#1088;&#1089;&#1082;\&#1042;&#1040;&#1056;\&#1044;&#1086;&#1082;&#1083;&#1072;&#1076;\&#1055;&#1088;&#1086;&#1076;&#1072;&#1078;&#1080;%20&#1055;&#1054;%20&#1042;&#1043;&#1052;%202017-2019.ods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S.Chumakov.VAGONMASH\Desktop\2020.03.01%20&#1054;&#1073;&#1091;&#1095;&#1077;&#1085;&#1080;&#1077;%20&#1091;&#1087;&#1088;&#1072;&#1074;&#1083;&#1077;&#1085;&#1080;&#1077;%20&#1050;&#1091;&#1088;&#1089;&#1082;\&#1042;&#1040;&#1056;\&#1044;&#1086;&#1082;&#1083;&#1072;&#1076;\&#1055;&#1088;&#1086;&#1076;&#1072;&#1078;&#1080;%20&#1055;&#1054;%20&#1042;&#1043;&#1052;%202017-2019.ods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Users\S.Chumakov.VAGONMASH\Desktop\2020.03.01%20&#1054;&#1073;&#1091;&#1095;&#1077;&#1085;&#1080;&#1077;%20&#1091;&#1087;&#1088;&#1072;&#1074;&#1083;&#1077;&#1085;&#1080;&#1077;%20&#1050;&#1091;&#1088;&#1089;&#1082;\&#1042;&#1040;&#1056;\&#1044;&#1086;&#1082;&#1083;&#1072;&#1076;\&#1055;&#1088;&#1086;&#1076;&#1072;&#1078;&#1080;%20&#1055;&#1054;%20&#1042;&#1043;&#1052;%202017-2019.ods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C:\Users\S.Chumakov.VAGONMASH\Desktop\2020.03.01%20&#1054;&#1073;&#1091;&#1095;&#1077;&#1085;&#1080;&#1077;%20&#1091;&#1087;&#1088;&#1072;&#1074;&#1083;&#1077;&#1085;&#1080;&#1077;%20&#1050;&#1091;&#1088;&#1089;&#1082;\&#1042;&#1040;&#1056;\&#1044;&#1086;&#1082;&#1083;&#1072;&#1076;\&#1055;&#1088;&#1086;&#1076;&#1072;&#1078;&#1080;%20&#1055;&#1054;%20&#1042;&#1043;&#1052;%202017-2019.od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sng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u="sng" dirty="0"/>
              <a:t>Доля рынка поглощающего аппарата РТ-120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7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7779895965720107E-2"/>
          <c:y val="0.16208229958219222"/>
          <c:w val="0.76254522852122708"/>
          <c:h val="0.72853159077295759"/>
        </c:manualLayout>
      </c:layout>
      <c:pie3DChart>
        <c:varyColors val="1"/>
        <c:ser>
          <c:idx val="0"/>
          <c:order val="0"/>
          <c:explosion val="14"/>
          <c:dPt>
            <c:idx val="0"/>
            <c:bubble3D val="0"/>
            <c:explosion val="11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133-4D68-BE1D-5EA83FFEF2C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133-4D68-BE1D-5EA83FFEF2CD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133-4D68-BE1D-5EA83FFEF2CD}"/>
              </c:ext>
            </c:extLst>
          </c:dPt>
          <c:dLbls>
            <c:dLbl>
              <c:idx val="0"/>
              <c:layout>
                <c:manualLayout>
                  <c:x val="0.28854494378120848"/>
                  <c:y val="-9.822826588548624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133-4D68-BE1D-5EA83FFEF2CD}"/>
                </c:ext>
              </c:extLst>
            </c:dLbl>
            <c:dLbl>
              <c:idx val="1"/>
              <c:layout>
                <c:manualLayout>
                  <c:x val="-0.12246410610136389"/>
                  <c:y val="0.1237355833828091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133-4D68-BE1D-5EA83FFEF2CD}"/>
                </c:ext>
              </c:extLst>
            </c:dLbl>
            <c:dLbl>
              <c:idx val="2"/>
              <c:layout>
                <c:manualLayout>
                  <c:x val="9.0764463595998546E-2"/>
                  <c:y val="0.1560539558650691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133-4D68-BE1D-5EA83FFEF2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'доля рынка'!$A$2:$A$4</c:f>
              <c:strCache>
                <c:ptCount val="3"/>
                <c:pt idx="0">
                  <c:v>ООО ПО «ВАГОНМАШ»</c:v>
                </c:pt>
                <c:pt idx="1">
                  <c:v>ООО «Новые литейные технологии»</c:v>
                </c:pt>
                <c:pt idx="2">
                  <c:v>АО «Брянский завод поглощающих аппаратов»</c:v>
                </c:pt>
              </c:strCache>
            </c:strRef>
          </c:cat>
          <c:val>
            <c:numRef>
              <c:f>'доля рынка'!$B$2:$B$4</c:f>
              <c:numCache>
                <c:formatCode>0.00%</c:formatCode>
                <c:ptCount val="3"/>
                <c:pt idx="0">
                  <c:v>0.60000000000000009</c:v>
                </c:pt>
                <c:pt idx="1">
                  <c:v>0.25</c:v>
                </c:pt>
                <c:pt idx="2">
                  <c:v>0.15000000000000002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133-4D68-BE1D-5EA83FFEF2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sng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i="0" u="sng" baseline="0" dirty="0">
                <a:effectLst/>
              </a:rPr>
              <a:t>Доля рынка поглощающего аппарата РТ-130</a:t>
            </a:r>
            <a:endParaRPr lang="ru-RU" sz="1400" b="1" u="sng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1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3055555555555586E-2"/>
          <c:y val="0.31828703703703709"/>
          <c:w val="0.81388888888888899"/>
          <c:h val="0.56898148148148164"/>
        </c:manualLayout>
      </c:layout>
      <c:pie3D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E4C-437D-8B2D-BD0C3AC8DAFD}"/>
              </c:ext>
            </c:extLst>
          </c:dPt>
          <c:dPt>
            <c:idx val="1"/>
            <c:bubble3D val="0"/>
            <c:explosion val="11"/>
            <c:spPr>
              <a:solidFill>
                <a:schemeClr val="accent2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E4C-437D-8B2D-BD0C3AC8DAFD}"/>
              </c:ext>
            </c:extLst>
          </c:dPt>
          <c:dPt>
            <c:idx val="2"/>
            <c:bubble3D val="0"/>
            <c:explosion val="20"/>
            <c:spPr>
              <a:solidFill>
                <a:schemeClr val="accent1">
                  <a:lumMod val="75000"/>
                </a:schemeClr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E4C-437D-8B2D-BD0C3AC8DAFD}"/>
              </c:ext>
            </c:extLst>
          </c:dPt>
          <c:dPt>
            <c:idx val="3"/>
            <c:bubble3D val="0"/>
            <c:explosion val="17"/>
            <c:spPr>
              <a:solidFill>
                <a:srgbClr val="FFC000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E4C-437D-8B2D-BD0C3AC8DAFD}"/>
              </c:ext>
            </c:extLst>
          </c:dPt>
          <c:dLbls>
            <c:dLbl>
              <c:idx val="1"/>
              <c:layout>
                <c:manualLayout>
                  <c:x val="-2.9747047244094493E-2"/>
                  <c:y val="-0.2698476232137649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E4C-437D-8B2D-BD0C3AC8DAFD}"/>
                </c:ext>
              </c:extLst>
            </c:dLbl>
            <c:dLbl>
              <c:idx val="2"/>
              <c:layout>
                <c:manualLayout>
                  <c:x val="-6.2744969378827661E-2"/>
                  <c:y val="-9.884222805482652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E4C-437D-8B2D-BD0C3AC8DAFD}"/>
                </c:ext>
              </c:extLst>
            </c:dLbl>
            <c:dLbl>
              <c:idx val="3"/>
              <c:layout>
                <c:manualLayout>
                  <c:x val="-4.2363735783027122E-2"/>
                  <c:y val="-3.543234179060951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E4C-437D-8B2D-BD0C3AC8DA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'доля рынка'!$A$34:$A$37</c:f>
              <c:strCache>
                <c:ptCount val="4"/>
                <c:pt idx="0">
                  <c:v>Поглощающий аппарат РТ-130</c:v>
                </c:pt>
                <c:pt idx="1">
                  <c:v>ООО ПО «ВАГОНМАШ»</c:v>
                </c:pt>
                <c:pt idx="2">
                  <c:v>АО "Авиаагрегат"</c:v>
                </c:pt>
                <c:pt idx="3">
                  <c:v>АО "КАМАКС"</c:v>
                </c:pt>
              </c:strCache>
            </c:strRef>
          </c:cat>
          <c:val>
            <c:numRef>
              <c:f>'доля рынка'!$B$34:$B$37</c:f>
              <c:numCache>
                <c:formatCode>0.00%</c:formatCode>
                <c:ptCount val="4"/>
                <c:pt idx="1">
                  <c:v>0.5</c:v>
                </c:pt>
                <c:pt idx="2">
                  <c:v>0.25</c:v>
                </c:pt>
                <c:pt idx="3">
                  <c:v>0.25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E4C-437D-8B2D-BD0C3AC8DA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sng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u="sng"/>
              <a:t>Пружины тележек грузовых вагонов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14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explosion val="1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69C-41FD-A966-98B5DC716867}"/>
              </c:ext>
            </c:extLst>
          </c:dPt>
          <c:dPt>
            <c:idx val="1"/>
            <c:bubble3D val="0"/>
            <c:explosion val="2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69C-41FD-A966-98B5DC716867}"/>
              </c:ext>
            </c:extLst>
          </c:dPt>
          <c:dPt>
            <c:idx val="2"/>
            <c:bubble3D val="0"/>
            <c:explosion val="1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69C-41FD-A966-98B5DC716867}"/>
              </c:ext>
            </c:extLst>
          </c:dPt>
          <c:dPt>
            <c:idx val="3"/>
            <c:bubble3D val="0"/>
            <c:explosion val="10"/>
            <c:spPr>
              <a:solidFill>
                <a:schemeClr val="accent1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69C-41FD-A966-98B5DC716867}"/>
              </c:ext>
            </c:extLst>
          </c:dPt>
          <c:dLbls>
            <c:dLbl>
              <c:idx val="0"/>
              <c:layout>
                <c:manualLayout>
                  <c:x val="-9.4544203701089458E-2"/>
                  <c:y val="-7.100357247010796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69C-41FD-A966-98B5DC716867}"/>
                </c:ext>
              </c:extLst>
            </c:dLbl>
            <c:dLbl>
              <c:idx val="1"/>
              <c:layout>
                <c:manualLayout>
                  <c:x val="-0.33471784776902891"/>
                  <c:y val="0.1354166666666666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69C-41FD-A966-98B5DC716867}"/>
                </c:ext>
              </c:extLst>
            </c:dLbl>
            <c:dLbl>
              <c:idx val="2"/>
              <c:layout>
                <c:manualLayout>
                  <c:x val="-1.3576334208223973E-2"/>
                  <c:y val="-0.1434787839020122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69C-41FD-A966-98B5DC7168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'доля рынка'!$A$42:$A$45</c:f>
              <c:strCache>
                <c:ptCount val="4"/>
                <c:pt idx="0">
                  <c:v>ООО ПО «ВАГОНМАШ»</c:v>
                </c:pt>
                <c:pt idx="1">
                  <c:v>ООО "Уральский пружинный заво"</c:v>
                </c:pt>
                <c:pt idx="2">
                  <c:v>ООО "Белорецкий завод рессор и пружин"</c:v>
                </c:pt>
                <c:pt idx="3">
                  <c:v>ООО "Волгоградский метизный завод"</c:v>
                </c:pt>
              </c:strCache>
            </c:strRef>
          </c:cat>
          <c:val>
            <c:numRef>
              <c:f>'доля рынка'!$B$42:$B$45</c:f>
              <c:numCache>
                <c:formatCode>0.00%</c:formatCode>
                <c:ptCount val="4"/>
                <c:pt idx="0">
                  <c:v>0.4</c:v>
                </c:pt>
                <c:pt idx="1">
                  <c:v>0.4</c:v>
                </c:pt>
                <c:pt idx="2">
                  <c:v>0.1</c:v>
                </c:pt>
                <c:pt idx="3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B69C-41FD-A966-98B5DC7168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sng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u="sng" dirty="0"/>
              <a:t>Выручка от основных видов деятельности в 2019 году в долях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9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xMode val="edge"/>
          <c:yMode val="edge"/>
          <c:x val="0.23482750509467898"/>
          <c:y val="0.12573534165104405"/>
          <c:w val="0.64063469576173848"/>
          <c:h val="0.83075829077509877"/>
        </c:manualLayout>
      </c:layout>
      <c:pie3DChart>
        <c:varyColors val="1"/>
        <c:ser>
          <c:idx val="0"/>
          <c:order val="0"/>
          <c:tx>
            <c:strRef>
              <c:f>'Выручка '!$B$8:$B$11</c:f>
              <c:strCache>
                <c:ptCount val="4"/>
                <c:pt idx="0">
                  <c:v>Аппарат поглощающий РТ-120</c:v>
                </c:pt>
                <c:pt idx="1">
                  <c:v>Аппарат поглощающий РТ-130</c:v>
                </c:pt>
                <c:pt idx="2">
                  <c:v>Пружины</c:v>
                </c:pt>
                <c:pt idx="3">
                  <c:v>Скользуны</c:v>
                </c:pt>
              </c:strCache>
            </c:strRef>
          </c:tx>
          <c:dPt>
            <c:idx val="0"/>
            <c:bubble3D val="0"/>
            <c:explosion val="1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45F-45EC-99C9-1AB2CB3D5AE6}"/>
              </c:ext>
            </c:extLst>
          </c:dPt>
          <c:dPt>
            <c:idx val="1"/>
            <c:bubble3D val="0"/>
            <c:explosion val="10"/>
            <c:spPr>
              <a:solidFill>
                <a:schemeClr val="accent6">
                  <a:lumMod val="40000"/>
                  <a:lumOff val="60000"/>
                </a:schemeClr>
              </a:solidFill>
              <a:ln w="25400">
                <a:solidFill>
                  <a:schemeClr val="accent6">
                    <a:lumMod val="40000"/>
                    <a:lumOff val="60000"/>
                  </a:schemeClr>
                </a:solidFill>
              </a:ln>
              <a:effectLst/>
              <a:sp3d contourW="25400">
                <a:contourClr>
                  <a:schemeClr val="accent6">
                    <a:lumMod val="40000"/>
                    <a:lumOff val="60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45F-45EC-99C9-1AB2CB3D5AE6}"/>
              </c:ext>
            </c:extLst>
          </c:dPt>
          <c:dPt>
            <c:idx val="2"/>
            <c:bubble3D val="0"/>
            <c:explosion val="1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45F-45EC-99C9-1AB2CB3D5AE6}"/>
              </c:ext>
            </c:extLst>
          </c:dPt>
          <c:dPt>
            <c:idx val="3"/>
            <c:bubble3D val="0"/>
            <c:explosion val="1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45F-45EC-99C9-1AB2CB3D5AE6}"/>
              </c:ext>
            </c:extLst>
          </c:dPt>
          <c:dLbls>
            <c:dLbl>
              <c:idx val="0"/>
              <c:layout>
                <c:manualLayout>
                  <c:x val="-0.25648579884176465"/>
                  <c:y val="-0.14828815797445119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45F-45EC-99C9-1AB2CB3D5AE6}"/>
                </c:ext>
              </c:extLst>
            </c:dLbl>
            <c:dLbl>
              <c:idx val="1"/>
              <c:layout>
                <c:manualLayout>
                  <c:x val="-9.0954423616527266E-2"/>
                  <c:y val="2.1265399715742924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45F-45EC-99C9-1AB2CB3D5AE6}"/>
                </c:ext>
              </c:extLst>
            </c:dLbl>
            <c:dLbl>
              <c:idx val="2"/>
              <c:layout>
                <c:manualLayout>
                  <c:x val="7.4382460286510868E-2"/>
                  <c:y val="-1.6521705563922195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45F-45EC-99C9-1AB2CB3D5A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1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'Выручка '!$B$8:$B$11</c:f>
              <c:strCache>
                <c:ptCount val="4"/>
                <c:pt idx="0">
                  <c:v>Аппарат поглощающий РТ-120</c:v>
                </c:pt>
                <c:pt idx="1">
                  <c:v>Аппарат поглощающий РТ-130</c:v>
                </c:pt>
                <c:pt idx="2">
                  <c:v>Пружины</c:v>
                </c:pt>
                <c:pt idx="3">
                  <c:v>Скользуны</c:v>
                </c:pt>
              </c:strCache>
            </c:strRef>
          </c:cat>
          <c:val>
            <c:numRef>
              <c:f>'Выручка '!$H$8:$H$11</c:f>
              <c:numCache>
                <c:formatCode>0.00%</c:formatCode>
                <c:ptCount val="4"/>
                <c:pt idx="0">
                  <c:v>0.53611397941418182</c:v>
                </c:pt>
                <c:pt idx="1">
                  <c:v>0.2137662414205429</c:v>
                </c:pt>
                <c:pt idx="2">
                  <c:v>0.22812881231956278</c:v>
                </c:pt>
                <c:pt idx="3">
                  <c:v>2.1990966845712532E-2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B45F-45EC-99C9-1AB2CB3D5A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3BA02574-8E03-4425-8A6C-F7E93BACF8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773203A8-F444-429A-8AF3-4D692A4F57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3A555D5F-4304-49AE-94C4-18FA54AC40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7FD42-26A1-4D48-B0AE-08B94C60D89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6572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E8DE6490-F510-4481-9769-FFDCA3DBE7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3FBF250A-2C11-49FF-B58B-22CA18DB7C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BCAB71C0-BC5A-4438-B31F-EC017EE982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68D7F-7DC6-49F6-AA64-A694F2BAA2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73712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80C1D739-56D2-42CC-BBAF-16A11CCB1D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42990A5B-CAE6-4045-8D22-C79977F9F9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F3E3E65E-4DB5-4672-94DF-6ED550DE4D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C2F45-C35F-4C8C-9689-BEC391013D7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1748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4EA8D39B-9614-40FD-A939-73830AA7D7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2845ADA2-42AA-4D8E-98BE-B4A461CBD2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D1EE4FAD-4E38-49CB-964E-334FB98D99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3D809-A411-4BC5-928A-F965313150F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00789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70094791-738C-41E1-ABA8-50FF99E83F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43703646-581D-4E35-85D9-63423AD2A3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D92F5EC7-F19B-4A47-9BA2-FE02435706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94596-BCBC-4392-86BC-7574C5BFCB3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3052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06F8852A-EB01-4C7C-98CC-AD3AE2E13A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2749B432-A21F-4E72-A6C3-372703177F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6ADB66F2-8E3C-4247-9DD7-FF6CBA775A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C1E25-A413-4028-ADEF-F8043A0EC13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7540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03BEB2D-4325-4069-BBF2-97CCADC308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CDED5ED-A81F-4C74-9680-01FB9B36B3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0C5A722-4E2F-4B8B-BE68-38B539033D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EAB7C-AA76-4BED-BC99-AD9E4AFDD2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0835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D02B8CB1-3622-481D-BC3D-C88A296DB0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C0F676E7-B029-4107-83EE-32E98B3A0E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067F6736-0BD9-4C45-9C58-ACC042B07E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6F6FC-FCB9-470B-A4BC-BB7E418C4B5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11517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33D44DF4-FE18-46A5-AD66-A260E9FA6E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2EAD281F-D234-42BD-8B58-3689640F1E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187FCFCB-59B1-41B3-AE99-A6222BC57B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914E9-8663-4C6F-8A11-F7626C4760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3468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AF89DA81-F741-4EBB-BB18-F5ECF21B31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8B423CDA-52B4-49AC-8030-2F1AF9BB89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80FB1C35-96DC-48DB-BA28-414E85E949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5D340-AC08-4F20-8326-CC118597BA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3323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42B1BAD0-D906-492D-81FF-2C847B5038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DDD9992-C23C-45F1-9499-C8665B8589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C81FA57-5851-4B1F-8CC3-A0C5CAFC35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7AC3C-AA00-4FBF-9583-B95B1C62DE7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44366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0436625-10E8-4D4C-9121-B548949B30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C94D77C-AAC5-4C39-AAE2-1CEEF3EC3A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F0D275A3-0F4C-4733-98EF-5FE28EB73A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77B2E-1F9C-43A4-A49E-ABE2AF3A8C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8966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="" xmlns:a16="http://schemas.microsoft.com/office/drawing/2014/main" id="{099AD3E4-75B7-4DA1-AFB1-FE9E01DBE9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="" xmlns:a16="http://schemas.microsoft.com/office/drawing/2014/main" id="{5B266C11-60BF-4A3D-A7EB-0EB71329BD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342631E1-3634-4CFA-B7F1-DDAF812C993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FB5E9F2D-0299-400B-B17A-D1B7F5E2F45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2D8FFD00-4982-40A7-8E86-9C8E7E4F6B9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96E1B859-5D8B-4A8C-97C6-3191B46E7C8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expert.ru/expert/2020/07/vagonnyij-rekord-trevozhit/media/339603/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="" xmlns:a16="http://schemas.microsoft.com/office/drawing/2014/main" id="{5C9C8FF0-0A7C-4A73-9FFB-82EB94C4E6B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11188" y="476250"/>
            <a:ext cx="7847012" cy="3124200"/>
          </a:xfrm>
        </p:spPr>
        <p:txBody>
          <a:bodyPr anchor="ctr"/>
          <a:lstStyle/>
          <a:p>
            <a:pPr eaLnBrk="1" hangingPunct="1"/>
            <a:r>
              <a:rPr lang="ru-RU" altLang="ru-RU" sz="2800" b="1"/>
              <a:t>Иллюстративный материал к выпускной аттестационной работе на тему:</a:t>
            </a:r>
            <a:br>
              <a:rPr lang="ru-RU" altLang="ru-RU" sz="2800" b="1"/>
            </a:br>
            <a:r>
              <a:rPr lang="ru-RU" altLang="ru-RU" sz="2800" b="1"/>
              <a:t>«Разработка стратегии развития организации ООО ПО «ВАГОНМАШ»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="" xmlns:a16="http://schemas.microsoft.com/office/drawing/2014/main" id="{5C3B0461-C7A8-469B-BDD6-605E61A70AA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572000" y="4221163"/>
            <a:ext cx="4137025" cy="17526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ru-RU" altLang="ru-RU" sz="1800" b="1"/>
              <a:t>Выполнил</a:t>
            </a:r>
          </a:p>
          <a:p>
            <a:pPr algn="l" eaLnBrk="1" hangingPunct="1">
              <a:lnSpc>
                <a:spcPct val="80000"/>
              </a:lnSpc>
            </a:pPr>
            <a:r>
              <a:rPr lang="ru-RU" altLang="ru-RU" sz="1800" b="1"/>
              <a:t>Чумаков Сергей Викторович</a:t>
            </a:r>
            <a:endParaRPr lang="ru-RU" altLang="ru-RU" sz="1800"/>
          </a:p>
          <a:p>
            <a:pPr algn="l" eaLnBrk="1" hangingPunct="1">
              <a:lnSpc>
                <a:spcPct val="80000"/>
              </a:lnSpc>
            </a:pPr>
            <a:r>
              <a:rPr lang="ru-RU" altLang="ru-RU" sz="1800"/>
              <a:t>Научный руководитель:</a:t>
            </a:r>
          </a:p>
          <a:p>
            <a:pPr algn="l" eaLnBrk="1" hangingPunct="1">
              <a:lnSpc>
                <a:spcPct val="80000"/>
              </a:lnSpc>
            </a:pPr>
            <a:r>
              <a:rPr lang="ru-RU" altLang="ru-RU" sz="1800"/>
              <a:t>кандидат эконом. наук, доцент,</a:t>
            </a:r>
            <a:endParaRPr lang="ru-RU" altLang="ru-RU" sz="1800" b="1"/>
          </a:p>
          <a:p>
            <a:pPr algn="l" eaLnBrk="1" hangingPunct="1">
              <a:lnSpc>
                <a:spcPct val="80000"/>
              </a:lnSpc>
            </a:pPr>
            <a:r>
              <a:rPr lang="ru-RU" altLang="ru-RU" sz="1800" b="1"/>
              <a:t>Трубникова Вера Витальевна</a:t>
            </a:r>
            <a:r>
              <a:rPr lang="ru-RU" altLang="ru-RU" sz="1800"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6">
            <a:extLst>
              <a:ext uri="{FF2B5EF4-FFF2-40B4-BE49-F238E27FC236}">
                <a16:creationId xmlns="" xmlns:a16="http://schemas.microsoft.com/office/drawing/2014/main" id="{49DA2F17-4CCA-4E6E-92C0-8ED7B8ED1E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404813"/>
            <a:ext cx="5184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Times New Roman" panose="02020603050405020304" pitchFamily="18" charset="0"/>
                <a:ea typeface="Lucida Sans Unicode" panose="020B0602030504020204" pitchFamily="34" charset="0"/>
                <a:cs typeface="Tahoma" panose="020B0604030504040204" pitchFamily="34" charset="0"/>
              </a:rPr>
              <a:t>Производство грузовых вагонов с 1992г. – 2019г.</a:t>
            </a:r>
            <a:endParaRPr lang="ru-RU" altLang="ru-RU" sz="1800" b="1">
              <a:ea typeface="Lucida Sans Unicode" panose="020B0602030504020204" pitchFamily="34" charset="0"/>
              <a:cs typeface="Tahoma" panose="020B0604030504040204" pitchFamily="34" charset="0"/>
            </a:endParaRPr>
          </a:p>
        </p:txBody>
      </p:sp>
      <p:pic>
        <p:nvPicPr>
          <p:cNvPr id="11267" name="Рисунок 17">
            <a:hlinkClick r:id="rId2"/>
            <a:extLst>
              <a:ext uri="{FF2B5EF4-FFF2-40B4-BE49-F238E27FC236}">
                <a16:creationId xmlns="" xmlns:a16="http://schemas.microsoft.com/office/drawing/2014/main" id="{32E84FDB-F715-41D8-8FF8-75706AB81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13"/>
          <a:stretch>
            <a:fillRect/>
          </a:stretch>
        </p:blipFill>
        <p:spPr bwMode="auto">
          <a:xfrm>
            <a:off x="611188" y="774700"/>
            <a:ext cx="7993062" cy="503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0516223-EA5E-4E7C-84E4-01107A847561}"/>
              </a:ext>
            </a:extLst>
          </p:cNvPr>
          <p:cNvSpPr txBox="1"/>
          <p:nvPr/>
        </p:nvSpPr>
        <p:spPr>
          <a:xfrm>
            <a:off x="755650" y="450850"/>
            <a:ext cx="7777163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450215" algn="just" eaLnBrk="1" hangingPunct="1">
              <a:lnSpc>
                <a:spcPct val="150000"/>
              </a:lnSpc>
              <a:defRPr/>
            </a:pPr>
            <a:r>
              <a:rPr lang="ru-RU" b="1" kern="150" dirty="0">
                <a:latin typeface="Times New Roman" panose="02020603050405020304" pitchFamily="18" charset="0"/>
                <a:ea typeface="Lucida Sans Unicode" panose="020B0602030504020204" pitchFamily="34" charset="0"/>
                <a:cs typeface="Tahoma" panose="020B0604030504040204" pitchFamily="34" charset="0"/>
              </a:rPr>
              <a:t>Матрица БКГ продукции ООО ПО «ВАГОНМАШ» за 2018 г. 2019 г.</a:t>
            </a:r>
          </a:p>
        </p:txBody>
      </p:sp>
      <p:pic>
        <p:nvPicPr>
          <p:cNvPr id="12291" name="Рисунок 10">
            <a:extLst>
              <a:ext uri="{FF2B5EF4-FFF2-40B4-BE49-F238E27FC236}">
                <a16:creationId xmlns="" xmlns:a16="http://schemas.microsoft.com/office/drawing/2014/main" id="{5650B23D-4950-41E3-B6B6-9F60F5598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2" t="8257" r="4788" b="4817"/>
          <a:stretch>
            <a:fillRect/>
          </a:stretch>
        </p:blipFill>
        <p:spPr bwMode="auto">
          <a:xfrm>
            <a:off x="319088" y="1360488"/>
            <a:ext cx="4252912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Рисунок 11">
            <a:extLst>
              <a:ext uri="{FF2B5EF4-FFF2-40B4-BE49-F238E27FC236}">
                <a16:creationId xmlns="" xmlns:a16="http://schemas.microsoft.com/office/drawing/2014/main" id="{83F13911-EE56-4482-B7D1-A0543099A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7" b="2087"/>
          <a:stretch>
            <a:fillRect/>
          </a:stretch>
        </p:blipFill>
        <p:spPr bwMode="auto">
          <a:xfrm>
            <a:off x="4500563" y="1319213"/>
            <a:ext cx="4595812" cy="384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9">
            <a:extLst>
              <a:ext uri="{FF2B5EF4-FFF2-40B4-BE49-F238E27FC236}">
                <a16:creationId xmlns="" xmlns:a16="http://schemas.microsoft.com/office/drawing/2014/main" id="{EDAD02BA-84D6-4D18-9EFD-555BF39175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260350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b="1">
                <a:latin typeface="Times New Roman" panose="02020603050405020304" pitchFamily="18" charset="0"/>
                <a:cs typeface="Lucida Sans Unicode" panose="020B0602030504020204" pitchFamily="34" charset="0"/>
              </a:rPr>
              <a:t>SWOT </a:t>
            </a:r>
            <a:r>
              <a:rPr lang="ru-RU" altLang="ru-RU" sz="1800" b="1">
                <a:latin typeface="Times New Roman" panose="02020603050405020304" pitchFamily="18" charset="0"/>
                <a:cs typeface="Lucida Sans Unicode" panose="020B0602030504020204" pitchFamily="34" charset="0"/>
              </a:rPr>
              <a:t>– анализ ООО ПО «ВАГОНМАШ»</a:t>
            </a:r>
            <a:endParaRPr lang="ru-RU" altLang="ru-RU" sz="1800" b="1"/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="" xmlns:a16="http://schemas.microsoft.com/office/drawing/2014/main" id="{71AF3457-3DDC-4176-81FC-2E4CCA4DDE2A}"/>
              </a:ext>
            </a:extLst>
          </p:cNvPr>
          <p:cNvGraphicFramePr>
            <a:graphicFrameLocks noGrp="1"/>
          </p:cNvGraphicFramePr>
          <p:nvPr/>
        </p:nvGraphicFramePr>
        <p:xfrm>
          <a:off x="755650" y="1035050"/>
          <a:ext cx="7848600" cy="51149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643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842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67620"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50" dirty="0">
                          <a:effectLst/>
                        </a:rPr>
                        <a:t>СИЛЬНЫЕ СТОРОНЫ</a:t>
                      </a:r>
                      <a:endParaRPr lang="ru-RU" sz="1000" b="1" kern="150" dirty="0">
                        <a:effectLst/>
                        <a:latin typeface="Arial" panose="020B0604020202020204" pitchFamily="34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23539" marR="235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50" dirty="0">
                          <a:effectLst/>
                        </a:rPr>
                        <a:t>СЛАБЫЕ СТОРОНЫ</a:t>
                      </a:r>
                      <a:endParaRPr lang="ru-RU" sz="1000" b="1" kern="150" dirty="0">
                        <a:effectLst/>
                        <a:latin typeface="Arial" panose="020B0604020202020204" pitchFamily="34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23539" marR="235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42970">
                <a:tc>
                  <a:txBody>
                    <a:bodyPr/>
                    <a:lstStyle/>
                    <a:p>
                      <a:pPr marL="228600" indent="-228600" algn="l">
                        <a:lnSpc>
                          <a:spcPct val="100000"/>
                        </a:lnSpc>
                        <a:buAutoNum type="arabicPeriod"/>
                        <a:tabLst>
                          <a:tab pos="264160" algn="l"/>
                        </a:tabLst>
                      </a:pPr>
                      <a:r>
                        <a:rPr lang="ru-RU" sz="1200" kern="150" dirty="0">
                          <a:effectLst/>
                        </a:rPr>
                        <a:t>16-летняя практика.</a:t>
                      </a:r>
                    </a:p>
                    <a:p>
                      <a:pPr marL="228600" indent="-228600" algn="l">
                        <a:lnSpc>
                          <a:spcPct val="100000"/>
                        </a:lnSpc>
                        <a:buAutoNum type="arabicPeriod"/>
                        <a:tabLst>
                          <a:tab pos="264160" algn="l"/>
                        </a:tabLst>
                      </a:pPr>
                      <a:r>
                        <a:rPr lang="ru-RU" sz="1200" kern="150" dirty="0">
                          <a:effectLst/>
                        </a:rPr>
                        <a:t>Знание рынка.</a:t>
                      </a:r>
                    </a:p>
                    <a:p>
                      <a:pPr marL="228600" indent="-228600" algn="l">
                        <a:lnSpc>
                          <a:spcPct val="100000"/>
                        </a:lnSpc>
                        <a:buAutoNum type="arabicPeriod"/>
                        <a:tabLst>
                          <a:tab pos="264160" algn="l"/>
                        </a:tabLst>
                      </a:pPr>
                      <a:r>
                        <a:rPr lang="ru-RU" sz="1200" kern="150" dirty="0">
                          <a:effectLst/>
                        </a:rPr>
                        <a:t>Высокотехнологичное производство.</a:t>
                      </a:r>
                    </a:p>
                    <a:p>
                      <a:pPr marL="228600" indent="-228600" algn="l">
                        <a:lnSpc>
                          <a:spcPct val="100000"/>
                        </a:lnSpc>
                        <a:buAutoNum type="arabicPeriod"/>
                        <a:tabLst>
                          <a:tab pos="264160" algn="l"/>
                        </a:tabLst>
                      </a:pPr>
                      <a:r>
                        <a:rPr lang="ru-RU" sz="1200" kern="150" dirty="0">
                          <a:effectLst/>
                        </a:rPr>
                        <a:t>Диверсифицированный продуктовый портфель.</a:t>
                      </a:r>
                    </a:p>
                    <a:p>
                      <a:pPr marL="228600" indent="-228600" algn="l">
                        <a:lnSpc>
                          <a:spcPct val="100000"/>
                        </a:lnSpc>
                        <a:buAutoNum type="arabicPeriod"/>
                        <a:tabLst>
                          <a:tab pos="264160" algn="l"/>
                        </a:tabLst>
                      </a:pPr>
                      <a:r>
                        <a:rPr lang="ru-RU" sz="1200" kern="150" dirty="0">
                          <a:effectLst/>
                        </a:rPr>
                        <a:t>Долгосрочные партнерские отношения с клиентами.</a:t>
                      </a:r>
                    </a:p>
                    <a:p>
                      <a:pPr marL="228600" indent="-228600" algn="l">
                        <a:lnSpc>
                          <a:spcPct val="100000"/>
                        </a:lnSpc>
                        <a:buAutoNum type="arabicPeriod"/>
                        <a:tabLst>
                          <a:tab pos="264160" algn="l"/>
                        </a:tabLst>
                      </a:pPr>
                      <a:r>
                        <a:rPr lang="ru-RU" sz="1200" kern="150" dirty="0">
                          <a:effectLst/>
                        </a:rPr>
                        <a:t>Долгосрочные партнерские отношения с поставщиками.</a:t>
                      </a:r>
                    </a:p>
                    <a:p>
                      <a:pPr marL="228600" indent="-228600" algn="l">
                        <a:lnSpc>
                          <a:spcPct val="100000"/>
                        </a:lnSpc>
                        <a:buAutoNum type="arabicPeriod"/>
                        <a:tabLst>
                          <a:tab pos="264160" algn="l"/>
                        </a:tabLst>
                      </a:pPr>
                      <a:r>
                        <a:rPr lang="ru-RU" sz="1200" kern="150" dirty="0">
                          <a:effectLst/>
                        </a:rPr>
                        <a:t>Наработанные связи с кредитными учреждениями.</a:t>
                      </a:r>
                    </a:p>
                    <a:p>
                      <a:pPr marL="228600" indent="-228600" algn="l">
                        <a:lnSpc>
                          <a:spcPct val="100000"/>
                        </a:lnSpc>
                        <a:buAutoNum type="arabicPeriod"/>
                        <a:tabLst>
                          <a:tab pos="264160" algn="l"/>
                        </a:tabLst>
                      </a:pPr>
                      <a:r>
                        <a:rPr lang="ru-RU" sz="1200" kern="150" dirty="0">
                          <a:effectLst/>
                        </a:rPr>
                        <a:t>Наработанные GR.</a:t>
                      </a:r>
                    </a:p>
                    <a:p>
                      <a:pPr marL="228600" indent="-228600" algn="l">
                        <a:lnSpc>
                          <a:spcPct val="100000"/>
                        </a:lnSpc>
                        <a:buAutoNum type="arabicPeriod"/>
                        <a:tabLst>
                          <a:tab pos="264160" algn="l"/>
                        </a:tabLst>
                      </a:pPr>
                      <a:r>
                        <a:rPr lang="ru-RU" sz="1200" kern="150" dirty="0">
                          <a:effectLst/>
                        </a:rPr>
                        <a:t>Наличие гарантийного и сервисного обслуживания выпускаемой продукции.</a:t>
                      </a:r>
                    </a:p>
                    <a:p>
                      <a:pPr marL="228600" indent="-228600" algn="l">
                        <a:lnSpc>
                          <a:spcPct val="100000"/>
                        </a:lnSpc>
                        <a:buAutoNum type="arabicPeriod"/>
                        <a:tabLst>
                          <a:tab pos="264160" algn="l"/>
                        </a:tabLst>
                      </a:pPr>
                      <a:r>
                        <a:rPr lang="ru-RU" sz="1200" kern="150" dirty="0">
                          <a:effectLst/>
                        </a:rPr>
                        <a:t>Наличие квалифицированных кадров.</a:t>
                      </a:r>
                    </a:p>
                    <a:p>
                      <a:pPr marL="228600" indent="-228600" algn="l">
                        <a:lnSpc>
                          <a:spcPct val="100000"/>
                        </a:lnSpc>
                        <a:buAutoNum type="arabicPeriod"/>
                        <a:tabLst>
                          <a:tab pos="264160" algn="l"/>
                        </a:tabLst>
                      </a:pPr>
                      <a:r>
                        <a:rPr lang="ru-RU" sz="1200" kern="150" dirty="0">
                          <a:effectLst/>
                        </a:rPr>
                        <a:t>Низкая текучесть кадров.</a:t>
                      </a:r>
                    </a:p>
                    <a:p>
                      <a:pPr marL="228600" indent="-228600" algn="l">
                        <a:lnSpc>
                          <a:spcPct val="100000"/>
                        </a:lnSpc>
                        <a:buAutoNum type="arabicPeriod"/>
                        <a:tabLst>
                          <a:tab pos="264160" algn="l"/>
                        </a:tabLst>
                      </a:pPr>
                      <a:r>
                        <a:rPr lang="ru-RU" sz="1200" kern="150" dirty="0">
                          <a:effectLst/>
                        </a:rPr>
                        <a:t>Продукты компании находятся на разных стадиях жизненного цикла.</a:t>
                      </a:r>
                      <a:endParaRPr lang="ru-RU" sz="1200" kern="1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23539" marR="235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indent="-228600" algn="l">
                        <a:lnSpc>
                          <a:spcPct val="100000"/>
                        </a:lnSpc>
                        <a:buAutoNum type="arabicPeriod"/>
                      </a:pPr>
                      <a:r>
                        <a:rPr lang="ru-RU" sz="1200" kern="150" dirty="0">
                          <a:effectLst/>
                        </a:rPr>
                        <a:t>Негибкие производственные мощности.</a:t>
                      </a:r>
                    </a:p>
                    <a:p>
                      <a:pPr marL="228600" indent="-228600" algn="l">
                        <a:lnSpc>
                          <a:spcPct val="100000"/>
                        </a:lnSpc>
                        <a:buAutoNum type="arabicPeriod"/>
                      </a:pPr>
                      <a:r>
                        <a:rPr lang="ru-RU" sz="1200" kern="150" dirty="0">
                          <a:effectLst/>
                        </a:rPr>
                        <a:t>Негибкая ценовая политика.</a:t>
                      </a:r>
                    </a:p>
                    <a:p>
                      <a:pPr marL="228600" indent="-228600" algn="l">
                        <a:lnSpc>
                          <a:spcPct val="100000"/>
                        </a:lnSpc>
                        <a:buAutoNum type="arabicPeriod"/>
                      </a:pPr>
                      <a:r>
                        <a:rPr lang="ru-RU" sz="1200" kern="150" dirty="0">
                          <a:effectLst/>
                        </a:rPr>
                        <a:t>Отсутствие системы устойчивого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buNone/>
                      </a:pPr>
                      <a:r>
                        <a:rPr lang="ru-RU" sz="1200" kern="150" dirty="0">
                          <a:effectLst/>
                        </a:rPr>
                        <a:t>взаимодействия между производством и управляющей компанией.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buNone/>
                      </a:pPr>
                      <a:r>
                        <a:rPr lang="ru-RU" sz="1200" kern="150" dirty="0">
                          <a:effectLst/>
                        </a:rPr>
                        <a:t>4. Отсутствие регламентов корпоративной культуры.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buNone/>
                      </a:pPr>
                      <a:r>
                        <a:rPr lang="ru-RU" sz="1200" kern="150" dirty="0">
                          <a:effectLst/>
                        </a:rPr>
                        <a:t>5. Высокие издержки при смене ассортиментной матрицы.</a:t>
                      </a:r>
                      <a:endParaRPr lang="ru-RU" sz="1200" kern="1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23539" marR="235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90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kern="150" dirty="0">
                          <a:effectLst/>
                        </a:rPr>
                        <a:t>ВОЗМОЖНОСТИ</a:t>
                      </a:r>
                      <a:endParaRPr lang="ru-RU" sz="1100" b="1" kern="150" dirty="0">
                        <a:effectLst/>
                        <a:latin typeface="Arial" panose="020B0604020202020204" pitchFamily="34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23539" marR="235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kern="150" dirty="0">
                          <a:effectLst/>
                        </a:rPr>
                        <a:t>УГРОЗЫ</a:t>
                      </a:r>
                      <a:endParaRPr lang="ru-RU" sz="1100" b="1" kern="150" dirty="0">
                        <a:effectLst/>
                        <a:latin typeface="Arial" panose="020B0604020202020204" pitchFamily="34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23539" marR="235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15263">
                <a:tc>
                  <a:txBody>
                    <a:bodyPr/>
                    <a:lstStyle/>
                    <a:p>
                      <a:pPr marL="228600" indent="-228600" algn="l">
                        <a:lnSpc>
                          <a:spcPct val="100000"/>
                        </a:lnSpc>
                        <a:buAutoNum type="arabicPeriod"/>
                      </a:pPr>
                      <a:r>
                        <a:rPr lang="ru-RU" sz="1200" kern="150" dirty="0">
                          <a:effectLst/>
                        </a:rPr>
                        <a:t>Наличие перспектив развития отрасли.</a:t>
                      </a:r>
                    </a:p>
                    <a:p>
                      <a:pPr marL="228600" indent="-228600" algn="l">
                        <a:lnSpc>
                          <a:spcPct val="100000"/>
                        </a:lnSpc>
                        <a:buAutoNum type="arabicPeriod"/>
                      </a:pPr>
                      <a:r>
                        <a:rPr lang="ru-RU" sz="1200" kern="150" dirty="0">
                          <a:effectLst/>
                        </a:rPr>
                        <a:t>Выпуск поглощающего аппарата класса Т2 и укрепление позиций на этом рынке.</a:t>
                      </a:r>
                    </a:p>
                    <a:p>
                      <a:pPr marL="228600" indent="-228600" algn="l">
                        <a:lnSpc>
                          <a:spcPct val="100000"/>
                        </a:lnSpc>
                        <a:buAutoNum type="arabicPeriod"/>
                      </a:pPr>
                      <a:r>
                        <a:rPr lang="ru-RU" sz="1200" kern="150" dirty="0">
                          <a:effectLst/>
                        </a:rPr>
                        <a:t>Укрепление позиций на рынке пружин.</a:t>
                      </a:r>
                    </a:p>
                    <a:p>
                      <a:pPr marL="228600" indent="-228600" algn="l">
                        <a:lnSpc>
                          <a:spcPct val="100000"/>
                        </a:lnSpc>
                        <a:buAutoNum type="arabicPeriod"/>
                      </a:pPr>
                      <a:r>
                        <a:rPr lang="ru-RU" sz="1200" kern="150" dirty="0">
                          <a:effectLst/>
                        </a:rPr>
                        <a:t>Увеличение доли рынка по продуктам компании.</a:t>
                      </a:r>
                    </a:p>
                    <a:p>
                      <a:pPr marL="228600" indent="-228600" algn="l">
                        <a:lnSpc>
                          <a:spcPct val="100000"/>
                        </a:lnSpc>
                        <a:buAutoNum type="arabicPeriod"/>
                      </a:pPr>
                      <a:r>
                        <a:rPr lang="ru-RU" sz="1200" kern="150" dirty="0">
                          <a:effectLst/>
                        </a:rPr>
                        <a:t>Возможность расширения номенклатуры продуктов и услуг.</a:t>
                      </a:r>
                    </a:p>
                    <a:p>
                      <a:pPr marL="228600" indent="-228600" algn="l">
                        <a:lnSpc>
                          <a:spcPct val="100000"/>
                        </a:lnSpc>
                        <a:buAutoNum type="arabicPeriod"/>
                      </a:pPr>
                      <a:r>
                        <a:rPr lang="ru-RU" sz="1200" kern="150" dirty="0">
                          <a:effectLst/>
                        </a:rPr>
                        <a:t>Возможность развития рынков сбыта.</a:t>
                      </a:r>
                    </a:p>
                    <a:p>
                      <a:pPr marL="228600" indent="-228600" algn="l">
                        <a:lnSpc>
                          <a:spcPct val="100000"/>
                        </a:lnSpc>
                        <a:buAutoNum type="arabicPeriod"/>
                      </a:pPr>
                      <a:r>
                        <a:rPr lang="ru-RU" sz="1200" kern="150" dirty="0">
                          <a:effectLst/>
                        </a:rPr>
                        <a:t>Развитие ресурса существующих клиентов.</a:t>
                      </a:r>
                    </a:p>
                    <a:p>
                      <a:pPr marL="228600" indent="-228600" algn="l">
                        <a:lnSpc>
                          <a:spcPct val="100000"/>
                        </a:lnSpc>
                        <a:buAutoNum type="arabicPeriod"/>
                      </a:pPr>
                      <a:r>
                        <a:rPr lang="ru-RU" sz="1200" kern="150" dirty="0">
                          <a:effectLst/>
                        </a:rPr>
                        <a:t>Возможность комплексного обслуживания клиентов.</a:t>
                      </a:r>
                    </a:p>
                    <a:p>
                      <a:pPr marL="228600" indent="-228600" algn="l">
                        <a:lnSpc>
                          <a:spcPct val="100000"/>
                        </a:lnSpc>
                        <a:buAutoNum type="arabicPeriod"/>
                      </a:pPr>
                      <a:r>
                        <a:rPr lang="ru-RU" sz="1200" kern="150" dirty="0">
                          <a:effectLst/>
                        </a:rPr>
                        <a:t>Оптимизация затрат на содержание бизнеса.</a:t>
                      </a:r>
                      <a:endParaRPr lang="ru-RU" sz="1200" kern="1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23539" marR="235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indent="-228600" algn="l">
                        <a:lnSpc>
                          <a:spcPct val="100000"/>
                        </a:lnSpc>
                        <a:buAutoNum type="arabicPeriod"/>
                      </a:pPr>
                      <a:r>
                        <a:rPr lang="ru-RU" sz="1200" kern="150" dirty="0">
                          <a:effectLst/>
                        </a:rPr>
                        <a:t>Уменьшение доли рынка по каждому из видов выпускаемой продукции.</a:t>
                      </a:r>
                    </a:p>
                    <a:p>
                      <a:pPr marL="228600" indent="-228600" algn="l">
                        <a:lnSpc>
                          <a:spcPct val="100000"/>
                        </a:lnSpc>
                        <a:buAutoNum type="arabicPeriod"/>
                      </a:pPr>
                      <a:r>
                        <a:rPr lang="ru-RU" sz="1200" kern="150" dirty="0">
                          <a:effectLst/>
                        </a:rPr>
                        <a:t>Ограниченность конечного рынка.</a:t>
                      </a:r>
                    </a:p>
                    <a:p>
                      <a:pPr marL="228600" indent="-228600" algn="l">
                        <a:lnSpc>
                          <a:spcPct val="100000"/>
                        </a:lnSpc>
                        <a:buAutoNum type="arabicPeriod"/>
                      </a:pPr>
                      <a:r>
                        <a:rPr lang="ru-RU" sz="1200" kern="150" dirty="0">
                          <a:effectLst/>
                        </a:rPr>
                        <a:t>Стагнация отрасли.</a:t>
                      </a:r>
                    </a:p>
                    <a:p>
                      <a:pPr marL="228600" indent="-228600" algn="l">
                        <a:lnSpc>
                          <a:spcPct val="100000"/>
                        </a:lnSpc>
                        <a:buAutoNum type="arabicPeriod"/>
                      </a:pPr>
                      <a:r>
                        <a:rPr lang="ru-RU" sz="1200" kern="150" dirty="0">
                          <a:effectLst/>
                        </a:rPr>
                        <a:t>Государственное регулирование отрасли.</a:t>
                      </a:r>
                    </a:p>
                    <a:p>
                      <a:pPr marL="228600" indent="-228600" algn="l">
                        <a:lnSpc>
                          <a:spcPct val="100000"/>
                        </a:lnSpc>
                        <a:buAutoNum type="arabicPeriod"/>
                      </a:pPr>
                      <a:r>
                        <a:rPr lang="ru-RU" sz="1200" kern="150" dirty="0">
                          <a:effectLst/>
                        </a:rPr>
                        <a:t>Сужение рынков сбыта.</a:t>
                      </a:r>
                    </a:p>
                    <a:p>
                      <a:pPr marL="228600" indent="-228600" algn="l">
                        <a:lnSpc>
                          <a:spcPct val="100000"/>
                        </a:lnSpc>
                        <a:buAutoNum type="arabicPeriod"/>
                      </a:pPr>
                      <a:r>
                        <a:rPr lang="ru-RU" sz="1200" kern="150" dirty="0">
                          <a:effectLst/>
                        </a:rPr>
                        <a:t>Зависимость от сторонних поставщиков комплектующих, товаров и услуг.</a:t>
                      </a:r>
                    </a:p>
                    <a:p>
                      <a:pPr marL="228600" indent="-228600" algn="l">
                        <a:lnSpc>
                          <a:spcPct val="100000"/>
                        </a:lnSpc>
                        <a:buAutoNum type="arabicPeriod"/>
                      </a:pPr>
                      <a:r>
                        <a:rPr lang="ru-RU" sz="1200" kern="150" dirty="0">
                          <a:effectLst/>
                        </a:rPr>
                        <a:t>Невозможность сертификации новых продуктов.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kern="150" dirty="0">
                          <a:effectLst/>
                        </a:rPr>
                        <a:t> </a:t>
                      </a:r>
                      <a:endParaRPr lang="ru-RU" sz="1100" kern="150" dirty="0">
                        <a:effectLst/>
                        <a:latin typeface="Arial" panose="020B0604020202020204" pitchFamily="34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23539" marR="235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4B9B9E9-7869-4FC8-8786-21F596B3D8A4}"/>
              </a:ext>
            </a:extLst>
          </p:cNvPr>
          <p:cNvSpPr txBox="1"/>
          <p:nvPr/>
        </p:nvSpPr>
        <p:spPr>
          <a:xfrm>
            <a:off x="1692275" y="503238"/>
            <a:ext cx="5759450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450215" algn="ctr" eaLnBrk="1" hangingPunct="1">
              <a:lnSpc>
                <a:spcPct val="150000"/>
              </a:lnSpc>
              <a:defRPr/>
            </a:pPr>
            <a:r>
              <a:rPr lang="ru-RU" b="1" kern="150" dirty="0">
                <a:latin typeface="Times New Roman" panose="02020603050405020304" pitchFamily="18" charset="0"/>
                <a:ea typeface="Lucida Sans Unicode" panose="020B0602030504020204" pitchFamily="34" charset="0"/>
                <a:cs typeface="Tahoma" panose="020B0604030504040204" pitchFamily="34" charset="0"/>
              </a:rPr>
              <a:t>Стратегические цели ООО ПО «ВАГОНМАШ»: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72CBCC5-D31D-4CE5-8EF4-FE32707126CC}"/>
              </a:ext>
            </a:extLst>
          </p:cNvPr>
          <p:cNvSpPr txBox="1"/>
          <p:nvPr/>
        </p:nvSpPr>
        <p:spPr>
          <a:xfrm>
            <a:off x="323850" y="955675"/>
            <a:ext cx="8280400" cy="5078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eaLnBrk="1" hangingPunct="1">
              <a:buFont typeface="+mj-lt"/>
              <a:buAutoNum type="arabicPeriod"/>
              <a:defRPr/>
            </a:pPr>
            <a:r>
              <a:rPr lang="ru-RU" kern="150" dirty="0">
                <a:latin typeface="Times New Roman" panose="02020603050405020304" pitchFamily="18" charset="0"/>
                <a:ea typeface="Lucida Sans Unicode" panose="020B0602030504020204" pitchFamily="34" charset="0"/>
                <a:cs typeface="Tahoma" panose="020B0604030504040204" pitchFamily="34" charset="0"/>
              </a:rPr>
              <a:t>Сохранить лидирующие позиции по производству и поставке имеющихся поглощающих аппаратов РТ-120, РТ-130.</a:t>
            </a:r>
          </a:p>
          <a:p>
            <a:pPr marL="342900" indent="-342900" algn="just" eaLnBrk="1" hangingPunct="1">
              <a:buFont typeface="+mj-lt"/>
              <a:buAutoNum type="arabicPeriod"/>
              <a:defRPr/>
            </a:pPr>
            <a:r>
              <a:rPr lang="ru-RU" kern="150" dirty="0">
                <a:latin typeface="Times New Roman" panose="02020603050405020304" pitchFamily="18" charset="0"/>
                <a:ea typeface="Lucida Sans Unicode" panose="020B0602030504020204" pitchFamily="34" charset="0"/>
                <a:cs typeface="Tahoma" panose="020B0604030504040204" pitchFamily="34" charset="0"/>
              </a:rPr>
              <a:t> Для снижения зависимости производства поглощающих аппаратов от поставщиков комплектующих организовать: штамповое производство; участок крупного литья.</a:t>
            </a:r>
            <a:endParaRPr lang="ru-RU" sz="1200" kern="150" dirty="0">
              <a:ea typeface="Lucida Sans Unicode" panose="020B0602030504020204" pitchFamily="34" charset="0"/>
              <a:cs typeface="Tahoma" panose="020B0604030504040204" pitchFamily="34" charset="0"/>
            </a:endParaRPr>
          </a:p>
          <a:p>
            <a:pPr marL="342900" indent="-342900" algn="just" eaLnBrk="1" hangingPunct="1">
              <a:buFont typeface="+mj-lt"/>
              <a:buAutoNum type="arabicPeriod"/>
              <a:defRPr/>
            </a:pPr>
            <a:r>
              <a:rPr lang="ru-RU" kern="150" dirty="0">
                <a:latin typeface="Times New Roman" panose="02020603050405020304" pitchFamily="18" charset="0"/>
                <a:ea typeface="Lucida Sans Unicode" panose="020B0602030504020204" pitchFamily="34" charset="0"/>
                <a:cs typeface="Tahoma" panose="020B0604030504040204" pitchFamily="34" charset="0"/>
              </a:rPr>
              <a:t>В 2021 году закончить испытания и вывести на рынок новую продукцию: поглощающие аппараты класса Т1, Т2, Т3; новый неразборный скользун постоянного контакта; новые типы цилиндрических пружин тележек грузовых вагонов. </a:t>
            </a:r>
            <a:endParaRPr lang="ru-RU" sz="1200" kern="150" dirty="0">
              <a:ea typeface="Lucida Sans Unicode" panose="020B0602030504020204" pitchFamily="34" charset="0"/>
              <a:cs typeface="Tahoma" panose="020B0604030504040204" pitchFamily="34" charset="0"/>
            </a:endParaRPr>
          </a:p>
          <a:p>
            <a:pPr marL="342900" indent="-342900" algn="just" eaLnBrk="1" hangingPunct="1">
              <a:buFont typeface="+mj-lt"/>
              <a:buAutoNum type="arabicPeriod"/>
              <a:defRPr/>
            </a:pPr>
            <a:r>
              <a:rPr lang="ru-RU" kern="150" dirty="0">
                <a:latin typeface="Times New Roman" panose="02020603050405020304" pitchFamily="18" charset="0"/>
                <a:ea typeface="Lucida Sans Unicode" panose="020B0602030504020204" pitchFamily="34" charset="0"/>
                <a:cs typeface="Tahoma" panose="020B0604030504040204" pitchFamily="34" charset="0"/>
              </a:rPr>
              <a:t>Освоить выпуск фельдшерско-акушерских пунктов (ФАП). </a:t>
            </a:r>
            <a:endParaRPr lang="ru-RU" sz="1200" kern="150" dirty="0">
              <a:ea typeface="Lucida Sans Unicode" panose="020B0602030504020204" pitchFamily="34" charset="0"/>
              <a:cs typeface="Tahoma" panose="020B0604030504040204" pitchFamily="34" charset="0"/>
            </a:endParaRPr>
          </a:p>
          <a:p>
            <a:pPr marL="342900" indent="-342900" algn="just" eaLnBrk="1" hangingPunct="1">
              <a:buFont typeface="+mj-lt"/>
              <a:buAutoNum type="arabicPeriod"/>
              <a:defRPr/>
            </a:pPr>
            <a:r>
              <a:rPr lang="ru-RU" kern="150" dirty="0">
                <a:latin typeface="Times New Roman" panose="02020603050405020304" pitchFamily="18" charset="0"/>
                <a:ea typeface="Lucida Sans Unicode" panose="020B0602030504020204" pitchFamily="34" charset="0"/>
                <a:cs typeface="Tahoma" panose="020B0604030504040204" pitchFamily="34" charset="0"/>
              </a:rPr>
              <a:t>Провести анализ рынка автомобильных запасных частей (пружин).</a:t>
            </a:r>
            <a:endParaRPr lang="ru-RU" sz="1200" kern="150" dirty="0">
              <a:ea typeface="Lucida Sans Unicode" panose="020B0602030504020204" pitchFamily="34" charset="0"/>
              <a:cs typeface="Tahoma" panose="020B0604030504040204" pitchFamily="34" charset="0"/>
            </a:endParaRPr>
          </a:p>
          <a:p>
            <a:pPr marL="342900" indent="-342900" algn="just" eaLnBrk="1" hangingPunct="1">
              <a:buFont typeface="+mj-lt"/>
              <a:buAutoNum type="arabicPeriod"/>
              <a:defRPr/>
            </a:pPr>
            <a:r>
              <a:rPr lang="ru-RU" kern="150" dirty="0">
                <a:latin typeface="Times New Roman" panose="02020603050405020304" pitchFamily="18" charset="0"/>
                <a:ea typeface="Lucida Sans Unicode" panose="020B0602030504020204" pitchFamily="34" charset="0"/>
                <a:cs typeface="Tahoma" panose="020B0604030504040204" pitchFamily="34" charset="0"/>
              </a:rPr>
              <a:t>Аккредитовать испытательный центр.</a:t>
            </a:r>
            <a:endParaRPr lang="ru-RU" sz="1200" kern="150" dirty="0">
              <a:ea typeface="Lucida Sans Unicode" panose="020B0602030504020204" pitchFamily="34" charset="0"/>
              <a:cs typeface="Tahoma" panose="020B0604030504040204" pitchFamily="34" charset="0"/>
            </a:endParaRPr>
          </a:p>
          <a:p>
            <a:pPr marL="342900" indent="-342900" algn="just" eaLnBrk="1" hangingPunct="1">
              <a:buFont typeface="+mj-lt"/>
              <a:buAutoNum type="arabicPeriod"/>
              <a:defRPr/>
            </a:pPr>
            <a:r>
              <a:rPr lang="ru-RU" kern="150" dirty="0">
                <a:latin typeface="Times New Roman" panose="02020603050405020304" pitchFamily="18" charset="0"/>
                <a:ea typeface="Lucida Sans Unicode" panose="020B0602030504020204" pitchFamily="34" charset="0"/>
                <a:cs typeface="Tahoma" panose="020B0604030504040204" pitchFamily="34" charset="0"/>
              </a:rPr>
              <a:t>Достигнуть к 2021 году общей рентабельности на предприятии не менее 15 - 20%.</a:t>
            </a:r>
            <a:endParaRPr lang="ru-RU" sz="1200" kern="150" dirty="0">
              <a:ea typeface="Lucida Sans Unicode" panose="020B0602030504020204" pitchFamily="34" charset="0"/>
              <a:cs typeface="Tahoma" panose="020B0604030504040204" pitchFamily="34" charset="0"/>
            </a:endParaRPr>
          </a:p>
          <a:p>
            <a:pPr marL="342900" indent="-342900" algn="just" eaLnBrk="1" hangingPunct="1">
              <a:buFont typeface="+mj-lt"/>
              <a:buAutoNum type="arabicPeriod"/>
              <a:defRPr/>
            </a:pPr>
            <a:r>
              <a:rPr lang="ru-RU" kern="150" dirty="0">
                <a:latin typeface="Times New Roman" panose="02020603050405020304" pitchFamily="18" charset="0"/>
                <a:ea typeface="Lucida Sans Unicode" panose="020B0602030504020204" pitchFamily="34" charset="0"/>
                <a:cs typeface="Tahoma" panose="020B0604030504040204" pitchFamily="34" charset="0"/>
              </a:rPr>
              <a:t>Построить на территории предприятия газопоршневую электростанцию, что позволит существенно снизить затраты на электроэнергию.</a:t>
            </a:r>
            <a:endParaRPr lang="ru-RU" sz="1200" kern="150" dirty="0">
              <a:ea typeface="Lucida Sans Unicode" panose="020B0602030504020204" pitchFamily="34" charset="0"/>
              <a:cs typeface="Tahoma" panose="020B0604030504040204" pitchFamily="34" charset="0"/>
            </a:endParaRPr>
          </a:p>
          <a:p>
            <a:pPr marL="342900" indent="-342900" algn="just" eaLnBrk="1" hangingPunct="1">
              <a:buFont typeface="+mj-lt"/>
              <a:buAutoNum type="arabicPeriod"/>
              <a:defRPr/>
            </a:pPr>
            <a:r>
              <a:rPr lang="ru-RU" kern="150" dirty="0">
                <a:latin typeface="Times New Roman" panose="02020603050405020304" pitchFamily="18" charset="0"/>
                <a:ea typeface="Lucida Sans Unicode" panose="020B0602030504020204" pitchFamily="34" charset="0"/>
                <a:cs typeface="Tahoma" panose="020B0604030504040204" pitchFamily="34" charset="0"/>
              </a:rPr>
              <a:t>Производить изготовление и ремонт оснастки для штамповочного и литейного производства.</a:t>
            </a:r>
            <a:endParaRPr lang="ru-RU" sz="1200" kern="150" dirty="0">
              <a:ea typeface="Lucida Sans Unicode" panose="020B060203050402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>
            <a:extLst>
              <a:ext uri="{FF2B5EF4-FFF2-40B4-BE49-F238E27FC236}">
                <a16:creationId xmlns="" xmlns:a16="http://schemas.microsoft.com/office/drawing/2014/main" id="{95F5CAF4-EB29-4A3D-A05B-00838C64D4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852738"/>
            <a:ext cx="8229600" cy="7493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/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="" xmlns:a16="http://schemas.microsoft.com/office/drawing/2014/main" id="{6D10E1B5-428B-412D-A4A2-3224CAF675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274638"/>
            <a:ext cx="8218487" cy="1714500"/>
          </a:xfrm>
        </p:spPr>
        <p:txBody>
          <a:bodyPr/>
          <a:lstStyle/>
          <a:p>
            <a:pPr algn="just"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исследования - разработка стратегической программы развития предприятия.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="" xmlns:a16="http://schemas.microsoft.com/office/drawing/2014/main" id="{E428BD6B-A770-49CF-940C-975F1A5287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00213"/>
            <a:ext cx="8229600" cy="51577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исследования: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и анализ теоретико-методологических основ стратегического менеджмента;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технико-экономических показателей предприятия;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существующих положений, программ, планов развития и организационной структуры предприятия;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разработка стратегии и новой организационной структуры.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исследования – процесс разработки стратегии развития предприятия.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исследования – внешние и внутренние факторы определяющие стратегию развития компании.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="" xmlns:a16="http://schemas.microsoft.com/office/drawing/2014/main" id="{8E99C482-B357-4BCB-9E0D-C413F7C028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ru-RU" altLang="ru-RU" sz="2400" b="1">
                <a:latin typeface="Times New Roman" panose="02020603050405020304" pitchFamily="18" charset="0"/>
                <a:ea typeface="Lucida Sans Unicode" panose="020B0602030504020204" pitchFamily="34" charset="0"/>
                <a:cs typeface="Tahoma" panose="020B0604030504040204" pitchFamily="34" charset="0"/>
              </a:rPr>
              <a:t>Поглощающий аппарат РТ-120 класса Т1</a:t>
            </a:r>
            <a:endParaRPr lang="ru-RU" altLang="ru-RU" sz="3600">
              <a:latin typeface="Times New Roman" panose="02020603050405020304" pitchFamily="18" charset="0"/>
              <a:ea typeface="Lucida Sans Unicode" panose="020B06020305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BDD74826-506C-4EE0-9497-21F299D47832}"/>
              </a:ext>
            </a:extLst>
          </p:cNvPr>
          <p:cNvPicPr/>
          <p:nvPr/>
        </p:nvPicPr>
        <p:blipFill rotWithShape="1">
          <a:blip r:embed="rId2" cstate="print"/>
          <a:srcRect l="15644" t="45296" r="54988" b="16800"/>
          <a:stretch/>
        </p:blipFill>
        <p:spPr bwMode="auto">
          <a:xfrm>
            <a:off x="457200" y="1006475"/>
            <a:ext cx="3754438" cy="2117725"/>
          </a:xfrm>
          <a:prstGeom prst="rect">
            <a:avLst/>
          </a:prstGeom>
          <a:noFill/>
          <a:ln>
            <a:noFill/>
          </a:ln>
          <a:effectLst>
            <a:outerShdw dist="139700" dir="2700000" algn="ctr" rotWithShape="0">
              <a:schemeClr val="bg1">
                <a:lumMod val="75000"/>
                <a:alpha val="0"/>
              </a:schemeClr>
            </a:outerShdw>
          </a:effectLst>
        </p:spPr>
      </p:pic>
      <p:graphicFrame>
        <p:nvGraphicFramePr>
          <p:cNvPr id="7" name="Диаграмма 6">
            <a:extLst>
              <a:ext uri="{FF2B5EF4-FFF2-40B4-BE49-F238E27FC236}">
                <a16:creationId xmlns="" xmlns:a16="http://schemas.microsoft.com/office/drawing/2014/main" id="{943E3E28-9818-4155-8DB5-504F19D6695A}"/>
              </a:ext>
            </a:extLst>
          </p:cNvPr>
          <p:cNvGraphicFramePr>
            <a:graphicFrameLocks/>
          </p:cNvGraphicFramePr>
          <p:nvPr/>
        </p:nvGraphicFramePr>
        <p:xfrm>
          <a:off x="1619672" y="3293420"/>
          <a:ext cx="5677288" cy="3053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101" name="Прямоугольник 12">
            <a:extLst>
              <a:ext uri="{FF2B5EF4-FFF2-40B4-BE49-F238E27FC236}">
                <a16:creationId xmlns="" xmlns:a16="http://schemas.microsoft.com/office/drawing/2014/main" id="{24CB217F-D0FC-4D56-9113-659184FAE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304925"/>
            <a:ext cx="4176713" cy="157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2925" indent="-2762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latin typeface="Verdana" panose="020B0604030504040204" pitchFamily="34" charset="0"/>
              </a:rPr>
              <a:t>Первый отечественный аппарат</a:t>
            </a:r>
            <a:r>
              <a:rPr lang="ru-RU" altLang="ru-RU" sz="1400">
                <a:latin typeface="Verdana" panose="020B0604030504040204" pitchFamily="34" charset="0"/>
              </a:rPr>
              <a:t> </a:t>
            </a:r>
            <a:r>
              <a:rPr lang="ru-RU" altLang="ru-RU" sz="1400" b="1">
                <a:latin typeface="Verdana" panose="020B0604030504040204" pitchFamily="34" charset="0"/>
              </a:rPr>
              <a:t>класса Т1 </a:t>
            </a:r>
            <a:r>
              <a:rPr lang="ru-RU" altLang="ru-RU" sz="1400">
                <a:latin typeface="Verdana" panose="020B0604030504040204" pitchFamily="34" charset="0"/>
              </a:rPr>
              <a:t>полностью удовлетворяющий требования отраслевого стандарта и надежно защищающий вагоны и перевозимый груз от возможных повреждений.</a:t>
            </a:r>
            <a:r>
              <a:rPr lang="ru-RU" altLang="ru-RU" sz="1200"/>
              <a:t> </a:t>
            </a:r>
          </a:p>
          <a:p>
            <a:pPr lvl="1" eaLnBrk="1" hangingPunct="1">
              <a:lnSpc>
                <a:spcPts val="15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ru-RU" altLang="ru-RU" sz="1400" b="1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>
            <a:extLst>
              <a:ext uri="{FF2B5EF4-FFF2-40B4-BE49-F238E27FC236}">
                <a16:creationId xmlns="" xmlns:a16="http://schemas.microsoft.com/office/drawing/2014/main" id="{EAD00501-6787-4174-B592-FFA48FBCB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4"/>
          <a:stretch>
            <a:fillRect/>
          </a:stretch>
        </p:blipFill>
        <p:spPr bwMode="auto">
          <a:xfrm>
            <a:off x="2422525" y="1109663"/>
            <a:ext cx="20193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7">
            <a:extLst>
              <a:ext uri="{FF2B5EF4-FFF2-40B4-BE49-F238E27FC236}">
                <a16:creationId xmlns="" xmlns:a16="http://schemas.microsoft.com/office/drawing/2014/main" id="{698ED2DB-4E7E-4CFE-8A29-5E1358939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" y="919163"/>
            <a:ext cx="169545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10">
            <a:extLst>
              <a:ext uri="{FF2B5EF4-FFF2-40B4-BE49-F238E27FC236}">
                <a16:creationId xmlns="" xmlns:a16="http://schemas.microsoft.com/office/drawing/2014/main" id="{6E122D62-388B-46AD-8D22-9736F4EB2E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6381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5125" name="TextBox 14">
            <a:extLst>
              <a:ext uri="{FF2B5EF4-FFF2-40B4-BE49-F238E27FC236}">
                <a16:creationId xmlns="" xmlns:a16="http://schemas.microsoft.com/office/drawing/2014/main" id="{2FDD0762-4C99-4879-A718-2876219F3A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638175"/>
            <a:ext cx="64801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Times New Roman" panose="02020603050405020304" pitchFamily="18" charset="0"/>
                <a:ea typeface="Lucida Sans Unicode" panose="020B0602030504020204" pitchFamily="34" charset="0"/>
                <a:cs typeface="Tahoma" panose="020B0604030504040204" pitchFamily="34" charset="0"/>
              </a:rPr>
              <a:t>Поглощающий аппарат РТ-130 класса Т2</a:t>
            </a:r>
            <a:endParaRPr lang="ru-RU" altLang="ru-RU" sz="2400">
              <a:ea typeface="Lucida Sans Unicode" panose="020B060203050402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8" name="Диаграмма 17">
            <a:extLst>
              <a:ext uri="{FF2B5EF4-FFF2-40B4-BE49-F238E27FC236}">
                <a16:creationId xmlns="" xmlns:a16="http://schemas.microsoft.com/office/drawing/2014/main" id="{DA85D282-4312-447A-8C78-B95C68654A2C}"/>
              </a:ext>
            </a:extLst>
          </p:cNvPr>
          <p:cNvGraphicFramePr>
            <a:graphicFrameLocks/>
          </p:cNvGraphicFramePr>
          <p:nvPr/>
        </p:nvGraphicFramePr>
        <p:xfrm>
          <a:off x="1331640" y="3818771"/>
          <a:ext cx="648072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127" name="TextBox 19">
            <a:extLst>
              <a:ext uri="{FF2B5EF4-FFF2-40B4-BE49-F238E27FC236}">
                <a16:creationId xmlns="" xmlns:a16="http://schemas.microsoft.com/office/drawing/2014/main" id="{B39AF3DD-B508-498A-B568-DC0257E9F5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1603375"/>
            <a:ext cx="4803775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2925" indent="-2762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latin typeface="Verdana" panose="020B0604030504040204" pitchFamily="34" charset="0"/>
              </a:rPr>
              <a:t>Первый отечественный аппарат</a:t>
            </a:r>
            <a:r>
              <a:rPr lang="ru-RU" altLang="ru-RU" sz="1600">
                <a:latin typeface="Verdana" panose="020B0604030504040204" pitchFamily="34" charset="0"/>
              </a:rPr>
              <a:t> </a:t>
            </a:r>
            <a:r>
              <a:rPr lang="ru-RU" altLang="ru-RU" sz="1600" b="1">
                <a:latin typeface="Verdana" panose="020B0604030504040204" pitchFamily="34" charset="0"/>
              </a:rPr>
              <a:t>класса Т2 </a:t>
            </a:r>
            <a:r>
              <a:rPr lang="ru-RU" altLang="ru-RU" sz="1600"/>
              <a:t>с полимерными упругими элементами, предназначенный для применения в автосцепном устройстве и обеспечения защиты вагонов и перевозимых в них грузов от действия продольных нагрузок</a:t>
            </a:r>
            <a:r>
              <a:rPr lang="ru-RU" altLang="ru-RU" sz="1600">
                <a:latin typeface="Verdana" panose="020B0604030504040204" pitchFamily="34" charset="0"/>
              </a:rPr>
              <a:t>.</a:t>
            </a:r>
            <a:r>
              <a:rPr lang="ru-RU" altLang="ru-RU" sz="1400"/>
              <a:t> </a:t>
            </a:r>
          </a:p>
          <a:p>
            <a:pPr lvl="1" eaLnBrk="1" hangingPunct="1">
              <a:lnSpc>
                <a:spcPts val="15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ru-RU" altLang="ru-RU" sz="1400" b="1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8">
            <a:extLst>
              <a:ext uri="{FF2B5EF4-FFF2-40B4-BE49-F238E27FC236}">
                <a16:creationId xmlns="" xmlns:a16="http://schemas.microsoft.com/office/drawing/2014/main" id="{EB8523C1-40E8-4DBF-A3CC-6D5DAB3DF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3"/>
          <a:stretch>
            <a:fillRect/>
          </a:stretch>
        </p:blipFill>
        <p:spPr bwMode="auto">
          <a:xfrm>
            <a:off x="679450" y="731838"/>
            <a:ext cx="3592513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10">
            <a:extLst>
              <a:ext uri="{FF2B5EF4-FFF2-40B4-BE49-F238E27FC236}">
                <a16:creationId xmlns="" xmlns:a16="http://schemas.microsoft.com/office/drawing/2014/main" id="{2193EA69-0309-4EC8-A9CE-DFECEAC58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74"/>
          <a:stretch>
            <a:fillRect/>
          </a:stretch>
        </p:blipFill>
        <p:spPr bwMode="auto">
          <a:xfrm>
            <a:off x="647700" y="3290888"/>
            <a:ext cx="2128838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Box 11">
            <a:extLst>
              <a:ext uri="{FF2B5EF4-FFF2-40B4-BE49-F238E27FC236}">
                <a16:creationId xmlns="" xmlns:a16="http://schemas.microsoft.com/office/drawing/2014/main" id="{82254177-413A-438E-B7DC-8344BD6FD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8863" y="304800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Times New Roman" panose="02020603050405020304" pitchFamily="18" charset="0"/>
                <a:ea typeface="Lucida Sans Unicode" panose="020B0602030504020204" pitchFamily="34" charset="0"/>
                <a:cs typeface="Tahoma" panose="020B0604030504040204" pitchFamily="34" charset="0"/>
              </a:rPr>
              <a:t>Пружины для тележек грузовых вагонов</a:t>
            </a:r>
            <a:endParaRPr lang="ru-RU" altLang="ru-RU" sz="1800">
              <a:ea typeface="Lucida Sans Unicode" panose="020B0602030504020204" pitchFamily="34" charset="0"/>
              <a:cs typeface="Tahoma" panose="020B0604030504040204" pitchFamily="34" charset="0"/>
            </a:endParaRPr>
          </a:p>
        </p:txBody>
      </p:sp>
      <p:sp>
        <p:nvSpPr>
          <p:cNvPr id="6149" name="TextBox 13">
            <a:extLst>
              <a:ext uri="{FF2B5EF4-FFF2-40B4-BE49-F238E27FC236}">
                <a16:creationId xmlns="" xmlns:a16="http://schemas.microsoft.com/office/drawing/2014/main" id="{2AE31F1A-F822-403F-8152-BB1B42C09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771525"/>
            <a:ext cx="4021137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latin typeface="Verdana" panose="020B0604030504040204" pitchFamily="34" charset="0"/>
              </a:rPr>
              <a:t>Уникальное оборудование обеспечивает: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latin typeface="Verdana" panose="020B0604030504040204" pitchFamily="34" charset="0"/>
              </a:rPr>
              <a:t>• Точность геометрических размеров согласно заданной конфигурации;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latin typeface="Verdana" panose="020B0604030504040204" pitchFamily="34" charset="0"/>
              </a:rPr>
              <a:t>• Стабильно высокое качество;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latin typeface="Verdana" panose="020B0604030504040204" pitchFamily="34" charset="0"/>
              </a:rPr>
              <a:t>• Полностью автоматизированный производственный процесс;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latin typeface="Verdana" panose="020B0604030504040204" pitchFamily="34" charset="0"/>
              </a:rPr>
              <a:t>• Непрерывный сквозной контроль качества;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latin typeface="Verdana" panose="020B0604030504040204" pitchFamily="34" charset="0"/>
              </a:rPr>
              <a:t>• Возможность выпускать широкую номенклатуру.  </a:t>
            </a:r>
          </a:p>
        </p:txBody>
      </p:sp>
      <p:graphicFrame>
        <p:nvGraphicFramePr>
          <p:cNvPr id="15" name="Диаграмма 14">
            <a:extLst>
              <a:ext uri="{FF2B5EF4-FFF2-40B4-BE49-F238E27FC236}">
                <a16:creationId xmlns="" xmlns:a16="http://schemas.microsoft.com/office/drawing/2014/main" id="{0261D8C0-56F7-4212-9397-01248A649AA2}"/>
              </a:ext>
            </a:extLst>
          </p:cNvPr>
          <p:cNvGraphicFramePr>
            <a:graphicFrameLocks/>
          </p:cNvGraphicFramePr>
          <p:nvPr/>
        </p:nvGraphicFramePr>
        <p:xfrm>
          <a:off x="3347864" y="3429001"/>
          <a:ext cx="5389371" cy="3123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9">
            <a:extLst>
              <a:ext uri="{FF2B5EF4-FFF2-40B4-BE49-F238E27FC236}">
                <a16:creationId xmlns="" xmlns:a16="http://schemas.microsoft.com/office/drawing/2014/main" id="{E66F6F98-9E67-41AC-AF93-7C23C5235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476250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Times New Roman" panose="02020603050405020304" pitchFamily="18" charset="0"/>
                <a:ea typeface="Lucida Sans Unicode" panose="020B0602030504020204" pitchFamily="34" charset="0"/>
                <a:cs typeface="Tahoma" panose="020B0604030504040204" pitchFamily="34" charset="0"/>
              </a:rPr>
              <a:t>Беззазорный скользун </a:t>
            </a:r>
            <a:r>
              <a:rPr lang="ru-RU" altLang="ru-RU" sz="1800" b="1"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ВМ 003.000</a:t>
            </a:r>
            <a:endParaRPr lang="ru-RU" altLang="ru-RU" sz="1800">
              <a:cs typeface="Lucida Sans Unicode" panose="020B0602030504020204" pitchFamily="34" charset="0"/>
            </a:endParaRPr>
          </a:p>
        </p:txBody>
      </p:sp>
      <p:pic>
        <p:nvPicPr>
          <p:cNvPr id="7171" name="Picture 2">
            <a:extLst>
              <a:ext uri="{FF2B5EF4-FFF2-40B4-BE49-F238E27FC236}">
                <a16:creationId xmlns="" xmlns:a16="http://schemas.microsoft.com/office/drawing/2014/main" id="{B3D3FB65-3959-4619-A636-395F6B7F7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8" t="21185" r="11127" b="23009"/>
          <a:stretch>
            <a:fillRect/>
          </a:stretch>
        </p:blipFill>
        <p:spPr bwMode="auto">
          <a:xfrm>
            <a:off x="923925" y="801688"/>
            <a:ext cx="367030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C240EA60-80B2-4FED-B5DD-53DB9884836D}"/>
              </a:ext>
            </a:extLst>
          </p:cNvPr>
          <p:cNvSpPr txBox="1"/>
          <p:nvPr/>
        </p:nvSpPr>
        <p:spPr>
          <a:xfrm>
            <a:off x="4595813" y="1370013"/>
            <a:ext cx="4176712" cy="1385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400" dirty="0">
                <a:latin typeface="Verdana" pitchFamily="34" charset="0"/>
              </a:rPr>
              <a:t>Первая отечественная конструкция </a:t>
            </a:r>
          </a:p>
          <a:p>
            <a:pPr marL="285750" indent="-285750" eaLnBrk="1" hangingPunct="1">
              <a:defRPr/>
            </a:pPr>
            <a:r>
              <a:rPr lang="ru-RU" sz="1400" dirty="0">
                <a:latin typeface="Verdana" pitchFamily="34" charset="0"/>
              </a:rPr>
              <a:t>беззазорного скользуна, в котором </a:t>
            </a:r>
          </a:p>
          <a:p>
            <a:pPr marL="285750" indent="-285750" eaLnBrk="1" hangingPunct="1">
              <a:defRPr/>
            </a:pPr>
            <a:r>
              <a:rPr lang="ru-RU" sz="1400" dirty="0">
                <a:latin typeface="Verdana" pitchFamily="34" charset="0"/>
              </a:rPr>
              <a:t>в качестве пружины применяется </a:t>
            </a:r>
          </a:p>
          <a:p>
            <a:pPr marL="285750" indent="-285750" eaLnBrk="1" hangingPunct="1">
              <a:defRPr/>
            </a:pPr>
            <a:r>
              <a:rPr lang="ru-RU" sz="1400" dirty="0">
                <a:latin typeface="Verdana" pitchFamily="34" charset="0"/>
              </a:rPr>
              <a:t>термопластичный эластомер. </a:t>
            </a:r>
          </a:p>
          <a:p>
            <a:pPr marL="285750" indent="-285750" eaLnBrk="1" hangingPunct="1">
              <a:defRPr/>
            </a:pPr>
            <a:r>
              <a:rPr lang="ru-RU" sz="1400" dirty="0">
                <a:latin typeface="Verdana" pitchFamily="34" charset="0"/>
              </a:rPr>
              <a:t>На сегодня имеется линейка изделий </a:t>
            </a:r>
          </a:p>
          <a:p>
            <a:pPr marL="285750" indent="-285750" eaLnBrk="1" hangingPunct="1">
              <a:defRPr/>
            </a:pPr>
            <a:r>
              <a:rPr lang="ru-RU" sz="1400" dirty="0">
                <a:latin typeface="Verdana" pitchFamily="34" charset="0"/>
              </a:rPr>
              <a:t>для разного типа грузовых вагонов.</a:t>
            </a:r>
          </a:p>
        </p:txBody>
      </p:sp>
      <p:sp>
        <p:nvSpPr>
          <p:cNvPr id="7173" name="TextBox 24">
            <a:extLst>
              <a:ext uri="{FF2B5EF4-FFF2-40B4-BE49-F238E27FC236}">
                <a16:creationId xmlns="" xmlns:a16="http://schemas.microsoft.com/office/drawing/2014/main" id="{DAA50C2A-02E2-44FB-A5F3-346A38398F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4538" y="3190875"/>
            <a:ext cx="25733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FF0000"/>
                </a:solidFill>
                <a:latin typeface="Verdana" panose="020B0604030504040204" pitchFamily="34" charset="0"/>
              </a:rPr>
              <a:t>Производство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latin typeface="Verdana" panose="020B0604030504040204" pitchFamily="34" charset="0"/>
              </a:rPr>
              <a:t>до 50 000 шт. в год</a:t>
            </a:r>
          </a:p>
        </p:txBody>
      </p:sp>
      <p:sp>
        <p:nvSpPr>
          <p:cNvPr id="7174" name="TextBox 26">
            <a:extLst>
              <a:ext uri="{FF2B5EF4-FFF2-40B4-BE49-F238E27FC236}">
                <a16:creationId xmlns="" xmlns:a16="http://schemas.microsoft.com/office/drawing/2014/main" id="{85E4EAD0-A1F7-4501-B694-1F6213911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4149725"/>
            <a:ext cx="705643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latin typeface="Verdana" panose="020B0604030504040204" pitchFamily="34" charset="0"/>
              </a:rPr>
              <a:t>Беззазорный скользун производства компании «Вагонмаш»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latin typeface="Verdana" panose="020B0604030504040204" pitchFamily="34" charset="0"/>
              </a:rPr>
              <a:t>дает возможность: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latin typeface="Verdana" panose="020B0604030504040204" pitchFamily="34" charset="0"/>
              </a:rPr>
              <a:t>- Уменьшить износ ходовых частей;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latin typeface="Verdana" panose="020B0604030504040204" pitchFamily="34" charset="0"/>
              </a:rPr>
              <a:t>- Увеличить межремонтный пробег вагона;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latin typeface="Verdana" panose="020B0604030504040204" pitchFamily="34" charset="0"/>
              </a:rPr>
              <a:t>- Улучшить динамические характеристики грузового вагона.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400"/>
          </a:p>
        </p:txBody>
      </p:sp>
      <p:sp>
        <p:nvSpPr>
          <p:cNvPr id="7175" name="TextBox 6">
            <a:extLst>
              <a:ext uri="{FF2B5EF4-FFF2-40B4-BE49-F238E27FC236}">
                <a16:creationId xmlns="" xmlns:a16="http://schemas.microsoft.com/office/drawing/2014/main" id="{019BFE51-953E-4BE8-9F33-CC82D385C3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5651500"/>
            <a:ext cx="47529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latin typeface="Verdana" panose="020B0604030504040204" pitchFamily="34" charset="0"/>
              </a:rPr>
              <a:t>Объем рынка около 10%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8">
            <a:extLst>
              <a:ext uri="{FF2B5EF4-FFF2-40B4-BE49-F238E27FC236}">
                <a16:creationId xmlns="" xmlns:a16="http://schemas.microsoft.com/office/drawing/2014/main" id="{B1808D46-C722-476C-BD42-727596284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7200" y="333375"/>
            <a:ext cx="5689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Times New Roman" panose="02020603050405020304" pitchFamily="18" charset="0"/>
                <a:ea typeface="Lucida Sans Unicode" panose="020B0602030504020204" pitchFamily="34" charset="0"/>
                <a:cs typeface="Tahoma" panose="020B0604030504040204" pitchFamily="34" charset="0"/>
              </a:rPr>
              <a:t>География сервисной сети ООО ПО «ВАГОНМАШ»</a:t>
            </a:r>
            <a:endParaRPr lang="ru-RU" altLang="ru-RU" sz="1800">
              <a:ea typeface="Lucida Sans Unicode" panose="020B0602030504020204" pitchFamily="34" charset="0"/>
            </a:endParaRPr>
          </a:p>
        </p:txBody>
      </p:sp>
      <p:pic>
        <p:nvPicPr>
          <p:cNvPr id="8195" name="Picture 2">
            <a:extLst>
              <a:ext uri="{FF2B5EF4-FFF2-40B4-BE49-F238E27FC236}">
                <a16:creationId xmlns="" xmlns:a16="http://schemas.microsoft.com/office/drawing/2014/main" id="{FD0C2B64-F73C-464F-88F4-C6A34FE93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712788"/>
            <a:ext cx="8423275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2E1723E-5F6F-4DCA-8F75-36CA469A291E}"/>
              </a:ext>
            </a:extLst>
          </p:cNvPr>
          <p:cNvSpPr txBox="1"/>
          <p:nvPr/>
        </p:nvSpPr>
        <p:spPr>
          <a:xfrm>
            <a:off x="468313" y="4872038"/>
            <a:ext cx="8207375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450215" algn="just" eaLnBrk="1" hangingPunct="1">
              <a:defRPr/>
            </a:pPr>
            <a:r>
              <a:rPr lang="ru-RU" sz="1600" kern="150" dirty="0">
                <a:latin typeface="Times New Roman" panose="02020603050405020304" pitchFamily="18" charset="0"/>
                <a:ea typeface="Lucida Sans Unicode" panose="020B0602030504020204" pitchFamily="34" charset="0"/>
                <a:cs typeface="Tahoma" panose="020B0604030504040204" pitchFamily="34" charset="0"/>
              </a:rPr>
              <a:t>В составе сервисного центра функционируют 11 опорных пунктов и 3 ремонтных участка</a:t>
            </a:r>
          </a:p>
        </p:txBody>
      </p:sp>
      <p:sp>
        <p:nvSpPr>
          <p:cNvPr id="15" name="TextBox 10">
            <a:extLst>
              <a:ext uri="{FF2B5EF4-FFF2-40B4-BE49-F238E27FC236}">
                <a16:creationId xmlns="" xmlns:a16="http://schemas.microsoft.com/office/drawing/2014/main" id="{C0D545F6-C44F-433A-BB2F-17AB1D76B3C1}"/>
              </a:ext>
            </a:extLst>
          </p:cNvPr>
          <p:cNvSpPr txBox="1"/>
          <p:nvPr/>
        </p:nvSpPr>
        <p:spPr>
          <a:xfrm>
            <a:off x="468313" y="5503863"/>
            <a:ext cx="2519362" cy="315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450215" eaLnBrk="1" hangingPunct="1">
              <a:lnSpc>
                <a:spcPct val="150000"/>
              </a:lnSpc>
              <a:defRPr/>
            </a:pPr>
            <a:r>
              <a:rPr lang="ru-RU" sz="1100" b="1" dirty="0">
                <a:solidFill>
                  <a:srgbClr val="000000"/>
                </a:solidFill>
                <a:ea typeface="Lucida Sans Unicode" panose="020B0602030504020204" pitchFamily="34" charset="0"/>
                <a:cs typeface="Tahoma" panose="020B0604030504040204" pitchFamily="34" charset="0"/>
              </a:rPr>
              <a:t>Обменный пункт (ОП)</a:t>
            </a:r>
            <a:endParaRPr lang="ru-RU" sz="1400" kern="150" dirty="0">
              <a:latin typeface="Times New Roman" panose="02020603050405020304" pitchFamily="18" charset="0"/>
              <a:ea typeface="Lucida Sans Unicode" panose="020B060203050402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Блок-схема: узел 15">
            <a:extLst>
              <a:ext uri="{FF2B5EF4-FFF2-40B4-BE49-F238E27FC236}">
                <a16:creationId xmlns="" xmlns:a16="http://schemas.microsoft.com/office/drawing/2014/main" id="{199FBF4A-CFB7-4333-8D9B-6FF84DC94BAC}"/>
              </a:ext>
            </a:extLst>
          </p:cNvPr>
          <p:cNvSpPr/>
          <p:nvPr/>
        </p:nvSpPr>
        <p:spPr>
          <a:xfrm>
            <a:off x="684213" y="5589588"/>
            <a:ext cx="142875" cy="142875"/>
          </a:xfrm>
          <a:prstGeom prst="flowChartConnector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17" name="Блок-схема: узел 16">
            <a:extLst>
              <a:ext uri="{FF2B5EF4-FFF2-40B4-BE49-F238E27FC236}">
                <a16:creationId xmlns="" xmlns:a16="http://schemas.microsoft.com/office/drawing/2014/main" id="{F36EEF12-3BA6-4B93-944F-10D7D7D34FFF}"/>
              </a:ext>
            </a:extLst>
          </p:cNvPr>
          <p:cNvSpPr/>
          <p:nvPr/>
        </p:nvSpPr>
        <p:spPr>
          <a:xfrm>
            <a:off x="684213" y="5873750"/>
            <a:ext cx="142875" cy="142875"/>
          </a:xfrm>
          <a:prstGeom prst="flowChartConnector">
            <a:avLst/>
          </a:prstGeom>
          <a:solidFill>
            <a:schemeClr val="bg1"/>
          </a:solidFill>
          <a:ln>
            <a:solidFill>
              <a:srgbClr val="4AE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18" name="TextBox 9">
            <a:extLst>
              <a:ext uri="{FF2B5EF4-FFF2-40B4-BE49-F238E27FC236}">
                <a16:creationId xmlns="" xmlns:a16="http://schemas.microsoft.com/office/drawing/2014/main" id="{582701A2-651F-4259-A1E0-3CD61B62CAC9}"/>
              </a:ext>
            </a:extLst>
          </p:cNvPr>
          <p:cNvSpPr txBox="1"/>
          <p:nvPr/>
        </p:nvSpPr>
        <p:spPr>
          <a:xfrm>
            <a:off x="468313" y="5746750"/>
            <a:ext cx="2460625" cy="315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450215" algn="just" eaLnBrk="1" hangingPunct="1">
              <a:lnSpc>
                <a:spcPct val="150000"/>
              </a:lnSpc>
              <a:defRPr/>
            </a:pPr>
            <a:r>
              <a:rPr lang="ru-RU" sz="1100" b="1" dirty="0">
                <a:solidFill>
                  <a:srgbClr val="000000"/>
                </a:solidFill>
                <a:ea typeface="Lucida Sans Unicode" panose="020B0602030504020204" pitchFamily="34" charset="0"/>
                <a:cs typeface="Tahoma" panose="020B0604030504040204" pitchFamily="34" charset="0"/>
              </a:rPr>
              <a:t>Ремонтный участок (РУ)</a:t>
            </a:r>
            <a:endParaRPr lang="ru-RU" sz="1400" kern="150" dirty="0">
              <a:latin typeface="Times New Roman" panose="02020603050405020304" pitchFamily="18" charset="0"/>
              <a:ea typeface="Lucida Sans Unicode" panose="020B060203050402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6">
            <a:extLst>
              <a:ext uri="{FF2B5EF4-FFF2-40B4-BE49-F238E27FC236}">
                <a16:creationId xmlns="" xmlns:a16="http://schemas.microsoft.com/office/drawing/2014/main" id="{1C5B18CA-672B-48DE-9F5F-E3D33F3C6F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333375"/>
            <a:ext cx="4572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Times New Roman" panose="02020603050405020304" pitchFamily="18" charset="0"/>
                <a:ea typeface="Lucida Sans Unicode" panose="020B0602030504020204" pitchFamily="34" charset="0"/>
                <a:cs typeface="Tahoma" panose="020B0604030504040204" pitchFamily="34" charset="0"/>
              </a:rPr>
              <a:t>Структура ООО ПО «ВАГОНМАШ»</a:t>
            </a:r>
            <a:endParaRPr lang="ru-RU" altLang="ru-RU" sz="1800">
              <a:ea typeface="Lucida Sans Unicode" panose="020B0602030504020204" pitchFamily="34" charset="0"/>
              <a:cs typeface="Tahoma" panose="020B0604030504040204" pitchFamily="34" charset="0"/>
            </a:endParaRPr>
          </a:p>
        </p:txBody>
      </p:sp>
      <p:pic>
        <p:nvPicPr>
          <p:cNvPr id="9219" name="Рисунок 9">
            <a:extLst>
              <a:ext uri="{FF2B5EF4-FFF2-40B4-BE49-F238E27FC236}">
                <a16:creationId xmlns="" xmlns:a16="http://schemas.microsoft.com/office/drawing/2014/main" id="{000DC168-8B33-4D89-91EC-E7D162159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701675"/>
            <a:ext cx="8642350" cy="575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>
            <a:extLst>
              <a:ext uri="{FF2B5EF4-FFF2-40B4-BE49-F238E27FC236}">
                <a16:creationId xmlns="" xmlns:a16="http://schemas.microsoft.com/office/drawing/2014/main" id="{8AC8DFA0-C22E-431D-B211-BFA2CD617E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274638"/>
            <a:ext cx="8291512" cy="561975"/>
          </a:xfrm>
        </p:spPr>
        <p:txBody>
          <a:bodyPr/>
          <a:lstStyle/>
          <a:p>
            <a:pPr eaLnBrk="1" hangingPunct="1"/>
            <a:r>
              <a:rPr lang="ru-RU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Выручка от основных видов деятельности ООО ПО «ВАГОНМАШ» за 2019 г.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="" xmlns:a16="http://schemas.microsoft.com/office/drawing/2014/main" id="{CC08ACBA-2D9C-4BC9-B84F-9E5B6FDDBA19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836613"/>
          <a:ext cx="8140701" cy="1600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026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8554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2000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Номенклатура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2017 г.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2018 г.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2019 г.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00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Сумма, </a:t>
                      </a:r>
                      <a:r>
                        <a:rPr lang="ru-RU" sz="1200" u="none" strike="noStrike" dirty="0" err="1">
                          <a:effectLst/>
                        </a:rPr>
                        <a:t>тыс.руб</a:t>
                      </a:r>
                      <a:r>
                        <a:rPr lang="ru-RU" sz="1200" u="none" strike="noStrike" dirty="0">
                          <a:effectLst/>
                        </a:rPr>
                        <a:t>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Доля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Сумма, </a:t>
                      </a:r>
                      <a:r>
                        <a:rPr lang="ru-RU" sz="1200" u="none" strike="noStrike" dirty="0" err="1">
                          <a:effectLst/>
                        </a:rPr>
                        <a:t>тыс.руб</a:t>
                      </a:r>
                      <a:r>
                        <a:rPr lang="ru-RU" sz="1200" u="none" strike="noStrike" dirty="0">
                          <a:effectLst/>
                        </a:rPr>
                        <a:t>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Доля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Сумма, тыс.руб.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Доля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Аппарат поглощающий РТ-120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</a:rPr>
                        <a:t>2 059 430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61,12%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</a:rPr>
                        <a:t>2 750 690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55,99%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</a:rPr>
                        <a:t>2 747 055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53,61%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Аппарат поглощающий РТ-130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</a:rPr>
                        <a:t>357 965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10,62%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</a:rPr>
                        <a:t>1 000 035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20,35%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</a:rPr>
                        <a:t>1 095 341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21,38%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Пружины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</a:rPr>
                        <a:t>685 369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20,34%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</a:rPr>
                        <a:t>1 112 827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22,65%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</a:rPr>
                        <a:t>1 168 935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22,81%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Скользуны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</a:rPr>
                        <a:t>266 984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7,92%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</a:rPr>
                        <a:t>49 575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1,01%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</a:rPr>
                        <a:t>112 682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2,20%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ИТОГО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</a:rPr>
                        <a:t>3 369 748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100,00%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</a:rPr>
                        <a:t>4 913 127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100,00%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</a:rPr>
                        <a:t>5 124 013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</a:rPr>
                        <a:t>100,00%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="" xmlns:a16="http://schemas.microsoft.com/office/drawing/2014/main" id="{82A069FD-6090-4F8F-97AF-CBCA04D8A1A2}"/>
              </a:ext>
            </a:extLst>
          </p:cNvPr>
          <p:cNvGraphicFramePr>
            <a:graphicFrameLocks/>
          </p:cNvGraphicFramePr>
          <p:nvPr/>
        </p:nvGraphicFramePr>
        <p:xfrm>
          <a:off x="755576" y="2852936"/>
          <a:ext cx="7139136" cy="3730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887</Words>
  <Application>Microsoft Office PowerPoint</Application>
  <PresentationFormat>Экран (4:3)</PresentationFormat>
  <Paragraphs>160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Оформление по умолчанию</vt:lpstr>
      <vt:lpstr>Иллюстративный материал к выпускной аттестационной работе на тему: «Разработка стратегии развития организации ООО ПО «ВАГОНМАШ»</vt:lpstr>
      <vt:lpstr>Цель исследования - разработка стратегической программы развития предприятия.</vt:lpstr>
      <vt:lpstr>Поглощающий аппарат РТ-120 класса Т1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Выручка от основных видов деятельности ООО ПО «ВАГОНМАШ» за 2019 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Иллюстративный материал к выпускной аттестационной работе на тему: «Разработка стратегии развития организации на вендинговом рынке Курской области »</dc:title>
  <dc:creator>Владимир</dc:creator>
  <cp:lastModifiedBy>user</cp:lastModifiedBy>
  <cp:revision>33</cp:revision>
  <dcterms:created xsi:type="dcterms:W3CDTF">2019-09-19T03:44:06Z</dcterms:created>
  <dcterms:modified xsi:type="dcterms:W3CDTF">2020-11-17T08:16:26Z</dcterms:modified>
</cp:coreProperties>
</file>