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1434" y="-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E7382-6298-4BF0-9E22-264649848E73}" type="datetimeFigureOut">
              <a:rPr lang="ru-RU" smtClean="0"/>
              <a:pPr/>
              <a:t>01.12.2020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A901E-468C-4AC4-9D10-A1DBA29BF1A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E7382-6298-4BF0-9E22-264649848E73}" type="datetimeFigureOut">
              <a:rPr lang="ru-RU" smtClean="0"/>
              <a:pPr/>
              <a:t>01.12.2020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A901E-468C-4AC4-9D10-A1DBA29BF1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E7382-6298-4BF0-9E22-264649848E73}" type="datetimeFigureOut">
              <a:rPr lang="ru-RU" smtClean="0"/>
              <a:pPr/>
              <a:t>01.12.2020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A901E-468C-4AC4-9D10-A1DBA29BF1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E7382-6298-4BF0-9E22-264649848E73}" type="datetimeFigureOut">
              <a:rPr lang="ru-RU" smtClean="0"/>
              <a:pPr/>
              <a:t>01.12.2020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A901E-468C-4AC4-9D10-A1DBA29BF1A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E7382-6298-4BF0-9E22-264649848E73}" type="datetimeFigureOut">
              <a:rPr lang="ru-RU" smtClean="0"/>
              <a:pPr/>
              <a:t>01.12.2020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A901E-468C-4AC4-9D10-A1DBA29BF1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E7382-6298-4BF0-9E22-264649848E73}" type="datetimeFigureOut">
              <a:rPr lang="ru-RU" smtClean="0"/>
              <a:pPr/>
              <a:t>01.12.2020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A901E-468C-4AC4-9D10-A1DBA29BF1A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E7382-6298-4BF0-9E22-264649848E73}" type="datetimeFigureOut">
              <a:rPr lang="ru-RU" smtClean="0"/>
              <a:pPr/>
              <a:t>01.12.2020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A901E-468C-4AC4-9D10-A1DBA29BF1A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E7382-6298-4BF0-9E22-264649848E73}" type="datetimeFigureOut">
              <a:rPr lang="ru-RU" smtClean="0"/>
              <a:pPr/>
              <a:t>01.12.2020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A901E-468C-4AC4-9D10-A1DBA29BF1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E7382-6298-4BF0-9E22-264649848E73}" type="datetimeFigureOut">
              <a:rPr lang="ru-RU" smtClean="0"/>
              <a:pPr/>
              <a:t>01.12.2020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A901E-468C-4AC4-9D10-A1DBA29BF1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E7382-6298-4BF0-9E22-264649848E73}" type="datetimeFigureOut">
              <a:rPr lang="ru-RU" smtClean="0"/>
              <a:pPr/>
              <a:t>01.12.2020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A901E-468C-4AC4-9D10-A1DBA29BF1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E7382-6298-4BF0-9E22-264649848E73}" type="datetimeFigureOut">
              <a:rPr lang="ru-RU" smtClean="0"/>
              <a:pPr/>
              <a:t>01.12.2020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A901E-468C-4AC4-9D10-A1DBA29BF1A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8E7382-6298-4BF0-9E22-264649848E73}" type="datetimeFigureOut">
              <a:rPr lang="ru-RU" smtClean="0"/>
              <a:pPr/>
              <a:t>01.12.2020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60A901E-468C-4AC4-9D10-A1DBA29BF1A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4724" y="1844824"/>
            <a:ext cx="4858043" cy="3114130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260648"/>
            <a:ext cx="8208912" cy="1470025"/>
          </a:xfrm>
        </p:spPr>
        <p:txBody>
          <a:bodyPr/>
          <a:lstStyle/>
          <a:p>
            <a:pPr marL="182880" indent="0" algn="ctr">
              <a:buNone/>
            </a:pPr>
            <a:r>
              <a:rPr lang="ru-RU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«Концепция развития </a:t>
            </a:r>
            <a:r>
              <a:rPr lang="ru-RU" sz="28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предприятия </a:t>
            </a:r>
            <a:r>
              <a:rPr lang="ru-RU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/>
            </a:r>
            <a:br>
              <a:rPr lang="ru-RU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</a:br>
            <a:r>
              <a:rPr lang="ru-RU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ООО </a:t>
            </a:r>
            <a:r>
              <a:rPr lang="ru-RU" sz="28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ЛОЭЗ «Гидромаш»</a:t>
            </a:r>
            <a:r>
              <a:rPr lang="ru-RU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ru-RU" sz="28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в </a:t>
            </a:r>
            <a:r>
              <a:rPr lang="ru-RU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рамках реализации программы </a:t>
            </a:r>
            <a:r>
              <a:rPr lang="ru-RU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импортозамещения»</a:t>
            </a:r>
            <a:endParaRPr lang="ru-RU" sz="28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6229787"/>
            <a:ext cx="3448050" cy="523875"/>
          </a:xfrm>
          <a:prstGeom prst="rect">
            <a:avLst/>
          </a:prstGeom>
          <a:effectLst>
            <a:softEdge rad="31750"/>
          </a:effectLst>
        </p:spPr>
      </p:pic>
      <p:sp>
        <p:nvSpPr>
          <p:cNvPr id="9" name="TextBox 8"/>
          <p:cNvSpPr txBox="1"/>
          <p:nvPr/>
        </p:nvSpPr>
        <p:spPr>
          <a:xfrm>
            <a:off x="4840477" y="5568395"/>
            <a:ext cx="410067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Волокитин Вячеслав Викторович</a:t>
            </a:r>
          </a:p>
          <a:p>
            <a:pPr algn="r"/>
            <a:r>
              <a:rPr lang="ru-RU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Заместитель начальника производства</a:t>
            </a:r>
          </a:p>
          <a:p>
            <a:pPr algn="r"/>
            <a:r>
              <a:rPr lang="ru-RU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ЛОЭЗ «Гидромаш»</a:t>
            </a:r>
            <a:endParaRPr lang="ru-RU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16" y="2996952"/>
            <a:ext cx="4173459" cy="2790056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1358086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2276872"/>
            <a:ext cx="3691940" cy="1928873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4365104"/>
            <a:ext cx="3691940" cy="2280829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116632"/>
            <a:ext cx="3691940" cy="2088231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10" name="TextBox 9"/>
          <p:cNvSpPr txBox="1"/>
          <p:nvPr/>
        </p:nvSpPr>
        <p:spPr>
          <a:xfrm>
            <a:off x="231534" y="908720"/>
            <a:ext cx="4680520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rgbClr val="0070C0"/>
                </a:solidFill>
              </a:rPr>
              <a:t>Одной из главных проблем в России и мире является утилизация твердых коммунальных отходов. В среднем на каждого жителя России приходится 400 кг твердых коммунальных отходов в год. 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rgbClr val="0070C0"/>
                </a:solidFill>
              </a:rPr>
              <a:t>Единственный выход – это раздельная сортировка и переработка отходов (бумага, стекло). Предприятий, которые занимаются утилизацией или переработкой отходов действует в стране очень мало, стало появляться много несанкционированных свалок.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rgbClr val="0070C0"/>
                </a:solidFill>
              </a:rPr>
              <a:t>В связи с вышеуказанными проблемами нашим президентом был подписан указ о строительстве до 2024 года нескольких заводов по сортировке ТКО общей производительностью 5 млн тонн мусора в год.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rgbClr val="0070C0"/>
                </a:solidFill>
              </a:rPr>
              <a:t>Поэтому главным направлением для ООО ЛОЭЗ «Гидромаш» стало проектирование, изготовление технологического оборудования и его монтаж для линий по сортировке ТКО.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rgbClr val="0070C0"/>
                </a:solidFill>
              </a:rPr>
              <a:t>В данный момент ООО ЛОЭЗ «</a:t>
            </a:r>
            <a:r>
              <a:rPr lang="ru-RU" sz="1400" b="1" dirty="0" err="1" smtClean="0">
                <a:solidFill>
                  <a:srgbClr val="0070C0"/>
                </a:solidFill>
              </a:rPr>
              <a:t>Гидромаш</a:t>
            </a:r>
            <a:r>
              <a:rPr lang="ru-RU" sz="1400" b="1" dirty="0" smtClean="0">
                <a:solidFill>
                  <a:srgbClr val="0070C0"/>
                </a:solidFill>
              </a:rPr>
              <a:t>»  участвует в программе </a:t>
            </a:r>
            <a:r>
              <a:rPr lang="ru-RU" sz="1400" b="1" dirty="0" err="1" smtClean="0">
                <a:solidFill>
                  <a:srgbClr val="0070C0"/>
                </a:solidFill>
              </a:rPr>
              <a:t>импортозамещения</a:t>
            </a:r>
            <a:r>
              <a:rPr lang="ru-RU" sz="1400" b="1" dirty="0" smtClean="0">
                <a:solidFill>
                  <a:srgbClr val="0070C0"/>
                </a:solidFill>
              </a:rPr>
              <a:t> Министерства промышленности и торговли Российской Федерации и ППК РЭО (Российский экологический оператор вывоза мусора и отходов).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ru-RU" sz="1200" dirty="0" smtClean="0"/>
          </a:p>
          <a:p>
            <a:pPr algn="just"/>
            <a:r>
              <a:rPr lang="ru-RU" sz="1200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4083722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9209" y="2485824"/>
            <a:ext cx="2275801" cy="1706851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8099" y="4234298"/>
            <a:ext cx="2858284" cy="2143714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11"/>
          <a:stretch/>
        </p:blipFill>
        <p:spPr>
          <a:xfrm>
            <a:off x="7035009" y="2485824"/>
            <a:ext cx="1884653" cy="1711469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56" y="4319767"/>
            <a:ext cx="2664296" cy="1998222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0252" y="4308507"/>
            <a:ext cx="2660396" cy="1995297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4512" y="2460447"/>
            <a:ext cx="2315795" cy="1736846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53" y="2452456"/>
            <a:ext cx="2358008" cy="1768506"/>
          </a:xfrm>
          <a:prstGeom prst="rect">
            <a:avLst/>
          </a:prstGeom>
          <a:effectLst>
            <a:softEdge rad="31750"/>
          </a:effectLst>
        </p:spPr>
      </p:pic>
      <p:sp>
        <p:nvSpPr>
          <p:cNvPr id="11" name="TextBox 10"/>
          <p:cNvSpPr txBox="1"/>
          <p:nvPr/>
        </p:nvSpPr>
        <p:spPr>
          <a:xfrm>
            <a:off x="72153" y="116632"/>
            <a:ext cx="89279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Реализованные предприятием ООО ЛОЭЗ «</a:t>
            </a:r>
            <a:r>
              <a:rPr lang="ru-RU" sz="28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Гидромаш</a:t>
            </a:r>
            <a:r>
              <a:rPr lang="ru-RU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 проекты мусоросортировочных заводов</a:t>
            </a:r>
            <a:endParaRPr lang="ru-RU" sz="2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2153" y="1224334"/>
            <a:ext cx="892797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rgbClr val="0070C0"/>
                </a:solidFill>
              </a:rPr>
              <a:t>Минский мусоросортировочный завод производительностью 100 тыс. тонн мусора в год – 2017год;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rgbClr val="0070C0"/>
                </a:solidFill>
              </a:rPr>
              <a:t>Реконструкция Брестского мусороперерабатывающего завода производительностью 200 тыс. тонн мусора в год – 2017год;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rgbClr val="0070C0"/>
                </a:solidFill>
              </a:rPr>
              <a:t>Мусоросортировочный завод в </a:t>
            </a:r>
            <a:r>
              <a:rPr lang="ru-RU" sz="1400" b="1" dirty="0" err="1" smtClean="0">
                <a:solidFill>
                  <a:srgbClr val="0070C0"/>
                </a:solidFill>
              </a:rPr>
              <a:t>г.Тюмень</a:t>
            </a:r>
            <a:r>
              <a:rPr lang="ru-RU" sz="1400" b="1" dirty="0" smtClean="0">
                <a:solidFill>
                  <a:srgbClr val="0070C0"/>
                </a:solidFill>
              </a:rPr>
              <a:t> производительностью 300 тыс. тонн мусора в год – 2018год;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 err="1" smtClean="0">
                <a:solidFill>
                  <a:srgbClr val="0070C0"/>
                </a:solidFill>
              </a:rPr>
              <a:t>Экотехнопарк</a:t>
            </a:r>
            <a:r>
              <a:rPr lang="ru-RU" sz="1400" b="1" dirty="0" smtClean="0">
                <a:solidFill>
                  <a:srgbClr val="0070C0"/>
                </a:solidFill>
              </a:rPr>
              <a:t> Калуга производительностью 1 млн. тонн мусора в год – 2019-2020 годы.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6571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79512" y="116632"/>
            <a:ext cx="8820472" cy="1761376"/>
          </a:xfrm>
        </p:spPr>
        <p:txBody>
          <a:bodyPr>
            <a:noAutofit/>
          </a:bodyPr>
          <a:lstStyle/>
          <a:p>
            <a:pPr marL="45720" indent="0" algn="ctr">
              <a:buNone/>
            </a:pPr>
            <a:r>
              <a:rPr lang="ru-RU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Сравнение стоимости оборудования, изготовленного </a:t>
            </a:r>
            <a:r>
              <a:rPr lang="ru-RU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предприятием ООО ЛОЭЗ «</a:t>
            </a:r>
            <a:r>
              <a:rPr lang="ru-RU" sz="28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Гидромаш</a:t>
            </a:r>
            <a:r>
              <a:rPr lang="ru-RU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», со стоимостью оборудования иностранного производства</a:t>
            </a:r>
            <a:endParaRPr lang="ru-RU" sz="2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00406"/>
              </p:ext>
            </p:extLst>
          </p:nvPr>
        </p:nvGraphicFramePr>
        <p:xfrm>
          <a:off x="539552" y="1772816"/>
          <a:ext cx="8316416" cy="46829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56052"/>
                <a:gridCol w="3102156"/>
                <a:gridCol w="2079104"/>
                <a:gridCol w="2079104"/>
              </a:tblGrid>
              <a:tr h="1391121">
                <a:tc>
                  <a:txBody>
                    <a:bodyPr/>
                    <a:lstStyle/>
                    <a:p>
                      <a:r>
                        <a:rPr lang="ru-RU" dirty="0" smtClean="0"/>
                        <a:t>№ п/п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Наименование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Стоимость оборудования ООО ЛОЭЗ «</a:t>
                      </a:r>
                      <a:r>
                        <a:rPr lang="ru-RU" dirty="0" err="1" smtClean="0"/>
                        <a:t>Гидромаш</a:t>
                      </a:r>
                      <a:r>
                        <a:rPr lang="ru-RU" dirty="0" smtClean="0"/>
                        <a:t>», руб.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Стоимость иностранного оборудования, руб. </a:t>
                      </a:r>
                      <a:endParaRPr lang="ru-RU" dirty="0"/>
                    </a:p>
                  </a:txBody>
                  <a:tcPr/>
                </a:tc>
              </a:tr>
              <a:tr h="749065"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Конвейер разгонный на оптический сканер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1 275 000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aseline="0" dirty="0" smtClean="0"/>
                        <a:t>2 983 000 (42 621 евро) </a:t>
                      </a:r>
                      <a:r>
                        <a:rPr lang="en-US" baseline="0" dirty="0" err="1" smtClean="0"/>
                        <a:t>Stadler</a:t>
                      </a:r>
                      <a:r>
                        <a:rPr lang="ru-RU" baseline="0" dirty="0" smtClean="0"/>
                        <a:t>-Германия</a:t>
                      </a:r>
                      <a:endParaRPr lang="ru-RU" dirty="0"/>
                    </a:p>
                  </a:txBody>
                  <a:tcPr/>
                </a:tc>
              </a:tr>
              <a:tr h="1070094"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Грохот барабанный для разделения потоков ТКО на фракции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376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000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1</a:t>
                      </a:r>
                      <a:r>
                        <a:rPr lang="en-US" dirty="0" smtClean="0"/>
                        <a:t>5</a:t>
                      </a:r>
                      <a:r>
                        <a:rPr lang="ru-RU" baseline="0" dirty="0" smtClean="0"/>
                        <a:t> </a:t>
                      </a:r>
                      <a:r>
                        <a:rPr lang="en-US" baseline="0" dirty="0" smtClean="0"/>
                        <a:t>228</a:t>
                      </a:r>
                      <a:r>
                        <a:rPr lang="ru-RU" baseline="0" dirty="0" smtClean="0"/>
                        <a:t> </a:t>
                      </a:r>
                      <a:r>
                        <a:rPr lang="en-US" baseline="0" dirty="0" smtClean="0"/>
                        <a:t>78</a:t>
                      </a:r>
                      <a:r>
                        <a:rPr lang="ru-RU" baseline="0" dirty="0" smtClean="0"/>
                        <a:t>0 (</a:t>
                      </a:r>
                      <a:r>
                        <a:rPr lang="en-US" baseline="0" dirty="0" smtClean="0"/>
                        <a:t>217</a:t>
                      </a:r>
                      <a:r>
                        <a:rPr lang="ru-RU" baseline="0" dirty="0" smtClean="0"/>
                        <a:t> </a:t>
                      </a:r>
                      <a:r>
                        <a:rPr lang="en-US" baseline="0" dirty="0" smtClean="0"/>
                        <a:t>554</a:t>
                      </a:r>
                      <a:r>
                        <a:rPr lang="ru-RU" baseline="0" dirty="0" smtClean="0"/>
                        <a:t> евро) </a:t>
                      </a:r>
                      <a:r>
                        <a:rPr lang="en-US" baseline="0" dirty="0" err="1" smtClean="0"/>
                        <a:t>Stadler</a:t>
                      </a:r>
                      <a:r>
                        <a:rPr lang="ru-RU" baseline="0" dirty="0" smtClean="0"/>
                        <a:t>-Германия</a:t>
                      </a:r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</a:tr>
              <a:tr h="749065">
                <a:tc>
                  <a:txBody>
                    <a:bodyPr/>
                    <a:lstStyle/>
                    <a:p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Пресс </a:t>
                      </a:r>
                      <a:r>
                        <a:rPr lang="ru-RU" dirty="0" err="1" smtClean="0"/>
                        <a:t>брикетировочный</a:t>
                      </a:r>
                      <a:r>
                        <a:rPr lang="ru-RU" dirty="0" smtClean="0"/>
                        <a:t> для вторсырья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8 040 000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smtClean="0"/>
                        <a:t>18</a:t>
                      </a:r>
                      <a:r>
                        <a:rPr lang="ru-RU" baseline="0" dirty="0" smtClean="0"/>
                        <a:t> </a:t>
                      </a:r>
                      <a:r>
                        <a:rPr lang="en-US" baseline="0" dirty="0" smtClean="0"/>
                        <a:t>130</a:t>
                      </a:r>
                      <a:r>
                        <a:rPr lang="ru-RU" baseline="0" dirty="0" smtClean="0"/>
                        <a:t> 000 (</a:t>
                      </a:r>
                      <a:r>
                        <a:rPr lang="en-US" baseline="0" dirty="0" smtClean="0"/>
                        <a:t>259</a:t>
                      </a:r>
                      <a:r>
                        <a:rPr lang="ru-RU" baseline="0" dirty="0" smtClean="0"/>
                        <a:t> </a:t>
                      </a:r>
                      <a:r>
                        <a:rPr lang="en-US" baseline="0" dirty="0" smtClean="0"/>
                        <a:t>000</a:t>
                      </a:r>
                      <a:r>
                        <a:rPr lang="ru-RU" baseline="0" dirty="0" smtClean="0"/>
                        <a:t> евро) </a:t>
                      </a:r>
                      <a:r>
                        <a:rPr lang="en-US" baseline="0" dirty="0" err="1" smtClean="0"/>
                        <a:t>Macpresse</a:t>
                      </a:r>
                      <a:r>
                        <a:rPr lang="ru-RU" baseline="0" dirty="0" smtClean="0"/>
                        <a:t>-Италия</a:t>
                      </a:r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65172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82"/>
          <a:stretch/>
        </p:blipFill>
        <p:spPr>
          <a:xfrm>
            <a:off x="281582" y="548680"/>
            <a:ext cx="4191441" cy="2513988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630"/>
          <a:stretch/>
        </p:blipFill>
        <p:spPr>
          <a:xfrm>
            <a:off x="145456" y="3964637"/>
            <a:ext cx="4576830" cy="2346886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5786" y="559074"/>
            <a:ext cx="3919505" cy="2513988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8" name="TextBox 7"/>
          <p:cNvSpPr txBox="1"/>
          <p:nvPr/>
        </p:nvSpPr>
        <p:spPr>
          <a:xfrm>
            <a:off x="433087" y="-62518"/>
            <a:ext cx="38884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</a:rPr>
              <a:t>Конвейер разгонный производства ООО ЛОЭЗ «</a:t>
            </a:r>
            <a:r>
              <a:rPr lang="ru-RU" b="1" dirty="0" err="1" smtClean="0">
                <a:solidFill>
                  <a:srgbClr val="0070C0"/>
                </a:solidFill>
              </a:rPr>
              <a:t>Гидромаш</a:t>
            </a:r>
            <a:r>
              <a:rPr lang="ru-RU" b="1" dirty="0" smtClean="0">
                <a:solidFill>
                  <a:srgbClr val="0070C0"/>
                </a:solidFill>
              </a:rPr>
              <a:t>»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4665261" y="-52037"/>
            <a:ext cx="38884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</a:rPr>
              <a:t>Конвейер разгонный производства </a:t>
            </a:r>
            <a:r>
              <a:rPr lang="en-US" b="1" dirty="0" err="1" smtClean="0">
                <a:solidFill>
                  <a:srgbClr val="0070C0"/>
                </a:solidFill>
              </a:rPr>
              <a:t>Stadler</a:t>
            </a:r>
            <a:r>
              <a:rPr lang="en-US" b="1" dirty="0" smtClean="0">
                <a:solidFill>
                  <a:srgbClr val="0070C0"/>
                </a:solidFill>
              </a:rPr>
              <a:t> (</a:t>
            </a:r>
            <a:r>
              <a:rPr lang="ru-RU" b="1" dirty="0" smtClean="0">
                <a:solidFill>
                  <a:srgbClr val="0070C0"/>
                </a:solidFill>
              </a:rPr>
              <a:t>Германия)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461775" y="3311387"/>
            <a:ext cx="38884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</a:rPr>
              <a:t>Грохот барабанный производства ООО ЛОЭЗ «</a:t>
            </a:r>
            <a:r>
              <a:rPr lang="ru-RU" b="1" dirty="0" err="1" smtClean="0">
                <a:solidFill>
                  <a:srgbClr val="0070C0"/>
                </a:solidFill>
              </a:rPr>
              <a:t>Гидромаш</a:t>
            </a:r>
            <a:r>
              <a:rPr lang="ru-RU" b="1" dirty="0" smtClean="0">
                <a:solidFill>
                  <a:srgbClr val="0070C0"/>
                </a:solidFill>
              </a:rPr>
              <a:t>»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5014316" y="3311386"/>
            <a:ext cx="38884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</a:rPr>
              <a:t>Грохот барабанный производства </a:t>
            </a:r>
            <a:r>
              <a:rPr lang="en-US" b="1" dirty="0" err="1" smtClean="0">
                <a:solidFill>
                  <a:srgbClr val="0070C0"/>
                </a:solidFill>
              </a:rPr>
              <a:t>Stadler</a:t>
            </a:r>
            <a:r>
              <a:rPr lang="en-US" b="1" dirty="0" smtClean="0">
                <a:solidFill>
                  <a:srgbClr val="0070C0"/>
                </a:solidFill>
              </a:rPr>
              <a:t> (</a:t>
            </a:r>
            <a:r>
              <a:rPr lang="ru-RU" b="1" dirty="0" smtClean="0">
                <a:solidFill>
                  <a:srgbClr val="0070C0"/>
                </a:solidFill>
              </a:rPr>
              <a:t>Германия)</a:t>
            </a:r>
            <a:endParaRPr lang="ru-RU" dirty="0"/>
          </a:p>
        </p:txBody>
      </p:sp>
      <p:pic>
        <p:nvPicPr>
          <p:cNvPr id="12" name="Объект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3957716"/>
            <a:ext cx="3530712" cy="2353807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1599333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72153" y="116632"/>
            <a:ext cx="89279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Предполагаемые результаты после реализации программы</a:t>
            </a:r>
            <a:endParaRPr lang="ru-RU" sz="2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9512" y="1224334"/>
            <a:ext cx="8927976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u="sng" dirty="0" smtClean="0">
                <a:solidFill>
                  <a:srgbClr val="0070C0"/>
                </a:solidFill>
              </a:rPr>
              <a:t>В рамках предприятия ООО ЛОЭЗ «</a:t>
            </a:r>
            <a:r>
              <a:rPr lang="ru-RU" sz="1400" b="1" u="sng" dirty="0" err="1" smtClean="0">
                <a:solidFill>
                  <a:srgbClr val="0070C0"/>
                </a:solidFill>
              </a:rPr>
              <a:t>Гидромаш</a:t>
            </a:r>
            <a:r>
              <a:rPr lang="ru-RU" sz="1400" b="1" u="sng" dirty="0" smtClean="0">
                <a:solidFill>
                  <a:srgbClr val="0070C0"/>
                </a:solidFill>
              </a:rPr>
              <a:t>»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rgbClr val="0070C0"/>
                </a:solidFill>
              </a:rPr>
              <a:t>Увеличение уровня изготовления товарной продукции до 1,5-2 млрд. рублей в год;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rgbClr val="0070C0"/>
                </a:solidFill>
              </a:rPr>
              <a:t>Расширение номенклатуры выпускаемой продукции;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rgbClr val="0070C0"/>
                </a:solidFill>
              </a:rPr>
              <a:t>Расширение производственной площади на 3000 </a:t>
            </a:r>
            <a:r>
              <a:rPr lang="ru-RU" sz="1400" b="1" dirty="0" err="1" smtClean="0">
                <a:solidFill>
                  <a:srgbClr val="0070C0"/>
                </a:solidFill>
              </a:rPr>
              <a:t>кв.м</a:t>
            </a:r>
            <a:r>
              <a:rPr lang="ru-RU" sz="1400" b="1" dirty="0" smtClean="0">
                <a:solidFill>
                  <a:srgbClr val="0070C0"/>
                </a:solidFill>
              </a:rPr>
              <a:t>.;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rgbClr val="0070C0"/>
                </a:solidFill>
              </a:rPr>
              <a:t>Обновление станочного парка;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rgbClr val="0070C0"/>
                </a:solidFill>
              </a:rPr>
              <a:t>Увеличение штата сотрудников до 300 человек.</a:t>
            </a:r>
            <a:endParaRPr lang="ru-RU" sz="1400" b="1" dirty="0">
              <a:solidFill>
                <a:srgbClr val="0070C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400" b="1" dirty="0" smtClean="0">
              <a:solidFill>
                <a:srgbClr val="0070C0"/>
              </a:solidFill>
            </a:endParaRPr>
          </a:p>
          <a:p>
            <a:r>
              <a:rPr lang="ru-RU" sz="1400" b="1" u="sng" dirty="0" smtClean="0">
                <a:solidFill>
                  <a:srgbClr val="0070C0"/>
                </a:solidFill>
              </a:rPr>
              <a:t>В рамках Липецкой области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rgbClr val="0070C0"/>
                </a:solidFill>
              </a:rPr>
              <a:t>Создание новых рабочих мест;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rgbClr val="0070C0"/>
                </a:solidFill>
              </a:rPr>
              <a:t>Отчисления в налоговые органы увеличатся:</a:t>
            </a:r>
          </a:p>
          <a:p>
            <a:pPr marL="342900" indent="-342900">
              <a:buFontTx/>
              <a:buChar char="-"/>
            </a:pPr>
            <a:r>
              <a:rPr lang="ru-RU" sz="1400" b="1" dirty="0" smtClean="0">
                <a:solidFill>
                  <a:srgbClr val="0070C0"/>
                </a:solidFill>
              </a:rPr>
              <a:t>по НДФЛ на 5 751 000 рублей (за счет увеличения количества сотрудников на 108 человек) ;</a:t>
            </a:r>
          </a:p>
          <a:p>
            <a:pPr marL="342900" indent="-342900">
              <a:buFontTx/>
              <a:buChar char="-"/>
            </a:pPr>
            <a:r>
              <a:rPr lang="ru-RU" sz="1400" b="1" dirty="0" smtClean="0">
                <a:solidFill>
                  <a:srgbClr val="0070C0"/>
                </a:solidFill>
              </a:rPr>
              <a:t>по налогу на прибыль на 13 069 000 рублей (за счет увеличения прибыли от продаж на 64 532 000 рублей).</a:t>
            </a:r>
            <a:endParaRPr lang="ru-RU" sz="1400" b="1" dirty="0">
              <a:solidFill>
                <a:srgbClr val="0070C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400" b="1" dirty="0" smtClean="0">
              <a:solidFill>
                <a:srgbClr val="0070C0"/>
              </a:solidFill>
            </a:endParaRPr>
          </a:p>
          <a:p>
            <a:r>
              <a:rPr lang="ru-RU" sz="1400" b="1" u="sng" dirty="0" smtClean="0">
                <a:solidFill>
                  <a:srgbClr val="0070C0"/>
                </a:solidFill>
              </a:rPr>
              <a:t>В рамках Российской Федерации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rgbClr val="0070C0"/>
                </a:solidFill>
              </a:rPr>
              <a:t>Появление предприятия, которое может полностью заменить иностранных поставщиков;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rgbClr val="0070C0"/>
                </a:solidFill>
              </a:rPr>
              <a:t>Отказ от иностранных комплектующих и оборудования;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rgbClr val="0070C0"/>
                </a:solidFill>
              </a:rPr>
              <a:t>Страховые взносы на сотрудников увеличатся на 12 782 000 рублей (за счет увеличения количества сотрудников на 108 человек);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rgbClr val="0070C0"/>
                </a:solidFill>
              </a:rPr>
              <a:t>Выплаты по НДС увеличатся на 103 138 000 рублей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smtClean="0">
                <a:solidFill>
                  <a:srgbClr val="0070C0"/>
                </a:solidFill>
              </a:rPr>
              <a:t>Отчисления </a:t>
            </a:r>
            <a:r>
              <a:rPr lang="ru-RU" sz="1400" b="1" dirty="0" smtClean="0">
                <a:solidFill>
                  <a:srgbClr val="0070C0"/>
                </a:solidFill>
              </a:rPr>
              <a:t>по налогам на прибыль увеличится на 1 961 000 рублей (за счет увеличения прибыли от продаж на 64 532 000 рублей);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rgbClr val="0070C0"/>
                </a:solidFill>
              </a:rPr>
              <a:t>Денежные средства, которые могли перечисляться в иностранные государства на покупку товаров и услуг, останутся  в обороте Российской Федерации, и с них будут отчисляться налоговые выплаты в бюджет государства.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400" b="1" dirty="0" smtClean="0">
              <a:solidFill>
                <a:srgbClr val="0070C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400" b="1" dirty="0" smtClean="0">
              <a:solidFill>
                <a:srgbClr val="0070C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5031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439</TotalTime>
  <Words>560</Words>
  <Application>Microsoft Office PowerPoint</Application>
  <PresentationFormat>Экран (4:3)</PresentationFormat>
  <Paragraphs>59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Воздушный поток</vt:lpstr>
      <vt:lpstr>«Концепция развития предприятия  ООО ЛОЭЗ «Гидромаш» в рамках реализации программы импортозамещения»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Производственник</dc:creator>
  <cp:lastModifiedBy>user</cp:lastModifiedBy>
  <cp:revision>50</cp:revision>
  <dcterms:created xsi:type="dcterms:W3CDTF">2020-02-20T06:50:49Z</dcterms:created>
  <dcterms:modified xsi:type="dcterms:W3CDTF">2020-12-01T12:06:25Z</dcterms:modified>
</cp:coreProperties>
</file>