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071290" y="383859"/>
            <a:ext cx="1640834" cy="4207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07650" y="383859"/>
            <a:ext cx="1329832" cy="4207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08460" y="380228"/>
            <a:ext cx="1450972" cy="4229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7994" y="402278"/>
            <a:ext cx="832801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36960" y="1198163"/>
            <a:ext cx="4808855" cy="16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31.png"/><Relationship Id="rId39" Type="http://schemas.openxmlformats.org/officeDocument/2006/relationships/image" Target="../media/image44.png"/><Relationship Id="rId3" Type="http://schemas.openxmlformats.org/officeDocument/2006/relationships/image" Target="../media/image2.jpg"/><Relationship Id="rId21" Type="http://schemas.openxmlformats.org/officeDocument/2006/relationships/image" Target="../media/image26.png"/><Relationship Id="rId34" Type="http://schemas.openxmlformats.org/officeDocument/2006/relationships/image" Target="../media/image39.png"/><Relationship Id="rId42" Type="http://schemas.openxmlformats.org/officeDocument/2006/relationships/image" Target="../media/image47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33" Type="http://schemas.openxmlformats.org/officeDocument/2006/relationships/image" Target="../media/image38.png"/><Relationship Id="rId38" Type="http://schemas.openxmlformats.org/officeDocument/2006/relationships/image" Target="../media/image43.png"/><Relationship Id="rId2" Type="http://schemas.openxmlformats.org/officeDocument/2006/relationships/image" Target="../media/image7.jp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29" Type="http://schemas.openxmlformats.org/officeDocument/2006/relationships/image" Target="../media/image34.png"/><Relationship Id="rId41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32" Type="http://schemas.openxmlformats.org/officeDocument/2006/relationships/image" Target="../media/image37.png"/><Relationship Id="rId37" Type="http://schemas.openxmlformats.org/officeDocument/2006/relationships/image" Target="../media/image42.png"/><Relationship Id="rId40" Type="http://schemas.openxmlformats.org/officeDocument/2006/relationships/image" Target="../media/image45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28" Type="http://schemas.openxmlformats.org/officeDocument/2006/relationships/image" Target="../media/image33.jpg"/><Relationship Id="rId36" Type="http://schemas.openxmlformats.org/officeDocument/2006/relationships/image" Target="../media/image41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31" Type="http://schemas.openxmlformats.org/officeDocument/2006/relationships/image" Target="../media/image36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Relationship Id="rId35" Type="http://schemas.openxmlformats.org/officeDocument/2006/relationships/image" Target="../media/image4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9.png"/><Relationship Id="rId4" Type="http://schemas.openxmlformats.org/officeDocument/2006/relationships/image" Target="../media/image4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3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jpg"/><Relationship Id="rId4" Type="http://schemas.openxmlformats.org/officeDocument/2006/relationships/image" Target="../media/image50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9980" y="3280510"/>
            <a:ext cx="7068220" cy="813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600" spc="-15" dirty="0" err="1">
                <a:solidFill>
                  <a:srgbClr val="FFFFFF"/>
                </a:solidFill>
                <a:latin typeface="Arial"/>
                <a:cs typeface="Arial"/>
              </a:rPr>
              <a:t>Создание</a:t>
            </a:r>
            <a:r>
              <a:rPr sz="2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5" dirty="0" smtClean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lang="ru-RU" sz="2600" spc="-5" dirty="0" err="1" smtClean="0">
                <a:solidFill>
                  <a:srgbClr val="FFFFFF"/>
                </a:solidFill>
                <a:latin typeface="Arial"/>
                <a:cs typeface="Arial"/>
              </a:rPr>
              <a:t>диного</a:t>
            </a:r>
            <a:r>
              <a:rPr lang="ru-RU" sz="2600" spc="-5" dirty="0" smtClean="0">
                <a:solidFill>
                  <a:srgbClr val="FFFFFF"/>
                </a:solidFill>
                <a:latin typeface="Arial"/>
                <a:cs typeface="Arial"/>
              </a:rPr>
              <a:t> центра управления сетями</a:t>
            </a:r>
            <a:r>
              <a:rPr sz="2600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FFFFFF"/>
                </a:solidFill>
                <a:latin typeface="Arial"/>
                <a:cs typeface="Arial"/>
              </a:rPr>
              <a:t>филиала </a:t>
            </a:r>
            <a:r>
              <a:rPr sz="2600" spc="-10" dirty="0">
                <a:solidFill>
                  <a:srgbClr val="FFFFFF"/>
                </a:solidFill>
                <a:latin typeface="Arial"/>
                <a:cs typeface="Arial"/>
              </a:rPr>
              <a:t>«Липецкэнерго»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51805" y="6372330"/>
            <a:ext cx="103568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200" spc="-5" dirty="0" smtClean="0">
                <a:solidFill>
                  <a:srgbClr val="FFFFFF"/>
                </a:solidFill>
                <a:latin typeface="Arial"/>
                <a:cs typeface="Arial"/>
              </a:rPr>
              <a:t>ноябрь</a:t>
            </a:r>
            <a:r>
              <a:rPr sz="1200" spc="-6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825991" y="593205"/>
            <a:ext cx="5596255" cy="664845"/>
            <a:chOff x="1825991" y="593205"/>
            <a:chExt cx="5596255" cy="664845"/>
          </a:xfrm>
        </p:grpSpPr>
        <p:sp>
          <p:nvSpPr>
            <p:cNvPr id="5" name="object 5"/>
            <p:cNvSpPr/>
            <p:nvPr/>
          </p:nvSpPr>
          <p:spPr>
            <a:xfrm>
              <a:off x="1825991" y="593205"/>
              <a:ext cx="2112962" cy="66433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62620" y="593205"/>
              <a:ext cx="2659324" cy="66433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2"/>
          <p:cNvSpPr txBox="1"/>
          <p:nvPr/>
        </p:nvSpPr>
        <p:spPr>
          <a:xfrm>
            <a:off x="1473320" y="5105400"/>
            <a:ext cx="657860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2600" spc="-15" dirty="0" smtClean="0">
                <a:solidFill>
                  <a:srgbClr val="FFFFFF"/>
                </a:solidFill>
                <a:latin typeface="Arial"/>
                <a:cs typeface="Arial"/>
              </a:rPr>
              <a:t>Залитайло Антон Юрьевич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0195" y="384135"/>
            <a:ext cx="1460263" cy="4591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205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Общая информация проекта по  </a:t>
            </a:r>
            <a:r>
              <a:rPr spc="-10" dirty="0"/>
              <a:t>созданию Единого центра</a:t>
            </a:r>
            <a:r>
              <a:rPr spc="-30" dirty="0"/>
              <a:t> </a:t>
            </a:r>
            <a:r>
              <a:rPr spc="-10" dirty="0"/>
              <a:t>управления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136960" y="1198163"/>
          <a:ext cx="4789170" cy="15990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6170"/>
                <a:gridCol w="2413000"/>
              </a:tblGrid>
              <a:tr h="838200">
                <a:tc>
                  <a:txBody>
                    <a:bodyPr/>
                    <a:lstStyle/>
                    <a:p>
                      <a:pPr>
                        <a:lnSpc>
                          <a:spcPts val="1525"/>
                        </a:lnSpc>
                      </a:pPr>
                      <a:r>
                        <a:rPr sz="3000" spc="-532" baseline="15277" dirty="0">
                          <a:latin typeface="Arial"/>
                          <a:cs typeface="Arial"/>
                        </a:rPr>
                        <a:t>с</a:t>
                      </a:r>
                      <a:r>
                        <a:rPr sz="1200" spc="-355" dirty="0">
                          <a:latin typeface="Arial"/>
                          <a:cs typeface="Arial"/>
                        </a:rPr>
                        <a:t>П</a:t>
                      </a:r>
                      <a:r>
                        <a:rPr sz="3000" spc="-532" baseline="15277" dirty="0">
                          <a:latin typeface="Arial"/>
                          <a:cs typeface="Arial"/>
                        </a:rPr>
                        <a:t>е</a:t>
                      </a:r>
                      <a:r>
                        <a:rPr sz="1200" spc="-355" dirty="0">
                          <a:latin typeface="Arial"/>
                          <a:cs typeface="Arial"/>
                        </a:rPr>
                        <a:t>л</a:t>
                      </a:r>
                      <a:r>
                        <a:rPr sz="3000" spc="-532" baseline="15277" dirty="0">
                          <a:latin typeface="Arial"/>
                          <a:cs typeface="Arial"/>
                        </a:rPr>
                        <a:t>т</a:t>
                      </a:r>
                      <a:r>
                        <a:rPr sz="1200" spc="-355" dirty="0">
                          <a:latin typeface="Arial"/>
                          <a:cs typeface="Arial"/>
                        </a:rPr>
                        <a:t>ан</a:t>
                      </a:r>
                      <a:r>
                        <a:rPr sz="3000" spc="-532" baseline="15277" dirty="0">
                          <a:latin typeface="Arial"/>
                          <a:cs typeface="Arial"/>
                        </a:rPr>
                        <a:t>я</a:t>
                      </a:r>
                      <a:r>
                        <a:rPr sz="1200" spc="-355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3000" spc="-532" baseline="15277" dirty="0">
                          <a:latin typeface="Arial"/>
                          <a:cs typeface="Arial"/>
                        </a:rPr>
                        <a:t>м</a:t>
                      </a:r>
                      <a:r>
                        <a:rPr sz="1200" spc="-355" dirty="0">
                          <a:latin typeface="Arial"/>
                          <a:cs typeface="Arial"/>
                        </a:rPr>
                        <a:t>ру</a:t>
                      </a:r>
                      <a:r>
                        <a:rPr sz="3000" spc="-532" baseline="15277" dirty="0">
                          <a:latin typeface="Arial"/>
                          <a:cs typeface="Arial"/>
                        </a:rPr>
                        <a:t>и</a:t>
                      </a:r>
                      <a:r>
                        <a:rPr sz="1200" spc="-355" dirty="0">
                          <a:latin typeface="Arial"/>
                          <a:cs typeface="Arial"/>
                        </a:rPr>
                        <a:t>емые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сроки окончания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5244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проекта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подготовки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55244" marR="438150">
                        <a:lnSpc>
                          <a:spcPct val="114599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помещения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и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организации  рабочих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мест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120" algn="ctr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2022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год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</a:tr>
              <a:tr h="419099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Месторасположение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ЕЦУС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365"/>
                        </a:lnSpc>
                      </a:pPr>
                      <a:r>
                        <a:rPr sz="1200" spc="-75" dirty="0">
                          <a:latin typeface="Arial"/>
                          <a:cs typeface="Arial"/>
                        </a:rPr>
                        <a:t>г.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Липецк, 50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лет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НЛМК д.</a:t>
                      </a:r>
                      <a:r>
                        <a:rPr sz="12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33,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R="41910"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5й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этаж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(здание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ИА)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</a:tr>
              <a:tr h="341749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Общая стоимость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проекта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864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630 773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тыс.</a:t>
                      </a:r>
                      <a:r>
                        <a:rPr sz="12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руб.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2071290" y="383859"/>
            <a:ext cx="1640834" cy="4207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0120" y="2945868"/>
            <a:ext cx="4355063" cy="362641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767457" y="6459569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C0C0C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9172" y="1191588"/>
            <a:ext cx="3561079" cy="157861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0955" marR="797560">
              <a:lnSpc>
                <a:spcPct val="101600"/>
              </a:lnSpc>
              <a:spcBef>
                <a:spcPts val="70"/>
              </a:spcBef>
            </a:pPr>
            <a:r>
              <a:rPr sz="1600" dirty="0">
                <a:latin typeface="Arial"/>
                <a:cs typeface="Arial"/>
              </a:rPr>
              <a:t>В </a:t>
            </a:r>
            <a:r>
              <a:rPr sz="1600" spc="-10" dirty="0">
                <a:latin typeface="Arial"/>
                <a:cs typeface="Arial"/>
              </a:rPr>
              <a:t>круглосуточном </a:t>
            </a:r>
            <a:r>
              <a:rPr sz="1600" spc="-5" dirty="0">
                <a:latin typeface="Arial"/>
                <a:cs typeface="Arial"/>
              </a:rPr>
              <a:t>режиме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на  </a:t>
            </a:r>
            <a:r>
              <a:rPr sz="1600" spc="-5" dirty="0">
                <a:latin typeface="Arial"/>
                <a:cs typeface="Arial"/>
              </a:rPr>
              <a:t>дежурстве</a:t>
            </a:r>
            <a:r>
              <a:rPr sz="1600" spc="-10" dirty="0">
                <a:latin typeface="Arial"/>
                <a:cs typeface="Arial"/>
              </a:rPr>
              <a:t> находятся:</a:t>
            </a:r>
            <a:endParaRPr sz="1600">
              <a:latin typeface="Arial"/>
              <a:cs typeface="Arial"/>
            </a:endParaRPr>
          </a:p>
          <a:p>
            <a:pPr marL="306705" indent="-294640">
              <a:lnSpc>
                <a:spcPts val="1664"/>
              </a:lnSpc>
              <a:spcBef>
                <a:spcPts val="80"/>
              </a:spcBef>
              <a:buChar char="-"/>
              <a:tabLst>
                <a:tab pos="306705" algn="l"/>
                <a:tab pos="307340" algn="l"/>
              </a:tabLst>
            </a:pPr>
            <a:r>
              <a:rPr sz="1400" dirty="0">
                <a:latin typeface="Arial"/>
                <a:cs typeface="Arial"/>
              </a:rPr>
              <a:t>4 </a:t>
            </a:r>
            <a:r>
              <a:rPr sz="1400" spc="-10" dirty="0">
                <a:latin typeface="Arial"/>
                <a:cs typeface="Arial"/>
              </a:rPr>
              <a:t>диспетчера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ЦУС;</a:t>
            </a:r>
            <a:endParaRPr sz="1400">
              <a:latin typeface="Arial"/>
              <a:cs typeface="Arial"/>
            </a:endParaRPr>
          </a:p>
          <a:p>
            <a:pPr marL="306705" indent="-294640">
              <a:lnSpc>
                <a:spcPts val="1650"/>
              </a:lnSpc>
              <a:buChar char="-"/>
              <a:tabLst>
                <a:tab pos="306705" algn="l"/>
                <a:tab pos="307340" algn="l"/>
              </a:tabLst>
            </a:pPr>
            <a:r>
              <a:rPr sz="1400" spc="-5" dirty="0">
                <a:latin typeface="Arial"/>
                <a:cs typeface="Arial"/>
              </a:rPr>
              <a:t>21 </a:t>
            </a:r>
            <a:r>
              <a:rPr sz="1400" spc="-10" dirty="0">
                <a:latin typeface="Arial"/>
                <a:cs typeface="Arial"/>
              </a:rPr>
              <a:t>диспетчер</a:t>
            </a:r>
            <a:r>
              <a:rPr sz="1400" spc="-7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РЭС;</a:t>
            </a:r>
            <a:endParaRPr sz="1400">
              <a:latin typeface="Arial"/>
              <a:cs typeface="Arial"/>
            </a:endParaRPr>
          </a:p>
          <a:p>
            <a:pPr marL="306705" marR="5080" indent="-294640">
              <a:lnSpc>
                <a:spcPts val="1650"/>
              </a:lnSpc>
              <a:spcBef>
                <a:spcPts val="65"/>
              </a:spcBef>
              <a:buChar char="-"/>
              <a:tabLst>
                <a:tab pos="306705" algn="l"/>
                <a:tab pos="307340" algn="l"/>
              </a:tabLst>
            </a:pPr>
            <a:r>
              <a:rPr sz="1400" spc="-15" dirty="0">
                <a:latin typeface="Arial"/>
                <a:cs typeface="Arial"/>
              </a:rPr>
              <a:t>всего </a:t>
            </a:r>
            <a:r>
              <a:rPr sz="1400" spc="-5" dirty="0">
                <a:latin typeface="Arial"/>
                <a:cs typeface="Arial"/>
              </a:rPr>
              <a:t>на </a:t>
            </a:r>
            <a:r>
              <a:rPr sz="1400" spc="-10" dirty="0">
                <a:latin typeface="Arial"/>
                <a:cs typeface="Arial"/>
              </a:rPr>
              <a:t>территории </a:t>
            </a:r>
            <a:r>
              <a:rPr sz="1400" spc="-5" dirty="0">
                <a:latin typeface="Arial"/>
                <a:cs typeface="Arial"/>
              </a:rPr>
              <a:t>Липецкой </a:t>
            </a:r>
            <a:r>
              <a:rPr sz="1400" spc="-15" dirty="0">
                <a:latin typeface="Arial"/>
                <a:cs typeface="Arial"/>
              </a:rPr>
              <a:t>области  </a:t>
            </a:r>
            <a:r>
              <a:rPr sz="1400" spc="-5" dirty="0">
                <a:latin typeface="Arial"/>
                <a:cs typeface="Arial"/>
              </a:rPr>
              <a:t>25 </a:t>
            </a:r>
            <a:r>
              <a:rPr sz="1400" spc="-10" dirty="0">
                <a:latin typeface="Arial"/>
                <a:cs typeface="Arial"/>
              </a:rPr>
              <a:t>рабочих </a:t>
            </a:r>
            <a:r>
              <a:rPr sz="1400" spc="-5" dirty="0">
                <a:latin typeface="Arial"/>
                <a:cs typeface="Arial"/>
              </a:rPr>
              <a:t>мест </a:t>
            </a:r>
            <a:r>
              <a:rPr sz="1400" dirty="0">
                <a:latin typeface="Arial"/>
                <a:cs typeface="Arial"/>
              </a:rPr>
              <a:t>с </a:t>
            </a:r>
            <a:r>
              <a:rPr sz="1400" spc="-5" dirty="0">
                <a:latin typeface="Arial"/>
                <a:cs typeface="Arial"/>
              </a:rPr>
              <a:t>общим </a:t>
            </a:r>
            <a:r>
              <a:rPr sz="1400" spc="-10" dirty="0">
                <a:latin typeface="Arial"/>
                <a:cs typeface="Arial"/>
              </a:rPr>
              <a:t>кол-вом  диспетчеров </a:t>
            </a:r>
            <a:r>
              <a:rPr sz="1400" spc="-5" dirty="0">
                <a:latin typeface="Arial"/>
                <a:cs typeface="Arial"/>
              </a:rPr>
              <a:t>122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человека.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136960" y="4086946"/>
          <a:ext cx="4803773" cy="8921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3560"/>
                <a:gridCol w="723265"/>
                <a:gridCol w="1124585"/>
                <a:gridCol w="645794"/>
                <a:gridCol w="722630"/>
                <a:gridCol w="1043939"/>
              </a:tblGrid>
              <a:tr h="473049">
                <a:tc gridSpan="3">
                  <a:txBody>
                    <a:bodyPr/>
                    <a:lstStyle/>
                    <a:p>
                      <a:pPr marL="98425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Существующая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численность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Целевая (конечный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этап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R="2540"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200" b="1" spc="-10" dirty="0">
                          <a:latin typeface="Arial"/>
                          <a:cs typeface="Arial"/>
                        </a:rPr>
                        <a:t>реализация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плана-графика)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9549">
                <a:tc>
                  <a:txBody>
                    <a:bodyPr/>
                    <a:lstStyle/>
                    <a:p>
                      <a:pPr marL="3175" algn="ctr">
                        <a:lnSpc>
                          <a:spcPts val="136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Р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ИТР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ΣД/в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смене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9875">
                        <a:lnSpc>
                          <a:spcPts val="1365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Р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ИТР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ΣД/в</a:t>
                      </a:r>
                      <a:r>
                        <a:rPr sz="12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смене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</a:tr>
              <a:tr h="209549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23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131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ctr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25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17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136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640" algn="ctr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Arial"/>
                          <a:cs typeface="Arial"/>
                        </a:rPr>
                        <a:t>19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538CD4"/>
                      </a:solidFill>
                      <a:prstDash val="solid"/>
                    </a:lnL>
                    <a:lnR w="12700">
                      <a:solidFill>
                        <a:srgbClr val="538CD4"/>
                      </a:solidFill>
                      <a:prstDash val="solid"/>
                    </a:lnR>
                    <a:lnT w="12700">
                      <a:solidFill>
                        <a:srgbClr val="538CD4"/>
                      </a:solidFill>
                      <a:prstDash val="solid"/>
                    </a:lnT>
                    <a:lnB w="12700">
                      <a:solidFill>
                        <a:srgbClr val="538CD4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0195" y="384135"/>
            <a:ext cx="1460263" cy="4591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07790" marR="50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Планируемая </a:t>
            </a:r>
            <a:r>
              <a:rPr spc="-5" dirty="0"/>
              <a:t>структура </a:t>
            </a:r>
            <a:r>
              <a:rPr spc="-10" dirty="0"/>
              <a:t>управления  </a:t>
            </a:r>
            <a:r>
              <a:rPr spc="-5" dirty="0"/>
              <a:t>ОТУ</a:t>
            </a:r>
          </a:p>
        </p:txBody>
      </p:sp>
      <p:sp>
        <p:nvSpPr>
          <p:cNvPr id="4" name="object 4"/>
          <p:cNvSpPr/>
          <p:nvPr/>
        </p:nvSpPr>
        <p:spPr>
          <a:xfrm>
            <a:off x="2071290" y="383859"/>
            <a:ext cx="1640834" cy="4207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3026698" y="1228596"/>
            <a:ext cx="1516380" cy="4169410"/>
            <a:chOff x="3026698" y="1228596"/>
            <a:chExt cx="1516380" cy="4169410"/>
          </a:xfrm>
        </p:grpSpPr>
        <p:sp>
          <p:nvSpPr>
            <p:cNvPr id="6" name="object 6"/>
            <p:cNvSpPr/>
            <p:nvPr/>
          </p:nvSpPr>
          <p:spPr>
            <a:xfrm>
              <a:off x="4107844" y="4662103"/>
              <a:ext cx="110071" cy="7354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58644" y="4689903"/>
              <a:ext cx="8890" cy="634365"/>
            </a:xfrm>
            <a:custGeom>
              <a:avLst/>
              <a:gdLst/>
              <a:ahLst/>
              <a:cxnLst/>
              <a:rect l="l" t="t" r="r" b="b"/>
              <a:pathLst>
                <a:path w="8889" h="634364">
                  <a:moveTo>
                    <a:pt x="8471" y="633803"/>
                  </a:moveTo>
                  <a:lnTo>
                    <a:pt x="0" y="0"/>
                  </a:lnTo>
                </a:path>
              </a:pathLst>
            </a:custGeom>
            <a:ln w="25399">
              <a:solidFill>
                <a:srgbClr val="4E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26698" y="1228596"/>
              <a:ext cx="1516269" cy="54848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69560" y="1248458"/>
              <a:ext cx="1430544" cy="46276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69560" y="1248458"/>
              <a:ext cx="1430655" cy="462915"/>
            </a:xfrm>
            <a:custGeom>
              <a:avLst/>
              <a:gdLst/>
              <a:ahLst/>
              <a:cxnLst/>
              <a:rect l="l" t="t" r="r" b="b"/>
              <a:pathLst>
                <a:path w="1430654" h="462914">
                  <a:moveTo>
                    <a:pt x="0" y="231381"/>
                  </a:moveTo>
                  <a:lnTo>
                    <a:pt x="12897" y="187413"/>
                  </a:lnTo>
                  <a:lnTo>
                    <a:pt x="49991" y="146230"/>
                  </a:lnTo>
                  <a:lnTo>
                    <a:pt x="108882" y="108608"/>
                  </a:lnTo>
                  <a:lnTo>
                    <a:pt x="145753" y="91375"/>
                  </a:lnTo>
                  <a:lnTo>
                    <a:pt x="187175" y="75323"/>
                  </a:lnTo>
                  <a:lnTo>
                    <a:pt x="232846" y="60548"/>
                  </a:lnTo>
                  <a:lnTo>
                    <a:pt x="282469" y="47149"/>
                  </a:lnTo>
                  <a:lnTo>
                    <a:pt x="335743" y="35222"/>
                  </a:lnTo>
                  <a:lnTo>
                    <a:pt x="392368" y="24863"/>
                  </a:lnTo>
                  <a:lnTo>
                    <a:pt x="452045" y="16171"/>
                  </a:lnTo>
                  <a:lnTo>
                    <a:pt x="514473" y="9241"/>
                  </a:lnTo>
                  <a:lnTo>
                    <a:pt x="579354" y="4172"/>
                  </a:lnTo>
                  <a:lnTo>
                    <a:pt x="646387" y="1059"/>
                  </a:lnTo>
                  <a:lnTo>
                    <a:pt x="715272" y="0"/>
                  </a:lnTo>
                  <a:lnTo>
                    <a:pt x="784158" y="1059"/>
                  </a:lnTo>
                  <a:lnTo>
                    <a:pt x="851191" y="4172"/>
                  </a:lnTo>
                  <a:lnTo>
                    <a:pt x="916071" y="9241"/>
                  </a:lnTo>
                  <a:lnTo>
                    <a:pt x="978500" y="16171"/>
                  </a:lnTo>
                  <a:lnTo>
                    <a:pt x="1038176" y="24863"/>
                  </a:lnTo>
                  <a:lnTo>
                    <a:pt x="1094801" y="35222"/>
                  </a:lnTo>
                  <a:lnTo>
                    <a:pt x="1148075" y="47149"/>
                  </a:lnTo>
                  <a:lnTo>
                    <a:pt x="1197697" y="60548"/>
                  </a:lnTo>
                  <a:lnTo>
                    <a:pt x="1243369" y="75323"/>
                  </a:lnTo>
                  <a:lnTo>
                    <a:pt x="1284790" y="91375"/>
                  </a:lnTo>
                  <a:lnTo>
                    <a:pt x="1321661" y="108608"/>
                  </a:lnTo>
                  <a:lnTo>
                    <a:pt x="1380553" y="146230"/>
                  </a:lnTo>
                  <a:lnTo>
                    <a:pt x="1417647" y="187413"/>
                  </a:lnTo>
                  <a:lnTo>
                    <a:pt x="1430544" y="231381"/>
                  </a:lnTo>
                  <a:lnTo>
                    <a:pt x="1427270" y="253665"/>
                  </a:lnTo>
                  <a:lnTo>
                    <a:pt x="1401975" y="296337"/>
                  </a:lnTo>
                  <a:lnTo>
                    <a:pt x="1353682" y="335836"/>
                  </a:lnTo>
                  <a:lnTo>
                    <a:pt x="1284790" y="371387"/>
                  </a:lnTo>
                  <a:lnTo>
                    <a:pt x="1243369" y="387440"/>
                  </a:lnTo>
                  <a:lnTo>
                    <a:pt x="1197697" y="402214"/>
                  </a:lnTo>
                  <a:lnTo>
                    <a:pt x="1148075" y="415613"/>
                  </a:lnTo>
                  <a:lnTo>
                    <a:pt x="1094801" y="427540"/>
                  </a:lnTo>
                  <a:lnTo>
                    <a:pt x="1038176" y="437899"/>
                  </a:lnTo>
                  <a:lnTo>
                    <a:pt x="978500" y="446591"/>
                  </a:lnTo>
                  <a:lnTo>
                    <a:pt x="916071" y="453521"/>
                  </a:lnTo>
                  <a:lnTo>
                    <a:pt x="851191" y="458590"/>
                  </a:lnTo>
                  <a:lnTo>
                    <a:pt x="784158" y="461703"/>
                  </a:lnTo>
                  <a:lnTo>
                    <a:pt x="715272" y="462763"/>
                  </a:lnTo>
                  <a:lnTo>
                    <a:pt x="646387" y="461703"/>
                  </a:lnTo>
                  <a:lnTo>
                    <a:pt x="579354" y="458590"/>
                  </a:lnTo>
                  <a:lnTo>
                    <a:pt x="514473" y="453521"/>
                  </a:lnTo>
                  <a:lnTo>
                    <a:pt x="452045" y="446591"/>
                  </a:lnTo>
                  <a:lnTo>
                    <a:pt x="392368" y="437899"/>
                  </a:lnTo>
                  <a:lnTo>
                    <a:pt x="335743" y="427540"/>
                  </a:lnTo>
                  <a:lnTo>
                    <a:pt x="282469" y="415613"/>
                  </a:lnTo>
                  <a:lnTo>
                    <a:pt x="232846" y="402214"/>
                  </a:lnTo>
                  <a:lnTo>
                    <a:pt x="187175" y="387440"/>
                  </a:lnTo>
                  <a:lnTo>
                    <a:pt x="145753" y="371387"/>
                  </a:lnTo>
                  <a:lnTo>
                    <a:pt x="108882" y="354154"/>
                  </a:lnTo>
                  <a:lnTo>
                    <a:pt x="49991" y="316532"/>
                  </a:lnTo>
                  <a:lnTo>
                    <a:pt x="12897" y="275349"/>
                  </a:lnTo>
                  <a:lnTo>
                    <a:pt x="0" y="231381"/>
                  </a:lnTo>
                  <a:close/>
                </a:path>
              </a:pathLst>
            </a:custGeom>
            <a:ln w="9524">
              <a:solidFill>
                <a:srgbClr val="4A7D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538759" y="1319503"/>
            <a:ext cx="482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30" dirty="0">
                <a:solidFill>
                  <a:srgbClr val="FFFFFF"/>
                </a:solidFill>
                <a:latin typeface="Corbel"/>
                <a:cs typeface="Corbel"/>
              </a:rPr>
              <a:t>Ц</a:t>
            </a:r>
            <a:r>
              <a:rPr sz="1800" spc="45" dirty="0">
                <a:solidFill>
                  <a:srgbClr val="FFFFFF"/>
                </a:solidFill>
                <a:latin typeface="Corbel"/>
                <a:cs typeface="Corbel"/>
              </a:rPr>
              <a:t>У</a:t>
            </a:r>
            <a:r>
              <a:rPr sz="1800" spc="110" dirty="0">
                <a:solidFill>
                  <a:srgbClr val="FFFFFF"/>
                </a:solidFill>
                <a:latin typeface="Corbel"/>
                <a:cs typeface="Corbel"/>
              </a:rPr>
              <a:t>С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7052" y="2195416"/>
            <a:ext cx="1525905" cy="662305"/>
            <a:chOff x="57052" y="2195416"/>
            <a:chExt cx="1525905" cy="662305"/>
          </a:xfrm>
        </p:grpSpPr>
        <p:sp>
          <p:nvSpPr>
            <p:cNvPr id="13" name="object 13"/>
            <p:cNvSpPr/>
            <p:nvPr/>
          </p:nvSpPr>
          <p:spPr>
            <a:xfrm>
              <a:off x="57052" y="2195416"/>
              <a:ext cx="1525884" cy="66178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9915" y="2215278"/>
              <a:ext cx="1440159" cy="57606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9915" y="2215278"/>
              <a:ext cx="1440180" cy="576580"/>
            </a:xfrm>
            <a:custGeom>
              <a:avLst/>
              <a:gdLst/>
              <a:ahLst/>
              <a:cxnLst/>
              <a:rect l="l" t="t" r="r" b="b"/>
              <a:pathLst>
                <a:path w="1440180" h="576580">
                  <a:moveTo>
                    <a:pt x="0" y="288032"/>
                  </a:moveTo>
                  <a:lnTo>
                    <a:pt x="11601" y="236257"/>
                  </a:lnTo>
                  <a:lnTo>
                    <a:pt x="45050" y="187528"/>
                  </a:lnTo>
                  <a:lnTo>
                    <a:pt x="98312" y="142656"/>
                  </a:lnTo>
                  <a:lnTo>
                    <a:pt x="131737" y="121921"/>
                  </a:lnTo>
                  <a:lnTo>
                    <a:pt x="169353" y="102456"/>
                  </a:lnTo>
                  <a:lnTo>
                    <a:pt x="210906" y="84362"/>
                  </a:lnTo>
                  <a:lnTo>
                    <a:pt x="256141" y="67741"/>
                  </a:lnTo>
                  <a:lnTo>
                    <a:pt x="304804" y="52695"/>
                  </a:lnTo>
                  <a:lnTo>
                    <a:pt x="356641" y="39324"/>
                  </a:lnTo>
                  <a:lnTo>
                    <a:pt x="411398" y="27732"/>
                  </a:lnTo>
                  <a:lnTo>
                    <a:pt x="468820" y="18020"/>
                  </a:lnTo>
                  <a:lnTo>
                    <a:pt x="528654" y="10288"/>
                  </a:lnTo>
                  <a:lnTo>
                    <a:pt x="590644" y="4640"/>
                  </a:lnTo>
                  <a:lnTo>
                    <a:pt x="654538" y="1177"/>
                  </a:lnTo>
                  <a:lnTo>
                    <a:pt x="720080" y="0"/>
                  </a:lnTo>
                  <a:lnTo>
                    <a:pt x="785621" y="1177"/>
                  </a:lnTo>
                  <a:lnTo>
                    <a:pt x="849515" y="4640"/>
                  </a:lnTo>
                  <a:lnTo>
                    <a:pt x="911505" y="10288"/>
                  </a:lnTo>
                  <a:lnTo>
                    <a:pt x="971339" y="18020"/>
                  </a:lnTo>
                  <a:lnTo>
                    <a:pt x="1028761" y="27732"/>
                  </a:lnTo>
                  <a:lnTo>
                    <a:pt x="1083518" y="39324"/>
                  </a:lnTo>
                  <a:lnTo>
                    <a:pt x="1135355" y="52695"/>
                  </a:lnTo>
                  <a:lnTo>
                    <a:pt x="1184018" y="67741"/>
                  </a:lnTo>
                  <a:lnTo>
                    <a:pt x="1229253" y="84362"/>
                  </a:lnTo>
                  <a:lnTo>
                    <a:pt x="1270806" y="102456"/>
                  </a:lnTo>
                  <a:lnTo>
                    <a:pt x="1308422" y="121921"/>
                  </a:lnTo>
                  <a:lnTo>
                    <a:pt x="1341847" y="142656"/>
                  </a:lnTo>
                  <a:lnTo>
                    <a:pt x="1395109" y="187528"/>
                  </a:lnTo>
                  <a:lnTo>
                    <a:pt x="1428558" y="236257"/>
                  </a:lnTo>
                  <a:lnTo>
                    <a:pt x="1440159" y="288032"/>
                  </a:lnTo>
                  <a:lnTo>
                    <a:pt x="1437217" y="314248"/>
                  </a:lnTo>
                  <a:lnTo>
                    <a:pt x="1414438" y="364602"/>
                  </a:lnTo>
                  <a:lnTo>
                    <a:pt x="1370828" y="411504"/>
                  </a:lnTo>
                  <a:lnTo>
                    <a:pt x="1308422" y="454142"/>
                  </a:lnTo>
                  <a:lnTo>
                    <a:pt x="1270806" y="473607"/>
                  </a:lnTo>
                  <a:lnTo>
                    <a:pt x="1229253" y="491701"/>
                  </a:lnTo>
                  <a:lnTo>
                    <a:pt x="1184018" y="508322"/>
                  </a:lnTo>
                  <a:lnTo>
                    <a:pt x="1135355" y="523369"/>
                  </a:lnTo>
                  <a:lnTo>
                    <a:pt x="1083518" y="536739"/>
                  </a:lnTo>
                  <a:lnTo>
                    <a:pt x="1028761" y="548331"/>
                  </a:lnTo>
                  <a:lnTo>
                    <a:pt x="971339" y="558044"/>
                  </a:lnTo>
                  <a:lnTo>
                    <a:pt x="911505" y="565775"/>
                  </a:lnTo>
                  <a:lnTo>
                    <a:pt x="849515" y="571423"/>
                  </a:lnTo>
                  <a:lnTo>
                    <a:pt x="785621" y="574886"/>
                  </a:lnTo>
                  <a:lnTo>
                    <a:pt x="720080" y="576064"/>
                  </a:lnTo>
                  <a:lnTo>
                    <a:pt x="654538" y="574886"/>
                  </a:lnTo>
                  <a:lnTo>
                    <a:pt x="590644" y="571423"/>
                  </a:lnTo>
                  <a:lnTo>
                    <a:pt x="528654" y="565775"/>
                  </a:lnTo>
                  <a:lnTo>
                    <a:pt x="468820" y="558044"/>
                  </a:lnTo>
                  <a:lnTo>
                    <a:pt x="411398" y="548331"/>
                  </a:lnTo>
                  <a:lnTo>
                    <a:pt x="356641" y="536739"/>
                  </a:lnTo>
                  <a:lnTo>
                    <a:pt x="304804" y="523369"/>
                  </a:lnTo>
                  <a:lnTo>
                    <a:pt x="256141" y="508322"/>
                  </a:lnTo>
                  <a:lnTo>
                    <a:pt x="210906" y="491701"/>
                  </a:lnTo>
                  <a:lnTo>
                    <a:pt x="169353" y="473607"/>
                  </a:lnTo>
                  <a:lnTo>
                    <a:pt x="131737" y="454142"/>
                  </a:lnTo>
                  <a:lnTo>
                    <a:pt x="98312" y="433407"/>
                  </a:lnTo>
                  <a:lnTo>
                    <a:pt x="45050" y="388535"/>
                  </a:lnTo>
                  <a:lnTo>
                    <a:pt x="11601" y="339806"/>
                  </a:lnTo>
                  <a:lnTo>
                    <a:pt x="0" y="288032"/>
                  </a:lnTo>
                  <a:close/>
                </a:path>
              </a:pathLst>
            </a:custGeom>
            <a:ln w="9524">
              <a:solidFill>
                <a:srgbClr val="4A7D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00733" y="2203619"/>
            <a:ext cx="1078230" cy="57023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2540" algn="ctr">
              <a:lnSpc>
                <a:spcPts val="1430"/>
              </a:lnSpc>
              <a:spcBef>
                <a:spcPts val="155"/>
              </a:spcBef>
            </a:pPr>
            <a:r>
              <a:rPr sz="1200" b="1" spc="-15" dirty="0">
                <a:solidFill>
                  <a:srgbClr val="FFFFFF"/>
                </a:solidFill>
                <a:latin typeface="Trebuchet MS"/>
                <a:cs typeface="Trebuchet MS"/>
              </a:rPr>
              <a:t>Оперативно-  </a:t>
            </a:r>
            <a:r>
              <a:rPr sz="1200" b="1" dirty="0">
                <a:solidFill>
                  <a:srgbClr val="FFFFFF"/>
                </a:solidFill>
                <a:latin typeface="Trebuchet MS"/>
                <a:cs typeface="Trebuchet MS"/>
              </a:rPr>
              <a:t>с</a:t>
            </a:r>
            <a:r>
              <a:rPr sz="1200" b="1" spc="-45" dirty="0">
                <a:solidFill>
                  <a:srgbClr val="FFFFFF"/>
                </a:solidFill>
                <a:latin typeface="Trebuchet MS"/>
                <a:cs typeface="Trebuchet MS"/>
              </a:rPr>
              <a:t>и</a:t>
            </a:r>
            <a:r>
              <a:rPr sz="1200" b="1" spc="30" dirty="0">
                <a:solidFill>
                  <a:srgbClr val="FFFFFF"/>
                </a:solidFill>
                <a:latin typeface="Trebuchet MS"/>
                <a:cs typeface="Trebuchet MS"/>
              </a:rPr>
              <a:t>т</a:t>
            </a:r>
            <a:r>
              <a:rPr sz="1200" b="1" spc="-60" dirty="0">
                <a:solidFill>
                  <a:srgbClr val="FFFFFF"/>
                </a:solidFill>
                <a:latin typeface="Trebuchet MS"/>
                <a:cs typeface="Trebuchet MS"/>
              </a:rPr>
              <a:t>у</a:t>
            </a:r>
            <a:r>
              <a:rPr sz="1200" b="1" spc="-10" dirty="0">
                <a:solidFill>
                  <a:srgbClr val="FFFFFF"/>
                </a:solidFill>
                <a:latin typeface="Trebuchet MS"/>
                <a:cs typeface="Trebuchet MS"/>
              </a:rPr>
              <a:t>ац</a:t>
            </a:r>
            <a:r>
              <a:rPr sz="1200" b="1" spc="-15" dirty="0">
                <a:solidFill>
                  <a:srgbClr val="FFFFFF"/>
                </a:solidFill>
                <a:latin typeface="Trebuchet MS"/>
                <a:cs typeface="Trebuchet MS"/>
              </a:rPr>
              <a:t>и</a:t>
            </a:r>
            <a:r>
              <a:rPr sz="1200" b="1" spc="5" dirty="0">
                <a:solidFill>
                  <a:srgbClr val="FFFFFF"/>
                </a:solidFill>
                <a:latin typeface="Trebuchet MS"/>
                <a:cs typeface="Trebuchet MS"/>
              </a:rPr>
              <a:t>онн</a:t>
            </a:r>
            <a:r>
              <a:rPr sz="1200" b="1" dirty="0">
                <a:solidFill>
                  <a:srgbClr val="FFFFFF"/>
                </a:solidFill>
                <a:latin typeface="Trebuchet MS"/>
                <a:cs typeface="Trebuchet MS"/>
              </a:rPr>
              <a:t>ы</a:t>
            </a:r>
            <a:r>
              <a:rPr sz="1200" b="1" spc="-30" dirty="0">
                <a:solidFill>
                  <a:srgbClr val="FFFFFF"/>
                </a:solidFill>
                <a:latin typeface="Trebuchet MS"/>
                <a:cs typeface="Trebuchet MS"/>
              </a:rPr>
              <a:t>й  </a:t>
            </a:r>
            <a:r>
              <a:rPr sz="1200" b="1" spc="-25" dirty="0">
                <a:solidFill>
                  <a:srgbClr val="FFFFFF"/>
                </a:solidFill>
                <a:latin typeface="Trebuchet MS"/>
                <a:cs typeface="Trebuchet MS"/>
              </a:rPr>
              <a:t>отдел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001268" y="2199112"/>
            <a:ext cx="1525905" cy="662305"/>
            <a:chOff x="2001268" y="2199112"/>
            <a:chExt cx="1525905" cy="662305"/>
          </a:xfrm>
        </p:grpSpPr>
        <p:sp>
          <p:nvSpPr>
            <p:cNvPr id="18" name="object 18"/>
            <p:cNvSpPr/>
            <p:nvPr/>
          </p:nvSpPr>
          <p:spPr>
            <a:xfrm>
              <a:off x="2001268" y="2199112"/>
              <a:ext cx="1525884" cy="66178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044131" y="2218974"/>
              <a:ext cx="1440159" cy="57606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044131" y="2218974"/>
              <a:ext cx="1440180" cy="576580"/>
            </a:xfrm>
            <a:custGeom>
              <a:avLst/>
              <a:gdLst/>
              <a:ahLst/>
              <a:cxnLst/>
              <a:rect l="l" t="t" r="r" b="b"/>
              <a:pathLst>
                <a:path w="1440179" h="576580">
                  <a:moveTo>
                    <a:pt x="0" y="288032"/>
                  </a:moveTo>
                  <a:lnTo>
                    <a:pt x="11601" y="236257"/>
                  </a:lnTo>
                  <a:lnTo>
                    <a:pt x="45050" y="187528"/>
                  </a:lnTo>
                  <a:lnTo>
                    <a:pt x="98312" y="142656"/>
                  </a:lnTo>
                  <a:lnTo>
                    <a:pt x="131737" y="121921"/>
                  </a:lnTo>
                  <a:lnTo>
                    <a:pt x="169353" y="102456"/>
                  </a:lnTo>
                  <a:lnTo>
                    <a:pt x="210906" y="84362"/>
                  </a:lnTo>
                  <a:lnTo>
                    <a:pt x="256141" y="67741"/>
                  </a:lnTo>
                  <a:lnTo>
                    <a:pt x="304804" y="52694"/>
                  </a:lnTo>
                  <a:lnTo>
                    <a:pt x="356641" y="39324"/>
                  </a:lnTo>
                  <a:lnTo>
                    <a:pt x="411398" y="27732"/>
                  </a:lnTo>
                  <a:lnTo>
                    <a:pt x="468820" y="18020"/>
                  </a:lnTo>
                  <a:lnTo>
                    <a:pt x="528654" y="10288"/>
                  </a:lnTo>
                  <a:lnTo>
                    <a:pt x="590644" y="4640"/>
                  </a:lnTo>
                  <a:lnTo>
                    <a:pt x="654537" y="1177"/>
                  </a:lnTo>
                  <a:lnTo>
                    <a:pt x="720079" y="0"/>
                  </a:lnTo>
                  <a:lnTo>
                    <a:pt x="785621" y="1177"/>
                  </a:lnTo>
                  <a:lnTo>
                    <a:pt x="849515" y="4640"/>
                  </a:lnTo>
                  <a:lnTo>
                    <a:pt x="911505" y="10288"/>
                  </a:lnTo>
                  <a:lnTo>
                    <a:pt x="971339" y="18020"/>
                  </a:lnTo>
                  <a:lnTo>
                    <a:pt x="1028761" y="27732"/>
                  </a:lnTo>
                  <a:lnTo>
                    <a:pt x="1083518" y="39324"/>
                  </a:lnTo>
                  <a:lnTo>
                    <a:pt x="1135355" y="52694"/>
                  </a:lnTo>
                  <a:lnTo>
                    <a:pt x="1184018" y="67741"/>
                  </a:lnTo>
                  <a:lnTo>
                    <a:pt x="1229253" y="84362"/>
                  </a:lnTo>
                  <a:lnTo>
                    <a:pt x="1270806" y="102456"/>
                  </a:lnTo>
                  <a:lnTo>
                    <a:pt x="1308422" y="121921"/>
                  </a:lnTo>
                  <a:lnTo>
                    <a:pt x="1341847" y="142656"/>
                  </a:lnTo>
                  <a:lnTo>
                    <a:pt x="1395109" y="187528"/>
                  </a:lnTo>
                  <a:lnTo>
                    <a:pt x="1428558" y="236257"/>
                  </a:lnTo>
                  <a:lnTo>
                    <a:pt x="1440159" y="288032"/>
                  </a:lnTo>
                  <a:lnTo>
                    <a:pt x="1437217" y="314248"/>
                  </a:lnTo>
                  <a:lnTo>
                    <a:pt x="1414438" y="364602"/>
                  </a:lnTo>
                  <a:lnTo>
                    <a:pt x="1370828" y="411504"/>
                  </a:lnTo>
                  <a:lnTo>
                    <a:pt x="1308422" y="454142"/>
                  </a:lnTo>
                  <a:lnTo>
                    <a:pt x="1270806" y="473607"/>
                  </a:lnTo>
                  <a:lnTo>
                    <a:pt x="1229253" y="491701"/>
                  </a:lnTo>
                  <a:lnTo>
                    <a:pt x="1184018" y="508322"/>
                  </a:lnTo>
                  <a:lnTo>
                    <a:pt x="1135355" y="523369"/>
                  </a:lnTo>
                  <a:lnTo>
                    <a:pt x="1083518" y="536739"/>
                  </a:lnTo>
                  <a:lnTo>
                    <a:pt x="1028761" y="548331"/>
                  </a:lnTo>
                  <a:lnTo>
                    <a:pt x="971339" y="558044"/>
                  </a:lnTo>
                  <a:lnTo>
                    <a:pt x="911505" y="565775"/>
                  </a:lnTo>
                  <a:lnTo>
                    <a:pt x="849515" y="571423"/>
                  </a:lnTo>
                  <a:lnTo>
                    <a:pt x="785621" y="574886"/>
                  </a:lnTo>
                  <a:lnTo>
                    <a:pt x="720079" y="576064"/>
                  </a:lnTo>
                  <a:lnTo>
                    <a:pt x="654537" y="574886"/>
                  </a:lnTo>
                  <a:lnTo>
                    <a:pt x="590644" y="571423"/>
                  </a:lnTo>
                  <a:lnTo>
                    <a:pt x="528654" y="565775"/>
                  </a:lnTo>
                  <a:lnTo>
                    <a:pt x="468820" y="558044"/>
                  </a:lnTo>
                  <a:lnTo>
                    <a:pt x="411398" y="548331"/>
                  </a:lnTo>
                  <a:lnTo>
                    <a:pt x="356641" y="536739"/>
                  </a:lnTo>
                  <a:lnTo>
                    <a:pt x="304804" y="523369"/>
                  </a:lnTo>
                  <a:lnTo>
                    <a:pt x="256141" y="508322"/>
                  </a:lnTo>
                  <a:lnTo>
                    <a:pt x="210906" y="491701"/>
                  </a:lnTo>
                  <a:lnTo>
                    <a:pt x="169353" y="473607"/>
                  </a:lnTo>
                  <a:lnTo>
                    <a:pt x="131737" y="454142"/>
                  </a:lnTo>
                  <a:lnTo>
                    <a:pt x="98312" y="433407"/>
                  </a:lnTo>
                  <a:lnTo>
                    <a:pt x="45050" y="388535"/>
                  </a:lnTo>
                  <a:lnTo>
                    <a:pt x="11601" y="339806"/>
                  </a:lnTo>
                  <a:lnTo>
                    <a:pt x="0" y="288032"/>
                  </a:lnTo>
                  <a:close/>
                </a:path>
              </a:pathLst>
            </a:custGeom>
            <a:ln w="9524">
              <a:solidFill>
                <a:srgbClr val="4A7D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2216374" y="2290171"/>
            <a:ext cx="1136015" cy="38925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98450" marR="5080" indent="-285750">
              <a:lnSpc>
                <a:spcPts val="1430"/>
              </a:lnSpc>
              <a:spcBef>
                <a:spcPts val="155"/>
              </a:spcBef>
            </a:pPr>
            <a:r>
              <a:rPr sz="1200" b="1" spc="-10" dirty="0">
                <a:solidFill>
                  <a:srgbClr val="FFFFFF"/>
                </a:solidFill>
                <a:latin typeface="Trebuchet MS"/>
                <a:cs typeface="Trebuchet MS"/>
              </a:rPr>
              <a:t>Д</a:t>
            </a:r>
            <a:r>
              <a:rPr sz="1200" b="1" spc="-15" dirty="0">
                <a:solidFill>
                  <a:srgbClr val="FFFFFF"/>
                </a:solidFill>
                <a:latin typeface="Trebuchet MS"/>
                <a:cs typeface="Trebuchet MS"/>
              </a:rPr>
              <a:t>и</a:t>
            </a:r>
            <a:r>
              <a:rPr sz="1200" b="1" dirty="0">
                <a:solidFill>
                  <a:srgbClr val="FFFFFF"/>
                </a:solidFill>
                <a:latin typeface="Trebuchet MS"/>
                <a:cs typeface="Trebuchet MS"/>
              </a:rPr>
              <a:t>с</a:t>
            </a:r>
            <a:r>
              <a:rPr sz="1200" b="1" spc="-25" dirty="0">
                <a:solidFill>
                  <a:srgbClr val="FFFFFF"/>
                </a:solidFill>
                <a:latin typeface="Trebuchet MS"/>
                <a:cs typeface="Trebuchet MS"/>
              </a:rPr>
              <a:t>п</a:t>
            </a:r>
            <a:r>
              <a:rPr sz="1200" b="1" spc="-60" dirty="0">
                <a:solidFill>
                  <a:srgbClr val="FFFFFF"/>
                </a:solidFill>
                <a:latin typeface="Trebuchet MS"/>
                <a:cs typeface="Trebuchet MS"/>
              </a:rPr>
              <a:t>е</a:t>
            </a:r>
            <a:r>
              <a:rPr sz="1200" b="1" spc="20" dirty="0">
                <a:solidFill>
                  <a:srgbClr val="FFFFFF"/>
                </a:solidFill>
                <a:latin typeface="Trebuchet MS"/>
                <a:cs typeface="Trebuchet MS"/>
              </a:rPr>
              <a:t>т</a:t>
            </a:r>
            <a:r>
              <a:rPr sz="1200" b="1" spc="-35" dirty="0">
                <a:solidFill>
                  <a:srgbClr val="FFFFFF"/>
                </a:solidFill>
                <a:latin typeface="Trebuchet MS"/>
                <a:cs typeface="Trebuchet MS"/>
              </a:rPr>
              <a:t>ч</a:t>
            </a:r>
            <a:r>
              <a:rPr sz="1200" b="1" spc="-40" dirty="0">
                <a:solidFill>
                  <a:srgbClr val="FFFFFF"/>
                </a:solidFill>
                <a:latin typeface="Trebuchet MS"/>
                <a:cs typeface="Trebuchet MS"/>
              </a:rPr>
              <a:t>е</a:t>
            </a:r>
            <a:r>
              <a:rPr sz="1200" b="1" spc="-35" dirty="0">
                <a:solidFill>
                  <a:srgbClr val="FFFFFF"/>
                </a:solidFill>
                <a:latin typeface="Trebuchet MS"/>
                <a:cs typeface="Trebuchet MS"/>
              </a:rPr>
              <a:t>р</a:t>
            </a:r>
            <a:r>
              <a:rPr sz="1200" b="1" dirty="0">
                <a:solidFill>
                  <a:srgbClr val="FFFFFF"/>
                </a:solidFill>
                <a:latin typeface="Trebuchet MS"/>
                <a:cs typeface="Trebuchet MS"/>
              </a:rPr>
              <a:t>с</a:t>
            </a:r>
            <a:r>
              <a:rPr sz="1200" b="1" spc="5" dirty="0">
                <a:solidFill>
                  <a:srgbClr val="FFFFFF"/>
                </a:solidFill>
                <a:latin typeface="Trebuchet MS"/>
                <a:cs typeface="Trebuchet MS"/>
              </a:rPr>
              <a:t>кая  </a:t>
            </a:r>
            <a:r>
              <a:rPr sz="1200" b="1" spc="-5" dirty="0">
                <a:solidFill>
                  <a:srgbClr val="FFFFFF"/>
                </a:solidFill>
                <a:latin typeface="Trebuchet MS"/>
                <a:cs typeface="Trebuchet MS"/>
              </a:rPr>
              <a:t>служба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4072182" y="2195416"/>
            <a:ext cx="1525905" cy="662305"/>
            <a:chOff x="4072182" y="2195416"/>
            <a:chExt cx="1525905" cy="662305"/>
          </a:xfrm>
        </p:grpSpPr>
        <p:sp>
          <p:nvSpPr>
            <p:cNvPr id="23" name="object 23"/>
            <p:cNvSpPr/>
            <p:nvPr/>
          </p:nvSpPr>
          <p:spPr>
            <a:xfrm>
              <a:off x="4072182" y="2195416"/>
              <a:ext cx="1525885" cy="66178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115044" y="2215278"/>
              <a:ext cx="1440160" cy="576064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115044" y="2215278"/>
              <a:ext cx="1440180" cy="576580"/>
            </a:xfrm>
            <a:custGeom>
              <a:avLst/>
              <a:gdLst/>
              <a:ahLst/>
              <a:cxnLst/>
              <a:rect l="l" t="t" r="r" b="b"/>
              <a:pathLst>
                <a:path w="1440179" h="576580">
                  <a:moveTo>
                    <a:pt x="0" y="288032"/>
                  </a:moveTo>
                  <a:lnTo>
                    <a:pt x="11601" y="236257"/>
                  </a:lnTo>
                  <a:lnTo>
                    <a:pt x="45050" y="187528"/>
                  </a:lnTo>
                  <a:lnTo>
                    <a:pt x="98312" y="142656"/>
                  </a:lnTo>
                  <a:lnTo>
                    <a:pt x="131737" y="121921"/>
                  </a:lnTo>
                  <a:lnTo>
                    <a:pt x="169353" y="102456"/>
                  </a:lnTo>
                  <a:lnTo>
                    <a:pt x="210906" y="84362"/>
                  </a:lnTo>
                  <a:lnTo>
                    <a:pt x="256141" y="67741"/>
                  </a:lnTo>
                  <a:lnTo>
                    <a:pt x="304804" y="52695"/>
                  </a:lnTo>
                  <a:lnTo>
                    <a:pt x="356641" y="39324"/>
                  </a:lnTo>
                  <a:lnTo>
                    <a:pt x="411398" y="27732"/>
                  </a:lnTo>
                  <a:lnTo>
                    <a:pt x="468820" y="18020"/>
                  </a:lnTo>
                  <a:lnTo>
                    <a:pt x="528654" y="10288"/>
                  </a:lnTo>
                  <a:lnTo>
                    <a:pt x="590644" y="4640"/>
                  </a:lnTo>
                  <a:lnTo>
                    <a:pt x="654538" y="1177"/>
                  </a:lnTo>
                  <a:lnTo>
                    <a:pt x="720080" y="0"/>
                  </a:lnTo>
                  <a:lnTo>
                    <a:pt x="785621" y="1177"/>
                  </a:lnTo>
                  <a:lnTo>
                    <a:pt x="849515" y="4640"/>
                  </a:lnTo>
                  <a:lnTo>
                    <a:pt x="911505" y="10288"/>
                  </a:lnTo>
                  <a:lnTo>
                    <a:pt x="971339" y="18020"/>
                  </a:lnTo>
                  <a:lnTo>
                    <a:pt x="1028761" y="27732"/>
                  </a:lnTo>
                  <a:lnTo>
                    <a:pt x="1083518" y="39324"/>
                  </a:lnTo>
                  <a:lnTo>
                    <a:pt x="1135355" y="52695"/>
                  </a:lnTo>
                  <a:lnTo>
                    <a:pt x="1184018" y="67741"/>
                  </a:lnTo>
                  <a:lnTo>
                    <a:pt x="1229253" y="84362"/>
                  </a:lnTo>
                  <a:lnTo>
                    <a:pt x="1270806" y="102456"/>
                  </a:lnTo>
                  <a:lnTo>
                    <a:pt x="1308422" y="121921"/>
                  </a:lnTo>
                  <a:lnTo>
                    <a:pt x="1341847" y="142656"/>
                  </a:lnTo>
                  <a:lnTo>
                    <a:pt x="1395110" y="187528"/>
                  </a:lnTo>
                  <a:lnTo>
                    <a:pt x="1428558" y="236257"/>
                  </a:lnTo>
                  <a:lnTo>
                    <a:pt x="1440160" y="288032"/>
                  </a:lnTo>
                  <a:lnTo>
                    <a:pt x="1437217" y="314248"/>
                  </a:lnTo>
                  <a:lnTo>
                    <a:pt x="1414438" y="364602"/>
                  </a:lnTo>
                  <a:lnTo>
                    <a:pt x="1370828" y="411504"/>
                  </a:lnTo>
                  <a:lnTo>
                    <a:pt x="1308422" y="454142"/>
                  </a:lnTo>
                  <a:lnTo>
                    <a:pt x="1270806" y="473607"/>
                  </a:lnTo>
                  <a:lnTo>
                    <a:pt x="1229253" y="491701"/>
                  </a:lnTo>
                  <a:lnTo>
                    <a:pt x="1184018" y="508322"/>
                  </a:lnTo>
                  <a:lnTo>
                    <a:pt x="1135355" y="523369"/>
                  </a:lnTo>
                  <a:lnTo>
                    <a:pt x="1083518" y="536739"/>
                  </a:lnTo>
                  <a:lnTo>
                    <a:pt x="1028761" y="548331"/>
                  </a:lnTo>
                  <a:lnTo>
                    <a:pt x="971339" y="558044"/>
                  </a:lnTo>
                  <a:lnTo>
                    <a:pt x="911505" y="565775"/>
                  </a:lnTo>
                  <a:lnTo>
                    <a:pt x="849515" y="571423"/>
                  </a:lnTo>
                  <a:lnTo>
                    <a:pt x="785621" y="574886"/>
                  </a:lnTo>
                  <a:lnTo>
                    <a:pt x="720080" y="576064"/>
                  </a:lnTo>
                  <a:lnTo>
                    <a:pt x="654538" y="574886"/>
                  </a:lnTo>
                  <a:lnTo>
                    <a:pt x="590644" y="571423"/>
                  </a:lnTo>
                  <a:lnTo>
                    <a:pt x="528654" y="565775"/>
                  </a:lnTo>
                  <a:lnTo>
                    <a:pt x="468820" y="558044"/>
                  </a:lnTo>
                  <a:lnTo>
                    <a:pt x="411398" y="548331"/>
                  </a:lnTo>
                  <a:lnTo>
                    <a:pt x="356641" y="536739"/>
                  </a:lnTo>
                  <a:lnTo>
                    <a:pt x="304804" y="523369"/>
                  </a:lnTo>
                  <a:lnTo>
                    <a:pt x="256141" y="508322"/>
                  </a:lnTo>
                  <a:lnTo>
                    <a:pt x="210906" y="491701"/>
                  </a:lnTo>
                  <a:lnTo>
                    <a:pt x="169353" y="473607"/>
                  </a:lnTo>
                  <a:lnTo>
                    <a:pt x="131737" y="454142"/>
                  </a:lnTo>
                  <a:lnTo>
                    <a:pt x="98312" y="433407"/>
                  </a:lnTo>
                  <a:lnTo>
                    <a:pt x="45050" y="388535"/>
                  </a:lnTo>
                  <a:lnTo>
                    <a:pt x="11601" y="339806"/>
                  </a:lnTo>
                  <a:lnTo>
                    <a:pt x="0" y="288032"/>
                  </a:lnTo>
                  <a:close/>
                </a:path>
              </a:pathLst>
            </a:custGeom>
            <a:ln w="9524">
              <a:solidFill>
                <a:srgbClr val="4A7D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4320630" y="2182030"/>
            <a:ext cx="1027430" cy="57023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17145" algn="ctr">
              <a:lnSpc>
                <a:spcPts val="1430"/>
              </a:lnSpc>
              <a:spcBef>
                <a:spcPts val="155"/>
              </a:spcBef>
            </a:pPr>
            <a:r>
              <a:rPr sz="1200" b="1" dirty="0">
                <a:solidFill>
                  <a:srgbClr val="FFFFFF"/>
                </a:solidFill>
                <a:latin typeface="Trebuchet MS"/>
                <a:cs typeface="Trebuchet MS"/>
              </a:rPr>
              <a:t>Служба  </a:t>
            </a:r>
            <a:r>
              <a:rPr sz="1200" b="1" spc="-15" dirty="0">
                <a:solidFill>
                  <a:srgbClr val="FFFFFF"/>
                </a:solidFill>
                <a:latin typeface="Trebuchet MS"/>
                <a:cs typeface="Trebuchet MS"/>
              </a:rPr>
              <a:t>э</a:t>
            </a:r>
            <a:r>
              <a:rPr sz="1200" b="1" spc="-45" dirty="0">
                <a:solidFill>
                  <a:srgbClr val="FFFFFF"/>
                </a:solidFill>
                <a:latin typeface="Trebuchet MS"/>
                <a:cs typeface="Trebuchet MS"/>
              </a:rPr>
              <a:t>л</a:t>
            </a:r>
            <a:r>
              <a:rPr sz="1200" b="1" spc="-55" dirty="0">
                <a:solidFill>
                  <a:srgbClr val="FFFFFF"/>
                </a:solidFill>
                <a:latin typeface="Trebuchet MS"/>
                <a:cs typeface="Trebuchet MS"/>
              </a:rPr>
              <a:t>е</a:t>
            </a:r>
            <a:r>
              <a:rPr sz="1200" b="1" spc="25" dirty="0">
                <a:solidFill>
                  <a:srgbClr val="FFFFFF"/>
                </a:solidFill>
                <a:latin typeface="Trebuchet MS"/>
                <a:cs typeface="Trebuchet MS"/>
              </a:rPr>
              <a:t>к</a:t>
            </a:r>
            <a:r>
              <a:rPr sz="1200" b="1" spc="15" dirty="0">
                <a:solidFill>
                  <a:srgbClr val="FFFFFF"/>
                </a:solidFill>
                <a:latin typeface="Trebuchet MS"/>
                <a:cs typeface="Trebuchet MS"/>
              </a:rPr>
              <a:t>т</a:t>
            </a:r>
            <a:r>
              <a:rPr sz="1200" b="1" spc="-35" dirty="0">
                <a:solidFill>
                  <a:srgbClr val="FFFFFF"/>
                </a:solidFill>
                <a:latin typeface="Trebuchet MS"/>
                <a:cs typeface="Trebuchet MS"/>
              </a:rPr>
              <a:t>р</a:t>
            </a:r>
            <a:r>
              <a:rPr sz="1200" b="1" spc="-45" dirty="0">
                <a:solidFill>
                  <a:srgbClr val="FFFFFF"/>
                </a:solidFill>
                <a:latin typeface="Trebuchet MS"/>
                <a:cs typeface="Trebuchet MS"/>
              </a:rPr>
              <a:t>и</a:t>
            </a:r>
            <a:r>
              <a:rPr sz="1200" b="1" spc="-35" dirty="0">
                <a:solidFill>
                  <a:srgbClr val="FFFFFF"/>
                </a:solidFill>
                <a:latin typeface="Trebuchet MS"/>
                <a:cs typeface="Trebuchet MS"/>
              </a:rPr>
              <a:t>ч</a:t>
            </a:r>
            <a:r>
              <a:rPr sz="1200" b="1" spc="-40" dirty="0">
                <a:solidFill>
                  <a:srgbClr val="FFFFFF"/>
                </a:solidFill>
                <a:latin typeface="Trebuchet MS"/>
                <a:cs typeface="Trebuchet MS"/>
              </a:rPr>
              <a:t>е</a:t>
            </a:r>
            <a:r>
              <a:rPr sz="1200" b="1" dirty="0">
                <a:solidFill>
                  <a:srgbClr val="FFFFFF"/>
                </a:solidFill>
                <a:latin typeface="Trebuchet MS"/>
                <a:cs typeface="Trebuchet MS"/>
              </a:rPr>
              <a:t>с</a:t>
            </a:r>
            <a:r>
              <a:rPr sz="1200" b="1" spc="-10" dirty="0">
                <a:solidFill>
                  <a:srgbClr val="FFFFFF"/>
                </a:solidFill>
                <a:latin typeface="Trebuchet MS"/>
                <a:cs typeface="Trebuchet MS"/>
              </a:rPr>
              <a:t>ки  </a:t>
            </a:r>
            <a:r>
              <a:rPr sz="1200" b="1" spc="-65" dirty="0">
                <a:solidFill>
                  <a:srgbClr val="FFFFFF"/>
                </a:solidFill>
                <a:latin typeface="Trebuchet MS"/>
                <a:cs typeface="Trebuchet MS"/>
              </a:rPr>
              <a:t>х</a:t>
            </a:r>
            <a:r>
              <a:rPr sz="1200" b="1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rebuchet MS"/>
                <a:cs typeface="Trebuchet MS"/>
              </a:rPr>
              <a:t>режимов</a:t>
            </a:r>
            <a:endParaRPr sz="1200">
              <a:latin typeface="Trebuchet MS"/>
              <a:cs typeface="Trebuchet MS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098705" y="4013327"/>
            <a:ext cx="1838960" cy="914400"/>
            <a:chOff x="3098705" y="4013327"/>
            <a:chExt cx="1838960" cy="914400"/>
          </a:xfrm>
        </p:grpSpPr>
        <p:sp>
          <p:nvSpPr>
            <p:cNvPr id="28" name="object 28"/>
            <p:cNvSpPr/>
            <p:nvPr/>
          </p:nvSpPr>
          <p:spPr>
            <a:xfrm>
              <a:off x="3098705" y="4013327"/>
              <a:ext cx="1838903" cy="91440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141568" y="4159494"/>
              <a:ext cx="1753179" cy="576064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141568" y="4159494"/>
              <a:ext cx="1753235" cy="576580"/>
            </a:xfrm>
            <a:custGeom>
              <a:avLst/>
              <a:gdLst/>
              <a:ahLst/>
              <a:cxnLst/>
              <a:rect l="l" t="t" r="r" b="b"/>
              <a:pathLst>
                <a:path w="1753235" h="576579">
                  <a:moveTo>
                    <a:pt x="0" y="288032"/>
                  </a:moveTo>
                  <a:lnTo>
                    <a:pt x="10419" y="243486"/>
                  </a:lnTo>
                  <a:lnTo>
                    <a:pt x="40638" y="201092"/>
                  </a:lnTo>
                  <a:lnTo>
                    <a:pt x="89097" y="161362"/>
                  </a:lnTo>
                  <a:lnTo>
                    <a:pt x="154238" y="124808"/>
                  </a:lnTo>
                  <a:lnTo>
                    <a:pt x="192576" y="107882"/>
                  </a:lnTo>
                  <a:lnTo>
                    <a:pt x="234501" y="91942"/>
                  </a:lnTo>
                  <a:lnTo>
                    <a:pt x="279816" y="77053"/>
                  </a:lnTo>
                  <a:lnTo>
                    <a:pt x="328327" y="63277"/>
                  </a:lnTo>
                  <a:lnTo>
                    <a:pt x="379839" y="50679"/>
                  </a:lnTo>
                  <a:lnTo>
                    <a:pt x="434157" y="39324"/>
                  </a:lnTo>
                  <a:lnTo>
                    <a:pt x="491087" y="29275"/>
                  </a:lnTo>
                  <a:lnTo>
                    <a:pt x="550433" y="20597"/>
                  </a:lnTo>
                  <a:lnTo>
                    <a:pt x="612001" y="13353"/>
                  </a:lnTo>
                  <a:lnTo>
                    <a:pt x="675595" y="7607"/>
                  </a:lnTo>
                  <a:lnTo>
                    <a:pt x="741021" y="3423"/>
                  </a:lnTo>
                  <a:lnTo>
                    <a:pt x="808084" y="866"/>
                  </a:lnTo>
                  <a:lnTo>
                    <a:pt x="876589" y="0"/>
                  </a:lnTo>
                  <a:lnTo>
                    <a:pt x="945094" y="866"/>
                  </a:lnTo>
                  <a:lnTo>
                    <a:pt x="1012157" y="3423"/>
                  </a:lnTo>
                  <a:lnTo>
                    <a:pt x="1077583" y="7607"/>
                  </a:lnTo>
                  <a:lnTo>
                    <a:pt x="1141177" y="13353"/>
                  </a:lnTo>
                  <a:lnTo>
                    <a:pt x="1202745" y="20597"/>
                  </a:lnTo>
                  <a:lnTo>
                    <a:pt x="1262091" y="29275"/>
                  </a:lnTo>
                  <a:lnTo>
                    <a:pt x="1319020" y="39324"/>
                  </a:lnTo>
                  <a:lnTo>
                    <a:pt x="1373339" y="50679"/>
                  </a:lnTo>
                  <a:lnTo>
                    <a:pt x="1424851" y="63277"/>
                  </a:lnTo>
                  <a:lnTo>
                    <a:pt x="1473362" y="77053"/>
                  </a:lnTo>
                  <a:lnTo>
                    <a:pt x="1518677" y="91942"/>
                  </a:lnTo>
                  <a:lnTo>
                    <a:pt x="1560602" y="107882"/>
                  </a:lnTo>
                  <a:lnTo>
                    <a:pt x="1598940" y="124808"/>
                  </a:lnTo>
                  <a:lnTo>
                    <a:pt x="1633498" y="142656"/>
                  </a:lnTo>
                  <a:lnTo>
                    <a:pt x="1690493" y="180862"/>
                  </a:lnTo>
                  <a:lnTo>
                    <a:pt x="1730027" y="221988"/>
                  </a:lnTo>
                  <a:lnTo>
                    <a:pt x="1750541" y="265522"/>
                  </a:lnTo>
                  <a:lnTo>
                    <a:pt x="1753179" y="288032"/>
                  </a:lnTo>
                  <a:lnTo>
                    <a:pt x="1750541" y="310541"/>
                  </a:lnTo>
                  <a:lnTo>
                    <a:pt x="1730027" y="354075"/>
                  </a:lnTo>
                  <a:lnTo>
                    <a:pt x="1690493" y="395201"/>
                  </a:lnTo>
                  <a:lnTo>
                    <a:pt x="1633498" y="433407"/>
                  </a:lnTo>
                  <a:lnTo>
                    <a:pt x="1598940" y="451255"/>
                  </a:lnTo>
                  <a:lnTo>
                    <a:pt x="1560602" y="468181"/>
                  </a:lnTo>
                  <a:lnTo>
                    <a:pt x="1518677" y="484121"/>
                  </a:lnTo>
                  <a:lnTo>
                    <a:pt x="1473362" y="499011"/>
                  </a:lnTo>
                  <a:lnTo>
                    <a:pt x="1424851" y="512786"/>
                  </a:lnTo>
                  <a:lnTo>
                    <a:pt x="1373339" y="525384"/>
                  </a:lnTo>
                  <a:lnTo>
                    <a:pt x="1319020" y="536739"/>
                  </a:lnTo>
                  <a:lnTo>
                    <a:pt x="1262091" y="546788"/>
                  </a:lnTo>
                  <a:lnTo>
                    <a:pt x="1202745" y="555466"/>
                  </a:lnTo>
                  <a:lnTo>
                    <a:pt x="1141177" y="562711"/>
                  </a:lnTo>
                  <a:lnTo>
                    <a:pt x="1077583" y="568456"/>
                  </a:lnTo>
                  <a:lnTo>
                    <a:pt x="1012157" y="572640"/>
                  </a:lnTo>
                  <a:lnTo>
                    <a:pt x="945094" y="575197"/>
                  </a:lnTo>
                  <a:lnTo>
                    <a:pt x="876589" y="576064"/>
                  </a:lnTo>
                  <a:lnTo>
                    <a:pt x="808084" y="575197"/>
                  </a:lnTo>
                  <a:lnTo>
                    <a:pt x="741021" y="572640"/>
                  </a:lnTo>
                  <a:lnTo>
                    <a:pt x="675595" y="568456"/>
                  </a:lnTo>
                  <a:lnTo>
                    <a:pt x="612001" y="562711"/>
                  </a:lnTo>
                  <a:lnTo>
                    <a:pt x="550433" y="555466"/>
                  </a:lnTo>
                  <a:lnTo>
                    <a:pt x="491087" y="546788"/>
                  </a:lnTo>
                  <a:lnTo>
                    <a:pt x="434157" y="536739"/>
                  </a:lnTo>
                  <a:lnTo>
                    <a:pt x="379839" y="525384"/>
                  </a:lnTo>
                  <a:lnTo>
                    <a:pt x="328327" y="512786"/>
                  </a:lnTo>
                  <a:lnTo>
                    <a:pt x="279816" y="499011"/>
                  </a:lnTo>
                  <a:lnTo>
                    <a:pt x="234501" y="484121"/>
                  </a:lnTo>
                  <a:lnTo>
                    <a:pt x="192576" y="468181"/>
                  </a:lnTo>
                  <a:lnTo>
                    <a:pt x="154238" y="451255"/>
                  </a:lnTo>
                  <a:lnTo>
                    <a:pt x="119680" y="433407"/>
                  </a:lnTo>
                  <a:lnTo>
                    <a:pt x="62685" y="395201"/>
                  </a:lnTo>
                  <a:lnTo>
                    <a:pt x="23151" y="354075"/>
                  </a:lnTo>
                  <a:lnTo>
                    <a:pt x="2637" y="310541"/>
                  </a:lnTo>
                  <a:lnTo>
                    <a:pt x="0" y="288032"/>
                  </a:lnTo>
                  <a:close/>
                </a:path>
              </a:pathLst>
            </a:custGeom>
            <a:ln w="9524">
              <a:solidFill>
                <a:srgbClr val="4A7D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3629440" y="4009376"/>
            <a:ext cx="766445" cy="86741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12725" marR="31750" indent="-161925">
              <a:lnSpc>
                <a:spcPts val="1650"/>
              </a:lnSpc>
              <a:spcBef>
                <a:spcPts val="180"/>
              </a:spcBef>
            </a:pPr>
            <a:r>
              <a:rPr sz="1400" spc="30" dirty="0">
                <a:solidFill>
                  <a:srgbClr val="FFFFFF"/>
                </a:solidFill>
                <a:latin typeface="Corbel"/>
                <a:cs typeface="Corbel"/>
              </a:rPr>
              <a:t>У</a:t>
            </a:r>
            <a:r>
              <a:rPr sz="1400" spc="75" dirty="0">
                <a:solidFill>
                  <a:srgbClr val="FFFFFF"/>
                </a:solidFill>
                <a:latin typeface="Corbel"/>
                <a:cs typeface="Corbel"/>
              </a:rPr>
              <a:t>ч</a:t>
            </a:r>
            <a:r>
              <a:rPr sz="1400" spc="70" dirty="0">
                <a:solidFill>
                  <a:srgbClr val="FFFFFF"/>
                </a:solidFill>
                <a:latin typeface="Corbel"/>
                <a:cs typeface="Corbel"/>
              </a:rPr>
              <a:t>а</a:t>
            </a:r>
            <a:r>
              <a:rPr sz="1400" spc="85" dirty="0">
                <a:solidFill>
                  <a:srgbClr val="FFFFFF"/>
                </a:solidFill>
                <a:latin typeface="Corbel"/>
                <a:cs typeface="Corbel"/>
              </a:rPr>
              <a:t>с</a:t>
            </a:r>
            <a:r>
              <a:rPr sz="1400" spc="55" dirty="0">
                <a:solidFill>
                  <a:srgbClr val="FFFFFF"/>
                </a:solidFill>
                <a:latin typeface="Corbel"/>
                <a:cs typeface="Corbel"/>
              </a:rPr>
              <a:t>т</a:t>
            </a:r>
            <a:r>
              <a:rPr sz="1400" spc="45" dirty="0">
                <a:solidFill>
                  <a:srgbClr val="FFFFFF"/>
                </a:solidFill>
                <a:latin typeface="Corbel"/>
                <a:cs typeface="Corbel"/>
              </a:rPr>
              <a:t>ок  </a:t>
            </a:r>
            <a:r>
              <a:rPr sz="1400" spc="5" dirty="0">
                <a:solidFill>
                  <a:srgbClr val="FFFFFF"/>
                </a:solidFill>
                <a:latin typeface="Corbel"/>
                <a:cs typeface="Corbel"/>
              </a:rPr>
              <a:t>ОТУ</a:t>
            </a:r>
            <a:endParaRPr sz="1400">
              <a:latin typeface="Corbel"/>
              <a:cs typeface="Corbel"/>
            </a:endParaRPr>
          </a:p>
          <a:p>
            <a:pPr marL="203200" marR="5080" indent="-190500">
              <a:lnSpc>
                <a:spcPts val="1650"/>
              </a:lnSpc>
            </a:pPr>
            <a:r>
              <a:rPr sz="1400" spc="35" dirty="0">
                <a:solidFill>
                  <a:srgbClr val="FFFFFF"/>
                </a:solidFill>
                <a:latin typeface="Corbel"/>
                <a:cs typeface="Corbel"/>
              </a:rPr>
              <a:t>р</a:t>
            </a:r>
            <a:r>
              <a:rPr sz="1400" spc="70" dirty="0">
                <a:solidFill>
                  <a:srgbClr val="FFFFFF"/>
                </a:solidFill>
                <a:latin typeface="Corbel"/>
                <a:cs typeface="Corbel"/>
              </a:rPr>
              <a:t>а</a:t>
            </a:r>
            <a:r>
              <a:rPr sz="1400" spc="85" dirty="0">
                <a:solidFill>
                  <a:srgbClr val="FFFFFF"/>
                </a:solidFill>
                <a:latin typeface="Corbel"/>
                <a:cs typeface="Corbel"/>
              </a:rPr>
              <a:t>с</a:t>
            </a:r>
            <a:r>
              <a:rPr sz="1400" spc="100" dirty="0">
                <a:solidFill>
                  <a:srgbClr val="FFFFFF"/>
                </a:solidFill>
                <a:latin typeface="Corbel"/>
                <a:cs typeface="Corbel"/>
              </a:rPr>
              <a:t>п</a:t>
            </a:r>
            <a:r>
              <a:rPr sz="1400" spc="35" dirty="0">
                <a:solidFill>
                  <a:srgbClr val="FFFFFF"/>
                </a:solidFill>
                <a:latin typeface="Corbel"/>
                <a:cs typeface="Corbel"/>
              </a:rPr>
              <a:t>р</a:t>
            </a:r>
            <a:r>
              <a:rPr sz="1400" spc="40" dirty="0">
                <a:solidFill>
                  <a:srgbClr val="FFFFFF"/>
                </a:solidFill>
                <a:latin typeface="Corbel"/>
                <a:cs typeface="Corbel"/>
              </a:rPr>
              <a:t>е</a:t>
            </a:r>
            <a:r>
              <a:rPr sz="1400" spc="25" dirty="0">
                <a:solidFill>
                  <a:srgbClr val="FFFFFF"/>
                </a:solidFill>
                <a:latin typeface="Corbel"/>
                <a:cs typeface="Corbel"/>
              </a:rPr>
              <a:t>д</a:t>
            </a:r>
            <a:r>
              <a:rPr sz="1400" spc="-5" dirty="0">
                <a:solidFill>
                  <a:srgbClr val="FFFFFF"/>
                </a:solidFill>
                <a:latin typeface="Corbel"/>
                <a:cs typeface="Corbel"/>
              </a:rPr>
              <a:t>.  </a:t>
            </a:r>
            <a:r>
              <a:rPr sz="1400" spc="70" dirty="0">
                <a:solidFill>
                  <a:srgbClr val="FFFFFF"/>
                </a:solidFill>
                <a:latin typeface="Corbel"/>
                <a:cs typeface="Corbel"/>
              </a:rPr>
              <a:t>сеть</a:t>
            </a:r>
            <a:endParaRPr sz="1400">
              <a:latin typeface="Corbel"/>
              <a:cs typeface="Corbe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683044" y="4118102"/>
            <a:ext cx="1853564" cy="704850"/>
            <a:chOff x="683044" y="4118102"/>
            <a:chExt cx="1853564" cy="704850"/>
          </a:xfrm>
        </p:grpSpPr>
        <p:sp>
          <p:nvSpPr>
            <p:cNvPr id="33" name="object 33"/>
            <p:cNvSpPr/>
            <p:nvPr/>
          </p:nvSpPr>
          <p:spPr>
            <a:xfrm>
              <a:off x="683044" y="4118102"/>
              <a:ext cx="1853314" cy="70485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25906" y="4159494"/>
              <a:ext cx="1767590" cy="57606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25906" y="4159494"/>
              <a:ext cx="1767839" cy="576580"/>
            </a:xfrm>
            <a:custGeom>
              <a:avLst/>
              <a:gdLst/>
              <a:ahLst/>
              <a:cxnLst/>
              <a:rect l="l" t="t" r="r" b="b"/>
              <a:pathLst>
                <a:path w="1767839" h="576579">
                  <a:moveTo>
                    <a:pt x="0" y="288032"/>
                  </a:moveTo>
                  <a:lnTo>
                    <a:pt x="10505" y="243486"/>
                  </a:lnTo>
                  <a:lnTo>
                    <a:pt x="40972" y="201092"/>
                  </a:lnTo>
                  <a:lnTo>
                    <a:pt x="89829" y="161362"/>
                  </a:lnTo>
                  <a:lnTo>
                    <a:pt x="155506" y="124808"/>
                  </a:lnTo>
                  <a:lnTo>
                    <a:pt x="194159" y="107882"/>
                  </a:lnTo>
                  <a:lnTo>
                    <a:pt x="236428" y="91942"/>
                  </a:lnTo>
                  <a:lnTo>
                    <a:pt x="282116" y="77053"/>
                  </a:lnTo>
                  <a:lnTo>
                    <a:pt x="331026" y="63277"/>
                  </a:lnTo>
                  <a:lnTo>
                    <a:pt x="382961" y="50679"/>
                  </a:lnTo>
                  <a:lnTo>
                    <a:pt x="437726" y="39324"/>
                  </a:lnTo>
                  <a:lnTo>
                    <a:pt x="495124" y="29275"/>
                  </a:lnTo>
                  <a:lnTo>
                    <a:pt x="554958" y="20597"/>
                  </a:lnTo>
                  <a:lnTo>
                    <a:pt x="617031" y="13353"/>
                  </a:lnTo>
                  <a:lnTo>
                    <a:pt x="681148" y="7607"/>
                  </a:lnTo>
                  <a:lnTo>
                    <a:pt x="747112" y="3423"/>
                  </a:lnTo>
                  <a:lnTo>
                    <a:pt x="814726" y="866"/>
                  </a:lnTo>
                  <a:lnTo>
                    <a:pt x="883794" y="0"/>
                  </a:lnTo>
                  <a:lnTo>
                    <a:pt x="952863" y="866"/>
                  </a:lnTo>
                  <a:lnTo>
                    <a:pt x="1020477" y="3423"/>
                  </a:lnTo>
                  <a:lnTo>
                    <a:pt x="1086441" y="7607"/>
                  </a:lnTo>
                  <a:lnTo>
                    <a:pt x="1150558" y="13353"/>
                  </a:lnTo>
                  <a:lnTo>
                    <a:pt x="1212631" y="20597"/>
                  </a:lnTo>
                  <a:lnTo>
                    <a:pt x="1272465" y="29275"/>
                  </a:lnTo>
                  <a:lnTo>
                    <a:pt x="1329863" y="39324"/>
                  </a:lnTo>
                  <a:lnTo>
                    <a:pt x="1384628" y="50679"/>
                  </a:lnTo>
                  <a:lnTo>
                    <a:pt x="1436563" y="63277"/>
                  </a:lnTo>
                  <a:lnTo>
                    <a:pt x="1485473" y="77053"/>
                  </a:lnTo>
                  <a:lnTo>
                    <a:pt x="1531161" y="91942"/>
                  </a:lnTo>
                  <a:lnTo>
                    <a:pt x="1573430" y="107882"/>
                  </a:lnTo>
                  <a:lnTo>
                    <a:pt x="1612084" y="124808"/>
                  </a:lnTo>
                  <a:lnTo>
                    <a:pt x="1646926" y="142656"/>
                  </a:lnTo>
                  <a:lnTo>
                    <a:pt x="1704389" y="180862"/>
                  </a:lnTo>
                  <a:lnTo>
                    <a:pt x="1744248" y="221988"/>
                  </a:lnTo>
                  <a:lnTo>
                    <a:pt x="1764931" y="265522"/>
                  </a:lnTo>
                  <a:lnTo>
                    <a:pt x="1767590" y="288032"/>
                  </a:lnTo>
                  <a:lnTo>
                    <a:pt x="1764931" y="310541"/>
                  </a:lnTo>
                  <a:lnTo>
                    <a:pt x="1744248" y="354075"/>
                  </a:lnTo>
                  <a:lnTo>
                    <a:pt x="1704389" y="395201"/>
                  </a:lnTo>
                  <a:lnTo>
                    <a:pt x="1646926" y="433407"/>
                  </a:lnTo>
                  <a:lnTo>
                    <a:pt x="1612084" y="451255"/>
                  </a:lnTo>
                  <a:lnTo>
                    <a:pt x="1573430" y="468181"/>
                  </a:lnTo>
                  <a:lnTo>
                    <a:pt x="1531161" y="484121"/>
                  </a:lnTo>
                  <a:lnTo>
                    <a:pt x="1485473" y="499011"/>
                  </a:lnTo>
                  <a:lnTo>
                    <a:pt x="1436563" y="512786"/>
                  </a:lnTo>
                  <a:lnTo>
                    <a:pt x="1384628" y="525384"/>
                  </a:lnTo>
                  <a:lnTo>
                    <a:pt x="1329863" y="536739"/>
                  </a:lnTo>
                  <a:lnTo>
                    <a:pt x="1272465" y="546788"/>
                  </a:lnTo>
                  <a:lnTo>
                    <a:pt x="1212631" y="555466"/>
                  </a:lnTo>
                  <a:lnTo>
                    <a:pt x="1150558" y="562711"/>
                  </a:lnTo>
                  <a:lnTo>
                    <a:pt x="1086441" y="568456"/>
                  </a:lnTo>
                  <a:lnTo>
                    <a:pt x="1020477" y="572640"/>
                  </a:lnTo>
                  <a:lnTo>
                    <a:pt x="952863" y="575197"/>
                  </a:lnTo>
                  <a:lnTo>
                    <a:pt x="883794" y="576064"/>
                  </a:lnTo>
                  <a:lnTo>
                    <a:pt x="814726" y="575197"/>
                  </a:lnTo>
                  <a:lnTo>
                    <a:pt x="747112" y="572640"/>
                  </a:lnTo>
                  <a:lnTo>
                    <a:pt x="681148" y="568456"/>
                  </a:lnTo>
                  <a:lnTo>
                    <a:pt x="617031" y="562711"/>
                  </a:lnTo>
                  <a:lnTo>
                    <a:pt x="554958" y="555466"/>
                  </a:lnTo>
                  <a:lnTo>
                    <a:pt x="495124" y="546788"/>
                  </a:lnTo>
                  <a:lnTo>
                    <a:pt x="437726" y="536739"/>
                  </a:lnTo>
                  <a:lnTo>
                    <a:pt x="382961" y="525384"/>
                  </a:lnTo>
                  <a:lnTo>
                    <a:pt x="331026" y="512786"/>
                  </a:lnTo>
                  <a:lnTo>
                    <a:pt x="282116" y="499011"/>
                  </a:lnTo>
                  <a:lnTo>
                    <a:pt x="236428" y="484121"/>
                  </a:lnTo>
                  <a:lnTo>
                    <a:pt x="194159" y="468181"/>
                  </a:lnTo>
                  <a:lnTo>
                    <a:pt x="155506" y="451255"/>
                  </a:lnTo>
                  <a:lnTo>
                    <a:pt x="120663" y="433407"/>
                  </a:lnTo>
                  <a:lnTo>
                    <a:pt x="63200" y="395201"/>
                  </a:lnTo>
                  <a:lnTo>
                    <a:pt x="23341" y="354075"/>
                  </a:lnTo>
                  <a:lnTo>
                    <a:pt x="2659" y="310541"/>
                  </a:lnTo>
                  <a:lnTo>
                    <a:pt x="0" y="288032"/>
                  </a:lnTo>
                  <a:close/>
                </a:path>
              </a:pathLst>
            </a:custGeom>
            <a:ln w="9524">
              <a:solidFill>
                <a:srgbClr val="4A7D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1073014" y="4114151"/>
            <a:ext cx="1079500" cy="65786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065" marR="5080" algn="ctr">
              <a:lnSpc>
                <a:spcPts val="1650"/>
              </a:lnSpc>
              <a:spcBef>
                <a:spcPts val="180"/>
              </a:spcBef>
            </a:pPr>
            <a:r>
              <a:rPr sz="1400" spc="65" dirty="0">
                <a:solidFill>
                  <a:srgbClr val="FFFFFF"/>
                </a:solidFill>
                <a:latin typeface="Corbel"/>
                <a:cs typeface="Corbel"/>
              </a:rPr>
              <a:t>Участок</a:t>
            </a:r>
            <a:r>
              <a:rPr sz="14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400" spc="5" dirty="0">
                <a:solidFill>
                  <a:srgbClr val="FFFFFF"/>
                </a:solidFill>
                <a:latin typeface="Corbel"/>
                <a:cs typeface="Corbel"/>
              </a:rPr>
              <a:t>ОТУ  </a:t>
            </a:r>
            <a:r>
              <a:rPr sz="1400" spc="70" dirty="0">
                <a:solidFill>
                  <a:srgbClr val="FFFFFF"/>
                </a:solidFill>
                <a:latin typeface="Corbel"/>
                <a:cs typeface="Corbel"/>
              </a:rPr>
              <a:t>основная  сеть</a:t>
            </a:r>
            <a:endParaRPr sz="1400">
              <a:latin typeface="Corbel"/>
              <a:cs typeface="Corbe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795172" y="1683422"/>
            <a:ext cx="4091304" cy="2550160"/>
            <a:chOff x="795172" y="1683422"/>
            <a:chExt cx="4091304" cy="2550160"/>
          </a:xfrm>
        </p:grpSpPr>
        <p:sp>
          <p:nvSpPr>
            <p:cNvPr id="38" name="object 38"/>
            <p:cNvSpPr/>
            <p:nvPr/>
          </p:nvSpPr>
          <p:spPr>
            <a:xfrm>
              <a:off x="3967357" y="3915695"/>
              <a:ext cx="101600" cy="317599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018157" y="3943494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5999"/>
                  </a:moveTo>
                  <a:lnTo>
                    <a:pt x="0" y="0"/>
                  </a:lnTo>
                </a:path>
              </a:pathLst>
            </a:custGeom>
            <a:ln w="25399">
              <a:solidFill>
                <a:srgbClr val="4E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558901" y="3907294"/>
              <a:ext cx="101599" cy="32599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609701" y="3935095"/>
              <a:ext cx="0" cy="224790"/>
            </a:xfrm>
            <a:custGeom>
              <a:avLst/>
              <a:gdLst/>
              <a:ahLst/>
              <a:cxnLst/>
              <a:rect l="l" t="t" r="r" b="b"/>
              <a:pathLst>
                <a:path h="224789">
                  <a:moveTo>
                    <a:pt x="0" y="224399"/>
                  </a:moveTo>
                  <a:lnTo>
                    <a:pt x="0" y="0"/>
                  </a:lnTo>
                </a:path>
              </a:pathLst>
            </a:custGeom>
            <a:ln w="25399">
              <a:solidFill>
                <a:srgbClr val="4E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558901" y="3907203"/>
              <a:ext cx="2510055" cy="110069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609701" y="3935003"/>
              <a:ext cx="2408555" cy="8890"/>
            </a:xfrm>
            <a:custGeom>
              <a:avLst/>
              <a:gdLst/>
              <a:ahLst/>
              <a:cxnLst/>
              <a:rect l="l" t="t" r="r" b="b"/>
              <a:pathLst>
                <a:path w="2408554" h="8889">
                  <a:moveTo>
                    <a:pt x="0" y="0"/>
                  </a:moveTo>
                  <a:lnTo>
                    <a:pt x="2408455" y="8469"/>
                  </a:lnTo>
                </a:path>
              </a:pathLst>
            </a:custGeom>
            <a:ln w="25399">
              <a:solidFill>
                <a:srgbClr val="4E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713410" y="2758772"/>
              <a:ext cx="101600" cy="1250031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764210" y="2786572"/>
              <a:ext cx="0" cy="1148715"/>
            </a:xfrm>
            <a:custGeom>
              <a:avLst/>
              <a:gdLst/>
              <a:ahLst/>
              <a:cxnLst/>
              <a:rect l="l" t="t" r="r" b="b"/>
              <a:pathLst>
                <a:path h="1148714">
                  <a:moveTo>
                    <a:pt x="0" y="0"/>
                  </a:moveTo>
                  <a:lnTo>
                    <a:pt x="0" y="1148431"/>
                  </a:lnTo>
                </a:path>
              </a:pathLst>
            </a:custGeom>
            <a:ln w="25399">
              <a:solidFill>
                <a:srgbClr val="4E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95172" y="1962989"/>
              <a:ext cx="101599" cy="326091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45971" y="1990789"/>
              <a:ext cx="0" cy="224790"/>
            </a:xfrm>
            <a:custGeom>
              <a:avLst/>
              <a:gdLst/>
              <a:ahLst/>
              <a:cxnLst/>
              <a:rect l="l" t="t" r="r" b="b"/>
              <a:pathLst>
                <a:path h="224789">
                  <a:moveTo>
                    <a:pt x="0" y="0"/>
                  </a:moveTo>
                  <a:lnTo>
                    <a:pt x="0" y="224490"/>
                  </a:lnTo>
                </a:path>
              </a:pathLst>
            </a:custGeom>
            <a:ln w="25399">
              <a:solidFill>
                <a:srgbClr val="4E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713410" y="1962989"/>
              <a:ext cx="101600" cy="326091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764210" y="1990789"/>
              <a:ext cx="0" cy="224790"/>
            </a:xfrm>
            <a:custGeom>
              <a:avLst/>
              <a:gdLst/>
              <a:ahLst/>
              <a:cxnLst/>
              <a:rect l="l" t="t" r="r" b="b"/>
              <a:pathLst>
                <a:path h="224789">
                  <a:moveTo>
                    <a:pt x="0" y="0"/>
                  </a:moveTo>
                  <a:lnTo>
                    <a:pt x="0" y="224490"/>
                  </a:lnTo>
                </a:path>
              </a:pathLst>
            </a:custGeom>
            <a:ln w="25399">
              <a:solidFill>
                <a:srgbClr val="4E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774894" y="1958217"/>
              <a:ext cx="101600" cy="326091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825694" y="1986018"/>
              <a:ext cx="0" cy="224790"/>
            </a:xfrm>
            <a:custGeom>
              <a:avLst/>
              <a:gdLst/>
              <a:ahLst/>
              <a:cxnLst/>
              <a:rect l="l" t="t" r="r" b="b"/>
              <a:pathLst>
                <a:path h="224789">
                  <a:moveTo>
                    <a:pt x="0" y="0"/>
                  </a:moveTo>
                  <a:lnTo>
                    <a:pt x="0" y="224490"/>
                  </a:lnTo>
                </a:path>
              </a:pathLst>
            </a:custGeom>
            <a:ln w="25399">
              <a:solidFill>
                <a:srgbClr val="4E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734033" y="1683422"/>
              <a:ext cx="106399" cy="376399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784833" y="1711222"/>
              <a:ext cx="5080" cy="274955"/>
            </a:xfrm>
            <a:custGeom>
              <a:avLst/>
              <a:gdLst/>
              <a:ahLst/>
              <a:cxnLst/>
              <a:rect l="l" t="t" r="r" b="b"/>
              <a:pathLst>
                <a:path w="5079" h="274955">
                  <a:moveTo>
                    <a:pt x="2399" y="-12699"/>
                  </a:moveTo>
                  <a:lnTo>
                    <a:pt x="2399" y="287499"/>
                  </a:lnTo>
                </a:path>
              </a:pathLst>
            </a:custGeom>
            <a:ln w="30199">
              <a:solidFill>
                <a:srgbClr val="4E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95172" y="1941059"/>
              <a:ext cx="4090753" cy="118758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45971" y="1968859"/>
              <a:ext cx="3989704" cy="17780"/>
            </a:xfrm>
            <a:custGeom>
              <a:avLst/>
              <a:gdLst/>
              <a:ahLst/>
              <a:cxnLst/>
              <a:rect l="l" t="t" r="r" b="b"/>
              <a:pathLst>
                <a:path w="3989704" h="17780">
                  <a:moveTo>
                    <a:pt x="0" y="17158"/>
                  </a:moveTo>
                  <a:lnTo>
                    <a:pt x="3989153" y="0"/>
                  </a:lnTo>
                </a:path>
              </a:pathLst>
            </a:custGeom>
            <a:ln w="25399">
              <a:solidFill>
                <a:srgbClr val="4E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825370" y="2983752"/>
              <a:ext cx="1564679" cy="373756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868233" y="3003615"/>
              <a:ext cx="1478954" cy="288031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868233" y="3003615"/>
              <a:ext cx="1479550" cy="288290"/>
            </a:xfrm>
            <a:custGeom>
              <a:avLst/>
              <a:gdLst/>
              <a:ahLst/>
              <a:cxnLst/>
              <a:rect l="l" t="t" r="r" b="b"/>
              <a:pathLst>
                <a:path w="1479550" h="288289">
                  <a:moveTo>
                    <a:pt x="0" y="0"/>
                  </a:moveTo>
                  <a:lnTo>
                    <a:pt x="1478954" y="0"/>
                  </a:lnTo>
                  <a:lnTo>
                    <a:pt x="1478954" y="288031"/>
                  </a:lnTo>
                  <a:lnTo>
                    <a:pt x="0" y="288031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4A7D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2866679" y="3003615"/>
            <a:ext cx="1479550" cy="288290"/>
          </a:xfrm>
          <a:prstGeom prst="rect">
            <a:avLst/>
          </a:prstGeom>
          <a:ln w="9524">
            <a:solidFill>
              <a:srgbClr val="4A7DB9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72390" marR="548005">
              <a:lnSpc>
                <a:spcPts val="1050"/>
              </a:lnSpc>
              <a:spcBef>
                <a:spcPts val="25"/>
              </a:spcBef>
            </a:pPr>
            <a:r>
              <a:rPr sz="900" b="1" spc="-20" dirty="0">
                <a:solidFill>
                  <a:srgbClr val="FFFFFF"/>
                </a:solidFill>
                <a:latin typeface="Trebuchet MS"/>
                <a:cs typeface="Trebuchet MS"/>
              </a:rPr>
              <a:t>Отдел </a:t>
            </a:r>
            <a:r>
              <a:rPr sz="900" b="1" dirty="0">
                <a:solidFill>
                  <a:srgbClr val="FFFFFF"/>
                </a:solidFill>
                <a:latin typeface="Trebuchet MS"/>
                <a:cs typeface="Trebuchet MS"/>
              </a:rPr>
              <a:t>работы</a:t>
            </a:r>
            <a:r>
              <a:rPr sz="900" b="1" spc="-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900" b="1" spc="5" dirty="0">
                <a:solidFill>
                  <a:srgbClr val="FFFFFF"/>
                </a:solidFill>
                <a:latin typeface="Trebuchet MS"/>
                <a:cs typeface="Trebuchet MS"/>
              </a:rPr>
              <a:t>с  </a:t>
            </a:r>
            <a:r>
              <a:rPr sz="900" b="1" spc="-15" dirty="0">
                <a:solidFill>
                  <a:srgbClr val="FFFFFF"/>
                </a:solidFill>
                <a:latin typeface="Trebuchet MS"/>
                <a:cs typeface="Trebuchet MS"/>
              </a:rPr>
              <a:t>персоналом</a:t>
            </a:r>
            <a:endParaRPr sz="900">
              <a:latin typeface="Trebuchet MS"/>
              <a:cs typeface="Trebuchet MS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2714784" y="3119833"/>
            <a:ext cx="1672589" cy="621030"/>
            <a:chOff x="2714784" y="3119833"/>
            <a:chExt cx="1672589" cy="621030"/>
          </a:xfrm>
        </p:grpSpPr>
        <p:sp>
          <p:nvSpPr>
            <p:cNvPr id="61" name="object 61"/>
            <p:cNvSpPr/>
            <p:nvPr/>
          </p:nvSpPr>
          <p:spPr>
            <a:xfrm>
              <a:off x="2714784" y="3119833"/>
              <a:ext cx="201141" cy="101600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765584" y="3147633"/>
              <a:ext cx="99695" cy="0"/>
            </a:xfrm>
            <a:custGeom>
              <a:avLst/>
              <a:gdLst/>
              <a:ahLst/>
              <a:cxnLst/>
              <a:rect l="l" t="t" r="r" b="b"/>
              <a:pathLst>
                <a:path w="99694">
                  <a:moveTo>
                    <a:pt x="0" y="0"/>
                  </a:moveTo>
                  <a:lnTo>
                    <a:pt x="99541" y="0"/>
                  </a:lnTo>
                </a:path>
              </a:pathLst>
            </a:custGeom>
            <a:ln w="25399">
              <a:solidFill>
                <a:srgbClr val="4E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822263" y="3366890"/>
              <a:ext cx="1564679" cy="373757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865125" y="3386753"/>
              <a:ext cx="1478954" cy="288032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865125" y="3386753"/>
              <a:ext cx="1479550" cy="288290"/>
            </a:xfrm>
            <a:custGeom>
              <a:avLst/>
              <a:gdLst/>
              <a:ahLst/>
              <a:cxnLst/>
              <a:rect l="l" t="t" r="r" b="b"/>
              <a:pathLst>
                <a:path w="1479550" h="288289">
                  <a:moveTo>
                    <a:pt x="0" y="0"/>
                  </a:moveTo>
                  <a:lnTo>
                    <a:pt x="1478954" y="0"/>
                  </a:lnTo>
                  <a:lnTo>
                    <a:pt x="1478954" y="288032"/>
                  </a:lnTo>
                  <a:lnTo>
                    <a:pt x="0" y="288032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4A7D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2866679" y="3386752"/>
            <a:ext cx="1479550" cy="288290"/>
          </a:xfrm>
          <a:prstGeom prst="rect">
            <a:avLst/>
          </a:prstGeom>
          <a:ln w="9524">
            <a:solidFill>
              <a:srgbClr val="4A7DB9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69215">
              <a:lnSpc>
                <a:spcPts val="1050"/>
              </a:lnSpc>
              <a:spcBef>
                <a:spcPts val="25"/>
              </a:spcBef>
            </a:pPr>
            <a:r>
              <a:rPr sz="900" b="1" spc="-20" dirty="0">
                <a:solidFill>
                  <a:srgbClr val="FFFFFF"/>
                </a:solidFill>
                <a:latin typeface="Trebuchet MS"/>
                <a:cs typeface="Trebuchet MS"/>
              </a:rPr>
              <a:t>Отдел </a:t>
            </a:r>
            <a:r>
              <a:rPr sz="900" b="1" spc="-10" dirty="0">
                <a:solidFill>
                  <a:srgbClr val="FFFFFF"/>
                </a:solidFill>
                <a:latin typeface="Trebuchet MS"/>
                <a:cs typeface="Trebuchet MS"/>
              </a:rPr>
              <a:t>разработки  оперативных</a:t>
            </a:r>
            <a:r>
              <a:rPr sz="900" b="1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Trebuchet MS"/>
                <a:cs typeface="Trebuchet MS"/>
              </a:rPr>
              <a:t>документов</a:t>
            </a:r>
            <a:endParaRPr sz="900">
              <a:latin typeface="Trebuchet MS"/>
              <a:cs typeface="Trebuchet MS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2001427" y="3502971"/>
            <a:ext cx="1767205" cy="2127885"/>
            <a:chOff x="2001427" y="3502971"/>
            <a:chExt cx="1767205" cy="2127885"/>
          </a:xfrm>
        </p:grpSpPr>
        <p:sp>
          <p:nvSpPr>
            <p:cNvPr id="68" name="object 68"/>
            <p:cNvSpPr/>
            <p:nvPr/>
          </p:nvSpPr>
          <p:spPr>
            <a:xfrm>
              <a:off x="2711677" y="3502971"/>
              <a:ext cx="201141" cy="101600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762477" y="3530771"/>
              <a:ext cx="99695" cy="0"/>
            </a:xfrm>
            <a:custGeom>
              <a:avLst/>
              <a:gdLst/>
              <a:ahLst/>
              <a:cxnLst/>
              <a:rect l="l" t="t" r="r" b="b"/>
              <a:pathLst>
                <a:path w="99694">
                  <a:moveTo>
                    <a:pt x="0" y="0"/>
                  </a:moveTo>
                  <a:lnTo>
                    <a:pt x="99541" y="0"/>
                  </a:lnTo>
                </a:path>
              </a:pathLst>
            </a:custGeom>
            <a:ln w="25399">
              <a:solidFill>
                <a:srgbClr val="4E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001427" y="5011540"/>
              <a:ext cx="1766895" cy="619125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044290" y="5042697"/>
              <a:ext cx="1681170" cy="510811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044290" y="5042697"/>
              <a:ext cx="1681480" cy="511175"/>
            </a:xfrm>
            <a:custGeom>
              <a:avLst/>
              <a:gdLst/>
              <a:ahLst/>
              <a:cxnLst/>
              <a:rect l="l" t="t" r="r" b="b"/>
              <a:pathLst>
                <a:path w="1681479" h="511175">
                  <a:moveTo>
                    <a:pt x="0" y="255406"/>
                  </a:moveTo>
                  <a:lnTo>
                    <a:pt x="11001" y="213977"/>
                  </a:lnTo>
                  <a:lnTo>
                    <a:pt x="42853" y="174678"/>
                  </a:lnTo>
                  <a:lnTo>
                    <a:pt x="93824" y="138032"/>
                  </a:lnTo>
                  <a:lnTo>
                    <a:pt x="162184" y="104566"/>
                  </a:lnTo>
                  <a:lnTo>
                    <a:pt x="202343" y="89190"/>
                  </a:lnTo>
                  <a:lnTo>
                    <a:pt x="246201" y="74806"/>
                  </a:lnTo>
                  <a:lnTo>
                    <a:pt x="293541" y="61480"/>
                  </a:lnTo>
                  <a:lnTo>
                    <a:pt x="344146" y="49278"/>
                  </a:lnTo>
                  <a:lnTo>
                    <a:pt x="397800" y="38265"/>
                  </a:lnTo>
                  <a:lnTo>
                    <a:pt x="454288" y="28507"/>
                  </a:lnTo>
                  <a:lnTo>
                    <a:pt x="513391" y="20071"/>
                  </a:lnTo>
                  <a:lnTo>
                    <a:pt x="574895" y="13020"/>
                  </a:lnTo>
                  <a:lnTo>
                    <a:pt x="638583" y="7422"/>
                  </a:lnTo>
                  <a:lnTo>
                    <a:pt x="704238" y="3342"/>
                  </a:lnTo>
                  <a:lnTo>
                    <a:pt x="771644" y="846"/>
                  </a:lnTo>
                  <a:lnTo>
                    <a:pt x="840585" y="0"/>
                  </a:lnTo>
                  <a:lnTo>
                    <a:pt x="909526" y="846"/>
                  </a:lnTo>
                  <a:lnTo>
                    <a:pt x="976932" y="3342"/>
                  </a:lnTo>
                  <a:lnTo>
                    <a:pt x="1042587" y="7422"/>
                  </a:lnTo>
                  <a:lnTo>
                    <a:pt x="1106275" y="13020"/>
                  </a:lnTo>
                  <a:lnTo>
                    <a:pt x="1167779" y="20071"/>
                  </a:lnTo>
                  <a:lnTo>
                    <a:pt x="1226882" y="28507"/>
                  </a:lnTo>
                  <a:lnTo>
                    <a:pt x="1283369" y="38265"/>
                  </a:lnTo>
                  <a:lnTo>
                    <a:pt x="1337024" y="49278"/>
                  </a:lnTo>
                  <a:lnTo>
                    <a:pt x="1387629" y="61480"/>
                  </a:lnTo>
                  <a:lnTo>
                    <a:pt x="1434969" y="74806"/>
                  </a:lnTo>
                  <a:lnTo>
                    <a:pt x="1478826" y="89190"/>
                  </a:lnTo>
                  <a:lnTo>
                    <a:pt x="1518986" y="104566"/>
                  </a:lnTo>
                  <a:lnTo>
                    <a:pt x="1555231" y="120869"/>
                  </a:lnTo>
                  <a:lnTo>
                    <a:pt x="1615113" y="155990"/>
                  </a:lnTo>
                  <a:lnTo>
                    <a:pt x="1656741" y="194029"/>
                  </a:lnTo>
                  <a:lnTo>
                    <a:pt x="1678384" y="234458"/>
                  </a:lnTo>
                  <a:lnTo>
                    <a:pt x="1681170" y="255406"/>
                  </a:lnTo>
                  <a:lnTo>
                    <a:pt x="1678384" y="276353"/>
                  </a:lnTo>
                  <a:lnTo>
                    <a:pt x="1656741" y="316783"/>
                  </a:lnTo>
                  <a:lnTo>
                    <a:pt x="1615113" y="354821"/>
                  </a:lnTo>
                  <a:lnTo>
                    <a:pt x="1555231" y="389943"/>
                  </a:lnTo>
                  <a:lnTo>
                    <a:pt x="1518986" y="406245"/>
                  </a:lnTo>
                  <a:lnTo>
                    <a:pt x="1478826" y="421621"/>
                  </a:lnTo>
                  <a:lnTo>
                    <a:pt x="1434969" y="436005"/>
                  </a:lnTo>
                  <a:lnTo>
                    <a:pt x="1387629" y="449331"/>
                  </a:lnTo>
                  <a:lnTo>
                    <a:pt x="1337024" y="461533"/>
                  </a:lnTo>
                  <a:lnTo>
                    <a:pt x="1283369" y="472546"/>
                  </a:lnTo>
                  <a:lnTo>
                    <a:pt x="1226882" y="482304"/>
                  </a:lnTo>
                  <a:lnTo>
                    <a:pt x="1167779" y="490740"/>
                  </a:lnTo>
                  <a:lnTo>
                    <a:pt x="1106275" y="497791"/>
                  </a:lnTo>
                  <a:lnTo>
                    <a:pt x="1042587" y="503389"/>
                  </a:lnTo>
                  <a:lnTo>
                    <a:pt x="976932" y="507469"/>
                  </a:lnTo>
                  <a:lnTo>
                    <a:pt x="909526" y="509965"/>
                  </a:lnTo>
                  <a:lnTo>
                    <a:pt x="840585" y="510811"/>
                  </a:lnTo>
                  <a:lnTo>
                    <a:pt x="771644" y="509965"/>
                  </a:lnTo>
                  <a:lnTo>
                    <a:pt x="704238" y="507469"/>
                  </a:lnTo>
                  <a:lnTo>
                    <a:pt x="638583" y="503389"/>
                  </a:lnTo>
                  <a:lnTo>
                    <a:pt x="574895" y="497791"/>
                  </a:lnTo>
                  <a:lnTo>
                    <a:pt x="513391" y="490740"/>
                  </a:lnTo>
                  <a:lnTo>
                    <a:pt x="454288" y="482304"/>
                  </a:lnTo>
                  <a:lnTo>
                    <a:pt x="397800" y="472546"/>
                  </a:lnTo>
                  <a:lnTo>
                    <a:pt x="344146" y="461533"/>
                  </a:lnTo>
                  <a:lnTo>
                    <a:pt x="293541" y="449331"/>
                  </a:lnTo>
                  <a:lnTo>
                    <a:pt x="246201" y="436005"/>
                  </a:lnTo>
                  <a:lnTo>
                    <a:pt x="202343" y="421621"/>
                  </a:lnTo>
                  <a:lnTo>
                    <a:pt x="162184" y="406245"/>
                  </a:lnTo>
                  <a:lnTo>
                    <a:pt x="125939" y="389943"/>
                  </a:lnTo>
                  <a:lnTo>
                    <a:pt x="66057" y="354821"/>
                  </a:lnTo>
                  <a:lnTo>
                    <a:pt x="24429" y="316783"/>
                  </a:lnTo>
                  <a:lnTo>
                    <a:pt x="2786" y="276353"/>
                  </a:lnTo>
                  <a:lnTo>
                    <a:pt x="0" y="255406"/>
                  </a:lnTo>
                  <a:close/>
                </a:path>
              </a:pathLst>
            </a:custGeom>
            <a:ln w="9524">
              <a:solidFill>
                <a:srgbClr val="4A7D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/>
          <p:nvPr/>
        </p:nvSpPr>
        <p:spPr>
          <a:xfrm>
            <a:off x="2416841" y="5004415"/>
            <a:ext cx="929005" cy="57023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065" marR="5080" algn="ctr">
              <a:lnSpc>
                <a:spcPts val="1430"/>
              </a:lnSpc>
              <a:spcBef>
                <a:spcPts val="155"/>
              </a:spcBef>
            </a:pPr>
            <a:r>
              <a:rPr sz="1200" spc="55" dirty="0">
                <a:solidFill>
                  <a:srgbClr val="FFFFFF"/>
                </a:solidFill>
                <a:latin typeface="Corbel"/>
                <a:cs typeface="Corbel"/>
              </a:rPr>
              <a:t>Участок</a:t>
            </a:r>
            <a:r>
              <a:rPr sz="1200" spc="-3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Corbel"/>
                <a:cs typeface="Corbel"/>
              </a:rPr>
              <a:t>ОТУ </a:t>
            </a:r>
            <a:r>
              <a:rPr sz="1200" spc="1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200" spc="40" dirty="0">
                <a:solidFill>
                  <a:srgbClr val="FFFFFF"/>
                </a:solidFill>
                <a:latin typeface="Corbel"/>
                <a:cs typeface="Corbel"/>
              </a:rPr>
              <a:t>городская  </a:t>
            </a:r>
            <a:r>
              <a:rPr sz="1200" spc="60" dirty="0">
                <a:solidFill>
                  <a:srgbClr val="FFFFFF"/>
                </a:solidFill>
                <a:latin typeface="Corbel"/>
                <a:cs typeface="Corbel"/>
              </a:rPr>
              <a:t>сеть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815131" y="1690006"/>
            <a:ext cx="2649855" cy="75120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41275" marR="19685" algn="ctr">
              <a:lnSpc>
                <a:spcPts val="1430"/>
              </a:lnSpc>
              <a:spcBef>
                <a:spcPts val="155"/>
              </a:spcBef>
            </a:pPr>
            <a:r>
              <a:rPr sz="1200" b="1" dirty="0">
                <a:solidFill>
                  <a:srgbClr val="002060"/>
                </a:solidFill>
                <a:latin typeface="Arial Narrow"/>
                <a:cs typeface="Arial Narrow"/>
              </a:rPr>
              <a:t>Концепция </a:t>
            </a:r>
            <a:r>
              <a:rPr sz="1200" b="1" spc="-5" dirty="0">
                <a:solidFill>
                  <a:srgbClr val="002060"/>
                </a:solidFill>
                <a:latin typeface="Arial Narrow"/>
                <a:cs typeface="Arial Narrow"/>
              </a:rPr>
              <a:t>развития системы ОТУ </a:t>
            </a:r>
            <a:r>
              <a:rPr sz="1200" b="1" dirty="0">
                <a:solidFill>
                  <a:srgbClr val="002060"/>
                </a:solidFill>
                <a:latin typeface="Arial Narrow"/>
                <a:cs typeface="Arial Narrow"/>
              </a:rPr>
              <a:t>и СУ</a:t>
            </a:r>
            <a:r>
              <a:rPr sz="1200" b="1" spc="-45" dirty="0">
                <a:solidFill>
                  <a:srgbClr val="002060"/>
                </a:solidFill>
                <a:latin typeface="Arial Narrow"/>
                <a:cs typeface="Arial Narrow"/>
              </a:rPr>
              <a:t> </a:t>
            </a:r>
            <a:r>
              <a:rPr sz="1200" b="1" dirty="0">
                <a:solidFill>
                  <a:srgbClr val="002060"/>
                </a:solidFill>
                <a:latin typeface="Arial Narrow"/>
                <a:cs typeface="Arial Narrow"/>
              </a:rPr>
              <a:t>в  </a:t>
            </a:r>
            <a:r>
              <a:rPr sz="1200" b="1" spc="-5" dirty="0">
                <a:solidFill>
                  <a:srgbClr val="002060"/>
                </a:solidFill>
                <a:latin typeface="Arial Narrow"/>
                <a:cs typeface="Arial Narrow"/>
              </a:rPr>
              <a:t>электросетевом комплексе</a:t>
            </a:r>
            <a:r>
              <a:rPr sz="1200" b="1" spc="-10" dirty="0">
                <a:solidFill>
                  <a:srgbClr val="002060"/>
                </a:solidFill>
                <a:latin typeface="Arial Narrow"/>
                <a:cs typeface="Arial Narrow"/>
              </a:rPr>
              <a:t> </a:t>
            </a:r>
            <a:r>
              <a:rPr sz="1200" b="1" dirty="0">
                <a:solidFill>
                  <a:srgbClr val="002060"/>
                </a:solidFill>
                <a:latin typeface="Arial Narrow"/>
                <a:cs typeface="Arial Narrow"/>
              </a:rPr>
              <a:t>ПАО</a:t>
            </a:r>
            <a:endParaRPr sz="1200">
              <a:latin typeface="Arial Narrow"/>
              <a:cs typeface="Arial Narrow"/>
            </a:endParaRPr>
          </a:p>
          <a:p>
            <a:pPr algn="ctr">
              <a:lnSpc>
                <a:spcPts val="1365"/>
              </a:lnSpc>
            </a:pPr>
            <a:r>
              <a:rPr sz="1200" b="1" spc="-5" dirty="0">
                <a:solidFill>
                  <a:srgbClr val="002060"/>
                </a:solidFill>
                <a:latin typeface="Arial Narrow"/>
                <a:cs typeface="Arial Narrow"/>
              </a:rPr>
              <a:t>«Россети» (распоряжение </a:t>
            </a:r>
            <a:r>
              <a:rPr sz="1200" b="1" dirty="0">
                <a:solidFill>
                  <a:srgbClr val="002060"/>
                </a:solidFill>
                <a:latin typeface="Arial Narrow"/>
                <a:cs typeface="Arial Narrow"/>
              </a:rPr>
              <a:t>от </a:t>
            </a:r>
            <a:r>
              <a:rPr sz="1200" b="1" spc="-5" dirty="0">
                <a:solidFill>
                  <a:srgbClr val="002060"/>
                </a:solidFill>
                <a:latin typeface="Arial Narrow"/>
                <a:cs typeface="Arial Narrow"/>
              </a:rPr>
              <a:t>21.09.2018</a:t>
            </a:r>
            <a:r>
              <a:rPr sz="1200" b="1" spc="20" dirty="0">
                <a:solidFill>
                  <a:srgbClr val="002060"/>
                </a:solidFill>
                <a:latin typeface="Arial Narrow"/>
                <a:cs typeface="Arial Narrow"/>
              </a:rPr>
              <a:t> </a:t>
            </a:r>
            <a:r>
              <a:rPr sz="1200" b="1" dirty="0">
                <a:solidFill>
                  <a:srgbClr val="002060"/>
                </a:solidFill>
                <a:latin typeface="Arial Narrow"/>
                <a:cs typeface="Arial Narrow"/>
              </a:rPr>
              <a:t>№</a:t>
            </a:r>
            <a:endParaRPr sz="1200">
              <a:latin typeface="Arial Narrow"/>
              <a:cs typeface="Arial Narrow"/>
            </a:endParaRPr>
          </a:p>
          <a:p>
            <a:pPr marL="6985" algn="ctr">
              <a:lnSpc>
                <a:spcPts val="1430"/>
              </a:lnSpc>
            </a:pPr>
            <a:r>
              <a:rPr sz="1200" b="1" dirty="0">
                <a:solidFill>
                  <a:srgbClr val="002060"/>
                </a:solidFill>
                <a:latin typeface="Arial Narrow"/>
                <a:cs typeface="Arial Narrow"/>
              </a:rPr>
              <a:t>412р)</a:t>
            </a:r>
            <a:endParaRPr sz="1200">
              <a:latin typeface="Arial Narrow"/>
              <a:cs typeface="Arial Narrow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3452115" y="927295"/>
            <a:ext cx="5636895" cy="5624830"/>
            <a:chOff x="3452115" y="927295"/>
            <a:chExt cx="5636895" cy="5624830"/>
          </a:xfrm>
        </p:grpSpPr>
        <p:sp>
          <p:nvSpPr>
            <p:cNvPr id="76" name="object 76"/>
            <p:cNvSpPr/>
            <p:nvPr/>
          </p:nvSpPr>
          <p:spPr>
            <a:xfrm>
              <a:off x="3674660" y="5279401"/>
              <a:ext cx="543255" cy="101600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725460" y="5307201"/>
              <a:ext cx="441959" cy="0"/>
            </a:xfrm>
            <a:custGeom>
              <a:avLst/>
              <a:gdLst/>
              <a:ahLst/>
              <a:cxnLst/>
              <a:rect l="l" t="t" r="r" b="b"/>
              <a:pathLst>
                <a:path w="441960">
                  <a:moveTo>
                    <a:pt x="0" y="0"/>
                  </a:moveTo>
                  <a:lnTo>
                    <a:pt x="441655" y="0"/>
                  </a:lnTo>
                </a:path>
              </a:pathLst>
            </a:custGeom>
            <a:ln w="25399">
              <a:solidFill>
                <a:srgbClr val="4E81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073157" y="4600412"/>
              <a:ext cx="4015365" cy="1951484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452115" y="927295"/>
              <a:ext cx="630309" cy="335824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494978" y="947158"/>
              <a:ext cx="544584" cy="250099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81"/>
          <p:cNvSpPr txBox="1"/>
          <p:nvPr/>
        </p:nvSpPr>
        <p:spPr>
          <a:xfrm>
            <a:off x="3494978" y="947157"/>
            <a:ext cx="544830" cy="250190"/>
          </a:xfrm>
          <a:prstGeom prst="rect">
            <a:avLst/>
          </a:prstGeom>
          <a:ln w="9524">
            <a:solidFill>
              <a:srgbClr val="4A7DB9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138430">
              <a:lnSpc>
                <a:spcPct val="100000"/>
              </a:lnSpc>
              <a:spcBef>
                <a:spcPts val="195"/>
              </a:spcBef>
            </a:pPr>
            <a:r>
              <a:rPr sz="1200" spc="-5" dirty="0">
                <a:latin typeface="Arial"/>
                <a:cs typeface="Arial"/>
              </a:rPr>
              <a:t>122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616711" y="1691339"/>
            <a:ext cx="445770" cy="292100"/>
            <a:chOff x="616711" y="1691339"/>
            <a:chExt cx="445770" cy="292100"/>
          </a:xfrm>
        </p:grpSpPr>
        <p:sp>
          <p:nvSpPr>
            <p:cNvPr id="83" name="object 83"/>
            <p:cNvSpPr/>
            <p:nvPr/>
          </p:nvSpPr>
          <p:spPr>
            <a:xfrm>
              <a:off x="616711" y="1691339"/>
              <a:ext cx="445764" cy="291730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59574" y="1711201"/>
              <a:ext cx="360039" cy="206005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/>
          <p:nvPr/>
        </p:nvSpPr>
        <p:spPr>
          <a:xfrm>
            <a:off x="659574" y="1711201"/>
            <a:ext cx="360045" cy="206375"/>
          </a:xfrm>
          <a:prstGeom prst="rect">
            <a:avLst/>
          </a:prstGeom>
          <a:ln w="9524">
            <a:solidFill>
              <a:srgbClr val="4A7DB9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20"/>
              </a:spcBef>
            </a:pPr>
            <a:r>
              <a:rPr sz="1200" dirty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86" name="object 86"/>
          <p:cNvGrpSpPr/>
          <p:nvPr/>
        </p:nvGrpSpPr>
        <p:grpSpPr>
          <a:xfrm>
            <a:off x="2500888" y="1680217"/>
            <a:ext cx="554990" cy="314325"/>
            <a:chOff x="2500888" y="1680217"/>
            <a:chExt cx="554990" cy="314325"/>
          </a:xfrm>
        </p:grpSpPr>
        <p:sp>
          <p:nvSpPr>
            <p:cNvPr id="87" name="object 87"/>
            <p:cNvSpPr/>
            <p:nvPr/>
          </p:nvSpPr>
          <p:spPr>
            <a:xfrm>
              <a:off x="2500888" y="1680217"/>
              <a:ext cx="554851" cy="314123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543750" y="1700080"/>
              <a:ext cx="469126" cy="228398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9" name="object 89"/>
          <p:cNvSpPr txBox="1"/>
          <p:nvPr/>
        </p:nvSpPr>
        <p:spPr>
          <a:xfrm>
            <a:off x="2543750" y="1700080"/>
            <a:ext cx="469265" cy="228600"/>
          </a:xfrm>
          <a:prstGeom prst="rect">
            <a:avLst/>
          </a:prstGeom>
          <a:ln w="9524">
            <a:solidFill>
              <a:srgbClr val="4A7DB9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109855">
              <a:lnSpc>
                <a:spcPct val="100000"/>
              </a:lnSpc>
              <a:spcBef>
                <a:spcPts val="110"/>
              </a:spcBef>
            </a:pPr>
            <a:r>
              <a:rPr sz="1200" spc="-5" dirty="0">
                <a:latin typeface="Arial"/>
                <a:cs typeface="Arial"/>
              </a:rPr>
              <a:t>103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90" name="object 90"/>
          <p:cNvGrpSpPr/>
          <p:nvPr/>
        </p:nvGrpSpPr>
        <p:grpSpPr>
          <a:xfrm>
            <a:off x="4590820" y="1690080"/>
            <a:ext cx="469900" cy="292100"/>
            <a:chOff x="4590820" y="1690080"/>
            <a:chExt cx="469900" cy="292100"/>
          </a:xfrm>
        </p:grpSpPr>
        <p:sp>
          <p:nvSpPr>
            <p:cNvPr id="91" name="object 91"/>
            <p:cNvSpPr/>
            <p:nvPr/>
          </p:nvSpPr>
          <p:spPr>
            <a:xfrm>
              <a:off x="4590820" y="1690080"/>
              <a:ext cx="469749" cy="291730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4633682" y="1709942"/>
              <a:ext cx="384024" cy="206005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/>
          <p:cNvSpPr txBox="1"/>
          <p:nvPr/>
        </p:nvSpPr>
        <p:spPr>
          <a:xfrm>
            <a:off x="4633682" y="1709942"/>
            <a:ext cx="384175" cy="206375"/>
          </a:xfrm>
          <a:prstGeom prst="rect">
            <a:avLst/>
          </a:prstGeom>
          <a:ln w="9524">
            <a:solidFill>
              <a:srgbClr val="4A7DB9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20"/>
              </a:spcBef>
            </a:pPr>
            <a:r>
              <a:rPr sz="1200" spc="-5" dirty="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94" name="object 94"/>
          <p:cNvGrpSpPr/>
          <p:nvPr/>
        </p:nvGrpSpPr>
        <p:grpSpPr>
          <a:xfrm>
            <a:off x="4367775" y="3032255"/>
            <a:ext cx="445770" cy="292100"/>
            <a:chOff x="4367775" y="3032255"/>
            <a:chExt cx="445770" cy="292100"/>
          </a:xfrm>
        </p:grpSpPr>
        <p:sp>
          <p:nvSpPr>
            <p:cNvPr id="95" name="object 95"/>
            <p:cNvSpPr/>
            <p:nvPr/>
          </p:nvSpPr>
          <p:spPr>
            <a:xfrm>
              <a:off x="4367775" y="3032255"/>
              <a:ext cx="445765" cy="291730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410638" y="3052117"/>
              <a:ext cx="360040" cy="206005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7" name="object 97"/>
          <p:cNvSpPr txBox="1"/>
          <p:nvPr/>
        </p:nvSpPr>
        <p:spPr>
          <a:xfrm>
            <a:off x="4410638" y="3052117"/>
            <a:ext cx="360045" cy="206375"/>
          </a:xfrm>
          <a:prstGeom prst="rect">
            <a:avLst/>
          </a:prstGeom>
          <a:ln w="9524">
            <a:solidFill>
              <a:srgbClr val="4A7DB9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20"/>
              </a:spcBef>
            </a:pPr>
            <a:r>
              <a:rPr sz="1200" dirty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98" name="object 98"/>
          <p:cNvGrpSpPr/>
          <p:nvPr/>
        </p:nvGrpSpPr>
        <p:grpSpPr>
          <a:xfrm>
            <a:off x="4367775" y="3398727"/>
            <a:ext cx="445770" cy="292100"/>
            <a:chOff x="4367775" y="3398727"/>
            <a:chExt cx="445770" cy="292100"/>
          </a:xfrm>
        </p:grpSpPr>
        <p:sp>
          <p:nvSpPr>
            <p:cNvPr id="99" name="object 99"/>
            <p:cNvSpPr/>
            <p:nvPr/>
          </p:nvSpPr>
          <p:spPr>
            <a:xfrm>
              <a:off x="4367775" y="3398727"/>
              <a:ext cx="445765" cy="291730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410638" y="3418589"/>
              <a:ext cx="360040" cy="206005"/>
            </a:xfrm>
            <a:prstGeom prst="rect">
              <a:avLst/>
            </a:prstGeom>
            <a:blipFill>
              <a:blip r:embed="rId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1" name="object 101"/>
          <p:cNvSpPr txBox="1"/>
          <p:nvPr/>
        </p:nvSpPr>
        <p:spPr>
          <a:xfrm>
            <a:off x="4410638" y="3418589"/>
            <a:ext cx="360045" cy="206375"/>
          </a:xfrm>
          <a:prstGeom prst="rect">
            <a:avLst/>
          </a:prstGeom>
          <a:ln w="9524">
            <a:solidFill>
              <a:srgbClr val="4A7DB9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20"/>
              </a:spcBef>
            </a:pPr>
            <a:r>
              <a:rPr sz="1200" dirty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227743" y="4317184"/>
            <a:ext cx="474980" cy="292100"/>
            <a:chOff x="227743" y="4317184"/>
            <a:chExt cx="474980" cy="292100"/>
          </a:xfrm>
        </p:grpSpPr>
        <p:sp>
          <p:nvSpPr>
            <p:cNvPr id="103" name="object 103"/>
            <p:cNvSpPr/>
            <p:nvPr/>
          </p:nvSpPr>
          <p:spPr>
            <a:xfrm>
              <a:off x="227743" y="4317184"/>
              <a:ext cx="474692" cy="291730"/>
            </a:xfrm>
            <a:prstGeom prst="rect">
              <a:avLst/>
            </a:prstGeom>
            <a:blipFill>
              <a:blip r:embed="rId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270606" y="4337047"/>
              <a:ext cx="388968" cy="206005"/>
            </a:xfrm>
            <a:prstGeom prst="rect">
              <a:avLst/>
            </a:prstGeom>
            <a:blipFill>
              <a:blip r:embed="rId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5" name="object 105"/>
          <p:cNvSpPr txBox="1"/>
          <p:nvPr/>
        </p:nvSpPr>
        <p:spPr>
          <a:xfrm>
            <a:off x="270606" y="4337046"/>
            <a:ext cx="389255" cy="206375"/>
          </a:xfrm>
          <a:prstGeom prst="rect">
            <a:avLst/>
          </a:prstGeom>
          <a:ln w="9524">
            <a:solidFill>
              <a:srgbClr val="4A7DB9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100330">
              <a:lnSpc>
                <a:spcPct val="100000"/>
              </a:lnSpc>
              <a:spcBef>
                <a:spcPts val="20"/>
              </a:spcBef>
            </a:pPr>
            <a:r>
              <a:rPr sz="1200" spc="-5" dirty="0">
                <a:latin typeface="Arial"/>
                <a:cs typeface="Arial"/>
              </a:rPr>
              <a:t>19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6" name="object 106"/>
          <p:cNvGrpSpPr/>
          <p:nvPr/>
        </p:nvGrpSpPr>
        <p:grpSpPr>
          <a:xfrm>
            <a:off x="4899658" y="4317184"/>
            <a:ext cx="483234" cy="292100"/>
            <a:chOff x="4899658" y="4317184"/>
            <a:chExt cx="483234" cy="292100"/>
          </a:xfrm>
        </p:grpSpPr>
        <p:sp>
          <p:nvSpPr>
            <p:cNvPr id="107" name="object 107"/>
            <p:cNvSpPr/>
            <p:nvPr/>
          </p:nvSpPr>
          <p:spPr>
            <a:xfrm>
              <a:off x="4899658" y="4317184"/>
              <a:ext cx="482610" cy="291730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942520" y="4337046"/>
              <a:ext cx="396885" cy="206005"/>
            </a:xfrm>
            <a:prstGeom prst="rect">
              <a:avLst/>
            </a:prstGeom>
            <a:blipFill>
              <a:blip r:embed="rId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9" name="object 109"/>
          <p:cNvSpPr txBox="1"/>
          <p:nvPr/>
        </p:nvSpPr>
        <p:spPr>
          <a:xfrm>
            <a:off x="4942520" y="4337046"/>
            <a:ext cx="397510" cy="206375"/>
          </a:xfrm>
          <a:prstGeom prst="rect">
            <a:avLst/>
          </a:prstGeom>
          <a:ln w="9524">
            <a:solidFill>
              <a:srgbClr val="4A7DB9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 marL="109855">
              <a:lnSpc>
                <a:spcPct val="100000"/>
              </a:lnSpc>
              <a:spcBef>
                <a:spcPts val="20"/>
              </a:spcBef>
            </a:pPr>
            <a:r>
              <a:rPr sz="1200" spc="-5" dirty="0">
                <a:latin typeface="Arial"/>
                <a:cs typeface="Arial"/>
              </a:rPr>
              <a:t>74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798284" y="6522811"/>
            <a:ext cx="13843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0C0C0C"/>
                </a:solidFill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8818" y="375630"/>
            <a:ext cx="1478705" cy="464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03247" y="402278"/>
            <a:ext cx="270764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Внедряемые</a:t>
            </a:r>
            <a:r>
              <a:rPr spc="-80" dirty="0"/>
              <a:t> </a:t>
            </a:r>
            <a:r>
              <a:rPr spc="-5" dirty="0"/>
              <a:t>продукты</a:t>
            </a:r>
          </a:p>
        </p:txBody>
      </p:sp>
      <p:sp>
        <p:nvSpPr>
          <p:cNvPr id="4" name="object 4"/>
          <p:cNvSpPr/>
          <p:nvPr/>
        </p:nvSpPr>
        <p:spPr>
          <a:xfrm>
            <a:off x="2071290" y="383859"/>
            <a:ext cx="1640834" cy="4207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30183" y="3963012"/>
            <a:ext cx="362331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ОЖУР </a:t>
            </a:r>
            <a:r>
              <a:rPr sz="1400" dirty="0">
                <a:latin typeface="Arial"/>
                <a:cs typeface="Arial"/>
              </a:rPr>
              <a:t>– </a:t>
            </a:r>
            <a:r>
              <a:rPr sz="1400" spc="-5" dirty="0">
                <a:latin typeface="Arial"/>
                <a:cs typeface="Arial"/>
              </a:rPr>
              <a:t>электронный </a:t>
            </a:r>
            <a:r>
              <a:rPr sz="1400" spc="-10" dirty="0">
                <a:latin typeface="Arial"/>
                <a:cs typeface="Arial"/>
              </a:rPr>
              <a:t>оперативный</a:t>
            </a:r>
            <a:r>
              <a:rPr sz="1400" spc="-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журнал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-5928" y="3881241"/>
            <a:ext cx="4255770" cy="292036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241300" marR="93980">
              <a:lnSpc>
                <a:spcPts val="1650"/>
              </a:lnSpc>
              <a:spcBef>
                <a:spcPts val="180"/>
              </a:spcBef>
            </a:pPr>
            <a:r>
              <a:rPr sz="1400" spc="-5" dirty="0">
                <a:latin typeface="Arial"/>
                <a:cs typeface="Arial"/>
              </a:rPr>
              <a:t>Единая информационная система </a:t>
            </a:r>
            <a:r>
              <a:rPr sz="1400" spc="-10" dirty="0">
                <a:latin typeface="Arial"/>
                <a:cs typeface="Arial"/>
              </a:rPr>
              <a:t>управления,  интегрированная </a:t>
            </a:r>
            <a:r>
              <a:rPr sz="1400" spc="5" dirty="0">
                <a:latin typeface="Arial"/>
                <a:cs typeface="Arial"/>
              </a:rPr>
              <a:t>со </a:t>
            </a:r>
            <a:r>
              <a:rPr sz="1400" spc="-5" dirty="0">
                <a:latin typeface="Arial"/>
                <a:cs typeface="Arial"/>
              </a:rPr>
              <a:t>всеми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программными</a:t>
            </a:r>
            <a:endParaRPr sz="1400">
              <a:latin typeface="Arial"/>
              <a:cs typeface="Arial"/>
            </a:endParaRPr>
          </a:p>
          <a:p>
            <a:pPr marL="241300" marR="393065" indent="-241300">
              <a:lnSpc>
                <a:spcPts val="1430"/>
              </a:lnSpc>
              <a:spcBef>
                <a:spcPts val="780"/>
              </a:spcBef>
              <a:buSzPct val="85714"/>
              <a:buChar char="•"/>
              <a:tabLst>
                <a:tab pos="241300" algn="l"/>
              </a:tabLst>
            </a:pPr>
            <a:r>
              <a:rPr sz="2100" spc="-382" baseline="23809" dirty="0">
                <a:latin typeface="Arial"/>
                <a:cs typeface="Arial"/>
              </a:rPr>
              <a:t>пр</a:t>
            </a:r>
            <a:r>
              <a:rPr sz="1200" spc="-254" dirty="0">
                <a:latin typeface="Arial"/>
                <a:cs typeface="Arial"/>
              </a:rPr>
              <a:t>С</a:t>
            </a:r>
            <a:r>
              <a:rPr sz="2100" spc="-382" baseline="23809" dirty="0">
                <a:latin typeface="Arial"/>
                <a:cs typeface="Arial"/>
              </a:rPr>
              <a:t>о</a:t>
            </a:r>
            <a:r>
              <a:rPr sz="1200" spc="-254" dirty="0">
                <a:latin typeface="Arial"/>
                <a:cs typeface="Arial"/>
              </a:rPr>
              <a:t>и</a:t>
            </a:r>
            <a:r>
              <a:rPr sz="2100" spc="-382" baseline="23809" dirty="0">
                <a:latin typeface="Arial"/>
                <a:cs typeface="Arial"/>
              </a:rPr>
              <a:t>д</a:t>
            </a:r>
            <a:r>
              <a:rPr sz="1200" spc="-254" dirty="0">
                <a:latin typeface="Arial"/>
                <a:cs typeface="Arial"/>
              </a:rPr>
              <a:t>с</a:t>
            </a:r>
            <a:r>
              <a:rPr sz="2100" spc="-382" baseline="23809" dirty="0">
                <a:latin typeface="Arial"/>
                <a:cs typeface="Arial"/>
              </a:rPr>
              <a:t>у</a:t>
            </a:r>
            <a:r>
              <a:rPr sz="1200" spc="-254" dirty="0">
                <a:latin typeface="Arial"/>
                <a:cs typeface="Arial"/>
              </a:rPr>
              <a:t>те</a:t>
            </a:r>
            <a:r>
              <a:rPr sz="2100" spc="-382" baseline="23809" dirty="0">
                <a:latin typeface="Arial"/>
                <a:cs typeface="Arial"/>
              </a:rPr>
              <a:t>к</a:t>
            </a:r>
            <a:r>
              <a:rPr sz="1200" spc="-254" dirty="0">
                <a:latin typeface="Arial"/>
                <a:cs typeface="Arial"/>
              </a:rPr>
              <a:t>м</a:t>
            </a:r>
            <a:r>
              <a:rPr sz="2100" spc="-382" baseline="23809" dirty="0">
                <a:latin typeface="Arial"/>
                <a:cs typeface="Arial"/>
              </a:rPr>
              <a:t>та</a:t>
            </a:r>
            <a:r>
              <a:rPr sz="1200" spc="-254" dirty="0">
                <a:latin typeface="Arial"/>
                <a:cs typeface="Arial"/>
              </a:rPr>
              <a:t>ы</a:t>
            </a:r>
            <a:r>
              <a:rPr sz="2100" spc="-382" baseline="23809" dirty="0">
                <a:latin typeface="Arial"/>
                <a:cs typeface="Arial"/>
              </a:rPr>
              <a:t>м</a:t>
            </a:r>
            <a:r>
              <a:rPr sz="1200" spc="-254" dirty="0">
                <a:latin typeface="Arial"/>
                <a:cs typeface="Arial"/>
              </a:rPr>
              <a:t>с</a:t>
            </a:r>
            <a:r>
              <a:rPr sz="2100" spc="-382" baseline="23809" dirty="0">
                <a:latin typeface="Arial"/>
                <a:cs typeface="Arial"/>
              </a:rPr>
              <a:t>и</a:t>
            </a:r>
            <a:r>
              <a:rPr sz="1200" spc="-254" dirty="0">
                <a:latin typeface="Arial"/>
                <a:cs typeface="Arial"/>
              </a:rPr>
              <a:t>оздания </a:t>
            </a:r>
            <a:r>
              <a:rPr sz="1200" spc="-15" dirty="0">
                <a:latin typeface="Arial"/>
                <a:cs typeface="Arial"/>
              </a:rPr>
              <a:t>модели </a:t>
            </a:r>
            <a:r>
              <a:rPr sz="1200" spc="-10" dirty="0">
                <a:latin typeface="Arial"/>
                <a:cs typeface="Arial"/>
              </a:rPr>
              <a:t>сети </a:t>
            </a:r>
            <a:r>
              <a:rPr sz="1200" dirty="0">
                <a:latin typeface="Arial"/>
                <a:cs typeface="Arial"/>
              </a:rPr>
              <a:t>в </a:t>
            </a:r>
            <a:r>
              <a:rPr sz="1200" spc="-10" dirty="0">
                <a:latin typeface="Arial"/>
                <a:cs typeface="Arial"/>
              </a:rPr>
              <a:t>соответствии </a:t>
            </a:r>
            <a:r>
              <a:rPr sz="1200" dirty="0">
                <a:latin typeface="Arial"/>
                <a:cs typeface="Arial"/>
              </a:rPr>
              <a:t>с  </a:t>
            </a:r>
            <a:r>
              <a:rPr sz="1200" spc="-10" dirty="0">
                <a:latin typeface="Arial"/>
                <a:cs typeface="Arial"/>
              </a:rPr>
              <a:t>единым стандартом</a:t>
            </a:r>
            <a:r>
              <a:rPr sz="1200" spc="-5" dirty="0">
                <a:latin typeface="Arial"/>
                <a:cs typeface="Arial"/>
              </a:rPr>
              <a:t> данных</a:t>
            </a:r>
            <a:endParaRPr sz="1200">
              <a:latin typeface="Arial"/>
              <a:cs typeface="Arial"/>
            </a:endParaRPr>
          </a:p>
          <a:p>
            <a:pPr marL="374650" marR="721995" indent="-285750">
              <a:lnSpc>
                <a:spcPts val="1430"/>
              </a:lnSpc>
              <a:spcBef>
                <a:spcPts val="590"/>
              </a:spcBef>
              <a:buChar char="•"/>
              <a:tabLst>
                <a:tab pos="374015" algn="l"/>
                <a:tab pos="374650" algn="l"/>
              </a:tabLst>
            </a:pPr>
            <a:r>
              <a:rPr sz="1200" spc="-5" dirty="0">
                <a:latin typeface="Arial"/>
                <a:cs typeface="Arial"/>
              </a:rPr>
              <a:t>Системы сбора </a:t>
            </a:r>
            <a:r>
              <a:rPr sz="1200" dirty="0">
                <a:latin typeface="Arial"/>
                <a:cs typeface="Arial"/>
              </a:rPr>
              <a:t>и </a:t>
            </a:r>
            <a:r>
              <a:rPr sz="1200" spc="-10" dirty="0">
                <a:latin typeface="Arial"/>
                <a:cs typeface="Arial"/>
              </a:rPr>
              <a:t>отображения </a:t>
            </a:r>
            <a:r>
              <a:rPr sz="1200" spc="-5" dirty="0">
                <a:latin typeface="Arial"/>
                <a:cs typeface="Arial"/>
              </a:rPr>
              <a:t>информации  (SCADA)</a:t>
            </a:r>
            <a:endParaRPr sz="1200">
              <a:latin typeface="Arial"/>
              <a:cs typeface="Arial"/>
            </a:endParaRPr>
          </a:p>
          <a:p>
            <a:pPr marL="374650" marR="588645" indent="-285750">
              <a:lnSpc>
                <a:spcPts val="1430"/>
              </a:lnSpc>
              <a:spcBef>
                <a:spcPts val="590"/>
              </a:spcBef>
              <a:buChar char="•"/>
              <a:tabLst>
                <a:tab pos="374015" algn="l"/>
                <a:tab pos="374650" algn="l"/>
              </a:tabLst>
            </a:pPr>
            <a:r>
              <a:rPr sz="1200" spc="-5" dirty="0">
                <a:latin typeface="Arial"/>
                <a:cs typeface="Arial"/>
              </a:rPr>
              <a:t>Системы </a:t>
            </a:r>
            <a:r>
              <a:rPr sz="1200" spc="-10" dirty="0">
                <a:latin typeface="Arial"/>
                <a:cs typeface="Arial"/>
              </a:rPr>
              <a:t>управления </a:t>
            </a:r>
            <a:r>
              <a:rPr sz="1200" spc="-5" dirty="0">
                <a:latin typeface="Arial"/>
                <a:cs typeface="Arial"/>
              </a:rPr>
              <a:t>режимами </a:t>
            </a:r>
            <a:r>
              <a:rPr sz="1200" spc="-10" dirty="0">
                <a:latin typeface="Arial"/>
                <a:cs typeface="Arial"/>
              </a:rPr>
              <a:t>работы </a:t>
            </a:r>
            <a:r>
              <a:rPr sz="1200" spc="-15" dirty="0">
                <a:latin typeface="Arial"/>
                <a:cs typeface="Arial"/>
              </a:rPr>
              <a:t>сетей  </a:t>
            </a:r>
            <a:r>
              <a:rPr sz="1200" spc="-5" dirty="0">
                <a:latin typeface="Arial"/>
                <a:cs typeface="Arial"/>
              </a:rPr>
              <a:t>(DMS)</a:t>
            </a:r>
            <a:endParaRPr sz="1200">
              <a:latin typeface="Arial"/>
              <a:cs typeface="Arial"/>
            </a:endParaRPr>
          </a:p>
          <a:p>
            <a:pPr marL="374650" marR="434975" indent="-285750">
              <a:lnSpc>
                <a:spcPts val="1430"/>
              </a:lnSpc>
              <a:spcBef>
                <a:spcPts val="590"/>
              </a:spcBef>
              <a:buChar char="•"/>
              <a:tabLst>
                <a:tab pos="374015" algn="l"/>
                <a:tab pos="374650" algn="l"/>
              </a:tabLst>
            </a:pPr>
            <a:r>
              <a:rPr sz="1200" spc="-5" dirty="0">
                <a:latin typeface="Arial"/>
                <a:cs typeface="Arial"/>
              </a:rPr>
              <a:t>Системы </a:t>
            </a:r>
            <a:r>
              <a:rPr sz="1200" spc="-10" dirty="0">
                <a:latin typeface="Arial"/>
                <a:cs typeface="Arial"/>
              </a:rPr>
              <a:t>управления </a:t>
            </a:r>
            <a:r>
              <a:rPr sz="1200" spc="-5" dirty="0">
                <a:latin typeface="Arial"/>
                <a:cs typeface="Arial"/>
              </a:rPr>
              <a:t>оперативными </a:t>
            </a:r>
            <a:r>
              <a:rPr sz="1200" spc="-10" dirty="0">
                <a:latin typeface="Arial"/>
                <a:cs typeface="Arial"/>
              </a:rPr>
              <a:t>работами </a:t>
            </a:r>
            <a:r>
              <a:rPr sz="1200" dirty="0">
                <a:latin typeface="Arial"/>
                <a:cs typeface="Arial"/>
              </a:rPr>
              <a:t>в  </a:t>
            </a:r>
            <a:r>
              <a:rPr sz="1200" spc="-10" dirty="0">
                <a:latin typeface="Arial"/>
                <a:cs typeface="Arial"/>
              </a:rPr>
              <a:t>сетях </a:t>
            </a:r>
            <a:r>
              <a:rPr sz="1200" spc="-5" dirty="0">
                <a:latin typeface="Arial"/>
                <a:cs typeface="Arial"/>
              </a:rPr>
              <a:t>(OMS)</a:t>
            </a:r>
            <a:endParaRPr sz="1200">
              <a:latin typeface="Arial"/>
              <a:cs typeface="Arial"/>
            </a:endParaRPr>
          </a:p>
          <a:p>
            <a:pPr marL="374650" indent="-285750">
              <a:lnSpc>
                <a:spcPct val="100000"/>
              </a:lnSpc>
              <a:spcBef>
                <a:spcPts val="535"/>
              </a:spcBef>
              <a:buChar char="•"/>
              <a:tabLst>
                <a:tab pos="374015" algn="l"/>
                <a:tab pos="374650" algn="l"/>
              </a:tabLst>
            </a:pPr>
            <a:r>
              <a:rPr sz="1200" spc="-5" dirty="0">
                <a:latin typeface="Arial"/>
                <a:cs typeface="Arial"/>
              </a:rPr>
              <a:t>Системы </a:t>
            </a:r>
            <a:r>
              <a:rPr sz="1200" spc="-10" dirty="0">
                <a:latin typeface="Arial"/>
                <a:cs typeface="Arial"/>
              </a:rPr>
              <a:t>управления </a:t>
            </a:r>
            <a:r>
              <a:rPr sz="1200" spc="-15" dirty="0">
                <a:latin typeface="Arial"/>
                <a:cs typeface="Arial"/>
              </a:rPr>
              <a:t>энергопотреблением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(EMS)</a:t>
            </a:r>
            <a:endParaRPr sz="1200">
              <a:latin typeface="Arial"/>
              <a:cs typeface="Arial"/>
            </a:endParaRPr>
          </a:p>
          <a:p>
            <a:pPr marL="374650" marR="666750" indent="-285750">
              <a:lnSpc>
                <a:spcPts val="1430"/>
              </a:lnSpc>
              <a:spcBef>
                <a:spcPts val="640"/>
              </a:spcBef>
              <a:buChar char="•"/>
              <a:tabLst>
                <a:tab pos="374015" algn="l"/>
                <a:tab pos="374650" algn="l"/>
              </a:tabLst>
            </a:pPr>
            <a:r>
              <a:rPr sz="1200" spc="-5" dirty="0">
                <a:latin typeface="Arial"/>
                <a:cs typeface="Arial"/>
              </a:rPr>
              <a:t>Системы </a:t>
            </a:r>
            <a:r>
              <a:rPr sz="1200" spc="-10" dirty="0">
                <a:latin typeface="Arial"/>
                <a:cs typeface="Arial"/>
              </a:rPr>
              <a:t>отображения </a:t>
            </a:r>
            <a:r>
              <a:rPr sz="1200" spc="-5" dirty="0">
                <a:latin typeface="Arial"/>
                <a:cs typeface="Arial"/>
              </a:rPr>
              <a:t>информации на карте  местности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(GIS)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9671" y="1078609"/>
            <a:ext cx="4080575" cy="27544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97184" y="972588"/>
            <a:ext cx="4472249" cy="28605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380657" y="4328267"/>
            <a:ext cx="3959860" cy="1235075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685"/>
              </a:spcBef>
              <a:buChar char="•"/>
              <a:tabLst>
                <a:tab pos="297815" algn="l"/>
                <a:tab pos="298450" algn="l"/>
              </a:tabLst>
            </a:pPr>
            <a:r>
              <a:rPr sz="1200" spc="-25" dirty="0">
                <a:latin typeface="Arial"/>
                <a:cs typeface="Arial"/>
              </a:rPr>
              <a:t>Уход </a:t>
            </a:r>
            <a:r>
              <a:rPr sz="1200" spc="-15" dirty="0">
                <a:latin typeface="Arial"/>
                <a:cs typeface="Arial"/>
              </a:rPr>
              <a:t>от </a:t>
            </a:r>
            <a:r>
              <a:rPr sz="1200" spc="-10" dirty="0">
                <a:latin typeface="Arial"/>
                <a:cs typeface="Arial"/>
              </a:rPr>
              <a:t>ведения бумажных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носителей</a:t>
            </a:r>
            <a:endParaRPr sz="12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585"/>
              </a:spcBef>
              <a:buChar char="•"/>
              <a:tabLst>
                <a:tab pos="297815" algn="l"/>
                <a:tab pos="298450" algn="l"/>
              </a:tabLst>
            </a:pPr>
            <a:r>
              <a:rPr sz="1200" spc="-5" dirty="0">
                <a:latin typeface="Arial"/>
                <a:cs typeface="Arial"/>
              </a:rPr>
              <a:t>Исключение внесения </a:t>
            </a:r>
            <a:r>
              <a:rPr sz="1200" spc="-10" dirty="0">
                <a:latin typeface="Arial"/>
                <a:cs typeface="Arial"/>
              </a:rPr>
              <a:t>ошибочных </a:t>
            </a:r>
            <a:r>
              <a:rPr sz="1200" spc="-5" dirty="0">
                <a:latin typeface="Arial"/>
                <a:cs typeface="Arial"/>
              </a:rPr>
              <a:t>данных</a:t>
            </a:r>
            <a:endParaRPr sz="120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spcBef>
                <a:spcPts val="585"/>
              </a:spcBef>
              <a:buChar char="•"/>
              <a:tabLst>
                <a:tab pos="297815" algn="l"/>
                <a:tab pos="298450" algn="l"/>
              </a:tabLst>
            </a:pPr>
            <a:r>
              <a:rPr sz="1200" spc="-5" dirty="0">
                <a:latin typeface="Arial"/>
                <a:cs typeface="Arial"/>
              </a:rPr>
              <a:t>Выстраивание </a:t>
            </a:r>
            <a:r>
              <a:rPr sz="1200" dirty="0">
                <a:latin typeface="Arial"/>
                <a:cs typeface="Arial"/>
              </a:rPr>
              <a:t>в </a:t>
            </a:r>
            <a:r>
              <a:rPr sz="1200" spc="-5" dirty="0">
                <a:latin typeface="Arial"/>
                <a:cs typeface="Arial"/>
              </a:rPr>
              <a:t>хронологическом порядке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записей</a:t>
            </a:r>
            <a:endParaRPr sz="1200">
              <a:latin typeface="Arial"/>
              <a:cs typeface="Arial"/>
            </a:endParaRPr>
          </a:p>
          <a:p>
            <a:pPr marL="298450" marR="466725" indent="-285750">
              <a:lnSpc>
                <a:spcPts val="1430"/>
              </a:lnSpc>
              <a:spcBef>
                <a:spcPts val="640"/>
              </a:spcBef>
              <a:buChar char="•"/>
              <a:tabLst>
                <a:tab pos="297815" algn="l"/>
                <a:tab pos="298450" algn="l"/>
              </a:tabLst>
            </a:pPr>
            <a:r>
              <a:rPr sz="1200" spc="-10" dirty="0">
                <a:latin typeface="Arial"/>
                <a:cs typeface="Arial"/>
              </a:rPr>
              <a:t>Уменьшение </a:t>
            </a:r>
            <a:r>
              <a:rPr sz="1200" spc="-5" dirty="0">
                <a:latin typeface="Arial"/>
                <a:cs typeface="Arial"/>
              </a:rPr>
              <a:t>времени на поиск </a:t>
            </a:r>
            <a:r>
              <a:rPr sz="1200" spc="-10" dirty="0">
                <a:latin typeface="Arial"/>
                <a:cs typeface="Arial"/>
              </a:rPr>
              <a:t>необходимой  </a:t>
            </a:r>
            <a:r>
              <a:rPr sz="1200" spc="-5" dirty="0">
                <a:latin typeface="Arial"/>
                <a:cs typeface="Arial"/>
              </a:rPr>
              <a:t>информации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67457" y="6459569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0C0C0C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6045" y="383861"/>
            <a:ext cx="1491479" cy="468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9951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Экономический </a:t>
            </a:r>
            <a:r>
              <a:rPr dirty="0"/>
              <a:t>эффект </a:t>
            </a:r>
            <a:r>
              <a:rPr spc="-25" dirty="0"/>
              <a:t>от </a:t>
            </a:r>
            <a:r>
              <a:rPr spc="-5" dirty="0"/>
              <a:t>реализации  проекта</a:t>
            </a:r>
          </a:p>
        </p:txBody>
      </p:sp>
      <p:sp>
        <p:nvSpPr>
          <p:cNvPr id="4" name="object 4"/>
          <p:cNvSpPr/>
          <p:nvPr/>
        </p:nvSpPr>
        <p:spPr>
          <a:xfrm>
            <a:off x="2071290" y="383859"/>
            <a:ext cx="1640834" cy="4207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17627" y="3977507"/>
            <a:ext cx="5869305" cy="852169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065" marR="5080" algn="ctr">
              <a:lnSpc>
                <a:spcPct val="100699"/>
              </a:lnSpc>
              <a:spcBef>
                <a:spcPts val="85"/>
              </a:spcBef>
            </a:pP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При </a:t>
            </a:r>
            <a:r>
              <a:rPr sz="1800" b="1" spc="-10" dirty="0">
                <a:solidFill>
                  <a:srgbClr val="366091"/>
                </a:solidFill>
                <a:latin typeface="Arial"/>
                <a:cs typeface="Arial"/>
              </a:rPr>
              <a:t>создании 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ЕЦУС </a:t>
            </a:r>
            <a:r>
              <a:rPr sz="1800" b="1" spc="-10" dirty="0">
                <a:solidFill>
                  <a:srgbClr val="366091"/>
                </a:solidFill>
                <a:latin typeface="Arial"/>
                <a:cs typeface="Arial"/>
              </a:rPr>
              <a:t>итоговый эффект </a:t>
            </a:r>
            <a:r>
              <a:rPr sz="1800" b="1" spc="-25" dirty="0">
                <a:solidFill>
                  <a:srgbClr val="366091"/>
                </a:solidFill>
                <a:latin typeface="Arial"/>
                <a:cs typeface="Arial"/>
              </a:rPr>
              <a:t>от </a:t>
            </a:r>
            <a:r>
              <a:rPr sz="1800" b="1" spc="-10" dirty="0">
                <a:solidFill>
                  <a:srgbClr val="366091"/>
                </a:solidFill>
                <a:latin typeface="Arial"/>
                <a:cs typeface="Arial"/>
              </a:rPr>
              <a:t>снижения  затрат </a:t>
            </a:r>
            <a:r>
              <a:rPr sz="1800" b="1" spc="-15" dirty="0">
                <a:solidFill>
                  <a:srgbClr val="366091"/>
                </a:solidFill>
                <a:latin typeface="Arial"/>
                <a:cs typeface="Arial"/>
              </a:rPr>
              <a:t>за </a:t>
            </a:r>
            <a:r>
              <a:rPr sz="1800" b="1" spc="-10" dirty="0">
                <a:solidFill>
                  <a:srgbClr val="366091"/>
                </a:solidFill>
                <a:latin typeface="Arial"/>
                <a:cs typeface="Arial"/>
              </a:rPr>
              <a:t>периоды 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с 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2020 по 2030 </a:t>
            </a:r>
            <a:r>
              <a:rPr sz="1800" b="1" spc="-95" dirty="0">
                <a:solidFill>
                  <a:srgbClr val="366091"/>
                </a:solidFill>
                <a:latin typeface="Arial"/>
                <a:cs typeface="Arial"/>
              </a:rPr>
              <a:t>г.г.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366091"/>
                </a:solidFill>
                <a:latin typeface="Arial"/>
                <a:cs typeface="Arial"/>
              </a:rPr>
              <a:t>составит</a:t>
            </a:r>
            <a:endParaRPr sz="1800">
              <a:latin typeface="Arial"/>
              <a:cs typeface="Arial"/>
            </a:endParaRPr>
          </a:p>
          <a:p>
            <a:pPr marL="5715" algn="ctr">
              <a:lnSpc>
                <a:spcPct val="100000"/>
              </a:lnSpc>
              <a:spcBef>
                <a:spcPts val="15"/>
              </a:spcBef>
            </a:pP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5627 тыс.</a:t>
            </a:r>
            <a:r>
              <a:rPr sz="1800" b="1" spc="-10" dirty="0">
                <a:solidFill>
                  <a:srgbClr val="366091"/>
                </a:solidFill>
                <a:latin typeface="Arial"/>
                <a:cs typeface="Arial"/>
              </a:rPr>
              <a:t> руб.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47916" y="1822448"/>
          <a:ext cx="8785218" cy="4421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1445"/>
                <a:gridCol w="520700"/>
                <a:gridCol w="466090"/>
                <a:gridCol w="466089"/>
                <a:gridCol w="466089"/>
                <a:gridCol w="466089"/>
                <a:gridCol w="466089"/>
                <a:gridCol w="466089"/>
                <a:gridCol w="466089"/>
                <a:gridCol w="466089"/>
                <a:gridCol w="466090"/>
                <a:gridCol w="466090"/>
                <a:gridCol w="466090"/>
                <a:gridCol w="466090"/>
              </a:tblGrid>
              <a:tr h="292499"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i="1" dirty="0">
                          <a:latin typeface="Arial Narrow"/>
                          <a:cs typeface="Arial Narrow"/>
                        </a:rPr>
                        <a:t>тыс.</a:t>
                      </a:r>
                      <a:r>
                        <a:rPr sz="800" i="1" spc="-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i="1" dirty="0">
                          <a:latin typeface="Arial Narrow"/>
                          <a:cs typeface="Arial Narrow"/>
                        </a:rPr>
                        <a:t>рублей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3975" marR="60325" indent="57150">
                        <a:lnSpc>
                          <a:spcPct val="101600"/>
                        </a:lnSpc>
                        <a:spcBef>
                          <a:spcPts val="135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ВСЕГО  2018-2030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2019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2020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2021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2022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2023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2024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2025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2026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2027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2028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2029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0175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2030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149649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ФИНАНСИРОВАНИЕ ИПР НА ЕДИНЫЙ</a:t>
                      </a:r>
                      <a:r>
                        <a:rPr sz="800" b="1" spc="-1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b="1" dirty="0">
                          <a:latin typeface="Arial Narrow"/>
                          <a:cs typeface="Arial Narrow"/>
                        </a:rPr>
                        <a:t>ЦУС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DD6ED"/>
                    </a:solidFill>
                  </a:tcPr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630</a:t>
                      </a:r>
                      <a:r>
                        <a:rPr sz="800" b="1" spc="-65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b="1" dirty="0">
                          <a:latin typeface="Arial Narrow"/>
                          <a:cs typeface="Arial Narrow"/>
                        </a:rPr>
                        <a:t>773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D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173</a:t>
                      </a:r>
                      <a:r>
                        <a:rPr sz="800" b="1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b="1" dirty="0">
                          <a:latin typeface="Arial Narrow"/>
                          <a:cs typeface="Arial Narrow"/>
                        </a:rPr>
                        <a:t>315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457</a:t>
                      </a:r>
                      <a:r>
                        <a:rPr sz="800" b="1" spc="-6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b="1" dirty="0">
                          <a:latin typeface="Arial Narrow"/>
                          <a:cs typeface="Arial Narrow"/>
                        </a:rPr>
                        <a:t>458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D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D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D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D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D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D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D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DD6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BDD6E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47916" y="2414247"/>
          <a:ext cx="8785218" cy="598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1445"/>
                <a:gridCol w="520700"/>
                <a:gridCol w="466090"/>
                <a:gridCol w="466089"/>
                <a:gridCol w="466089"/>
                <a:gridCol w="466089"/>
                <a:gridCol w="466089"/>
                <a:gridCol w="466089"/>
                <a:gridCol w="466089"/>
                <a:gridCol w="466089"/>
                <a:gridCol w="466090"/>
                <a:gridCol w="466090"/>
                <a:gridCol w="466090"/>
                <a:gridCol w="466090"/>
              </a:tblGrid>
              <a:tr h="149649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ЕДИНЫЙ ЦЕНТР УПРАВЛЕНИЯ СЕТЯМИ 0,4-220</a:t>
                      </a:r>
                      <a:r>
                        <a:rPr sz="8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кВ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9F0F5"/>
                    </a:solidFill>
                  </a:tcPr>
                </a:tc>
              </a:tr>
              <a:tr h="149649"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ВСЕГО ЭФФЕКТЫ ПО НАПРАВЛЕНИЮ, в том</a:t>
                      </a:r>
                      <a:r>
                        <a:rPr sz="800" spc="-2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числе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636</a:t>
                      </a:r>
                      <a:r>
                        <a:rPr sz="800" b="1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b="1" dirty="0">
                          <a:latin typeface="Arial Narrow"/>
                          <a:cs typeface="Arial Narrow"/>
                        </a:rPr>
                        <a:t>400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74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940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48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126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40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293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698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307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077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25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021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26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022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27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063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28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145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29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271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30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442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149649">
                <a:tc>
                  <a:txBody>
                    <a:bodyPr/>
                    <a:lstStyle/>
                    <a:p>
                      <a:pPr marR="762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ЭФФЕКТ ОТ ПОВЫШЕНИЯ ПРОИЗВОДИТЕЛЬНОСТИ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ТРУДА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226</a:t>
                      </a:r>
                      <a:r>
                        <a:rPr sz="800" b="1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b="1" dirty="0">
                          <a:latin typeface="Arial Narrow"/>
                          <a:cs typeface="Arial Narrow"/>
                        </a:rPr>
                        <a:t>962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13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806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23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133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24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059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25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021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26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022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27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063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28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145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29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271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30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442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  <a:tr h="14964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ЭФФЕКТ ОТ СНИЖЕНИЯ КАПИТАЛЬНЫХ РАСХОДОВ (с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НДС)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b="1" dirty="0">
                          <a:latin typeface="Arial Narrow"/>
                          <a:cs typeface="Arial Narrow"/>
                        </a:rPr>
                        <a:t>409</a:t>
                      </a:r>
                      <a:r>
                        <a:rPr sz="800" b="1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b="1" dirty="0">
                          <a:latin typeface="Arial Narrow"/>
                          <a:cs typeface="Arial Narrow"/>
                        </a:rPr>
                        <a:t>438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74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940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34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320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17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160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283</a:t>
                      </a:r>
                      <a:r>
                        <a:rPr sz="800" spc="-100" dirty="0">
                          <a:latin typeface="Arial Narrow"/>
                          <a:cs typeface="Arial Narrow"/>
                        </a:rPr>
                        <a:t> </a:t>
                      </a:r>
                      <a:r>
                        <a:rPr sz="800" dirty="0">
                          <a:latin typeface="Arial Narrow"/>
                          <a:cs typeface="Arial Narrow"/>
                        </a:rPr>
                        <a:t>018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dirty="0">
                          <a:latin typeface="Arial Narrow"/>
                          <a:cs typeface="Arial Narrow"/>
                        </a:rPr>
                        <a:t>0</a:t>
                      </a:r>
                      <a:endParaRPr sz="800">
                        <a:latin typeface="Arial Narrow"/>
                        <a:cs typeface="Arial Narrow"/>
                      </a:endParaRPr>
                    </a:p>
                  </a:txBody>
                  <a:tcPr marL="0" marR="0" marT="9525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232990" y="1110472"/>
            <a:ext cx="7270115" cy="38925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ts val="1430"/>
              </a:lnSpc>
              <a:spcBef>
                <a:spcPts val="155"/>
              </a:spcBef>
            </a:pPr>
            <a:r>
              <a:rPr sz="1200" dirty="0">
                <a:latin typeface="Arial Narrow"/>
                <a:cs typeface="Arial Narrow"/>
              </a:rPr>
              <a:t>На </a:t>
            </a:r>
            <a:r>
              <a:rPr sz="1200" spc="-5" dirty="0">
                <a:latin typeface="Arial Narrow"/>
                <a:cs typeface="Arial Narrow"/>
              </a:rPr>
              <a:t>данном слайде представлены эффекты </a:t>
            </a:r>
            <a:r>
              <a:rPr sz="1200" dirty="0">
                <a:latin typeface="Arial Narrow"/>
                <a:cs typeface="Arial Narrow"/>
              </a:rPr>
              <a:t>от </a:t>
            </a:r>
            <a:r>
              <a:rPr sz="1200" spc="-5" dirty="0">
                <a:latin typeface="Arial Narrow"/>
                <a:cs typeface="Arial Narrow"/>
              </a:rPr>
              <a:t>повышения производительности труда </a:t>
            </a:r>
            <a:r>
              <a:rPr sz="1200" dirty="0">
                <a:latin typeface="Arial Narrow"/>
                <a:cs typeface="Arial Narrow"/>
              </a:rPr>
              <a:t>и </a:t>
            </a:r>
            <a:r>
              <a:rPr sz="1200" spc="-5" dirty="0">
                <a:latin typeface="Arial Narrow"/>
                <a:cs typeface="Arial Narrow"/>
              </a:rPr>
              <a:t>снижения капитальных расходов на  модернизацию </a:t>
            </a:r>
            <a:r>
              <a:rPr sz="1200" dirty="0">
                <a:latin typeface="Arial Narrow"/>
                <a:cs typeface="Arial Narrow"/>
              </a:rPr>
              <a:t>и </a:t>
            </a:r>
            <a:r>
              <a:rPr sz="1200" spc="-5" dirty="0">
                <a:latin typeface="Arial Narrow"/>
                <a:cs typeface="Arial Narrow"/>
              </a:rPr>
              <a:t>ремонт помещений ДП РЭС </a:t>
            </a:r>
            <a:r>
              <a:rPr sz="1200" dirty="0">
                <a:latin typeface="Arial Narrow"/>
                <a:cs typeface="Arial Narrow"/>
              </a:rPr>
              <a:t>и </a:t>
            </a:r>
            <a:r>
              <a:rPr sz="1200" spc="-5" dirty="0">
                <a:latin typeface="Arial Narrow"/>
                <a:cs typeface="Arial Narrow"/>
              </a:rPr>
              <a:t>ДП</a:t>
            </a:r>
            <a:r>
              <a:rPr sz="1200" spc="-15" dirty="0">
                <a:latin typeface="Arial Narrow"/>
                <a:cs typeface="Arial Narrow"/>
              </a:rPr>
              <a:t> </a:t>
            </a:r>
            <a:r>
              <a:rPr sz="1200" spc="-5" dirty="0">
                <a:latin typeface="Arial Narrow"/>
                <a:cs typeface="Arial Narrow"/>
              </a:rPr>
              <a:t>ЦУС</a:t>
            </a:r>
            <a:endParaRPr sz="12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48407" y="6423056"/>
            <a:ext cx="13843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0C0C0C"/>
                </a:solidFill>
                <a:latin typeface="Arial"/>
                <a:cs typeface="Arial"/>
              </a:rPr>
              <a:t>5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6045" y="383861"/>
            <a:ext cx="1491479" cy="468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03247" y="402278"/>
            <a:ext cx="339661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Единая система</a:t>
            </a:r>
            <a:r>
              <a:rPr spc="-60" dirty="0"/>
              <a:t> </a:t>
            </a:r>
            <a:r>
              <a:rPr spc="-10" dirty="0"/>
              <a:t>управления</a:t>
            </a:r>
          </a:p>
        </p:txBody>
      </p:sp>
      <p:sp>
        <p:nvSpPr>
          <p:cNvPr id="4" name="object 4"/>
          <p:cNvSpPr/>
          <p:nvPr/>
        </p:nvSpPr>
        <p:spPr>
          <a:xfrm>
            <a:off x="2071290" y="383859"/>
            <a:ext cx="1640834" cy="4207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4854" y="1229945"/>
            <a:ext cx="3995623" cy="24271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4855" y="3838431"/>
            <a:ext cx="3995623" cy="26084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303247" y="1715718"/>
            <a:ext cx="19411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5165" algn="l"/>
              </a:tabLst>
            </a:pP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В	</a:t>
            </a:r>
            <a:r>
              <a:rPr sz="1800" b="1" spc="-30" dirty="0">
                <a:solidFill>
                  <a:srgbClr val="366091"/>
                </a:solidFill>
                <a:latin typeface="Arial"/>
                <a:cs typeface="Arial"/>
              </a:rPr>
              <a:t>результате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25772" y="1715718"/>
            <a:ext cx="10871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366091"/>
                </a:solidFill>
                <a:latin typeface="Arial"/>
                <a:cs typeface="Arial"/>
              </a:rPr>
              <a:t>создания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03747" y="1715718"/>
            <a:ext cx="6521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Е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Ц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У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С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03247" y="1991943"/>
            <a:ext cx="14287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прои</a:t>
            </a:r>
            <a:r>
              <a:rPr sz="1800" b="1" spc="-50" dirty="0">
                <a:solidFill>
                  <a:srgbClr val="366091"/>
                </a:solidFill>
                <a:latin typeface="Arial"/>
                <a:cs typeface="Arial"/>
              </a:rPr>
              <a:t>з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ой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д</a:t>
            </a:r>
            <a:r>
              <a:rPr sz="1800" b="1" spc="-25" dirty="0">
                <a:solidFill>
                  <a:srgbClr val="366091"/>
                </a:solidFill>
                <a:latin typeface="Arial"/>
                <a:cs typeface="Arial"/>
              </a:rPr>
              <a:t>е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т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194205" y="2424488"/>
            <a:ext cx="172901" cy="1733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94205" y="2776913"/>
            <a:ext cx="172901" cy="1733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588997" y="2973018"/>
            <a:ext cx="2692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2765" algn="l"/>
                <a:tab pos="1024890" algn="l"/>
                <a:tab pos="2336165" algn="l"/>
              </a:tabLst>
            </a:pP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н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а	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3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1	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че</a:t>
            </a:r>
            <a:r>
              <a:rPr sz="1800" b="1" spc="-25" dirty="0">
                <a:solidFill>
                  <a:srgbClr val="366091"/>
                </a:solidFill>
                <a:latin typeface="Arial"/>
                <a:cs typeface="Arial"/>
              </a:rPr>
              <a:t>л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о</a:t>
            </a:r>
            <a:r>
              <a:rPr sz="1800" b="1" spc="-25" dirty="0">
                <a:solidFill>
                  <a:srgbClr val="366091"/>
                </a:solidFill>
                <a:latin typeface="Arial"/>
                <a:cs typeface="Arial"/>
              </a:rPr>
              <a:t>в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ек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а	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(с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о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69897" y="2266263"/>
            <a:ext cx="4787900" cy="100647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431800" indent="-419100">
              <a:lnSpc>
                <a:spcPct val="100000"/>
              </a:lnSpc>
              <a:spcBef>
                <a:spcPts val="715"/>
              </a:spcBef>
              <a:buClr>
                <a:srgbClr val="000000"/>
              </a:buClr>
              <a:buFont typeface="Segoe UI Symbol"/>
              <a:buChar char="❑"/>
              <a:tabLst>
                <a:tab pos="431165" algn="l"/>
                <a:tab pos="431800" algn="l"/>
              </a:tabLst>
            </a:pP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повышение</a:t>
            </a:r>
            <a:r>
              <a:rPr sz="1800" b="1" spc="-10" dirty="0">
                <a:solidFill>
                  <a:srgbClr val="366091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366091"/>
                </a:solidFill>
                <a:latin typeface="Arial"/>
                <a:cs typeface="Arial"/>
              </a:rPr>
              <a:t>управляемости</a:t>
            </a:r>
            <a:endParaRPr sz="1800">
              <a:latin typeface="Arial"/>
              <a:cs typeface="Arial"/>
            </a:endParaRPr>
          </a:p>
          <a:p>
            <a:pPr marL="431800" indent="-419100">
              <a:lnSpc>
                <a:spcPct val="100000"/>
              </a:lnSpc>
              <a:spcBef>
                <a:spcPts val="615"/>
              </a:spcBef>
              <a:buClr>
                <a:srgbClr val="000000"/>
              </a:buClr>
              <a:buFont typeface="Segoe UI Symbol"/>
              <a:buChar char="❑"/>
              <a:tabLst>
                <a:tab pos="431165" algn="l"/>
                <a:tab pos="431800" algn="l"/>
                <a:tab pos="1769745" algn="l"/>
                <a:tab pos="3307715" algn="l"/>
              </a:tabLst>
            </a:pPr>
            <a:r>
              <a:rPr sz="1800" b="1" spc="-10" dirty="0">
                <a:solidFill>
                  <a:srgbClr val="366091"/>
                </a:solidFill>
                <a:latin typeface="Arial"/>
                <a:cs typeface="Arial"/>
              </a:rPr>
              <a:t>cнижение	</a:t>
            </a:r>
            <a:r>
              <a:rPr sz="1800" b="1" spc="-15" dirty="0">
                <a:solidFill>
                  <a:srgbClr val="366091"/>
                </a:solidFill>
                <a:latin typeface="Arial"/>
                <a:cs typeface="Arial"/>
              </a:rPr>
              <a:t>количества	</a:t>
            </a:r>
            <a:r>
              <a:rPr sz="1800" b="1" spc="-10" dirty="0">
                <a:solidFill>
                  <a:srgbClr val="366091"/>
                </a:solidFill>
                <a:latin typeface="Arial"/>
                <a:cs typeface="Arial"/>
              </a:rPr>
              <a:t>диспетчеров</a:t>
            </a:r>
            <a:endParaRPr sz="1800">
              <a:latin typeface="Arial"/>
              <a:cs typeface="Arial"/>
            </a:endParaRPr>
          </a:p>
          <a:p>
            <a:pPr marR="6985" algn="r">
              <a:lnSpc>
                <a:spcPct val="100000"/>
              </a:lnSpc>
              <a:spcBef>
                <a:spcPts val="15"/>
              </a:spcBef>
              <a:tabLst>
                <a:tab pos="634365" algn="l"/>
                <a:tab pos="1174115" algn="l"/>
              </a:tabLst>
            </a:pP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12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2	до	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9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194205" y="3681788"/>
            <a:ext cx="172901" cy="1733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94205" y="4310438"/>
            <a:ext cx="172901" cy="1733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169897" y="3171138"/>
            <a:ext cx="1781175" cy="135890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431800">
              <a:lnSpc>
                <a:spcPct val="100000"/>
              </a:lnSpc>
              <a:spcBef>
                <a:spcPts val="715"/>
              </a:spcBef>
            </a:pPr>
            <a:r>
              <a:rPr sz="1800" b="1" spc="-10" dirty="0">
                <a:solidFill>
                  <a:srgbClr val="366091"/>
                </a:solidFill>
                <a:latin typeface="Arial"/>
                <a:cs typeface="Arial"/>
              </a:rPr>
              <a:t>человека);</a:t>
            </a:r>
            <a:endParaRPr sz="1800">
              <a:latin typeface="Arial"/>
              <a:cs typeface="Arial"/>
            </a:endParaRPr>
          </a:p>
          <a:p>
            <a:pPr marL="431800" marR="5080" indent="-419100">
              <a:lnSpc>
                <a:spcPct val="100699"/>
              </a:lnSpc>
              <a:spcBef>
                <a:spcPts val="600"/>
              </a:spcBef>
              <a:buClr>
                <a:srgbClr val="000000"/>
              </a:buClr>
              <a:buFont typeface="Segoe UI Symbol"/>
              <a:buChar char="❑"/>
              <a:tabLst>
                <a:tab pos="431165" algn="l"/>
                <a:tab pos="431800" algn="l"/>
              </a:tabLst>
            </a:pP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повышени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е  </a:t>
            </a:r>
            <a:r>
              <a:rPr sz="1800" b="1" spc="-15" dirty="0">
                <a:solidFill>
                  <a:srgbClr val="366091"/>
                </a:solidFill>
                <a:latin typeface="Arial"/>
                <a:cs typeface="Arial"/>
              </a:rPr>
              <a:t>труда;</a:t>
            </a:r>
            <a:endParaRPr sz="1800">
              <a:latin typeface="Arial"/>
              <a:cs typeface="Arial"/>
            </a:endParaRPr>
          </a:p>
          <a:p>
            <a:pPr marL="431800" indent="-419100">
              <a:lnSpc>
                <a:spcPct val="100000"/>
              </a:lnSpc>
              <a:spcBef>
                <a:spcPts val="615"/>
              </a:spcBef>
              <a:buClr>
                <a:srgbClr val="000000"/>
              </a:buClr>
              <a:buFont typeface="Segoe UI Symbol"/>
              <a:buChar char="❑"/>
              <a:tabLst>
                <a:tab pos="431165" algn="l"/>
                <a:tab pos="431800" algn="l"/>
              </a:tabLst>
            </a:pPr>
            <a:r>
              <a:rPr sz="1800" b="1" spc="-10" dirty="0">
                <a:solidFill>
                  <a:srgbClr val="366091"/>
                </a:solidFill>
                <a:latin typeface="Arial"/>
                <a:cs typeface="Arial"/>
              </a:rPr>
              <a:t>cнижение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79684" y="3601668"/>
            <a:ext cx="2675890" cy="9283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065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произ</a:t>
            </a:r>
            <a:r>
              <a:rPr sz="1800" b="1" spc="-25" dirty="0">
                <a:solidFill>
                  <a:srgbClr val="366091"/>
                </a:solidFill>
                <a:latin typeface="Arial"/>
                <a:cs typeface="Arial"/>
              </a:rPr>
              <a:t>во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д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ительн</a:t>
            </a:r>
            <a:r>
              <a:rPr sz="1800" b="1" spc="-25" dirty="0">
                <a:solidFill>
                  <a:srgbClr val="366091"/>
                </a:solidFill>
                <a:latin typeface="Arial"/>
                <a:cs typeface="Arial"/>
              </a:rPr>
              <a:t>о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ст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и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tabLst>
                <a:tab pos="2509520" algn="l"/>
              </a:tabLst>
            </a:pP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т</a:t>
            </a:r>
            <a:r>
              <a:rPr sz="1800" b="1" spc="-25" dirty="0">
                <a:solidFill>
                  <a:srgbClr val="366091"/>
                </a:solidFill>
                <a:latin typeface="Arial"/>
                <a:cs typeface="Arial"/>
              </a:rPr>
              <a:t>е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хн</a:t>
            </a:r>
            <a:r>
              <a:rPr sz="1800" b="1" spc="-50" dirty="0">
                <a:solidFill>
                  <a:srgbClr val="366091"/>
                </a:solidFill>
                <a:latin typeface="Arial"/>
                <a:cs typeface="Arial"/>
              </a:rPr>
              <a:t>о</a:t>
            </a:r>
            <a:r>
              <a:rPr sz="1800" b="1" spc="-25" dirty="0">
                <a:solidFill>
                  <a:srgbClr val="366091"/>
                </a:solidFill>
                <a:latin typeface="Arial"/>
                <a:cs typeface="Arial"/>
              </a:rPr>
              <a:t>л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огич</a:t>
            </a:r>
            <a:r>
              <a:rPr sz="1800" b="1" spc="-25" dirty="0">
                <a:solidFill>
                  <a:srgbClr val="366091"/>
                </a:solidFill>
                <a:latin typeface="Arial"/>
                <a:cs typeface="Arial"/>
              </a:rPr>
              <a:t>е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ски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х	и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194205" y="4939088"/>
            <a:ext cx="172901" cy="1733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169897" y="4428438"/>
            <a:ext cx="4785995" cy="100647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431800">
              <a:lnSpc>
                <a:spcPct val="100000"/>
              </a:lnSpc>
              <a:spcBef>
                <a:spcPts val="715"/>
              </a:spcBef>
            </a:pPr>
            <a:r>
              <a:rPr sz="1800" b="1" spc="-15" dirty="0">
                <a:solidFill>
                  <a:srgbClr val="366091"/>
                </a:solidFill>
                <a:latin typeface="Arial"/>
                <a:cs typeface="Arial"/>
              </a:rPr>
              <a:t>коммерческих потерь</a:t>
            </a:r>
            <a:r>
              <a:rPr sz="1800" b="1" spc="5" dirty="0">
                <a:solidFill>
                  <a:srgbClr val="366091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366091"/>
                </a:solidFill>
                <a:latin typeface="Arial"/>
                <a:cs typeface="Arial"/>
              </a:rPr>
              <a:t>электроэнергии</a:t>
            </a:r>
            <a:endParaRPr sz="1800">
              <a:latin typeface="Arial"/>
              <a:cs typeface="Arial"/>
            </a:endParaRPr>
          </a:p>
          <a:p>
            <a:pPr marL="431800" marR="5080" indent="-419100">
              <a:lnSpc>
                <a:spcPct val="100699"/>
              </a:lnSpc>
              <a:spcBef>
                <a:spcPts val="600"/>
              </a:spcBef>
              <a:buClr>
                <a:srgbClr val="000000"/>
              </a:buClr>
              <a:buFont typeface="Segoe UI Symbol"/>
              <a:buChar char="❑"/>
              <a:tabLst>
                <a:tab pos="431165" algn="l"/>
                <a:tab pos="431800" algn="l"/>
                <a:tab pos="1694814" algn="l"/>
                <a:tab pos="3387090" algn="l"/>
                <a:tab pos="4631690" algn="l"/>
              </a:tabLst>
            </a:pP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сни</a:t>
            </a:r>
            <a:r>
              <a:rPr sz="1800" b="1" spc="-25" dirty="0">
                <a:solidFill>
                  <a:srgbClr val="366091"/>
                </a:solidFill>
                <a:latin typeface="Arial"/>
                <a:cs typeface="Arial"/>
              </a:rPr>
              <a:t>ж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ени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е	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капитальны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х	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ра</a:t>
            </a:r>
            <a:r>
              <a:rPr sz="1800" b="1" spc="-25" dirty="0">
                <a:solidFill>
                  <a:srgbClr val="366091"/>
                </a:solidFill>
                <a:latin typeface="Arial"/>
                <a:cs typeface="Arial"/>
              </a:rPr>
              <a:t>с</a:t>
            </a:r>
            <a:r>
              <a:rPr sz="1800" b="1" spc="-50" dirty="0">
                <a:solidFill>
                  <a:srgbClr val="366091"/>
                </a:solidFill>
                <a:latin typeface="Arial"/>
                <a:cs typeface="Arial"/>
              </a:rPr>
              <a:t>х</a:t>
            </a:r>
            <a:r>
              <a:rPr sz="1800" b="1" spc="-25" dirty="0">
                <a:solidFill>
                  <a:srgbClr val="366091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д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о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в	и  </a:t>
            </a:r>
            <a:r>
              <a:rPr sz="1800" b="1" spc="-10" dirty="0">
                <a:solidFill>
                  <a:srgbClr val="366091"/>
                </a:solidFill>
                <a:latin typeface="Arial"/>
                <a:cs typeface="Arial"/>
              </a:rPr>
              <a:t>затрат 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на </a:t>
            </a:r>
            <a:r>
              <a:rPr sz="1800" b="1" dirty="0">
                <a:solidFill>
                  <a:srgbClr val="366091"/>
                </a:solidFill>
                <a:latin typeface="Arial"/>
                <a:cs typeface="Arial"/>
              </a:rPr>
              <a:t>оплату</a:t>
            </a:r>
            <a:r>
              <a:rPr sz="1800" b="1" spc="-5" dirty="0">
                <a:solidFill>
                  <a:srgbClr val="366091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366091"/>
                </a:solidFill>
                <a:latin typeface="Arial"/>
                <a:cs typeface="Arial"/>
              </a:rPr>
              <a:t>труда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197025" y="1221564"/>
            <a:ext cx="397101" cy="41175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8748407" y="6423056"/>
            <a:ext cx="13843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0C0C0C"/>
                </a:solidFill>
                <a:latin typeface="Arial"/>
                <a:cs typeface="Arial"/>
              </a:rPr>
              <a:t>6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68071" y="3070021"/>
            <a:ext cx="456628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20" dirty="0">
                <a:solidFill>
                  <a:srgbClr val="366091"/>
                </a:solidFill>
              </a:rPr>
              <a:t>СПАСИБО </a:t>
            </a:r>
            <a:r>
              <a:rPr sz="2800" dirty="0">
                <a:solidFill>
                  <a:srgbClr val="366091"/>
                </a:solidFill>
              </a:rPr>
              <a:t>ЗА</a:t>
            </a:r>
            <a:r>
              <a:rPr sz="2800" spc="-40" dirty="0">
                <a:solidFill>
                  <a:srgbClr val="366091"/>
                </a:solidFill>
              </a:rPr>
              <a:t> </a:t>
            </a:r>
            <a:r>
              <a:rPr sz="2800" spc="-5" dirty="0">
                <a:solidFill>
                  <a:srgbClr val="366091"/>
                </a:solidFill>
              </a:rPr>
              <a:t>ВНИМАНИЕ!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468</Words>
  <Application>Microsoft Office PowerPoint</Application>
  <PresentationFormat>Экран (4:3)</PresentationFormat>
  <Paragraphs>156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Презентация PowerPoint</vt:lpstr>
      <vt:lpstr>Общая информация проекта по  созданию Единого центра управления</vt:lpstr>
      <vt:lpstr>Планируемая структура управления  ОТУ</vt:lpstr>
      <vt:lpstr>Внедряемые продукты</vt:lpstr>
      <vt:lpstr>Экономический эффект от реализации  проекта</vt:lpstr>
      <vt:lpstr>Единая система управления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3</cp:revision>
  <dcterms:created xsi:type="dcterms:W3CDTF">2020-12-01T12:14:19Z</dcterms:created>
  <dcterms:modified xsi:type="dcterms:W3CDTF">2020-12-01T12:27:10Z</dcterms:modified>
</cp:coreProperties>
</file>