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74" r:id="rId2"/>
    <p:sldMasterId id="2147483692" r:id="rId3"/>
  </p:sldMasterIdLst>
  <p:notesMasterIdLst>
    <p:notesMasterId r:id="rId14"/>
  </p:notesMasterIdLst>
  <p:sldIdLst>
    <p:sldId id="257" r:id="rId4"/>
    <p:sldId id="310" r:id="rId5"/>
    <p:sldId id="311" r:id="rId6"/>
    <p:sldId id="312" r:id="rId7"/>
    <p:sldId id="304" r:id="rId8"/>
    <p:sldId id="307" r:id="rId9"/>
    <p:sldId id="282" r:id="rId10"/>
    <p:sldId id="308" r:id="rId11"/>
    <p:sldId id="309" r:id="rId12"/>
    <p:sldId id="30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B08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125" d="100"/>
          <a:sy n="125" d="100"/>
        </p:scale>
        <p:origin x="-1230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4526C6-1F1D-423A-97DF-6114CA4E925A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4EE102-1C2A-4478-AFD1-11996C2EC8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9941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EA7E80-B700-4CBE-A878-7F7DF5189A08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237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81CCC-2839-4B37-AFD0-44D82218AD21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31DF8-27F0-4B33-A502-E6B1457511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181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81CCC-2839-4B37-AFD0-44D82218AD21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31DF8-27F0-4B33-A502-E6B1457511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5190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81CCC-2839-4B37-AFD0-44D82218AD21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31DF8-27F0-4B33-A502-E6B1457511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5252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380312" y="188645"/>
            <a:ext cx="1782198" cy="1310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870"/>
              </a:lnSpc>
            </a:pPr>
            <a:r>
              <a:rPr lang="ru-RU" sz="75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Публичное акционерное общество</a:t>
            </a:r>
          </a:p>
          <a:p>
            <a:pPr>
              <a:lnSpc>
                <a:spcPts val="870"/>
              </a:lnSpc>
            </a:pPr>
            <a:r>
              <a:rPr lang="ru-RU" sz="750" b="1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НОВОЛИПЕЦКИЙ</a:t>
            </a:r>
          </a:p>
          <a:p>
            <a:pPr>
              <a:lnSpc>
                <a:spcPts val="870"/>
              </a:lnSpc>
            </a:pPr>
            <a:r>
              <a:rPr lang="ru-RU" sz="750" b="1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МЕТАЛЛУРГИЧЕСКИЙ</a:t>
            </a:r>
          </a:p>
          <a:p>
            <a:pPr>
              <a:lnSpc>
                <a:spcPts val="870"/>
              </a:lnSpc>
            </a:pPr>
            <a:r>
              <a:rPr lang="ru-RU" sz="750" b="1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КОМБИНАТ</a:t>
            </a:r>
            <a:endParaRPr lang="en-US" sz="750" b="1" dirty="0">
              <a:solidFill>
                <a:schemeClr val="tx1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ts val="870"/>
              </a:lnSpc>
            </a:pPr>
            <a:endParaRPr lang="en-US" sz="750" b="1" dirty="0">
              <a:solidFill>
                <a:schemeClr val="tx1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ts val="870"/>
              </a:lnSpc>
            </a:pPr>
            <a:r>
              <a:rPr lang="ru-RU" sz="75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Россия, 398040</a:t>
            </a:r>
          </a:p>
          <a:p>
            <a:pPr>
              <a:lnSpc>
                <a:spcPts val="870"/>
              </a:lnSpc>
            </a:pPr>
            <a:r>
              <a:rPr lang="ru-RU" sz="75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г. Липецк, пл. Металлургов, 2</a:t>
            </a:r>
          </a:p>
          <a:p>
            <a:pPr>
              <a:lnSpc>
                <a:spcPts val="870"/>
              </a:lnSpc>
            </a:pPr>
            <a:r>
              <a:rPr lang="ru-RU" sz="75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Факс:</a:t>
            </a:r>
            <a:r>
              <a:rPr lang="en-US" sz="75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+7 (4742) 44 11 11</a:t>
            </a:r>
            <a:endParaRPr lang="ru-RU" sz="750" dirty="0">
              <a:solidFill>
                <a:schemeClr val="tx1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ts val="870"/>
              </a:lnSpc>
            </a:pPr>
            <a:r>
              <a:rPr lang="en-US" sz="75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Email</a:t>
            </a:r>
            <a:r>
              <a:rPr lang="ru-RU" sz="75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75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info@nlmk.ru</a:t>
            </a:r>
            <a:endParaRPr lang="ru-RU" sz="750" dirty="0">
              <a:solidFill>
                <a:schemeClr val="tx1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450"/>
              </a:spcBef>
            </a:pPr>
            <a:endParaRPr lang="ru-RU" sz="750" b="1" dirty="0">
              <a:solidFill>
                <a:schemeClr val="tx1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Текст 9"/>
          <p:cNvSpPr>
            <a:spLocks noGrp="1"/>
          </p:cNvSpPr>
          <p:nvPr>
            <p:ph type="body" sz="quarter" idx="11" hasCustomPrompt="1"/>
          </p:nvPr>
        </p:nvSpPr>
        <p:spPr>
          <a:xfrm>
            <a:off x="413541" y="2661328"/>
            <a:ext cx="1781951" cy="614827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ru-RU" sz="1500" kern="1200" dirty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l">
              <a:defRPr sz="1350"/>
            </a:lvl2pPr>
            <a:lvl3pPr algn="l">
              <a:defRPr sz="1350"/>
            </a:lvl3pPr>
            <a:lvl4pPr algn="l">
              <a:defRPr sz="1350"/>
            </a:lvl4pPr>
            <a:lvl5pPr algn="l">
              <a:defRPr sz="1350"/>
            </a:lvl5pPr>
          </a:lstStyle>
          <a:p>
            <a:r>
              <a:rPr lang="ru-RU" sz="1500" dirty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Дополнительно описание</a:t>
            </a:r>
          </a:p>
        </p:txBody>
      </p:sp>
      <p:sp>
        <p:nvSpPr>
          <p:cNvPr id="19" name="Текст 9"/>
          <p:cNvSpPr>
            <a:spLocks noGrp="1"/>
          </p:cNvSpPr>
          <p:nvPr>
            <p:ph type="body" sz="quarter" idx="12" hasCustomPrompt="1"/>
          </p:nvPr>
        </p:nvSpPr>
        <p:spPr>
          <a:xfrm>
            <a:off x="413541" y="309795"/>
            <a:ext cx="1309325" cy="336976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ru-RU" sz="900" kern="1200" dirty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l">
              <a:defRPr sz="1350"/>
            </a:lvl2pPr>
            <a:lvl3pPr algn="l">
              <a:defRPr sz="1350"/>
            </a:lvl3pPr>
            <a:lvl4pPr algn="l">
              <a:defRPr sz="1350"/>
            </a:lvl4pPr>
            <a:lvl5pPr algn="l">
              <a:defRPr sz="1350"/>
            </a:lvl5pPr>
          </a:lstStyle>
          <a:p>
            <a:r>
              <a:rPr lang="ru-RU" sz="90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00.00.2016 года</a:t>
            </a:r>
          </a:p>
        </p:txBody>
      </p:sp>
      <p:sp>
        <p:nvSpPr>
          <p:cNvPr id="20" name="Текст 9"/>
          <p:cNvSpPr>
            <a:spLocks noGrp="1"/>
          </p:cNvSpPr>
          <p:nvPr>
            <p:ph type="body" sz="quarter" idx="13" hasCustomPrompt="1"/>
          </p:nvPr>
        </p:nvSpPr>
        <p:spPr>
          <a:xfrm>
            <a:off x="7380312" y="2479081"/>
            <a:ext cx="1618722" cy="797070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ts val="99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ru-RU" sz="825" kern="1200" dirty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l">
              <a:defRPr sz="1350"/>
            </a:lvl2pPr>
            <a:lvl3pPr algn="l">
              <a:defRPr sz="1350"/>
            </a:lvl3pPr>
            <a:lvl4pPr algn="l">
              <a:defRPr sz="1350"/>
            </a:lvl4pPr>
            <a:lvl5pPr algn="l">
              <a:defRPr sz="1350"/>
            </a:lvl5pPr>
          </a:lstStyle>
          <a:p>
            <a:r>
              <a:rPr lang="ru-RU" sz="825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Докладчик:</a:t>
            </a:r>
          </a:p>
          <a:p>
            <a:r>
              <a:rPr lang="ru-RU" sz="825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Фамилия имя отчество,</a:t>
            </a:r>
          </a:p>
          <a:p>
            <a:r>
              <a:rPr lang="ru-RU" sz="825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Должность,</a:t>
            </a:r>
          </a:p>
          <a:p>
            <a:r>
              <a:rPr lang="ru-RU" sz="825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тел.</a:t>
            </a:r>
          </a:p>
        </p:txBody>
      </p:sp>
      <p:sp>
        <p:nvSpPr>
          <p:cNvPr id="21" name="Текст 9"/>
          <p:cNvSpPr>
            <a:spLocks noGrp="1"/>
          </p:cNvSpPr>
          <p:nvPr>
            <p:ph type="body" sz="quarter" idx="14" hasCustomPrompt="1"/>
          </p:nvPr>
        </p:nvSpPr>
        <p:spPr>
          <a:xfrm>
            <a:off x="413540" y="1455607"/>
            <a:ext cx="4023161" cy="750471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ru-RU" sz="3000" kern="1200" dirty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l">
              <a:defRPr sz="1350"/>
            </a:lvl2pPr>
            <a:lvl3pPr algn="l">
              <a:defRPr sz="1350"/>
            </a:lvl3pPr>
            <a:lvl4pPr algn="l">
              <a:defRPr sz="1350"/>
            </a:lvl4pPr>
            <a:lvl5pPr algn="l">
              <a:defRPr sz="1350"/>
            </a:lvl5pPr>
          </a:lstStyle>
          <a:p>
            <a:r>
              <a:rPr lang="ru-RU" sz="3000" dirty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Название презентации</a:t>
            </a:r>
          </a:p>
        </p:txBody>
      </p:sp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8592" y="49521"/>
            <a:ext cx="1499009" cy="1059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2085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380312" y="188643"/>
            <a:ext cx="1782198" cy="1310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870"/>
              </a:lnSpc>
            </a:pPr>
            <a:r>
              <a:rPr lang="ru-RU" sz="750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Публичное </a:t>
            </a:r>
            <a:r>
              <a:rPr lang="ru-RU" sz="75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акционерное общество</a:t>
            </a:r>
          </a:p>
          <a:p>
            <a:pPr>
              <a:lnSpc>
                <a:spcPts val="870"/>
              </a:lnSpc>
            </a:pPr>
            <a:r>
              <a:rPr lang="ru-RU" sz="750" b="1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НОВОЛИПЕЦКИЙ</a:t>
            </a:r>
          </a:p>
          <a:p>
            <a:pPr>
              <a:lnSpc>
                <a:spcPts val="870"/>
              </a:lnSpc>
            </a:pPr>
            <a:r>
              <a:rPr lang="ru-RU" sz="750" b="1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МЕТАЛЛУРГИЧЕСКИЙ</a:t>
            </a:r>
          </a:p>
          <a:p>
            <a:pPr>
              <a:lnSpc>
                <a:spcPts val="870"/>
              </a:lnSpc>
            </a:pPr>
            <a:r>
              <a:rPr lang="ru-RU" sz="750" b="1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КОМБИНАТ</a:t>
            </a:r>
            <a:endParaRPr lang="en-US" sz="750" b="1" dirty="0" smtClean="0">
              <a:solidFill>
                <a:schemeClr val="tx1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ts val="870"/>
              </a:lnSpc>
            </a:pPr>
            <a:endParaRPr lang="en-US" sz="750" b="1" dirty="0" smtClean="0">
              <a:solidFill>
                <a:schemeClr val="tx1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ts val="870"/>
              </a:lnSpc>
            </a:pPr>
            <a:r>
              <a:rPr lang="ru-RU" sz="75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Россия, 398040</a:t>
            </a:r>
          </a:p>
          <a:p>
            <a:pPr>
              <a:lnSpc>
                <a:spcPts val="870"/>
              </a:lnSpc>
            </a:pPr>
            <a:r>
              <a:rPr lang="ru-RU" sz="75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г</a:t>
            </a:r>
            <a:r>
              <a:rPr lang="ru-RU" sz="750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ru-RU" sz="75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Липецк, пл. Металлургов, 2</a:t>
            </a:r>
          </a:p>
          <a:p>
            <a:pPr>
              <a:lnSpc>
                <a:spcPts val="870"/>
              </a:lnSpc>
            </a:pPr>
            <a:r>
              <a:rPr lang="ru-RU" sz="75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Факс</a:t>
            </a:r>
            <a:r>
              <a:rPr lang="ru-RU" sz="750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750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+7 (4742) 44 11 11</a:t>
            </a:r>
            <a:endParaRPr lang="ru-RU" sz="750" dirty="0">
              <a:solidFill>
                <a:schemeClr val="tx1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ts val="870"/>
              </a:lnSpc>
            </a:pPr>
            <a:r>
              <a:rPr lang="en-US" sz="75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Email</a:t>
            </a:r>
            <a:r>
              <a:rPr lang="ru-RU" sz="750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750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info@nlmk.ru</a:t>
            </a:r>
            <a:endParaRPr lang="ru-RU" sz="750" dirty="0">
              <a:solidFill>
                <a:schemeClr val="tx1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450"/>
              </a:spcBef>
            </a:pPr>
            <a:endParaRPr lang="ru-RU" sz="750" b="1" dirty="0">
              <a:solidFill>
                <a:schemeClr val="tx1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Текст 9"/>
          <p:cNvSpPr>
            <a:spLocks noGrp="1"/>
          </p:cNvSpPr>
          <p:nvPr>
            <p:ph type="body" sz="quarter" idx="11" hasCustomPrompt="1"/>
          </p:nvPr>
        </p:nvSpPr>
        <p:spPr>
          <a:xfrm>
            <a:off x="413540" y="2661326"/>
            <a:ext cx="1781951" cy="614827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ru-RU" sz="1500" kern="1200" dirty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l">
              <a:defRPr sz="1350"/>
            </a:lvl2pPr>
            <a:lvl3pPr algn="l">
              <a:defRPr sz="1350"/>
            </a:lvl3pPr>
            <a:lvl4pPr algn="l">
              <a:defRPr sz="1350"/>
            </a:lvl4pPr>
            <a:lvl5pPr algn="l">
              <a:defRPr sz="1350"/>
            </a:lvl5pPr>
          </a:lstStyle>
          <a:p>
            <a:r>
              <a:rPr lang="ru-RU" sz="1500" dirty="0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Дополнительно описание</a:t>
            </a:r>
            <a:endParaRPr lang="ru-RU" sz="1500" dirty="0">
              <a:solidFill>
                <a:schemeClr val="tx1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9" name="Текст 9"/>
          <p:cNvSpPr>
            <a:spLocks noGrp="1"/>
          </p:cNvSpPr>
          <p:nvPr>
            <p:ph type="body" sz="quarter" idx="12" hasCustomPrompt="1"/>
          </p:nvPr>
        </p:nvSpPr>
        <p:spPr>
          <a:xfrm>
            <a:off x="413540" y="309795"/>
            <a:ext cx="1309325" cy="336976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ru-RU" sz="900" kern="1200" dirty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l">
              <a:defRPr sz="1350"/>
            </a:lvl2pPr>
            <a:lvl3pPr algn="l">
              <a:defRPr sz="1350"/>
            </a:lvl3pPr>
            <a:lvl4pPr algn="l">
              <a:defRPr sz="1350"/>
            </a:lvl4pPr>
            <a:lvl5pPr algn="l">
              <a:defRPr sz="1350"/>
            </a:lvl5pPr>
          </a:lstStyle>
          <a:p>
            <a:r>
              <a:rPr lang="ru-RU" sz="900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00.00.2016 года</a:t>
            </a:r>
            <a:endParaRPr lang="ru-RU" sz="900" dirty="0">
              <a:solidFill>
                <a:schemeClr val="tx1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0" name="Текст 9"/>
          <p:cNvSpPr>
            <a:spLocks noGrp="1"/>
          </p:cNvSpPr>
          <p:nvPr>
            <p:ph type="body" sz="quarter" idx="13" hasCustomPrompt="1"/>
          </p:nvPr>
        </p:nvSpPr>
        <p:spPr>
          <a:xfrm>
            <a:off x="7380312" y="2479081"/>
            <a:ext cx="1618722" cy="797070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ts val="99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ru-RU" sz="825" kern="1200" dirty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l">
              <a:defRPr sz="1350"/>
            </a:lvl2pPr>
            <a:lvl3pPr algn="l">
              <a:defRPr sz="1350"/>
            </a:lvl3pPr>
            <a:lvl4pPr algn="l">
              <a:defRPr sz="1350"/>
            </a:lvl4pPr>
            <a:lvl5pPr algn="l">
              <a:defRPr sz="1350"/>
            </a:lvl5pPr>
          </a:lstStyle>
          <a:p>
            <a:r>
              <a:rPr lang="ru-RU" sz="825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Докладчик:</a:t>
            </a:r>
          </a:p>
          <a:p>
            <a:r>
              <a:rPr lang="ru-RU" sz="825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Фамилия имя отчество,</a:t>
            </a:r>
          </a:p>
          <a:p>
            <a:r>
              <a:rPr lang="ru-RU" sz="825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Должность,</a:t>
            </a:r>
          </a:p>
          <a:p>
            <a:r>
              <a:rPr lang="ru-RU" sz="825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тел.</a:t>
            </a:r>
            <a:endParaRPr lang="ru-RU" sz="825" dirty="0">
              <a:solidFill>
                <a:schemeClr val="tx1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1" name="Текст 9"/>
          <p:cNvSpPr>
            <a:spLocks noGrp="1"/>
          </p:cNvSpPr>
          <p:nvPr>
            <p:ph type="body" sz="quarter" idx="14" hasCustomPrompt="1"/>
          </p:nvPr>
        </p:nvSpPr>
        <p:spPr>
          <a:xfrm>
            <a:off x="413539" y="1455607"/>
            <a:ext cx="4023161" cy="750471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ru-RU" sz="3000" kern="1200" dirty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l">
              <a:defRPr sz="1350"/>
            </a:lvl2pPr>
            <a:lvl3pPr algn="l">
              <a:defRPr sz="1350"/>
            </a:lvl3pPr>
            <a:lvl4pPr algn="l">
              <a:defRPr sz="1350"/>
            </a:lvl4pPr>
            <a:lvl5pPr algn="l">
              <a:defRPr sz="1350"/>
            </a:lvl5pPr>
          </a:lstStyle>
          <a:p>
            <a:r>
              <a:rPr lang="ru-RU" sz="3000" dirty="0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Название презентации</a:t>
            </a:r>
            <a:endParaRPr lang="ru-RU" sz="3000" dirty="0">
              <a:solidFill>
                <a:schemeClr val="tx1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8591" y="49521"/>
            <a:ext cx="1499009" cy="1059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4551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Оглавление презентаци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8"/>
          <p:cNvSpPr>
            <a:spLocks noGrp="1"/>
          </p:cNvSpPr>
          <p:nvPr>
            <p:ph type="body" sz="quarter" idx="11" hasCustomPrompt="1"/>
          </p:nvPr>
        </p:nvSpPr>
        <p:spPr>
          <a:xfrm>
            <a:off x="521551" y="1429978"/>
            <a:ext cx="6361541" cy="4602832"/>
          </a:xfrm>
        </p:spPr>
        <p:txBody>
          <a:bodyPr>
            <a:normAutofit/>
          </a:bodyPr>
          <a:lstStyle>
            <a:lvl1pPr marL="0" indent="0" algn="l">
              <a:buFont typeface="Calibri" panose="020F0502020204030204" pitchFamily="34" charset="0"/>
              <a:buNone/>
              <a:defRPr lang="ru-RU" sz="1350" kern="1200" dirty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lvl="0"/>
            <a:r>
              <a:rPr lang="ru-RU" dirty="0" smtClean="0"/>
              <a:t>Список оглавления</a:t>
            </a:r>
          </a:p>
          <a:p>
            <a:pPr lvl="0"/>
            <a:endParaRPr lang="ru-RU" dirty="0"/>
          </a:p>
        </p:txBody>
      </p:sp>
      <p:sp>
        <p:nvSpPr>
          <p:cNvPr id="7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21551" y="338119"/>
            <a:ext cx="6162443" cy="598438"/>
          </a:xfrm>
          <a:prstGeom prst="rect">
            <a:avLst/>
          </a:prstGeom>
        </p:spPr>
        <p:txBody>
          <a:bodyPr/>
          <a:lstStyle>
            <a:lvl1pPr>
              <a:defRPr sz="2700"/>
            </a:lvl1pPr>
          </a:lstStyle>
          <a:p>
            <a:r>
              <a:rPr lang="ru-RU" dirty="0" smtClean="0"/>
              <a:t>Оглавление презентации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627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Слайд с 2 графи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иаграмма 5"/>
          <p:cNvSpPr>
            <a:spLocks noGrp="1"/>
          </p:cNvSpPr>
          <p:nvPr>
            <p:ph type="chart" sz="quarter" idx="11"/>
          </p:nvPr>
        </p:nvSpPr>
        <p:spPr>
          <a:xfrm>
            <a:off x="544117" y="1717675"/>
            <a:ext cx="3662363" cy="4114800"/>
          </a:xfrm>
        </p:spPr>
        <p:txBody>
          <a:bodyPr/>
          <a:lstStyle/>
          <a:p>
            <a:r>
              <a:rPr lang="ru-RU" smtClean="0"/>
              <a:t>Вставка диаграммы</a:t>
            </a:r>
            <a:endParaRPr lang="ru-RU"/>
          </a:p>
        </p:txBody>
      </p:sp>
      <p:sp>
        <p:nvSpPr>
          <p:cNvPr id="7" name="Диаграмма 5"/>
          <p:cNvSpPr>
            <a:spLocks noGrp="1"/>
          </p:cNvSpPr>
          <p:nvPr>
            <p:ph type="chart" sz="quarter" idx="12"/>
          </p:nvPr>
        </p:nvSpPr>
        <p:spPr>
          <a:xfrm>
            <a:off x="4706310" y="1717675"/>
            <a:ext cx="3662363" cy="4114800"/>
          </a:xfrm>
        </p:spPr>
        <p:txBody>
          <a:bodyPr/>
          <a:lstStyle/>
          <a:p>
            <a:r>
              <a:rPr lang="ru-RU" smtClean="0"/>
              <a:t>Вставка диаграммы</a:t>
            </a:r>
            <a:endParaRPr lang="ru-RU" dirty="0"/>
          </a:p>
        </p:txBody>
      </p:sp>
      <p:sp>
        <p:nvSpPr>
          <p:cNvPr id="1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21551" y="338119"/>
            <a:ext cx="6162443" cy="598438"/>
          </a:xfrm>
          <a:prstGeom prst="rect">
            <a:avLst/>
          </a:prstGeom>
        </p:spPr>
        <p:txBody>
          <a:bodyPr/>
          <a:lstStyle>
            <a:lvl1pPr>
              <a:defRPr sz="2700"/>
            </a:lvl1pPr>
          </a:lstStyle>
          <a:p>
            <a:r>
              <a:rPr lang="ru-RU" dirty="0" smtClean="0"/>
              <a:t>Заголовок: слайд с 2 графиками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33708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Слайд со спикер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19927" y="320522"/>
            <a:ext cx="6120626" cy="649636"/>
          </a:xfrm>
          <a:prstGeom prst="rect">
            <a:avLst/>
          </a:prstGeom>
        </p:spPr>
        <p:txBody>
          <a:bodyPr/>
          <a:lstStyle>
            <a:lvl1pPr>
              <a:defRPr sz="2700">
                <a:latin typeface="+mj-lt"/>
              </a:defRPr>
            </a:lvl1pPr>
          </a:lstStyle>
          <a:p>
            <a:r>
              <a:rPr lang="ru-RU" sz="2700" dirty="0" smtClean="0">
                <a:solidFill>
                  <a:srgbClr val="000000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Заголовок: слайд со спикерами</a:t>
            </a:r>
          </a:p>
        </p:txBody>
      </p:sp>
      <p:sp>
        <p:nvSpPr>
          <p:cNvPr id="4" name="Рисунок 5"/>
          <p:cNvSpPr>
            <a:spLocks noGrp="1"/>
          </p:cNvSpPr>
          <p:nvPr>
            <p:ph type="pic" sz="quarter" idx="13"/>
          </p:nvPr>
        </p:nvSpPr>
        <p:spPr>
          <a:xfrm>
            <a:off x="521494" y="1271242"/>
            <a:ext cx="1878807" cy="2868141"/>
          </a:xfrm>
        </p:spPr>
        <p:txBody>
          <a:bodyPr/>
          <a:lstStyle/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5" name="Рисунок 5"/>
          <p:cNvSpPr>
            <a:spLocks noGrp="1"/>
          </p:cNvSpPr>
          <p:nvPr>
            <p:ph type="pic" sz="quarter" idx="12"/>
          </p:nvPr>
        </p:nvSpPr>
        <p:spPr>
          <a:xfrm>
            <a:off x="3438134" y="1271240"/>
            <a:ext cx="1878807" cy="2868141"/>
          </a:xfrm>
        </p:spPr>
        <p:txBody>
          <a:bodyPr/>
          <a:lstStyle/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6" name="Рисунок 5"/>
          <p:cNvSpPr>
            <a:spLocks noGrp="1"/>
          </p:cNvSpPr>
          <p:nvPr>
            <p:ph type="pic" sz="quarter" idx="11"/>
          </p:nvPr>
        </p:nvSpPr>
        <p:spPr>
          <a:xfrm>
            <a:off x="6354773" y="1271240"/>
            <a:ext cx="1878807" cy="2868141"/>
          </a:xfrm>
        </p:spPr>
        <p:txBody>
          <a:bodyPr/>
          <a:lstStyle/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8" name="Текст 9"/>
          <p:cNvSpPr>
            <a:spLocks noGrp="1"/>
          </p:cNvSpPr>
          <p:nvPr>
            <p:ph type="body" sz="quarter" idx="14" hasCustomPrompt="1"/>
          </p:nvPr>
        </p:nvSpPr>
        <p:spPr>
          <a:xfrm>
            <a:off x="521495" y="4583113"/>
            <a:ext cx="1878807" cy="881062"/>
          </a:xfrm>
        </p:spPr>
        <p:txBody>
          <a:bodyPr/>
          <a:lstStyle>
            <a:lvl1pPr algn="l">
              <a:spcBef>
                <a:spcPts val="900"/>
              </a:spcBef>
              <a:defRPr sz="1350"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>
              <a:spcBef>
                <a:spcPts val="1200"/>
              </a:spcBef>
            </a:pPr>
            <a:r>
              <a:rPr lang="ru-RU" b="1" dirty="0" smtClean="0">
                <a:solidFill>
                  <a:srgbClr val="0092BC"/>
                </a:solidFill>
              </a:rPr>
              <a:t>ИМЯ ФАМИЛИЯ</a:t>
            </a:r>
          </a:p>
          <a:p>
            <a:pPr>
              <a:spcBef>
                <a:spcPts val="1200"/>
              </a:spcBef>
            </a:pPr>
            <a:r>
              <a:rPr lang="ru-RU" sz="1200" dirty="0" smtClean="0"/>
              <a:t>Должность</a:t>
            </a:r>
          </a:p>
          <a:p>
            <a:pPr lvl="0"/>
            <a:endParaRPr lang="ru-RU" dirty="0"/>
          </a:p>
        </p:txBody>
      </p:sp>
      <p:sp>
        <p:nvSpPr>
          <p:cNvPr id="9" name="Текст 9"/>
          <p:cNvSpPr>
            <a:spLocks noGrp="1"/>
          </p:cNvSpPr>
          <p:nvPr>
            <p:ph type="body" sz="quarter" idx="15" hasCustomPrompt="1"/>
          </p:nvPr>
        </p:nvSpPr>
        <p:spPr>
          <a:xfrm>
            <a:off x="3438133" y="4583113"/>
            <a:ext cx="1878807" cy="881062"/>
          </a:xfrm>
        </p:spPr>
        <p:txBody>
          <a:bodyPr/>
          <a:lstStyle>
            <a:lvl1pPr algn="l">
              <a:spcBef>
                <a:spcPts val="900"/>
              </a:spcBef>
              <a:defRPr sz="1350"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>
              <a:spcBef>
                <a:spcPts val="1200"/>
              </a:spcBef>
            </a:pPr>
            <a:r>
              <a:rPr lang="ru-RU" b="1" dirty="0" smtClean="0">
                <a:solidFill>
                  <a:srgbClr val="0092BC"/>
                </a:solidFill>
              </a:rPr>
              <a:t>ИМЯ ФАМИЛИЯ</a:t>
            </a:r>
          </a:p>
          <a:p>
            <a:pPr>
              <a:spcBef>
                <a:spcPts val="1200"/>
              </a:spcBef>
            </a:pPr>
            <a:r>
              <a:rPr lang="ru-RU" sz="1200" dirty="0" smtClean="0"/>
              <a:t>Должность</a:t>
            </a:r>
          </a:p>
          <a:p>
            <a:pPr lvl="0"/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6" hasCustomPrompt="1"/>
          </p:nvPr>
        </p:nvSpPr>
        <p:spPr>
          <a:xfrm>
            <a:off x="6354773" y="4577293"/>
            <a:ext cx="1878807" cy="881062"/>
          </a:xfrm>
        </p:spPr>
        <p:txBody>
          <a:bodyPr/>
          <a:lstStyle>
            <a:lvl1pPr algn="l">
              <a:spcBef>
                <a:spcPts val="900"/>
              </a:spcBef>
              <a:defRPr sz="1350"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>
              <a:spcBef>
                <a:spcPts val="1200"/>
              </a:spcBef>
            </a:pPr>
            <a:r>
              <a:rPr lang="ru-RU" b="1" dirty="0" smtClean="0">
                <a:solidFill>
                  <a:srgbClr val="0092BC"/>
                </a:solidFill>
              </a:rPr>
              <a:t>ИМЯ ФАМИЛИЯ</a:t>
            </a:r>
          </a:p>
          <a:p>
            <a:pPr>
              <a:spcBef>
                <a:spcPts val="1200"/>
              </a:spcBef>
            </a:pPr>
            <a:r>
              <a:rPr lang="ru-RU" sz="1200" dirty="0" smtClean="0"/>
              <a:t>Должность</a:t>
            </a:r>
          </a:p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33750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Слайд с акцентным параграф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екст 9"/>
          <p:cNvSpPr>
            <a:spLocks noGrp="1"/>
          </p:cNvSpPr>
          <p:nvPr>
            <p:ph type="body" sz="quarter" idx="11"/>
          </p:nvPr>
        </p:nvSpPr>
        <p:spPr>
          <a:xfrm>
            <a:off x="521551" y="1784353"/>
            <a:ext cx="6612443" cy="1349143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tx1"/>
                </a:solidFill>
              </a:defRPr>
            </a:lvl1pPr>
            <a:lvl2pPr algn="l">
              <a:defRPr sz="1350"/>
            </a:lvl2pPr>
            <a:lvl3pPr algn="l">
              <a:defRPr sz="1350"/>
            </a:lvl3pPr>
            <a:lvl4pPr algn="l">
              <a:defRPr sz="1350"/>
            </a:lvl4pPr>
            <a:lvl5pPr algn="l">
              <a:defRPr sz="135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Текст 9"/>
          <p:cNvSpPr>
            <a:spLocks noGrp="1"/>
          </p:cNvSpPr>
          <p:nvPr>
            <p:ph type="body" sz="quarter" idx="12" hasCustomPrompt="1"/>
          </p:nvPr>
        </p:nvSpPr>
        <p:spPr>
          <a:xfrm>
            <a:off x="521551" y="3445885"/>
            <a:ext cx="6612443" cy="2159619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accent3"/>
                </a:solidFill>
              </a:defRPr>
            </a:lvl1pPr>
            <a:lvl2pPr algn="l">
              <a:defRPr sz="1350"/>
            </a:lvl2pPr>
            <a:lvl3pPr algn="l">
              <a:defRPr sz="1350"/>
            </a:lvl3pPr>
            <a:lvl4pPr algn="l">
              <a:defRPr sz="1350"/>
            </a:lvl4pPr>
            <a:lvl5pPr algn="l">
              <a:defRPr sz="1350"/>
            </a:lvl5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dirty="0" smtClean="0"/>
              <a:t>ОБРАЗЕЦ ТЕКСТА</a:t>
            </a:r>
          </a:p>
          <a:p>
            <a:pPr lvl="0"/>
            <a:endParaRPr lang="ru-RU" dirty="0" smtClean="0"/>
          </a:p>
        </p:txBody>
      </p:sp>
      <p:sp>
        <p:nvSpPr>
          <p:cNvPr id="1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21551" y="338119"/>
            <a:ext cx="6162443" cy="813348"/>
          </a:xfrm>
          <a:prstGeom prst="rect">
            <a:avLst/>
          </a:prstGeom>
        </p:spPr>
        <p:txBody>
          <a:bodyPr/>
          <a:lstStyle>
            <a:lvl1pPr>
              <a:defRPr sz="2700"/>
            </a:lvl1pPr>
          </a:lstStyle>
          <a:p>
            <a:r>
              <a:rPr lang="ru-RU" dirty="0" smtClean="0"/>
              <a:t>Заголовок: слайд с акцентным параграфом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582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Слайд с 3 колонками (текс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sz="quarter" idx="11"/>
          </p:nvPr>
        </p:nvSpPr>
        <p:spPr>
          <a:xfrm>
            <a:off x="521494" y="1683837"/>
            <a:ext cx="2422428" cy="4310565"/>
          </a:xfrm>
        </p:spPr>
        <p:txBody>
          <a:bodyPr>
            <a:normAutofit/>
          </a:bodyPr>
          <a:lstStyle>
            <a:lvl1pPr algn="l">
              <a:defRPr sz="135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Текст 8"/>
          <p:cNvSpPr>
            <a:spLocks noGrp="1"/>
          </p:cNvSpPr>
          <p:nvPr>
            <p:ph type="body" sz="quarter" idx="13"/>
          </p:nvPr>
        </p:nvSpPr>
        <p:spPr>
          <a:xfrm>
            <a:off x="5751416" y="1683832"/>
            <a:ext cx="2422428" cy="4310568"/>
          </a:xfrm>
        </p:spPr>
        <p:txBody>
          <a:bodyPr>
            <a:normAutofit/>
          </a:bodyPr>
          <a:lstStyle>
            <a:lvl1pPr algn="l">
              <a:defRPr sz="135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Текст 8"/>
          <p:cNvSpPr>
            <a:spLocks noGrp="1"/>
          </p:cNvSpPr>
          <p:nvPr>
            <p:ph type="body" sz="quarter" idx="14"/>
          </p:nvPr>
        </p:nvSpPr>
        <p:spPr>
          <a:xfrm>
            <a:off x="3136455" y="1683835"/>
            <a:ext cx="2422428" cy="4310567"/>
          </a:xfrm>
        </p:spPr>
        <p:txBody>
          <a:bodyPr>
            <a:normAutofit/>
          </a:bodyPr>
          <a:lstStyle>
            <a:lvl1pPr algn="l">
              <a:defRPr sz="135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21551" y="338119"/>
            <a:ext cx="6162443" cy="898014"/>
          </a:xfrm>
          <a:prstGeom prst="rect">
            <a:avLst/>
          </a:prstGeom>
        </p:spPr>
        <p:txBody>
          <a:bodyPr/>
          <a:lstStyle>
            <a:lvl1pPr>
              <a:defRPr sz="2700"/>
            </a:lvl1pPr>
          </a:lstStyle>
          <a:p>
            <a:r>
              <a:rPr lang="ru-RU" dirty="0" smtClean="0"/>
              <a:t>Заголовок: слайд с 3 колонками (текст)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1295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Слайд с 3 колонками (текст+фото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sz="quarter" idx="11"/>
          </p:nvPr>
        </p:nvSpPr>
        <p:spPr>
          <a:xfrm>
            <a:off x="521494" y="1683837"/>
            <a:ext cx="2422428" cy="2642839"/>
          </a:xfrm>
        </p:spPr>
        <p:txBody>
          <a:bodyPr>
            <a:normAutofit/>
          </a:bodyPr>
          <a:lstStyle>
            <a:lvl1pPr algn="l">
              <a:defRPr sz="135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Текст 8"/>
          <p:cNvSpPr>
            <a:spLocks noGrp="1"/>
          </p:cNvSpPr>
          <p:nvPr>
            <p:ph type="body" sz="quarter" idx="13"/>
          </p:nvPr>
        </p:nvSpPr>
        <p:spPr>
          <a:xfrm>
            <a:off x="5751416" y="1683834"/>
            <a:ext cx="2422428" cy="2642839"/>
          </a:xfrm>
        </p:spPr>
        <p:txBody>
          <a:bodyPr>
            <a:normAutofit/>
          </a:bodyPr>
          <a:lstStyle>
            <a:lvl1pPr algn="l">
              <a:defRPr sz="135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Текст 8"/>
          <p:cNvSpPr>
            <a:spLocks noGrp="1"/>
          </p:cNvSpPr>
          <p:nvPr>
            <p:ph type="body" sz="quarter" idx="14"/>
          </p:nvPr>
        </p:nvSpPr>
        <p:spPr>
          <a:xfrm>
            <a:off x="3136455" y="1683835"/>
            <a:ext cx="2422428" cy="2642839"/>
          </a:xfrm>
        </p:spPr>
        <p:txBody>
          <a:bodyPr>
            <a:normAutofit/>
          </a:bodyPr>
          <a:lstStyle>
            <a:lvl1pPr algn="l">
              <a:defRPr sz="135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Рисунок 13"/>
          <p:cNvSpPr>
            <a:spLocks noGrp="1"/>
          </p:cNvSpPr>
          <p:nvPr>
            <p:ph type="pic" sz="quarter" idx="15"/>
          </p:nvPr>
        </p:nvSpPr>
        <p:spPr>
          <a:xfrm>
            <a:off x="567682" y="4638560"/>
            <a:ext cx="2330054" cy="1327150"/>
          </a:xfrm>
        </p:spPr>
        <p:txBody>
          <a:bodyPr/>
          <a:lstStyle/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15" name="Рисунок 13"/>
          <p:cNvSpPr>
            <a:spLocks noGrp="1"/>
          </p:cNvSpPr>
          <p:nvPr>
            <p:ph type="pic" sz="quarter" idx="16"/>
          </p:nvPr>
        </p:nvSpPr>
        <p:spPr>
          <a:xfrm>
            <a:off x="3182643" y="4638560"/>
            <a:ext cx="2330054" cy="1327150"/>
          </a:xfrm>
        </p:spPr>
        <p:txBody>
          <a:bodyPr/>
          <a:lstStyle/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16" name="Рисунок 13"/>
          <p:cNvSpPr>
            <a:spLocks noGrp="1"/>
          </p:cNvSpPr>
          <p:nvPr>
            <p:ph type="pic" sz="quarter" idx="17"/>
          </p:nvPr>
        </p:nvSpPr>
        <p:spPr>
          <a:xfrm>
            <a:off x="5797603" y="4638560"/>
            <a:ext cx="2330054" cy="1327150"/>
          </a:xfrm>
        </p:spPr>
        <p:txBody>
          <a:bodyPr/>
          <a:lstStyle/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18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21551" y="338119"/>
            <a:ext cx="6162443" cy="898014"/>
          </a:xfrm>
          <a:prstGeom prst="rect">
            <a:avLst/>
          </a:prstGeom>
        </p:spPr>
        <p:txBody>
          <a:bodyPr/>
          <a:lstStyle>
            <a:lvl1pPr>
              <a:defRPr sz="2700"/>
            </a:lvl1pPr>
          </a:lstStyle>
          <a:p>
            <a:r>
              <a:rPr lang="ru-RU" dirty="0" smtClean="0"/>
              <a:t>Заголовок: слайд с 3 колонками (</a:t>
            </a:r>
            <a:r>
              <a:rPr lang="ru-RU" dirty="0" err="1" smtClean="0"/>
              <a:t>текст+фото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09713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81CCC-2839-4B37-AFD0-44D82218AD21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31DF8-27F0-4B33-A502-E6B1457511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00945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_Слайд с плашками (таблицей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аблица 5"/>
          <p:cNvSpPr>
            <a:spLocks noGrp="1"/>
          </p:cNvSpPr>
          <p:nvPr>
            <p:ph type="tbl" sz="quarter" idx="11"/>
          </p:nvPr>
        </p:nvSpPr>
        <p:spPr>
          <a:xfrm>
            <a:off x="521550" y="1727782"/>
            <a:ext cx="7825138" cy="2866520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2" hasCustomPrompt="1"/>
          </p:nvPr>
        </p:nvSpPr>
        <p:spPr>
          <a:xfrm>
            <a:off x="521495" y="5184776"/>
            <a:ext cx="1770082" cy="312776"/>
          </a:xfrm>
        </p:spPr>
        <p:txBody>
          <a:bodyPr>
            <a:normAutofit/>
          </a:bodyPr>
          <a:lstStyle>
            <a:lvl1pPr algn="l">
              <a:defRPr sz="750"/>
            </a:lvl1pPr>
          </a:lstStyle>
          <a:p>
            <a:pPr lvl="0"/>
            <a:r>
              <a:rPr lang="ru-RU" dirty="0" smtClean="0"/>
              <a:t>Источник:</a:t>
            </a:r>
            <a:endParaRPr lang="ru-RU" dirty="0"/>
          </a:p>
        </p:txBody>
      </p:sp>
      <p:sp>
        <p:nvSpPr>
          <p:cNvPr id="9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21551" y="338119"/>
            <a:ext cx="6162443" cy="598438"/>
          </a:xfrm>
          <a:prstGeom prst="rect">
            <a:avLst/>
          </a:prstGeom>
        </p:spPr>
        <p:txBody>
          <a:bodyPr/>
          <a:lstStyle>
            <a:lvl1pPr>
              <a:defRPr sz="2700"/>
            </a:lvl1pPr>
          </a:lstStyle>
          <a:p>
            <a:r>
              <a:rPr lang="ru-RU" dirty="0" smtClean="0"/>
              <a:t>Заголовок: слайд с плашками (таблицей)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712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Слайд с 2 колонками (список+2 графика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Диаграмма 8"/>
          <p:cNvSpPr>
            <a:spLocks noGrp="1"/>
          </p:cNvSpPr>
          <p:nvPr>
            <p:ph type="chart" sz="quarter" idx="13"/>
          </p:nvPr>
        </p:nvSpPr>
        <p:spPr>
          <a:xfrm>
            <a:off x="4733926" y="1728791"/>
            <a:ext cx="3863666" cy="1884207"/>
          </a:xfrm>
        </p:spPr>
        <p:txBody>
          <a:bodyPr/>
          <a:lstStyle/>
          <a:p>
            <a:r>
              <a:rPr lang="ru-RU" smtClean="0"/>
              <a:t>Вставка диаграммы</a:t>
            </a:r>
            <a:endParaRPr lang="ru-RU"/>
          </a:p>
        </p:txBody>
      </p:sp>
      <p:sp>
        <p:nvSpPr>
          <p:cNvPr id="11" name="Диаграмма 10"/>
          <p:cNvSpPr>
            <a:spLocks noGrp="1"/>
          </p:cNvSpPr>
          <p:nvPr>
            <p:ph type="chart" sz="quarter" idx="14"/>
          </p:nvPr>
        </p:nvSpPr>
        <p:spPr>
          <a:xfrm>
            <a:off x="4733926" y="3903277"/>
            <a:ext cx="3863666" cy="1873056"/>
          </a:xfrm>
        </p:spPr>
        <p:txBody>
          <a:bodyPr/>
          <a:lstStyle/>
          <a:p>
            <a:r>
              <a:rPr lang="ru-RU" smtClean="0"/>
              <a:t>Вставка диаграммы</a:t>
            </a:r>
            <a:endParaRPr lang="ru-RU"/>
          </a:p>
        </p:txBody>
      </p:sp>
      <p:sp>
        <p:nvSpPr>
          <p:cNvPr id="12" name="Текст 7"/>
          <p:cNvSpPr>
            <a:spLocks noGrp="1"/>
          </p:cNvSpPr>
          <p:nvPr>
            <p:ph type="body" sz="quarter" idx="15" hasCustomPrompt="1"/>
          </p:nvPr>
        </p:nvSpPr>
        <p:spPr>
          <a:xfrm>
            <a:off x="4733925" y="5910227"/>
            <a:ext cx="1770082" cy="312776"/>
          </a:xfrm>
        </p:spPr>
        <p:txBody>
          <a:bodyPr>
            <a:normAutofit/>
          </a:bodyPr>
          <a:lstStyle>
            <a:lvl1pPr algn="l">
              <a:defRPr sz="750"/>
            </a:lvl1pPr>
          </a:lstStyle>
          <a:p>
            <a:pPr lvl="0"/>
            <a:r>
              <a:rPr lang="ru-RU" dirty="0" smtClean="0"/>
              <a:t>Источник:</a:t>
            </a:r>
            <a:endParaRPr lang="ru-RU" dirty="0"/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16" hasCustomPrompt="1"/>
          </p:nvPr>
        </p:nvSpPr>
        <p:spPr>
          <a:xfrm>
            <a:off x="519113" y="1739825"/>
            <a:ext cx="3888581" cy="1862137"/>
          </a:xfrm>
        </p:spPr>
        <p:txBody>
          <a:bodyPr>
            <a:normAutofit/>
          </a:bodyPr>
          <a:lstStyle>
            <a:lvl1pPr marL="214313" indent="-214313" algn="l">
              <a:buFont typeface="Calibri" panose="020F0502020204030204" pitchFamily="34" charset="0"/>
              <a:buChar char="●"/>
              <a:defRPr sz="1050"/>
            </a:lvl1pPr>
            <a:lvl2pPr marL="514350" indent="-171450">
              <a:buFont typeface="Courier New" panose="02070309020205020404" pitchFamily="49" charset="0"/>
              <a:buChar char="o"/>
              <a:defRPr sz="1050"/>
            </a:lvl2pPr>
            <a:lvl3pPr marL="857250" indent="-171450">
              <a:buFont typeface="Calibri" panose="020F0502020204030204" pitchFamily="34" charset="0"/>
              <a:buChar char="&gt;"/>
              <a:defRPr sz="105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21551" y="338119"/>
            <a:ext cx="6162443" cy="847214"/>
          </a:xfrm>
          <a:prstGeom prst="rect">
            <a:avLst/>
          </a:prstGeom>
        </p:spPr>
        <p:txBody>
          <a:bodyPr/>
          <a:lstStyle>
            <a:lvl1pPr>
              <a:defRPr sz="2700" baseline="0"/>
            </a:lvl1pPr>
          </a:lstStyle>
          <a:p>
            <a:r>
              <a:rPr lang="ru-RU" dirty="0" smtClean="0"/>
              <a:t>Заголовок: слайд с 2 колонками (список+2 графика)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8992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0_Слайд с 2 колонками (список+3 графика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Диаграмма 6"/>
          <p:cNvSpPr>
            <a:spLocks noGrp="1"/>
          </p:cNvSpPr>
          <p:nvPr>
            <p:ph type="chart" sz="quarter" idx="12"/>
          </p:nvPr>
        </p:nvSpPr>
        <p:spPr>
          <a:xfrm>
            <a:off x="521550" y="3903666"/>
            <a:ext cx="3886144" cy="1872669"/>
          </a:xfrm>
        </p:spPr>
        <p:txBody>
          <a:bodyPr/>
          <a:lstStyle/>
          <a:p>
            <a:r>
              <a:rPr lang="ru-RU" smtClean="0"/>
              <a:t>Вставка диаграммы</a:t>
            </a:r>
            <a:endParaRPr lang="ru-RU"/>
          </a:p>
        </p:txBody>
      </p:sp>
      <p:sp>
        <p:nvSpPr>
          <p:cNvPr id="9" name="Диаграмма 8"/>
          <p:cNvSpPr>
            <a:spLocks noGrp="1"/>
          </p:cNvSpPr>
          <p:nvPr>
            <p:ph type="chart" sz="quarter" idx="13"/>
          </p:nvPr>
        </p:nvSpPr>
        <p:spPr>
          <a:xfrm>
            <a:off x="4733926" y="1728791"/>
            <a:ext cx="3863666" cy="1884207"/>
          </a:xfrm>
        </p:spPr>
        <p:txBody>
          <a:bodyPr/>
          <a:lstStyle/>
          <a:p>
            <a:r>
              <a:rPr lang="ru-RU" smtClean="0"/>
              <a:t>Вставка диаграммы</a:t>
            </a:r>
            <a:endParaRPr lang="ru-RU"/>
          </a:p>
        </p:txBody>
      </p:sp>
      <p:sp>
        <p:nvSpPr>
          <p:cNvPr id="11" name="Диаграмма 10"/>
          <p:cNvSpPr>
            <a:spLocks noGrp="1"/>
          </p:cNvSpPr>
          <p:nvPr>
            <p:ph type="chart" sz="quarter" idx="14"/>
          </p:nvPr>
        </p:nvSpPr>
        <p:spPr>
          <a:xfrm>
            <a:off x="4733926" y="3903277"/>
            <a:ext cx="3863666" cy="1873056"/>
          </a:xfrm>
        </p:spPr>
        <p:txBody>
          <a:bodyPr/>
          <a:lstStyle/>
          <a:p>
            <a:r>
              <a:rPr lang="ru-RU" smtClean="0"/>
              <a:t>Вставка диаграммы</a:t>
            </a:r>
            <a:endParaRPr lang="ru-RU"/>
          </a:p>
        </p:txBody>
      </p:sp>
      <p:sp>
        <p:nvSpPr>
          <p:cNvPr id="12" name="Текст 7"/>
          <p:cNvSpPr>
            <a:spLocks noGrp="1"/>
          </p:cNvSpPr>
          <p:nvPr>
            <p:ph type="body" sz="quarter" idx="15" hasCustomPrompt="1"/>
          </p:nvPr>
        </p:nvSpPr>
        <p:spPr>
          <a:xfrm>
            <a:off x="4733925" y="5910227"/>
            <a:ext cx="1770082" cy="312776"/>
          </a:xfrm>
        </p:spPr>
        <p:txBody>
          <a:bodyPr>
            <a:normAutofit/>
          </a:bodyPr>
          <a:lstStyle>
            <a:lvl1pPr algn="l">
              <a:defRPr sz="750"/>
            </a:lvl1pPr>
          </a:lstStyle>
          <a:p>
            <a:pPr lvl="0"/>
            <a:r>
              <a:rPr lang="ru-RU" dirty="0" smtClean="0"/>
              <a:t>Источник:</a:t>
            </a:r>
            <a:endParaRPr lang="ru-RU" dirty="0"/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16" hasCustomPrompt="1"/>
          </p:nvPr>
        </p:nvSpPr>
        <p:spPr>
          <a:xfrm>
            <a:off x="519113" y="1739825"/>
            <a:ext cx="3888581" cy="1862137"/>
          </a:xfrm>
        </p:spPr>
        <p:txBody>
          <a:bodyPr>
            <a:normAutofit/>
          </a:bodyPr>
          <a:lstStyle>
            <a:lvl1pPr marL="214313" indent="-214313" algn="l">
              <a:buFont typeface="Calibri" panose="020F0502020204030204" pitchFamily="34" charset="0"/>
              <a:buChar char="●"/>
              <a:defRPr sz="1050"/>
            </a:lvl1pPr>
            <a:lvl2pPr marL="514350" indent="-171450">
              <a:buFont typeface="Courier New" panose="02070309020205020404" pitchFamily="49" charset="0"/>
              <a:buChar char="o"/>
              <a:defRPr sz="1050"/>
            </a:lvl2pPr>
            <a:lvl3pPr marL="857250" indent="-171450">
              <a:buFont typeface="Calibri" panose="020F0502020204030204" pitchFamily="34" charset="0"/>
              <a:buChar char="&gt;"/>
              <a:defRPr sz="105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21551" y="338119"/>
            <a:ext cx="6162443" cy="847214"/>
          </a:xfrm>
          <a:prstGeom prst="rect">
            <a:avLst/>
          </a:prstGeom>
        </p:spPr>
        <p:txBody>
          <a:bodyPr/>
          <a:lstStyle>
            <a:lvl1pPr>
              <a:defRPr sz="2700" baseline="0"/>
            </a:lvl1pPr>
          </a:lstStyle>
          <a:p>
            <a:r>
              <a:rPr lang="ru-RU" dirty="0" smtClean="0"/>
              <a:t>Заголовок: слайд с 2 колонками (список+3 графика)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6460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Слайд с 2 колонками (4 графика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Диаграмма 6"/>
          <p:cNvSpPr>
            <a:spLocks noGrp="1"/>
          </p:cNvSpPr>
          <p:nvPr>
            <p:ph type="chart" sz="quarter" idx="12"/>
          </p:nvPr>
        </p:nvSpPr>
        <p:spPr>
          <a:xfrm>
            <a:off x="521550" y="3903666"/>
            <a:ext cx="3886144" cy="1872669"/>
          </a:xfrm>
        </p:spPr>
        <p:txBody>
          <a:bodyPr/>
          <a:lstStyle/>
          <a:p>
            <a:r>
              <a:rPr lang="ru-RU" smtClean="0"/>
              <a:t>Вставка диаграммы</a:t>
            </a:r>
            <a:endParaRPr lang="ru-RU"/>
          </a:p>
        </p:txBody>
      </p:sp>
      <p:sp>
        <p:nvSpPr>
          <p:cNvPr id="9" name="Диаграмма 8"/>
          <p:cNvSpPr>
            <a:spLocks noGrp="1"/>
          </p:cNvSpPr>
          <p:nvPr>
            <p:ph type="chart" sz="quarter" idx="13"/>
          </p:nvPr>
        </p:nvSpPr>
        <p:spPr>
          <a:xfrm>
            <a:off x="4733926" y="1728791"/>
            <a:ext cx="3863666" cy="1884207"/>
          </a:xfrm>
        </p:spPr>
        <p:txBody>
          <a:bodyPr/>
          <a:lstStyle/>
          <a:p>
            <a:r>
              <a:rPr lang="ru-RU" smtClean="0"/>
              <a:t>Вставка диаграммы</a:t>
            </a:r>
            <a:endParaRPr lang="ru-RU"/>
          </a:p>
        </p:txBody>
      </p:sp>
      <p:sp>
        <p:nvSpPr>
          <p:cNvPr id="11" name="Диаграмма 10"/>
          <p:cNvSpPr>
            <a:spLocks noGrp="1"/>
          </p:cNvSpPr>
          <p:nvPr>
            <p:ph type="chart" sz="quarter" idx="14"/>
          </p:nvPr>
        </p:nvSpPr>
        <p:spPr>
          <a:xfrm>
            <a:off x="4733926" y="3903277"/>
            <a:ext cx="3863666" cy="1873056"/>
          </a:xfrm>
        </p:spPr>
        <p:txBody>
          <a:bodyPr/>
          <a:lstStyle/>
          <a:p>
            <a:r>
              <a:rPr lang="ru-RU" smtClean="0"/>
              <a:t>Вставка диаграммы</a:t>
            </a:r>
            <a:endParaRPr lang="ru-RU"/>
          </a:p>
        </p:txBody>
      </p:sp>
      <p:sp>
        <p:nvSpPr>
          <p:cNvPr id="12" name="Текст 7"/>
          <p:cNvSpPr>
            <a:spLocks noGrp="1"/>
          </p:cNvSpPr>
          <p:nvPr>
            <p:ph type="body" sz="quarter" idx="15" hasCustomPrompt="1"/>
          </p:nvPr>
        </p:nvSpPr>
        <p:spPr>
          <a:xfrm>
            <a:off x="4733925" y="5910227"/>
            <a:ext cx="1770082" cy="312776"/>
          </a:xfrm>
        </p:spPr>
        <p:txBody>
          <a:bodyPr>
            <a:normAutofit/>
          </a:bodyPr>
          <a:lstStyle>
            <a:lvl1pPr algn="l">
              <a:defRPr sz="750"/>
            </a:lvl1pPr>
          </a:lstStyle>
          <a:p>
            <a:pPr lvl="0"/>
            <a:r>
              <a:rPr lang="ru-RU" dirty="0" smtClean="0"/>
              <a:t>Источник:</a:t>
            </a:r>
            <a:endParaRPr lang="ru-RU" dirty="0"/>
          </a:p>
        </p:txBody>
      </p:sp>
      <p:sp>
        <p:nvSpPr>
          <p:cNvPr id="1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21551" y="338119"/>
            <a:ext cx="6548117" cy="847214"/>
          </a:xfrm>
          <a:prstGeom prst="rect">
            <a:avLst/>
          </a:prstGeom>
        </p:spPr>
        <p:txBody>
          <a:bodyPr/>
          <a:lstStyle>
            <a:lvl1pPr>
              <a:defRPr sz="2700" baseline="0"/>
            </a:lvl1pPr>
          </a:lstStyle>
          <a:p>
            <a:r>
              <a:rPr lang="ru-RU" dirty="0" smtClean="0"/>
              <a:t>Заголовок: слайд с 2 колонками </a:t>
            </a:r>
            <a:br>
              <a:rPr lang="ru-RU" dirty="0" smtClean="0"/>
            </a:br>
            <a:r>
              <a:rPr lang="ru-RU" dirty="0" smtClean="0"/>
              <a:t>(4 графика)</a:t>
            </a:r>
            <a:endParaRPr lang="ru-RU" dirty="0"/>
          </a:p>
        </p:txBody>
      </p:sp>
      <p:sp>
        <p:nvSpPr>
          <p:cNvPr id="8" name="Диаграмма 6"/>
          <p:cNvSpPr>
            <a:spLocks noGrp="1"/>
          </p:cNvSpPr>
          <p:nvPr>
            <p:ph type="chart" sz="quarter" idx="16"/>
          </p:nvPr>
        </p:nvSpPr>
        <p:spPr>
          <a:xfrm>
            <a:off x="521550" y="1734559"/>
            <a:ext cx="3886144" cy="1872669"/>
          </a:xfrm>
        </p:spPr>
        <p:txBody>
          <a:bodyPr/>
          <a:lstStyle/>
          <a:p>
            <a:r>
              <a:rPr lang="ru-RU" smtClean="0"/>
              <a:t>Вставка диаграммы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13967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Слайд с 2 колонками (текст+график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Диаграмма 8"/>
          <p:cNvSpPr>
            <a:spLocks noGrp="1"/>
          </p:cNvSpPr>
          <p:nvPr>
            <p:ph type="chart" sz="quarter" idx="13"/>
          </p:nvPr>
        </p:nvSpPr>
        <p:spPr>
          <a:xfrm>
            <a:off x="4733926" y="1684867"/>
            <a:ext cx="3863666" cy="4091466"/>
          </a:xfrm>
        </p:spPr>
        <p:txBody>
          <a:bodyPr/>
          <a:lstStyle/>
          <a:p>
            <a:r>
              <a:rPr lang="ru-RU" smtClean="0"/>
              <a:t>Вставка диаграммы</a:t>
            </a:r>
            <a:endParaRPr lang="ru-RU" dirty="0"/>
          </a:p>
        </p:txBody>
      </p:sp>
      <p:sp>
        <p:nvSpPr>
          <p:cNvPr id="12" name="Текст 7"/>
          <p:cNvSpPr>
            <a:spLocks noGrp="1"/>
          </p:cNvSpPr>
          <p:nvPr>
            <p:ph type="body" sz="quarter" idx="15" hasCustomPrompt="1"/>
          </p:nvPr>
        </p:nvSpPr>
        <p:spPr>
          <a:xfrm>
            <a:off x="4733925" y="5910227"/>
            <a:ext cx="1770082" cy="312776"/>
          </a:xfrm>
        </p:spPr>
        <p:txBody>
          <a:bodyPr>
            <a:normAutofit/>
          </a:bodyPr>
          <a:lstStyle>
            <a:lvl1pPr algn="l">
              <a:defRPr sz="750"/>
            </a:lvl1pPr>
          </a:lstStyle>
          <a:p>
            <a:pPr lvl="0"/>
            <a:r>
              <a:rPr lang="ru-RU" dirty="0" smtClean="0"/>
              <a:t>Источник:</a:t>
            </a:r>
            <a:endParaRPr lang="ru-RU" dirty="0"/>
          </a:p>
        </p:txBody>
      </p:sp>
      <p:sp>
        <p:nvSpPr>
          <p:cNvPr id="1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21551" y="338119"/>
            <a:ext cx="6548117" cy="847214"/>
          </a:xfrm>
          <a:prstGeom prst="rect">
            <a:avLst/>
          </a:prstGeom>
        </p:spPr>
        <p:txBody>
          <a:bodyPr/>
          <a:lstStyle>
            <a:lvl1pPr>
              <a:defRPr sz="2800" baseline="0"/>
            </a:lvl1pPr>
          </a:lstStyle>
          <a:p>
            <a:r>
              <a:rPr lang="ru-RU" sz="30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Заголовок: слайд с 2 колонками </a:t>
            </a:r>
            <a:r>
              <a:rPr lang="en-US" sz="30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ru-RU" sz="30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текст</a:t>
            </a:r>
            <a:r>
              <a:rPr lang="en-US" sz="30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+</a:t>
            </a:r>
            <a:r>
              <a:rPr lang="ru-RU" sz="30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график)</a:t>
            </a:r>
            <a:endParaRPr lang="ru-RU" sz="3000" dirty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6"/>
          </p:nvPr>
        </p:nvSpPr>
        <p:spPr>
          <a:xfrm>
            <a:off x="522288" y="1684867"/>
            <a:ext cx="3905779" cy="4091466"/>
          </a:xfrm>
        </p:spPr>
        <p:txBody>
          <a:bodyPr>
            <a:normAutofit/>
          </a:bodyPr>
          <a:lstStyle>
            <a:lvl1pPr algn="l">
              <a:defRPr sz="1600">
                <a:latin typeface="+mj-lt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54749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Слайд с 2 колонками (график+таблица)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21551" y="338119"/>
            <a:ext cx="6548117" cy="847214"/>
          </a:xfrm>
          <a:prstGeom prst="rect">
            <a:avLst/>
          </a:prstGeom>
        </p:spPr>
        <p:txBody>
          <a:bodyPr/>
          <a:lstStyle>
            <a:lvl1pPr>
              <a:defRPr sz="2700" baseline="0"/>
            </a:lvl1pPr>
          </a:lstStyle>
          <a:p>
            <a:r>
              <a:rPr lang="ru-RU" dirty="0" smtClean="0"/>
              <a:t>Заголовок: слайд с 2 колонками </a:t>
            </a:r>
            <a:br>
              <a:rPr lang="ru-RU" dirty="0" smtClean="0"/>
            </a:br>
            <a:r>
              <a:rPr lang="ru-RU" dirty="0" smtClean="0"/>
              <a:t>(</a:t>
            </a:r>
            <a:r>
              <a:rPr lang="ru-RU" dirty="0" err="1" smtClean="0"/>
              <a:t>график+таблица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6" name="Таблица 5"/>
          <p:cNvSpPr>
            <a:spLocks noGrp="1"/>
          </p:cNvSpPr>
          <p:nvPr>
            <p:ph type="tbl" sz="quarter" idx="10"/>
          </p:nvPr>
        </p:nvSpPr>
        <p:spPr>
          <a:xfrm>
            <a:off x="4589464" y="1634070"/>
            <a:ext cx="3767137" cy="4149195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8" name="Диаграмма 7"/>
          <p:cNvSpPr>
            <a:spLocks noGrp="1"/>
          </p:cNvSpPr>
          <p:nvPr>
            <p:ph type="chart" sz="quarter" idx="11"/>
          </p:nvPr>
        </p:nvSpPr>
        <p:spPr>
          <a:xfrm>
            <a:off x="522288" y="1634068"/>
            <a:ext cx="3803650" cy="4149196"/>
          </a:xfrm>
        </p:spPr>
        <p:txBody>
          <a:bodyPr/>
          <a:lstStyle/>
          <a:p>
            <a:r>
              <a:rPr lang="ru-RU" smtClean="0"/>
              <a:t>Вставка диаграммы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246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Слайд с текстом и 2 коло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9"/>
          <p:cNvSpPr>
            <a:spLocks noGrp="1"/>
          </p:cNvSpPr>
          <p:nvPr>
            <p:ph type="body" sz="quarter" idx="11"/>
          </p:nvPr>
        </p:nvSpPr>
        <p:spPr>
          <a:xfrm>
            <a:off x="521551" y="1784353"/>
            <a:ext cx="7877383" cy="1349143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tx1"/>
                </a:solidFill>
              </a:defRPr>
            </a:lvl1pPr>
            <a:lvl2pPr algn="l">
              <a:defRPr sz="1350"/>
            </a:lvl2pPr>
            <a:lvl3pPr algn="l">
              <a:defRPr sz="1350"/>
            </a:lvl3pPr>
            <a:lvl4pPr algn="l">
              <a:defRPr sz="1350"/>
            </a:lvl4pPr>
            <a:lvl5pPr algn="l">
              <a:defRPr sz="135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2"/>
          </p:nvPr>
        </p:nvSpPr>
        <p:spPr>
          <a:xfrm>
            <a:off x="522289" y="3421063"/>
            <a:ext cx="7877175" cy="2540000"/>
          </a:xfrm>
        </p:spPr>
        <p:txBody>
          <a:bodyPr numCol="2">
            <a:normAutofit/>
          </a:bodyPr>
          <a:lstStyle>
            <a:lvl1pPr algn="l">
              <a:defRPr sz="1600">
                <a:latin typeface="+mj-lt"/>
              </a:defRPr>
            </a:lvl1pPr>
            <a:lvl2pPr marL="628650" indent="-285750" algn="l">
              <a:buFont typeface="Arial" panose="020B0604020202020204" pitchFamily="34" charset="0"/>
              <a:buChar char="•"/>
              <a:defRPr sz="1600">
                <a:latin typeface="+mj-lt"/>
              </a:defRPr>
            </a:lvl2pPr>
            <a:lvl3pPr algn="l">
              <a:defRPr sz="1600">
                <a:latin typeface="+mj-lt"/>
              </a:defRPr>
            </a:lvl3pPr>
            <a:lvl4pPr algn="l">
              <a:defRPr sz="1600">
                <a:latin typeface="+mj-lt"/>
              </a:defRPr>
            </a:lvl4pPr>
            <a:lvl5pPr algn="l">
              <a:defRPr sz="1600"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21551" y="338119"/>
            <a:ext cx="6548117" cy="847214"/>
          </a:xfrm>
          <a:prstGeom prst="rect">
            <a:avLst/>
          </a:prstGeom>
        </p:spPr>
        <p:txBody>
          <a:bodyPr/>
          <a:lstStyle>
            <a:lvl1pPr>
              <a:defRPr sz="2700" baseline="0"/>
            </a:lvl1pPr>
          </a:lstStyle>
          <a:p>
            <a:r>
              <a:rPr lang="ru-RU" dirty="0" smtClean="0"/>
              <a:t>Заголовок: слайд с текстом и 2 колонками 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58055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Слайд с 2 колонками текс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21551" y="338119"/>
            <a:ext cx="6548117" cy="847214"/>
          </a:xfrm>
          <a:prstGeom prst="rect">
            <a:avLst/>
          </a:prstGeom>
        </p:spPr>
        <p:txBody>
          <a:bodyPr/>
          <a:lstStyle>
            <a:lvl1pPr>
              <a:defRPr sz="2700" baseline="0"/>
            </a:lvl1pPr>
          </a:lstStyle>
          <a:p>
            <a:r>
              <a:rPr lang="ru-RU" dirty="0" smtClean="0"/>
              <a:t>Заголовок: слайд с 2 колонками текста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/>
          </p:nvPr>
        </p:nvSpPr>
        <p:spPr>
          <a:xfrm>
            <a:off x="521550" y="1676401"/>
            <a:ext cx="3676650" cy="4173537"/>
          </a:xfrm>
        </p:spPr>
        <p:txBody>
          <a:bodyPr>
            <a:normAutofit/>
          </a:bodyPr>
          <a:lstStyle>
            <a:lvl1pPr algn="l">
              <a:defRPr sz="1600">
                <a:latin typeface="+mj-lt"/>
              </a:defRPr>
            </a:lvl1pPr>
            <a:lvl2pPr algn="l">
              <a:defRPr sz="1600">
                <a:latin typeface="+mj-lt"/>
              </a:defRPr>
            </a:lvl2pPr>
            <a:lvl3pPr algn="l">
              <a:defRPr sz="1600">
                <a:latin typeface="+mj-lt"/>
              </a:defRPr>
            </a:lvl3pPr>
            <a:lvl4pPr algn="l">
              <a:defRPr sz="1600">
                <a:latin typeface="+mj-lt"/>
              </a:defRPr>
            </a:lvl4pPr>
            <a:lvl5pPr algn="l">
              <a:defRPr sz="1600"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1"/>
          </p:nvPr>
        </p:nvSpPr>
        <p:spPr>
          <a:xfrm>
            <a:off x="4712551" y="1676401"/>
            <a:ext cx="3693583" cy="4173537"/>
          </a:xfrm>
        </p:spPr>
        <p:txBody>
          <a:bodyPr>
            <a:normAutofit/>
          </a:bodyPr>
          <a:lstStyle>
            <a:lvl1pPr algn="l">
              <a:defRPr lang="ru-RU" sz="16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algn="l">
              <a:defRPr lang="ru-RU" sz="16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algn="l">
              <a:defRPr lang="ru-RU" sz="16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algn="l">
              <a:defRPr lang="ru-RU" sz="16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algn="l">
              <a:defRPr lang="ru-RU" sz="1600" kern="120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854642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Слайд с 2 колонками (текст+фото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21551" y="338119"/>
            <a:ext cx="7538717" cy="847214"/>
          </a:xfrm>
          <a:prstGeom prst="rect">
            <a:avLst/>
          </a:prstGeom>
        </p:spPr>
        <p:txBody>
          <a:bodyPr/>
          <a:lstStyle>
            <a:lvl1pPr>
              <a:defRPr sz="2700" baseline="0"/>
            </a:lvl1pPr>
          </a:lstStyle>
          <a:p>
            <a:r>
              <a:rPr lang="ru-RU" dirty="0" smtClean="0"/>
              <a:t>Заголовок: слайд с 2 колонками </a:t>
            </a:r>
            <a:r>
              <a:rPr lang="en-US" dirty="0" smtClean="0"/>
              <a:t>(</a:t>
            </a:r>
            <a:r>
              <a:rPr lang="ru-RU" dirty="0" smtClean="0"/>
              <a:t>текст</a:t>
            </a:r>
            <a:r>
              <a:rPr lang="en-US" dirty="0" smtClean="0"/>
              <a:t>+</a:t>
            </a:r>
            <a:r>
              <a:rPr lang="ru-RU" dirty="0" smtClean="0"/>
              <a:t>фото)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/>
          </p:nvPr>
        </p:nvSpPr>
        <p:spPr>
          <a:xfrm>
            <a:off x="521550" y="1718734"/>
            <a:ext cx="3676650" cy="4131204"/>
          </a:xfrm>
        </p:spPr>
        <p:txBody>
          <a:bodyPr>
            <a:normAutofit/>
          </a:bodyPr>
          <a:lstStyle>
            <a:lvl1pPr algn="l">
              <a:defRPr sz="1600">
                <a:latin typeface="+mj-lt"/>
              </a:defRPr>
            </a:lvl1pPr>
            <a:lvl2pPr algn="l">
              <a:defRPr sz="1600">
                <a:latin typeface="+mj-lt"/>
              </a:defRPr>
            </a:lvl2pPr>
            <a:lvl3pPr algn="l">
              <a:defRPr sz="1600">
                <a:latin typeface="+mj-lt"/>
              </a:defRPr>
            </a:lvl3pPr>
            <a:lvl4pPr algn="l">
              <a:defRPr sz="1600">
                <a:latin typeface="+mj-lt"/>
              </a:defRPr>
            </a:lvl4pPr>
            <a:lvl5pPr algn="l">
              <a:defRPr sz="1600"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Рисунок 3"/>
          <p:cNvSpPr>
            <a:spLocks noGrp="1"/>
          </p:cNvSpPr>
          <p:nvPr>
            <p:ph type="pic" sz="quarter" idx="11"/>
          </p:nvPr>
        </p:nvSpPr>
        <p:spPr>
          <a:xfrm>
            <a:off x="4597400" y="1718735"/>
            <a:ext cx="3801534" cy="4131204"/>
          </a:xfrm>
        </p:spPr>
        <p:txBody>
          <a:bodyPr/>
          <a:lstStyle/>
          <a:p>
            <a:r>
              <a:rPr lang="ru-RU" smtClean="0"/>
              <a:t>Вставка рисунка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5545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3007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81CCC-2839-4B37-AFD0-44D82218AD21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31DF8-27F0-4B33-A502-E6B1457511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99758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21550" y="6300407"/>
            <a:ext cx="7135992" cy="365125"/>
          </a:xfrm>
          <a:prstGeom prst="rect">
            <a:avLst/>
          </a:prstGeom>
          <a:solidFill>
            <a:srgbClr val="2C5697"/>
          </a:solidFill>
        </p:spPr>
        <p:txBody>
          <a:bodyPr/>
          <a:lstStyle>
            <a:lvl1pPr algn="l">
              <a:defRPr sz="1000" baseline="0">
                <a:solidFill>
                  <a:schemeClr val="bg1"/>
                </a:solidFill>
                <a:latin typeface="Verdana" panose="020B0604030504040204" pitchFamily="34" charset="0"/>
              </a:defRPr>
            </a:lvl1pPr>
          </a:lstStyle>
          <a:p>
            <a:pPr defTabSz="914400"/>
            <a:fld id="{7B387B8E-AB77-49EB-BD6A-4DA940916692}" type="slidenum">
              <a:rPr lang="ru-RU" smtClean="0">
                <a:solidFill>
                  <a:prstClr val="white"/>
                </a:solidFill>
              </a:rPr>
              <a:pPr defTabSz="914400"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145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21550" y="6237313"/>
            <a:ext cx="7074786" cy="365125"/>
          </a:xfrm>
          <a:prstGeom prst="rect">
            <a:avLst/>
          </a:prstGeom>
          <a:solidFill>
            <a:srgbClr val="2C5697"/>
          </a:solidFill>
        </p:spPr>
        <p:txBody>
          <a:bodyPr/>
          <a:lstStyle>
            <a:lvl1pPr algn="l">
              <a:defRPr sz="1000" baseline="0"/>
            </a:lvl1pPr>
          </a:lstStyle>
          <a:p>
            <a:pPr defTabSz="914400"/>
            <a:fld id="{7B387B8E-AB77-49EB-BD6A-4DA940916692}" type="slidenum">
              <a:rPr lang="ru-RU" smtClean="0">
                <a:solidFill>
                  <a:prstClr val="black"/>
                </a:solidFill>
              </a:rPr>
              <a:pPr defTabSz="914400"/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546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2551584" y="6318708"/>
            <a:ext cx="2133600" cy="365125"/>
          </a:xfrm>
          <a:prstGeom prst="rect">
            <a:avLst/>
          </a:prstGeom>
        </p:spPr>
        <p:txBody>
          <a:bodyPr/>
          <a:lstStyle/>
          <a:p>
            <a:fld id="{2E12D153-659A-4CAC-A947-52210E8AF7C2}" type="datetime1">
              <a:rPr lang="ru-RU" smtClean="0">
                <a:solidFill>
                  <a:prstClr val="black"/>
                </a:solidFill>
              </a:rPr>
              <a:pPr/>
              <a:t>01.12.2020</a:t>
            </a:fld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457200" y="6237313"/>
            <a:ext cx="7193142" cy="365125"/>
          </a:xfrm>
          <a:prstGeom prst="rect">
            <a:avLst/>
          </a:prstGeom>
          <a:solidFill>
            <a:srgbClr val="2C5697"/>
          </a:solidFill>
        </p:spPr>
        <p:txBody>
          <a:bodyPr/>
          <a:lstStyle>
            <a:lvl1pPr algn="l">
              <a:defRPr/>
            </a:lvl1pPr>
          </a:lstStyle>
          <a:p>
            <a:pPr defTabSz="914400"/>
            <a:fld id="{7B387B8E-AB77-49EB-BD6A-4DA940916692}" type="slidenum">
              <a:rPr lang="ru-RU" smtClean="0">
                <a:solidFill>
                  <a:prstClr val="black"/>
                </a:solidFill>
              </a:rPr>
              <a:pPr defTabSz="914400"/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838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629562" y="6237313"/>
            <a:ext cx="7020780" cy="365125"/>
          </a:xfrm>
          <a:prstGeom prst="rect">
            <a:avLst/>
          </a:prstGeom>
          <a:noFill/>
        </p:spPr>
        <p:txBody>
          <a:bodyPr/>
          <a:lstStyle/>
          <a:p>
            <a:pPr defTabSz="914400"/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57200" y="6237313"/>
            <a:ext cx="7193142" cy="365125"/>
          </a:xfrm>
          <a:prstGeom prst="rect">
            <a:avLst/>
          </a:prstGeom>
          <a:solidFill>
            <a:srgbClr val="2C5697"/>
          </a:solidFill>
        </p:spPr>
        <p:txBody>
          <a:bodyPr/>
          <a:lstStyle>
            <a:lvl1pPr algn="l">
              <a:defRPr/>
            </a:lvl1pPr>
          </a:lstStyle>
          <a:p>
            <a:pPr defTabSz="914400"/>
            <a:fld id="{7B387B8E-AB77-49EB-BD6A-4DA940916692}" type="slidenum">
              <a:rPr lang="ru-RU" smtClean="0">
                <a:solidFill>
                  <a:prstClr val="black"/>
                </a:solidFill>
              </a:rPr>
              <a:pPr defTabSz="914400"/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702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323517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657D28A5-D707-4706-A8F8-806DA3941D83}" type="datetime1">
              <a:rPr lang="ru-RU" smtClean="0">
                <a:solidFill>
                  <a:prstClr val="black"/>
                </a:solidFill>
              </a:rPr>
              <a:pPr/>
              <a:t>01.12.2020</a:t>
            </a:fld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760132" y="6356352"/>
            <a:ext cx="1188132" cy="365125"/>
          </a:xfrm>
          <a:prstGeom prst="rect">
            <a:avLst/>
          </a:prstGeom>
          <a:noFill/>
        </p:spPr>
        <p:txBody>
          <a:bodyPr/>
          <a:lstStyle/>
          <a:p>
            <a:pPr defTabSz="914400"/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521550" y="6237313"/>
            <a:ext cx="7074786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7B387B8E-AB77-49EB-BD6A-4DA940916692}" type="slidenum">
              <a:rPr lang="ru-RU" smtClean="0">
                <a:solidFill>
                  <a:prstClr val="black"/>
                </a:solidFill>
              </a:rPr>
              <a:pPr defTabSz="914400"/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814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7866366" y="6356352"/>
            <a:ext cx="1188132" cy="365125"/>
          </a:xfrm>
          <a:prstGeom prst="rect">
            <a:avLst/>
          </a:prstGeom>
        </p:spPr>
        <p:txBody>
          <a:bodyPr/>
          <a:lstStyle/>
          <a:p>
            <a:pPr defTabSz="914400"/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521550" y="6237313"/>
            <a:ext cx="7074786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7B387B8E-AB77-49EB-BD6A-4DA940916692}" type="slidenum">
              <a:rPr lang="ru-RU" smtClean="0">
                <a:solidFill>
                  <a:prstClr val="black"/>
                </a:solidFill>
              </a:rPr>
              <a:pPr defTabSz="914400"/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305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198FC4F2-DE94-4DEE-B51B-4E08C5DF2FE5}" type="datetime1">
              <a:rPr lang="ru-RU" smtClean="0">
                <a:solidFill>
                  <a:prstClr val="black"/>
                </a:solidFill>
              </a:rPr>
              <a:pPr/>
              <a:t>01.12.2020</a:t>
            </a:fld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7866366" y="6356352"/>
            <a:ext cx="1188132" cy="365125"/>
          </a:xfrm>
          <a:prstGeom prst="rect">
            <a:avLst/>
          </a:prstGeom>
        </p:spPr>
        <p:txBody>
          <a:bodyPr/>
          <a:lstStyle/>
          <a:p>
            <a:pPr defTabSz="914400"/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521550" y="6237313"/>
            <a:ext cx="7074786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7B387B8E-AB77-49EB-BD6A-4DA940916692}" type="slidenum">
              <a:rPr lang="ru-RU" smtClean="0">
                <a:solidFill>
                  <a:prstClr val="black"/>
                </a:solidFill>
              </a:rPr>
              <a:pPr defTabSz="914400"/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070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35C5D5B-E0EE-4005-BF30-5F2CB0241171}" type="datetime1">
              <a:rPr lang="ru-RU" smtClean="0">
                <a:solidFill>
                  <a:prstClr val="black"/>
                </a:solidFill>
              </a:rPr>
              <a:pPr/>
              <a:t>01.12.2020</a:t>
            </a:fld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7866366" y="6356352"/>
            <a:ext cx="1188132" cy="365125"/>
          </a:xfrm>
          <a:prstGeom prst="rect">
            <a:avLst/>
          </a:prstGeom>
        </p:spPr>
        <p:txBody>
          <a:bodyPr/>
          <a:lstStyle/>
          <a:p>
            <a:pPr defTabSz="914400"/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521550" y="6237313"/>
            <a:ext cx="7074786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7B387B8E-AB77-49EB-BD6A-4DA940916692}" type="slidenum">
              <a:rPr lang="ru-RU" smtClean="0">
                <a:solidFill>
                  <a:prstClr val="black"/>
                </a:solidFill>
              </a:rPr>
              <a:pPr defTabSz="914400"/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603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DA5AFF4F-3CCD-4537-BEC0-475B9FEF6EA3}" type="datetime1">
              <a:rPr lang="ru-RU" smtClean="0">
                <a:solidFill>
                  <a:prstClr val="black"/>
                </a:solidFill>
              </a:rPr>
              <a:pPr/>
              <a:t>01.12.2020</a:t>
            </a:fld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7866366" y="6356352"/>
            <a:ext cx="1188132" cy="365125"/>
          </a:xfrm>
          <a:prstGeom prst="rect">
            <a:avLst/>
          </a:prstGeom>
        </p:spPr>
        <p:txBody>
          <a:bodyPr/>
          <a:lstStyle/>
          <a:p>
            <a:pPr defTabSz="914400"/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21550" y="6237313"/>
            <a:ext cx="7074786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7B387B8E-AB77-49EB-BD6A-4DA940916692}" type="slidenum">
              <a:rPr lang="ru-RU" smtClean="0">
                <a:solidFill>
                  <a:prstClr val="black"/>
                </a:solidFill>
              </a:rPr>
              <a:pPr defTabSz="914400"/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2116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2400300" y="5479230"/>
            <a:ext cx="2133600" cy="365125"/>
          </a:xfrm>
          <a:prstGeom prst="rect">
            <a:avLst/>
          </a:prstGeom>
        </p:spPr>
        <p:txBody>
          <a:bodyPr/>
          <a:lstStyle/>
          <a:p>
            <a:fld id="{5324DF29-3EA7-47D0-84FC-BACA4645187A}" type="datetime1">
              <a:rPr lang="ru-RU" smtClean="0">
                <a:solidFill>
                  <a:prstClr val="black"/>
                </a:solidFill>
              </a:rPr>
              <a:pPr/>
              <a:t>01.12.2020</a:t>
            </a:fld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14984" y="5721528"/>
            <a:ext cx="1188132" cy="365125"/>
          </a:xfrm>
          <a:prstGeom prst="rect">
            <a:avLst/>
          </a:prstGeom>
          <a:solidFill>
            <a:srgbClr val="2C5697"/>
          </a:solidFill>
        </p:spPr>
        <p:txBody>
          <a:bodyPr anchor="ctr" anchorCtr="0"/>
          <a:lstStyle>
            <a:lvl1pPr>
              <a:defRPr sz="11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defTabSz="914400"/>
            <a:fld id="{7B387B8E-AB77-49EB-BD6A-4DA940916692}" type="slidenum">
              <a:rPr lang="ru-RU" smtClean="0">
                <a:solidFill>
                  <a:prstClr val="white"/>
                </a:solidFill>
              </a:rPr>
              <a:pPr defTabSz="914400"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21550" y="6237313"/>
            <a:ext cx="7074786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7B387B8E-AB77-49EB-BD6A-4DA940916692}" type="slidenum">
              <a:rPr lang="ru-RU" smtClean="0">
                <a:solidFill>
                  <a:prstClr val="black"/>
                </a:solidFill>
              </a:rPr>
              <a:pPr defTabSz="914400"/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0499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81CCC-2839-4B37-AFD0-44D82218AD21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31DF8-27F0-4B33-A502-E6B1457511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66230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1"/>
          </p:nvPr>
        </p:nvSpPr>
        <p:spPr>
          <a:xfrm>
            <a:off x="455613" y="114300"/>
            <a:ext cx="7110412" cy="342900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2"/>
          </p:nvPr>
        </p:nvSpPr>
        <p:spPr>
          <a:xfrm>
            <a:off x="455613" y="465138"/>
            <a:ext cx="7110412" cy="6270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ru-RU" dirty="0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3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1" hangingPunct="1">
              <a:defRPr smtClean="0"/>
            </a:lvl1pPr>
          </a:lstStyle>
          <a:p>
            <a:pPr defTabSz="914400">
              <a:defRPr/>
            </a:pPr>
            <a:fld id="{A549CEF1-E429-4929-9540-121F2DBD44FB}" type="slidenum">
              <a:rPr lang="ru-RU" altLang="en-US">
                <a:solidFill>
                  <a:prstClr val="black"/>
                </a:solidFill>
              </a:rPr>
              <a:pPr defTabSz="914400">
                <a:defRPr/>
              </a:pPr>
              <a:t>‹#›</a:t>
            </a:fld>
            <a:endParaRPr lang="ru-RU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05458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1"/>
          </p:nvPr>
        </p:nvSpPr>
        <p:spPr>
          <a:xfrm>
            <a:off x="455613" y="114300"/>
            <a:ext cx="7110412" cy="342900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2"/>
          </p:nvPr>
        </p:nvSpPr>
        <p:spPr>
          <a:xfrm>
            <a:off x="455613" y="465138"/>
            <a:ext cx="7110412" cy="6270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ru-RU" dirty="0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3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1" hangingPunct="1">
              <a:defRPr smtClean="0"/>
            </a:lvl1pPr>
          </a:lstStyle>
          <a:p>
            <a:pPr defTabSz="914400">
              <a:defRPr/>
            </a:pPr>
            <a:fld id="{47A719FB-6B50-426C-A108-B8D3FD131252}" type="slidenum">
              <a:rPr lang="ru-RU" altLang="en-US">
                <a:solidFill>
                  <a:prstClr val="black"/>
                </a:solidFill>
              </a:rPr>
              <a:pPr defTabSz="914400">
                <a:defRPr/>
              </a:pPr>
              <a:t>‹#›</a:t>
            </a:fld>
            <a:endParaRPr lang="ru-RU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61289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1"/>
          </p:nvPr>
        </p:nvSpPr>
        <p:spPr>
          <a:xfrm>
            <a:off x="455613" y="114300"/>
            <a:ext cx="7110412" cy="342900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2"/>
          </p:nvPr>
        </p:nvSpPr>
        <p:spPr>
          <a:xfrm>
            <a:off x="455613" y="465138"/>
            <a:ext cx="7110412" cy="6270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ru-RU" dirty="0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3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1" hangingPunct="1">
              <a:defRPr smtClean="0"/>
            </a:lvl1pPr>
          </a:lstStyle>
          <a:p>
            <a:pPr defTabSz="914400">
              <a:defRPr/>
            </a:pPr>
            <a:fld id="{B19A2745-2261-4485-A6CA-10EF0FF93810}" type="slidenum">
              <a:rPr lang="ru-RU" altLang="en-US">
                <a:solidFill>
                  <a:prstClr val="black"/>
                </a:solidFill>
              </a:rPr>
              <a:pPr defTabSz="914400">
                <a:defRPr/>
              </a:pPr>
              <a:t>‹#›</a:t>
            </a:fld>
            <a:endParaRPr lang="ru-RU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71174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1"/>
          </p:nvPr>
        </p:nvSpPr>
        <p:spPr>
          <a:xfrm>
            <a:off x="455613" y="114300"/>
            <a:ext cx="7110412" cy="342900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2"/>
          </p:nvPr>
        </p:nvSpPr>
        <p:spPr>
          <a:xfrm>
            <a:off x="455613" y="465138"/>
            <a:ext cx="7110412" cy="6270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ru-RU" dirty="0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3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1" hangingPunct="1">
              <a:defRPr smtClean="0"/>
            </a:lvl1pPr>
          </a:lstStyle>
          <a:p>
            <a:pPr defTabSz="914400">
              <a:defRPr/>
            </a:pPr>
            <a:fld id="{D12A6766-B4B1-427A-835C-8420D0AF2674}" type="slidenum">
              <a:rPr lang="ru-RU" altLang="en-US">
                <a:solidFill>
                  <a:prstClr val="black"/>
                </a:solidFill>
              </a:rPr>
              <a:pPr defTabSz="914400">
                <a:defRPr/>
              </a:pPr>
              <a:t>‹#›</a:t>
            </a:fld>
            <a:endParaRPr lang="ru-RU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84269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1"/>
          </p:nvPr>
        </p:nvSpPr>
        <p:spPr>
          <a:xfrm>
            <a:off x="455613" y="114300"/>
            <a:ext cx="7110412" cy="342900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2"/>
          </p:nvPr>
        </p:nvSpPr>
        <p:spPr>
          <a:xfrm>
            <a:off x="455613" y="465138"/>
            <a:ext cx="7110412" cy="6270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ru-RU" dirty="0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3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1" hangingPunct="1">
              <a:defRPr smtClean="0"/>
            </a:lvl1pPr>
          </a:lstStyle>
          <a:p>
            <a:pPr defTabSz="914400">
              <a:defRPr/>
            </a:pPr>
            <a:fld id="{204D079F-EBB7-4CD4-A840-BB12F0AD440C}" type="slidenum">
              <a:rPr lang="ru-RU" altLang="en-US">
                <a:solidFill>
                  <a:prstClr val="black"/>
                </a:solidFill>
              </a:rPr>
              <a:pPr defTabSz="914400">
                <a:defRPr/>
              </a:pPr>
              <a:t>‹#›</a:t>
            </a:fld>
            <a:endParaRPr lang="ru-RU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22441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1"/>
          </p:nvPr>
        </p:nvSpPr>
        <p:spPr>
          <a:xfrm>
            <a:off x="455613" y="114300"/>
            <a:ext cx="7110412" cy="342900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2"/>
          </p:nvPr>
        </p:nvSpPr>
        <p:spPr>
          <a:xfrm>
            <a:off x="455613" y="465138"/>
            <a:ext cx="7110412" cy="6270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ru-RU" dirty="0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3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1" hangingPunct="1">
              <a:defRPr smtClean="0"/>
            </a:lvl1pPr>
          </a:lstStyle>
          <a:p>
            <a:pPr defTabSz="914400">
              <a:defRPr/>
            </a:pPr>
            <a:fld id="{62EBCD88-3C27-4358-AC11-AFB918B2B68F}" type="slidenum">
              <a:rPr lang="ru-RU" altLang="en-US">
                <a:solidFill>
                  <a:prstClr val="black"/>
                </a:solidFill>
              </a:rPr>
              <a:pPr defTabSz="914400">
                <a:defRPr/>
              </a:pPr>
              <a:t>‹#›</a:t>
            </a:fld>
            <a:endParaRPr lang="ru-RU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24516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347663"/>
            <a:ext cx="8001000" cy="533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08585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08585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5350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1"/>
          </p:nvPr>
        </p:nvSpPr>
        <p:spPr>
          <a:xfrm>
            <a:off x="455613" y="114300"/>
            <a:ext cx="7110412" cy="342900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2"/>
          </p:nvPr>
        </p:nvSpPr>
        <p:spPr>
          <a:xfrm>
            <a:off x="455613" y="465138"/>
            <a:ext cx="7110412" cy="6270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ru-RU" dirty="0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3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1" hangingPunct="1">
              <a:defRPr smtClean="0"/>
            </a:lvl1pPr>
          </a:lstStyle>
          <a:p>
            <a:pPr defTabSz="914400">
              <a:defRPr/>
            </a:pPr>
            <a:fld id="{C4EC2876-CA97-480D-A3C9-30EDEECEBB2B}" type="slidenum">
              <a:rPr lang="ru-RU" altLang="en-US">
                <a:solidFill>
                  <a:prstClr val="black"/>
                </a:solidFill>
              </a:rPr>
              <a:pPr defTabSz="914400">
                <a:defRPr/>
              </a:pPr>
              <a:t>‹#›</a:t>
            </a:fld>
            <a:endParaRPr lang="ru-RU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42355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1"/>
          </p:nvPr>
        </p:nvSpPr>
        <p:spPr>
          <a:xfrm>
            <a:off x="455613" y="114300"/>
            <a:ext cx="7110412" cy="342900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2"/>
          </p:nvPr>
        </p:nvSpPr>
        <p:spPr>
          <a:xfrm>
            <a:off x="455613" y="465138"/>
            <a:ext cx="7110412" cy="6270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ru-RU" dirty="0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3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1" hangingPunct="1">
              <a:defRPr smtClean="0"/>
            </a:lvl1pPr>
          </a:lstStyle>
          <a:p>
            <a:pPr defTabSz="914400">
              <a:defRPr/>
            </a:pPr>
            <a:fld id="{06219544-986A-42F1-AA6A-7A03E5E8F10A}" type="slidenum">
              <a:rPr lang="ru-RU" altLang="en-US">
                <a:solidFill>
                  <a:prstClr val="black"/>
                </a:solidFill>
              </a:rPr>
              <a:pPr defTabSz="914400">
                <a:defRPr/>
              </a:pPr>
              <a:t>‹#›</a:t>
            </a:fld>
            <a:endParaRPr lang="ru-RU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24472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1"/>
          </p:nvPr>
        </p:nvSpPr>
        <p:spPr>
          <a:xfrm>
            <a:off x="455613" y="114300"/>
            <a:ext cx="7110412" cy="342900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2"/>
          </p:nvPr>
        </p:nvSpPr>
        <p:spPr>
          <a:xfrm>
            <a:off x="455613" y="465138"/>
            <a:ext cx="7110412" cy="6270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ru-RU" dirty="0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3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1" hangingPunct="1">
              <a:defRPr smtClean="0"/>
            </a:lvl1pPr>
          </a:lstStyle>
          <a:p>
            <a:pPr defTabSz="914400">
              <a:defRPr/>
            </a:pPr>
            <a:fld id="{88EDD043-5615-4702-AB06-91818FE01784}" type="slidenum">
              <a:rPr lang="ru-RU" altLang="en-US">
                <a:solidFill>
                  <a:prstClr val="black"/>
                </a:solidFill>
              </a:rPr>
              <a:pPr defTabSz="914400">
                <a:defRPr/>
              </a:pPr>
              <a:t>‹#›</a:t>
            </a:fld>
            <a:endParaRPr lang="ru-RU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889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81CCC-2839-4B37-AFD0-44D82218AD21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31DF8-27F0-4B33-A502-E6B1457511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080478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1"/>
          </p:nvPr>
        </p:nvSpPr>
        <p:spPr>
          <a:xfrm>
            <a:off x="455613" y="114300"/>
            <a:ext cx="7110412" cy="342900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2"/>
          </p:nvPr>
        </p:nvSpPr>
        <p:spPr>
          <a:xfrm>
            <a:off x="455613" y="465138"/>
            <a:ext cx="7110412" cy="6270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ru-RU" dirty="0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3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1" hangingPunct="1">
              <a:defRPr smtClean="0"/>
            </a:lvl1pPr>
          </a:lstStyle>
          <a:p>
            <a:pPr defTabSz="914400">
              <a:defRPr/>
            </a:pPr>
            <a:fld id="{51E18675-FB71-4A01-8F16-1E1B1BAD98B5}" type="slidenum">
              <a:rPr lang="ru-RU" altLang="en-US">
                <a:solidFill>
                  <a:prstClr val="black"/>
                </a:solidFill>
              </a:rPr>
              <a:pPr defTabSz="914400">
                <a:defRPr/>
              </a:pPr>
              <a:t>‹#›</a:t>
            </a:fld>
            <a:endParaRPr lang="ru-RU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30654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1"/>
          </p:nvPr>
        </p:nvSpPr>
        <p:spPr>
          <a:xfrm>
            <a:off x="455613" y="114300"/>
            <a:ext cx="7110412" cy="342900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2"/>
          </p:nvPr>
        </p:nvSpPr>
        <p:spPr>
          <a:xfrm>
            <a:off x="455613" y="465138"/>
            <a:ext cx="7110412" cy="6270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ru-RU" dirty="0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3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1" hangingPunct="1">
              <a:defRPr smtClean="0"/>
            </a:lvl1pPr>
          </a:lstStyle>
          <a:p>
            <a:pPr defTabSz="914400">
              <a:defRPr/>
            </a:pPr>
            <a:fld id="{139A44B0-4617-4C50-B486-71469C58E8AC}" type="slidenum">
              <a:rPr lang="ru-RU" altLang="en-US">
                <a:solidFill>
                  <a:prstClr val="black"/>
                </a:solidFill>
              </a:rPr>
              <a:pPr defTabSz="914400">
                <a:defRPr/>
              </a:pPr>
              <a:t>‹#›</a:t>
            </a:fld>
            <a:endParaRPr lang="ru-RU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345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81CCC-2839-4B37-AFD0-44D82218AD21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31DF8-27F0-4B33-A502-E6B1457511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6930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81CCC-2839-4B37-AFD0-44D82218AD21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31DF8-27F0-4B33-A502-E6B1457511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807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81CCC-2839-4B37-AFD0-44D82218AD21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31DF8-27F0-4B33-A502-E6B1457511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976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81CCC-2839-4B37-AFD0-44D82218AD21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31DF8-27F0-4B33-A502-E6B1457511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206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18" Type="http://schemas.openxmlformats.org/officeDocument/2006/relationships/slideLayout" Target="../slideLayouts/slideLayout46.xml"/><Relationship Id="rId3" Type="http://schemas.openxmlformats.org/officeDocument/2006/relationships/slideLayout" Target="../slideLayouts/slideLayout31.xml"/><Relationship Id="rId21" Type="http://schemas.openxmlformats.org/officeDocument/2006/relationships/slideLayout" Target="../slideLayouts/slideLayout49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17" Type="http://schemas.openxmlformats.org/officeDocument/2006/relationships/slideLayout" Target="../slideLayouts/slideLayout45.xml"/><Relationship Id="rId25" Type="http://schemas.openxmlformats.org/officeDocument/2006/relationships/image" Target="../media/image3.png"/><Relationship Id="rId2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44.xml"/><Relationship Id="rId20" Type="http://schemas.openxmlformats.org/officeDocument/2006/relationships/slideLayout" Target="../slideLayouts/slideLayout48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24" Type="http://schemas.openxmlformats.org/officeDocument/2006/relationships/theme" Target="../theme/theme3.xml"/><Relationship Id="rId5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43.xml"/><Relationship Id="rId23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38.xml"/><Relationship Id="rId19" Type="http://schemas.openxmlformats.org/officeDocument/2006/relationships/slideLayout" Target="../slideLayouts/slideLayout47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Relationship Id="rId22" Type="http://schemas.openxmlformats.org/officeDocument/2006/relationships/slideLayout" Target="../slideLayouts/slideLayout5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81CCC-2839-4B37-AFD0-44D82218AD21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31DF8-27F0-4B33-A502-E6B1457511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8326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2200002"/>
            <a:ext cx="9144000" cy="10338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Шаблон презентации на белом фоне 4х3</a:t>
            </a:r>
            <a:endParaRPr lang="ru-RU" dirty="0"/>
          </a:p>
        </p:txBody>
      </p:sp>
      <p:sp>
        <p:nvSpPr>
          <p:cNvPr id="22" name="Номер слайда 2"/>
          <p:cNvSpPr txBox="1">
            <a:spLocks/>
          </p:cNvSpPr>
          <p:nvPr/>
        </p:nvSpPr>
        <p:spPr>
          <a:xfrm>
            <a:off x="475907" y="6323706"/>
            <a:ext cx="7344816" cy="365126"/>
          </a:xfrm>
          <a:prstGeom prst="rect">
            <a:avLst/>
          </a:prstGeom>
          <a:solidFill>
            <a:srgbClr val="2C5697"/>
          </a:solidFill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497112-7852-4D31-8CA2-18DB48C7B3CC}" type="slidenum">
              <a:rPr lang="ru-RU" sz="1050" smtClean="0">
                <a:solidFill>
                  <a:schemeClr val="bg1"/>
                </a:solidFill>
              </a:rPr>
              <a:pPr marL="0" marR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ru-RU" sz="1050" dirty="0" smtClean="0">
              <a:solidFill>
                <a:schemeClr val="bg1"/>
              </a:solidFill>
            </a:endParaRPr>
          </a:p>
          <a:p>
            <a:endParaRPr lang="ru-RU" sz="135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Номер слайда 2"/>
          <p:cNvSpPr txBox="1">
            <a:spLocks/>
          </p:cNvSpPr>
          <p:nvPr/>
        </p:nvSpPr>
        <p:spPr>
          <a:xfrm>
            <a:off x="475907" y="6323706"/>
            <a:ext cx="385525" cy="365126"/>
          </a:xfrm>
          <a:prstGeom prst="rect">
            <a:avLst/>
          </a:prstGeom>
          <a:noFill/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497112-7852-4D31-8CA2-18DB48C7B3CC}" type="slidenum">
              <a:rPr lang="ru-RU" sz="1050" smtClean="0">
                <a:solidFill>
                  <a:schemeClr val="tx1"/>
                </a:solidFill>
              </a:rPr>
              <a:pPr marL="0" marR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ru-RU" sz="1050" dirty="0" smtClean="0">
              <a:solidFill>
                <a:schemeClr val="tx1"/>
              </a:solidFill>
            </a:endParaRPr>
          </a:p>
          <a:p>
            <a:endParaRPr lang="ru-RU" sz="135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Номер слайда 2"/>
          <p:cNvSpPr txBox="1">
            <a:spLocks/>
          </p:cNvSpPr>
          <p:nvPr userDrawn="1"/>
        </p:nvSpPr>
        <p:spPr>
          <a:xfrm>
            <a:off x="475907" y="6323706"/>
            <a:ext cx="385525" cy="365126"/>
          </a:xfrm>
          <a:prstGeom prst="rect">
            <a:avLst/>
          </a:prstGeom>
          <a:noFill/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497112-7852-4D31-8CA2-18DB48C7B3CC}" type="slidenum">
              <a:rPr lang="ru-RU" sz="1050" smtClean="0">
                <a:solidFill>
                  <a:schemeClr val="bg1"/>
                </a:solidFill>
              </a:rPr>
              <a:pPr marL="0" marR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ru-RU" sz="1050" dirty="0" smtClean="0">
              <a:solidFill>
                <a:schemeClr val="bg1"/>
              </a:solidFill>
            </a:endParaRPr>
          </a:p>
          <a:p>
            <a:endParaRPr lang="ru-RU" sz="135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134" y="6168774"/>
            <a:ext cx="965197" cy="682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730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3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1600202"/>
            <a:ext cx="800323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8" name="Дата 3"/>
          <p:cNvSpPr>
            <a:spLocks noGrp="1"/>
          </p:cNvSpPr>
          <p:nvPr>
            <p:ph type="dt" sz="half" idx="2"/>
          </p:nvPr>
        </p:nvSpPr>
        <p:spPr>
          <a:xfrm>
            <a:off x="3707904" y="6304236"/>
            <a:ext cx="4374486" cy="365125"/>
          </a:xfrm>
          <a:prstGeom prst="rect">
            <a:avLst/>
          </a:prstGeom>
          <a:noFill/>
        </p:spPr>
        <p:txBody>
          <a:bodyPr/>
          <a:lstStyle/>
          <a:p>
            <a:pPr defTabSz="914400"/>
            <a:fld id="{3990038E-7495-45C2-82DB-68E6A786B826}" type="datetime1">
              <a:rPr lang="ru-RU" smtClean="0">
                <a:solidFill>
                  <a:prstClr val="black"/>
                </a:solidFill>
              </a:rPr>
              <a:pPr defTabSz="914400"/>
              <a:t>01.12.2020</a:t>
            </a:fld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7" name="Номер слайда 2"/>
          <p:cNvSpPr txBox="1">
            <a:spLocks/>
          </p:cNvSpPr>
          <p:nvPr userDrawn="1"/>
        </p:nvSpPr>
        <p:spPr>
          <a:xfrm>
            <a:off x="467544" y="6304234"/>
            <a:ext cx="7614846" cy="365126"/>
          </a:xfrm>
          <a:prstGeom prst="rect">
            <a:avLst/>
          </a:prstGeom>
          <a:solidFill>
            <a:srgbClr val="2C5697"/>
          </a:solidFill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B497112-7852-4D31-8CA2-18DB48C7B3CC}" type="slidenum">
              <a:rPr lang="ru-RU" sz="1400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sz="1400" dirty="0" smtClean="0">
              <a:solidFill>
                <a:prstClr val="white"/>
              </a:solidFill>
            </a:endParaRPr>
          </a:p>
          <a:p>
            <a:endParaRPr lang="ru-RU" dirty="0">
              <a:solidFill>
                <a:prstClr val="white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2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90402" y="6165305"/>
            <a:ext cx="680950" cy="641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450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  <p:sldLayoutId id="2147483706" r:id="rId14"/>
    <p:sldLayoutId id="2147483707" r:id="rId15"/>
    <p:sldLayoutId id="2147483708" r:id="rId16"/>
    <p:sldLayoutId id="2147483709" r:id="rId17"/>
    <p:sldLayoutId id="2147483710" r:id="rId18"/>
    <p:sldLayoutId id="2147483711" r:id="rId19"/>
    <p:sldLayoutId id="2147483712" r:id="rId20"/>
    <p:sldLayoutId id="2147483713" r:id="rId21"/>
    <p:sldLayoutId id="2147483714" r:id="rId22"/>
    <p:sldLayoutId id="2147483715" r:id="rId23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>
          <a:xfrm>
            <a:off x="7599277" y="6589500"/>
            <a:ext cx="1309325" cy="336976"/>
          </a:xfrm>
        </p:spPr>
        <p:txBody>
          <a:bodyPr/>
          <a:lstStyle/>
          <a:p>
            <a:r>
              <a:rPr lang="ru-RU" sz="1200" b="1" dirty="0" smtClean="0"/>
              <a:t>Февраль</a:t>
            </a:r>
            <a:r>
              <a:rPr lang="ru-RU" b="1" dirty="0" smtClean="0"/>
              <a:t> 2020г.</a:t>
            </a:r>
            <a:endParaRPr lang="ru-RU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>
          <a:xfrm>
            <a:off x="7408332" y="1439909"/>
            <a:ext cx="1735668" cy="776380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ru-RU" sz="1400" b="1" dirty="0" smtClean="0">
                <a:ea typeface="Microsoft YaHei UI" panose="020B0503020204020204" pitchFamily="34" charset="-122"/>
                <a:cs typeface="Courier New" panose="02070309020205020404" pitchFamily="49" charset="0"/>
              </a:rPr>
              <a:t>Лидер:</a:t>
            </a:r>
            <a:r>
              <a:rPr lang="en-US" sz="1400" b="1" dirty="0" smtClean="0">
                <a:ea typeface="Microsoft YaHei UI" panose="020B0503020204020204" pitchFamily="34" charset="-122"/>
                <a:cs typeface="Courier New" panose="02070309020205020404" pitchFamily="49" charset="0"/>
              </a:rPr>
              <a:t>  </a:t>
            </a:r>
            <a:endParaRPr lang="ru-RU" sz="1400" b="1" dirty="0" smtClean="0">
              <a:ea typeface="Microsoft YaHei UI" panose="020B0503020204020204" pitchFamily="34" charset="-122"/>
              <a:cs typeface="Courier New" panose="02070309020205020404" pitchFamily="49" charset="0"/>
            </a:endParaRPr>
          </a:p>
          <a:p>
            <a:pPr>
              <a:lnSpc>
                <a:spcPct val="130000"/>
              </a:lnSpc>
            </a:pPr>
            <a:r>
              <a:rPr lang="ru-RU" sz="1400" b="1" dirty="0" smtClean="0">
                <a:ea typeface="Microsoft YaHei UI" panose="020B0503020204020204" pitchFamily="34" charset="-122"/>
                <a:cs typeface="Courier New" panose="02070309020205020404" pitchFamily="49" charset="0"/>
              </a:rPr>
              <a:t>Косолапов Сергей Владимирович</a:t>
            </a:r>
          </a:p>
          <a:p>
            <a:pPr>
              <a:lnSpc>
                <a:spcPct val="130000"/>
              </a:lnSpc>
            </a:pPr>
            <a:endParaRPr lang="ru-RU" sz="1400" b="1" dirty="0">
              <a:ea typeface="Microsoft YaHei UI" panose="020B0503020204020204" pitchFamily="34" charset="-122"/>
              <a:cs typeface="Courier New" panose="02070309020205020404" pitchFamily="49" charset="0"/>
            </a:endParaRPr>
          </a:p>
          <a:p>
            <a:pPr>
              <a:lnSpc>
                <a:spcPct val="130000"/>
              </a:lnSpc>
            </a:pPr>
            <a:r>
              <a:rPr lang="ru-RU" sz="1400" b="1" dirty="0" smtClean="0">
                <a:ea typeface="Microsoft YaHei UI" panose="020B0503020204020204" pitchFamily="34" charset="-122"/>
                <a:cs typeface="Courier New" panose="02070309020205020404" pitchFamily="49" charset="0"/>
              </a:rPr>
              <a:t>Главный специалист (по мониторингу технологических процессов и качеству продукции ЦДС ПАО «НЛМК»)</a:t>
            </a:r>
          </a:p>
        </p:txBody>
      </p:sp>
      <p:sp>
        <p:nvSpPr>
          <p:cNvPr id="10" name="Заголовок 5"/>
          <p:cNvSpPr txBox="1">
            <a:spLocks/>
          </p:cNvSpPr>
          <p:nvPr/>
        </p:nvSpPr>
        <p:spPr>
          <a:xfrm>
            <a:off x="381002" y="180975"/>
            <a:ext cx="5662352" cy="155764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 smtClean="0">
                <a:ea typeface="Batang" panose="02030600000101010101" pitchFamily="18" charset="-127"/>
                <a:cs typeface="Arial" panose="020B0604020202020204" pitchFamily="34" charset="0"/>
              </a:rPr>
              <a:t>Применение </a:t>
            </a:r>
            <a:r>
              <a:rPr lang="ru-RU" sz="2000" b="1" dirty="0" smtClean="0">
                <a:ea typeface="Batang" panose="02030600000101010101" pitchFamily="18" charset="-127"/>
                <a:cs typeface="Arial" panose="020B0604020202020204" pitchFamily="34" charset="0"/>
              </a:rPr>
              <a:t>возможностей цифровой трансформации с целью повышения эффективности производства Цеха динамной </a:t>
            </a:r>
            <a:r>
              <a:rPr lang="ru-RU" sz="2000" b="1" dirty="0" smtClean="0">
                <a:ea typeface="Batang" panose="02030600000101010101" pitchFamily="18" charset="-127"/>
                <a:cs typeface="Arial" panose="020B0604020202020204" pitchFamily="34" charset="0"/>
              </a:rPr>
              <a:t>стали ПАО «НЛМК»</a:t>
            </a:r>
            <a:endParaRPr lang="ru-RU" sz="2000" b="1" dirty="0">
              <a:ea typeface="Batang" panose="02030600000101010101" pitchFamily="18" charset="-127"/>
              <a:cs typeface="Arial" panose="020B0604020202020204" pitchFamily="34" charset="0"/>
            </a:endParaRPr>
          </a:p>
        </p:txBody>
      </p:sp>
      <p:pic>
        <p:nvPicPr>
          <p:cNvPr id="2050" name="Picture 2" descr="C:\Users\kosolapov_sv\Desktop\Снимок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2" y="1905000"/>
            <a:ext cx="6838090" cy="4852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474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428627"/>
            <a:ext cx="7734300" cy="580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433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473507"/>
          </a:xfrm>
        </p:spPr>
        <p:txBody>
          <a:bodyPr>
            <a:normAutofit fontScale="90000"/>
          </a:bodyPr>
          <a:lstStyle/>
          <a:p>
            <a:r>
              <a:rPr lang="ru-RU" dirty="0"/>
              <a:t>Место "Цифры" в индустрии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897776"/>
            <a:ext cx="8003232" cy="5228390"/>
          </a:xfrm>
        </p:spPr>
        <p:txBody>
          <a:bodyPr>
            <a:normAutofit fontScale="55000" lnSpcReduction="20000"/>
          </a:bodyPr>
          <a:lstStyle/>
          <a:p>
            <a:r>
              <a:rPr lang="ru-RU" sz="1200" dirty="0"/>
              <a:t>Цифровизация ворвалась почти во все отрасли бизнеса по всему миру, среди лидеров по цифровой трансформации - банковский сектор, телекоммуникации, ритейл.</a:t>
            </a:r>
          </a:p>
          <a:p>
            <a:r>
              <a:rPr lang="ru-RU" sz="1200" dirty="0"/>
              <a:t>Основатель компании </a:t>
            </a:r>
            <a:r>
              <a:rPr lang="ru-RU" sz="1200" dirty="0" err="1"/>
              <a:t>Amazon</a:t>
            </a:r>
            <a:r>
              <a:rPr lang="ru-RU" sz="1200" dirty="0"/>
              <a:t> Дж. </a:t>
            </a:r>
            <a:r>
              <a:rPr lang="ru-RU" sz="1200" dirty="0" err="1"/>
              <a:t>Безос</a:t>
            </a:r>
            <a:r>
              <a:rPr lang="ru-RU" sz="1200" dirty="0"/>
              <a:t> в письме акционерам в 2016 г. отмечал: "Если вы хорошо умеете корректировать свой курс, ошибка будет стоить меньше, чем вы думаете, но, если двигаться медленно, это точно будет стоить дорого"</a:t>
            </a:r>
          </a:p>
          <a:p>
            <a:r>
              <a:rPr lang="ru-RU" sz="1200" dirty="0"/>
              <a:t>Постоянная переменчивость — одна из главных характеристик рынка: одни инструменты устаревают, другие выстреливают. Сотрудники должны не бояться пробовать новые методы работы и экспериментировать. </a:t>
            </a:r>
          </a:p>
          <a:p>
            <a:r>
              <a:rPr lang="ru-RU" sz="1200" dirty="0"/>
              <a:t>Так, например, поступила и компания </a:t>
            </a:r>
            <a:r>
              <a:rPr lang="ru-RU" sz="1200" dirty="0" err="1"/>
              <a:t>Нетфликс</a:t>
            </a:r>
            <a:r>
              <a:rPr lang="ru-RU" sz="1200" dirty="0"/>
              <a:t>, разработав новую модель функционирования. </a:t>
            </a:r>
            <a:r>
              <a:rPr lang="ru-RU" sz="1200" dirty="0" err="1"/>
              <a:t>Нетфликс</a:t>
            </a:r>
            <a:r>
              <a:rPr lang="ru-RU" sz="1200" dirty="0"/>
              <a:t> была создана в 1997 году и изначально предлагала своим клиентам онлайн прокат фильмов. Основным игроком на рынке тогда была компания по прокату DVD-дисков Блокбастер с годовым оборотом около 5 млрд долларов. Казалось, что конкурировать с таким гигантом будет непросто. Однако, в 2007 году, понимая тенденции развития рынка и потребностей клиентов, </a:t>
            </a:r>
            <a:r>
              <a:rPr lang="ru-RU" sz="1200" dirty="0" err="1"/>
              <a:t>Нетфликс</a:t>
            </a:r>
            <a:r>
              <a:rPr lang="ru-RU" sz="1200" dirty="0"/>
              <a:t> начала распространять потоковое видео, что сделало ее одной из крупнейших компаний в мире. Спустя десять лет после перехода на новую модель оборот компании превысил 11 млрд долларов. А у компании Блокбастер к марту 2019 года остался лишь один магазин.</a:t>
            </a:r>
          </a:p>
          <a:p>
            <a:r>
              <a:rPr lang="ru-RU" sz="1200" dirty="0"/>
              <a:t>Активное внедрение цифровых технологий охватывает весь мир, и металлургическая отрасль не является исключением. </a:t>
            </a:r>
          </a:p>
          <a:p>
            <a:r>
              <a:rPr lang="ru-RU" sz="1200" dirty="0"/>
              <a:t>Если проводить сравнение игроков в металлургической отрасли, то российские компании не отстают от международных конкурентов. В 2017-18 гг. большинство крупных предприятий реализовали ряд пилотных проектов и сформировали программы цифровой трансформации.</a:t>
            </a:r>
          </a:p>
          <a:p>
            <a:r>
              <a:rPr lang="ru-RU" sz="1200" dirty="0"/>
              <a:t>Использование различных цифровых инструментов позволяет промышленным компаниям повысить маневренность цепочек поставок, достигнуть более глубокого понимания процессов и увеличить уровень загрузки производственных мощностей</a:t>
            </a:r>
          </a:p>
          <a:p>
            <a:r>
              <a:rPr lang="ru-RU" sz="1200" dirty="0"/>
              <a:t>Какие примеры цифровых решений уже внедрены в ПАО “НЛМК” и у его конкурентов?</a:t>
            </a:r>
          </a:p>
          <a:p>
            <a:r>
              <a:rPr lang="ru-RU" sz="1200" dirty="0"/>
              <a:t>«Снабжение»:</a:t>
            </a:r>
          </a:p>
          <a:p>
            <a:r>
              <a:rPr lang="ru-RU" sz="1200" dirty="0"/>
              <a:t>В НЛМК используется углубленная аналитика и алгоритмы для оптимизации цен закупки лома, что позволило сократить расходы на закупку лома на 55 млн. рублей в год</a:t>
            </a:r>
          </a:p>
          <a:p>
            <a:r>
              <a:rPr lang="ru-RU" sz="1200" dirty="0"/>
              <a:t>«Выбор поставщика и погрузка/разгрузка сырья:</a:t>
            </a:r>
          </a:p>
          <a:p>
            <a:r>
              <a:rPr lang="ru-RU" sz="1200" dirty="0"/>
              <a:t>Компания CISDI провела полномасштабное внедрение первого в мире интеллектуального комплекса заготовки сырья на сталелитейном предприятии </a:t>
            </a:r>
            <a:r>
              <a:rPr lang="ru-RU" sz="1200" dirty="0" err="1"/>
              <a:t>Baosteel</a:t>
            </a:r>
            <a:r>
              <a:rPr lang="ru-RU" sz="1200" dirty="0"/>
              <a:t> </a:t>
            </a:r>
            <a:r>
              <a:rPr lang="ru-RU" sz="1200" dirty="0" err="1"/>
              <a:t>Zhanjiang</a:t>
            </a:r>
            <a:r>
              <a:rPr lang="ru-RU" sz="1200" dirty="0"/>
              <a:t>. Загрузка склада сырья увеличилась более чем на 20%; экономия полезной площади составила 280 тыс. м2.</a:t>
            </a:r>
          </a:p>
          <a:p>
            <a:r>
              <a:rPr lang="ru-RU" sz="1200" dirty="0"/>
              <a:t>В ММК внедрен первый программный робот на базе инновационной технологии RPA (</a:t>
            </a:r>
            <a:r>
              <a:rPr lang="ru-RU" sz="1200" dirty="0" err="1"/>
              <a:t>Robotic</a:t>
            </a:r>
            <a:r>
              <a:rPr lang="ru-RU" sz="1200" dirty="0"/>
              <a:t> </a:t>
            </a:r>
            <a:r>
              <a:rPr lang="ru-RU" sz="1200" dirty="0" err="1"/>
              <a:t>Process</a:t>
            </a:r>
            <a:r>
              <a:rPr lang="ru-RU" sz="1200" dirty="0"/>
              <a:t> </a:t>
            </a:r>
            <a:r>
              <a:rPr lang="ru-RU" sz="1200" dirty="0" err="1"/>
              <a:t>Automation</a:t>
            </a:r>
            <a:r>
              <a:rPr lang="ru-RU" sz="1200" dirty="0"/>
              <a:t>). Он разработан для организации эффективного взаимодействия коммерческой дирекции ММК с поставщиками металлолома.</a:t>
            </a:r>
          </a:p>
          <a:p>
            <a:r>
              <a:rPr lang="ru-RU" sz="1200" dirty="0"/>
              <a:t>«Управление производственными процессами»:</a:t>
            </a:r>
          </a:p>
          <a:p>
            <a:r>
              <a:rPr lang="ru-RU" sz="1200" dirty="0"/>
              <a:t>Улучшение производственного контроля на заводе </a:t>
            </a:r>
            <a:r>
              <a:rPr lang="ru-RU" sz="1200" dirty="0" err="1"/>
              <a:t>ArcelorMittal</a:t>
            </a:r>
            <a:r>
              <a:rPr lang="ru-RU" sz="1200" dirty="0"/>
              <a:t> позволило снизить содержание металла в шлаковом ковше и </a:t>
            </a:r>
            <a:r>
              <a:rPr lang="ru-RU" sz="1200" dirty="0" err="1"/>
              <a:t>Fe</a:t>
            </a:r>
            <a:r>
              <a:rPr lang="ru-RU" sz="1200" dirty="0"/>
              <a:t> в шлаке и пыли, а выход продукции увеличился на 1%.</a:t>
            </a:r>
          </a:p>
          <a:p>
            <a:r>
              <a:rPr lang="ru-RU" sz="1200" dirty="0"/>
              <a:t>В НЛМК прогнозирование массовой доли кремния в чугуне на доменной печи №5 на основе показателей работы доменной печи позволяет дополнительно производить 46 тонн чугуна в сутки и снизить расход скипового кокса на 1.5кг/т.</a:t>
            </a:r>
          </a:p>
          <a:p>
            <a:r>
              <a:rPr lang="ru-RU" sz="1200" dirty="0"/>
              <a:t>«</a:t>
            </a:r>
            <a:r>
              <a:rPr lang="ru-RU" sz="1200" dirty="0" err="1"/>
              <a:t>ТОиР</a:t>
            </a:r>
            <a:r>
              <a:rPr lang="ru-RU" sz="1200" dirty="0"/>
              <a:t> и инженерное обеспечение»:</a:t>
            </a:r>
          </a:p>
          <a:p>
            <a:r>
              <a:rPr lang="ru-RU" sz="1200" dirty="0"/>
              <a:t>В НЛМК используется мобильное техническое обслуживание и ремонт оборудования. Это специальные смартфоны, которые позволяют производить диагностику, считывая информацию со специальных меток.</a:t>
            </a:r>
          </a:p>
          <a:p>
            <a:r>
              <a:rPr lang="ru-RU" sz="1200" dirty="0"/>
              <a:t>Компания </a:t>
            </a:r>
            <a:r>
              <a:rPr lang="ru-RU" sz="1200" dirty="0" err="1"/>
              <a:t>FLSmidth</a:t>
            </a:r>
            <a:r>
              <a:rPr lang="ru-RU" sz="1200" dirty="0"/>
              <a:t> централизованно управляет данными местных SPS своих клиентов с помощью технологии </a:t>
            </a:r>
            <a:r>
              <a:rPr lang="ru-RU" sz="1200" dirty="0" err="1"/>
              <a:t>Secomea</a:t>
            </a:r>
            <a:r>
              <a:rPr lang="ru-RU" sz="1200" dirty="0"/>
              <a:t>. Технология дистанционного доступа </a:t>
            </a:r>
            <a:r>
              <a:rPr lang="ru-RU" sz="1200" dirty="0" err="1"/>
              <a:t>Secomea</a:t>
            </a:r>
            <a:r>
              <a:rPr lang="ru-RU" sz="1200" dirty="0"/>
              <a:t> позволяет клиентам компании снизить расходы на услуги и техническую поддержку 10–40%.</a:t>
            </a:r>
          </a:p>
          <a:p>
            <a:r>
              <a:rPr lang="ru-RU" sz="1200" dirty="0"/>
              <a:t>«Цепочка поставок, планирование и логистика»:</a:t>
            </a:r>
          </a:p>
          <a:p>
            <a:r>
              <a:rPr lang="ru-RU" sz="1200" dirty="0"/>
              <a:t>В ММК внедрена информационная система логистики металлургического предприятия полного цикла. Система воплощает подход для управление запасами и цепочкой поставок готовой продукции "точно в срок" при сохранении </a:t>
            </a:r>
            <a:r>
              <a:rPr lang="ru-RU" sz="1200" dirty="0" err="1"/>
              <a:t>энергоэффективной</a:t>
            </a:r>
            <a:r>
              <a:rPr lang="ru-RU" sz="1200" dirty="0"/>
              <a:t> и сбалансированной загрузки производственных мощностей.</a:t>
            </a:r>
          </a:p>
          <a:p>
            <a:r>
              <a:rPr lang="ru-RU" sz="1200" dirty="0"/>
              <a:t>«Вспомогательные службы, исследования и разработки»:</a:t>
            </a:r>
          </a:p>
          <a:p>
            <a:r>
              <a:rPr lang="ru-RU" sz="1200" dirty="0"/>
              <a:t>В НЛМК используется </a:t>
            </a:r>
            <a:r>
              <a:rPr lang="ru-RU" sz="1200" dirty="0" err="1"/>
              <a:t>agile</a:t>
            </a:r>
            <a:r>
              <a:rPr lang="ru-RU" sz="1200" dirty="0"/>
              <a:t> модель жизненного цикла продуктов. Разделение внедрения продукта на этапы позволяет организовать культуру запуска новых продуктов и обеспечить быстрый и бесперебойный поток новых идей, которые в будущем будут воплощены. Подобный подход используется на производстве Северсталь.</a:t>
            </a:r>
          </a:p>
          <a:p>
            <a:r>
              <a:rPr lang="ru-RU" sz="1200" dirty="0"/>
              <a:t>«Маркетинг и продажи»:</a:t>
            </a:r>
          </a:p>
          <a:p>
            <a:r>
              <a:rPr lang="ru-RU" sz="1200" dirty="0" smtClean="0"/>
              <a:t>В НЛМК и Северсталь открыли собственные интернет-магазины. В 2018 году Северсталь реализовала треть объема продаж через интернет-магазин.</a:t>
            </a:r>
          </a:p>
          <a:p>
            <a:r>
              <a:rPr lang="ru-RU" sz="1200" dirty="0" smtClean="0"/>
              <a:t>Для российских компаний понятие цифровой трансформации связано с внедрением машинного обучения, аналитики больших данных, искусственного интеллекта, роботизации, дополненной реальности. Как отмечают эксперты, наибольших успехов в этом направлении добиваются те компании, которые рассматривают его не как набор отдельных инициатив, а как комплексную программу </a:t>
            </a:r>
            <a:r>
              <a:rPr lang="ru-RU" sz="1200" dirty="0" err="1" smtClean="0"/>
              <a:t>цифровизации</a:t>
            </a:r>
            <a:r>
              <a:rPr lang="ru-RU" sz="1200" dirty="0" smtClean="0"/>
              <a:t>, затрагивающую целый комплекс взаимосвязанных процессов и изменений в компании. </a:t>
            </a:r>
          </a:p>
          <a:p>
            <a:r>
              <a:rPr lang="ru-RU" sz="1200" dirty="0" smtClean="0"/>
              <a:t>Именно по такому пути пошла Группа НЛМК, где с 2019 года реализуется стратегия цифровой трансформации.</a:t>
            </a:r>
          </a:p>
          <a:p>
            <a:r>
              <a:rPr lang="ru-RU" sz="1200" dirty="0" smtClean="0"/>
              <a:t>В компании НЛМК </a:t>
            </a:r>
            <a:r>
              <a:rPr lang="ru-RU" sz="1200" dirty="0" err="1" smtClean="0"/>
              <a:t>цифровизация</a:t>
            </a:r>
            <a:r>
              <a:rPr lang="ru-RU" sz="1200" dirty="0" smtClean="0"/>
              <a:t> – это не дань моде или попытка сыграть на «</a:t>
            </a:r>
            <a:r>
              <a:rPr lang="ru-RU" sz="1200" dirty="0" err="1" smtClean="0"/>
              <a:t>хайповых</a:t>
            </a:r>
            <a:r>
              <a:rPr lang="ru-RU" sz="1200" dirty="0" smtClean="0"/>
              <a:t>» технологиях ради имиджа современной компании. Это развитие рабочего инструментария для достижения стратегических целей компании в области операционной эффективности: контроля затрат, расшивки узких мест, а также повышения качества продукции и безопасности труда, снижения воздействия на окружающую среду. Проще говоря, </a:t>
            </a:r>
            <a:r>
              <a:rPr lang="ru-RU" sz="1200" dirty="0" err="1" smtClean="0"/>
              <a:t>цифровизация</a:t>
            </a:r>
            <a:r>
              <a:rPr lang="ru-RU" sz="1200" dirty="0" smtClean="0"/>
              <a:t> – это внедрение технологий для решения конкретных задач бизнеса. Такой прагматичный подход позволяет компании двигаться вперед, четко распределяя ресурсы, внимательно изучая окружающий ландшафт, заранее просчитывая скорость – как спортсмен перед своим главным стартом.</a:t>
            </a:r>
          </a:p>
          <a:p>
            <a:r>
              <a:rPr lang="ru-RU" sz="1200" dirty="0" smtClean="0"/>
              <a:t>Согласно оценкам консалтинговых агентств цифровая трансформация может повысить производительность предприятия на 45-55%.</a:t>
            </a:r>
          </a:p>
          <a:p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7B387B8E-AB77-49EB-BD6A-4DA940916692}" type="slidenum">
              <a:rPr lang="ru-RU" smtClean="0">
                <a:solidFill>
                  <a:prstClr val="white"/>
                </a:solidFill>
              </a:rPr>
              <a:pPr defTabSz="914400"/>
              <a:t>2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752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540009"/>
          </a:xfrm>
        </p:spPr>
        <p:txBody>
          <a:bodyPr>
            <a:normAutofit fontScale="90000"/>
          </a:bodyPr>
          <a:lstStyle/>
          <a:p>
            <a:r>
              <a:rPr lang="ru-RU" sz="1900" dirty="0" smtClean="0"/>
              <a:t/>
            </a:r>
            <a:br>
              <a:rPr lang="ru-RU" sz="1900" dirty="0" smtClean="0"/>
            </a:br>
            <a:r>
              <a:rPr lang="ru-RU" sz="1900" dirty="0" smtClean="0"/>
              <a:t>Концепция </a:t>
            </a:r>
            <a:r>
              <a:rPr lang="ru-RU" sz="1900" dirty="0"/>
              <a:t>реализации цифровой трансформации в ПАО “НЛМК”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005840"/>
            <a:ext cx="8003232" cy="5120325"/>
          </a:xfrm>
        </p:spPr>
        <p:txBody>
          <a:bodyPr>
            <a:normAutofit fontScale="70000" lnSpcReduction="20000"/>
          </a:bodyPr>
          <a:lstStyle/>
          <a:p>
            <a:endParaRPr lang="ru-RU" sz="1200" dirty="0"/>
          </a:p>
          <a:p>
            <a:r>
              <a:rPr lang="ru-RU" sz="1200" dirty="0"/>
              <a:t>Портфель цифровых продуктов НЛМК в настоящее время насчитывает более 50 решений. Все они находятся на разной стадии проработки и использования. Где-то это только концепция, а где-то уже работающий сервис, позволяющий компании экономить или улучшать качество своей продукции. Задача большинства решений – приносить фи-</a:t>
            </a:r>
            <a:r>
              <a:rPr lang="ru-RU" sz="1200" dirty="0" err="1"/>
              <a:t>нансовый</a:t>
            </a:r>
            <a:r>
              <a:rPr lang="ru-RU" sz="1200" dirty="0"/>
              <a:t> эффект в показателе EBITDA. Так, стратегической целью на 2022 год является вклад $50 млн от мероприятий с цифровой составляющей в достижение цели по </a:t>
            </a:r>
            <a:r>
              <a:rPr lang="ru-RU" sz="1200" dirty="0" err="1"/>
              <a:t>операци-онной</a:t>
            </a:r>
            <a:r>
              <a:rPr lang="ru-RU" sz="1200" dirty="0"/>
              <a:t> эффективности.</a:t>
            </a:r>
          </a:p>
          <a:p>
            <a:r>
              <a:rPr lang="ru-RU" sz="1200" dirty="0"/>
              <a:t>Цифровые решения лучше характеризует определение «продукты», чем «проекты». «Проекты – это задачи, имеющие срок начала и завершения, выполняемые на опробован-</a:t>
            </a:r>
            <a:r>
              <a:rPr lang="ru-RU" sz="1200" dirty="0" err="1"/>
              <a:t>ных</a:t>
            </a:r>
            <a:r>
              <a:rPr lang="ru-RU" sz="1200" dirty="0"/>
              <a:t> технологиях с приемлемой неопределенностью, кото­рой можно управлять без суще-</a:t>
            </a:r>
            <a:r>
              <a:rPr lang="ru-RU" sz="1200" dirty="0" err="1"/>
              <a:t>ственного</a:t>
            </a:r>
            <a:r>
              <a:rPr lang="ru-RU" sz="1200" dirty="0"/>
              <a:t> ущерба срокам и бюджету. По завершении проекта занимавшаяся им команда передает результат в эксплуатацию и расходится для решения других задач. Команды же, работающие над цифровыми решениями, создают продукты, постоянно развиваемые сов-</a:t>
            </a:r>
            <a:r>
              <a:rPr lang="ru-RU" sz="1200" dirty="0" err="1"/>
              <a:t>местно</a:t>
            </a:r>
            <a:r>
              <a:rPr lang="ru-RU" sz="1200" dirty="0"/>
              <a:t> с пользователями, так как они помогают достичь важного результата; постепенно нарабатываются опыт и понимание, необходимые для работы с инструментарием с </a:t>
            </a:r>
            <a:r>
              <a:rPr lang="ru-RU" sz="1200" dirty="0" err="1"/>
              <a:t>высо</a:t>
            </a:r>
            <a:r>
              <a:rPr lang="ru-RU" sz="1200" dirty="0"/>
              <a:t>-кой неопределенностью. Нет заинтересованного владельца продукта из бизнеса – не </a:t>
            </a:r>
            <a:r>
              <a:rPr lang="ru-RU" sz="1200" dirty="0" err="1"/>
              <a:t>тра-тится</a:t>
            </a:r>
            <a:r>
              <a:rPr lang="ru-RU" sz="1200" dirty="0"/>
              <a:t> время.</a:t>
            </a:r>
          </a:p>
          <a:p>
            <a:r>
              <a:rPr lang="ru-RU" sz="1200" dirty="0"/>
              <a:t>Также прагматична компания и в выборе тех или иных решений для реализации: «Не собираем на бегу доступные решения и кейсы по широкой “поляне”, упуская </a:t>
            </a:r>
            <a:r>
              <a:rPr lang="ru-RU" sz="1200" dirty="0" err="1"/>
              <a:t>неоче</a:t>
            </a:r>
            <a:r>
              <a:rPr lang="ru-RU" sz="1200" dirty="0"/>
              <a:t>-видные, но системные решения, а создаем постоянные команды на месте с сильной экс-</a:t>
            </a:r>
            <a:r>
              <a:rPr lang="ru-RU" sz="1200" dirty="0" err="1"/>
              <a:t>пертизой</a:t>
            </a:r>
            <a:r>
              <a:rPr lang="ru-RU" sz="1200" dirty="0"/>
              <a:t>, добиваясь более масштабного и системного эффекта».</a:t>
            </a:r>
          </a:p>
          <a:p>
            <a:r>
              <a:rPr lang="ru-RU" sz="1200" dirty="0"/>
              <a:t>Именно создание «продуктовых команд» на местах в компании считают наиболее эффективной моделью при работе над цифровыми решениями. Это не временные, фор-</a:t>
            </a:r>
            <a:r>
              <a:rPr lang="ru-RU" sz="1200" dirty="0" err="1"/>
              <a:t>мируемые</a:t>
            </a:r>
            <a:r>
              <a:rPr lang="ru-RU" sz="1200" dirty="0"/>
              <a:t> под конкретные задачи проектные команды, а постоянно действующие </a:t>
            </a:r>
            <a:r>
              <a:rPr lang="ru-RU" sz="1200" dirty="0" err="1"/>
              <a:t>груп-пы</a:t>
            </a:r>
            <a:r>
              <a:rPr lang="ru-RU" sz="1200" dirty="0"/>
              <a:t>. Они имеют необходимый набор компетенций и могут оперативно принимать ключе-вые решения и доводить их до реализации. Команды состоят из экспертов </a:t>
            </a:r>
            <a:r>
              <a:rPr lang="ru-RU" sz="1200" dirty="0" err="1"/>
              <a:t>производ-ственных</a:t>
            </a:r>
            <a:r>
              <a:rPr lang="ru-RU" sz="1200" dirty="0"/>
              <a:t> площадок, технических экспертов, а также разработчиков и специалистов по </a:t>
            </a:r>
            <a:r>
              <a:rPr lang="ru-RU" sz="1200" dirty="0" err="1"/>
              <a:t>Data</a:t>
            </a:r>
            <a:r>
              <a:rPr lang="ru-RU" sz="1200" dirty="0"/>
              <a:t> </a:t>
            </a:r>
            <a:r>
              <a:rPr lang="ru-RU" sz="1200" dirty="0" err="1"/>
              <a:t>Science</a:t>
            </a:r>
            <a:r>
              <a:rPr lang="ru-RU" sz="1200" dirty="0"/>
              <a:t>. Сейчас над новыми продуктами в компании работает более десяти команд, и их число постоянно растет.</a:t>
            </a:r>
          </a:p>
          <a:p>
            <a:r>
              <a:rPr lang="ru-RU" sz="1200" dirty="0"/>
              <a:t>Классический «</a:t>
            </a:r>
            <a:r>
              <a:rPr lang="ru-RU" sz="1200" dirty="0" err="1"/>
              <a:t>подразделенческий</a:t>
            </a:r>
            <a:r>
              <a:rPr lang="ru-RU" sz="1200" dirty="0"/>
              <a:t>» подход не даст результатов – управлять про-</a:t>
            </a:r>
            <a:r>
              <a:rPr lang="ru-RU" sz="1200" dirty="0" err="1"/>
              <a:t>дуктами</a:t>
            </a:r>
            <a:r>
              <a:rPr lang="ru-RU" sz="1200" dirty="0"/>
              <a:t> должны </a:t>
            </a:r>
            <a:r>
              <a:rPr lang="ru-RU" sz="1200" dirty="0" err="1"/>
              <a:t>межфункциональные</a:t>
            </a:r>
            <a:r>
              <a:rPr lang="ru-RU" sz="1200" dirty="0"/>
              <a:t> рабочие группы. Всё больше компаний тестируют возможности гибкой методологии разработки </a:t>
            </a:r>
            <a:r>
              <a:rPr lang="ru-RU" sz="1200" dirty="0" err="1"/>
              <a:t>Agile</a:t>
            </a:r>
            <a:r>
              <a:rPr lang="ru-RU" sz="1200" dirty="0"/>
              <a:t>, ориентированной на использование итеративной разработки, динамического формирования требований и обеспечение их ре-</a:t>
            </a:r>
            <a:r>
              <a:rPr lang="ru-RU" sz="1200" dirty="0" err="1"/>
              <a:t>ализации</a:t>
            </a:r>
            <a:r>
              <a:rPr lang="ru-RU" sz="1200" dirty="0"/>
              <a:t> в результате постоянного взаимодействия внутри самоорганизующихся рабочих групп, состоящих из специалистов различного профиля. Гибкость и развитое </a:t>
            </a:r>
            <a:r>
              <a:rPr lang="ru-RU" sz="1200" dirty="0" err="1"/>
              <a:t>межфунк-циональное</a:t>
            </a:r>
            <a:r>
              <a:rPr lang="ru-RU" sz="1200" dirty="0"/>
              <a:t> сотрудничество позволят компаниям создать условия успеха цифровых </a:t>
            </a:r>
            <a:r>
              <a:rPr lang="ru-RU" sz="1200" dirty="0" err="1"/>
              <a:t>кад</a:t>
            </a:r>
            <a:r>
              <a:rPr lang="ru-RU" sz="1200" dirty="0"/>
              <a:t>-ров и победить в борьбе за цифровые таланты.</a:t>
            </a:r>
          </a:p>
          <a:p>
            <a:r>
              <a:rPr lang="ru-RU" sz="1200" dirty="0"/>
              <a:t>Чтобы команды работали эффективно, могли распространять успешные цифро­вые практики на новые участки бизнеса, компания формирует единую цифровую экосистему. Это платформа, где прописаны все организационные процессы, правила работы и </a:t>
            </a:r>
            <a:r>
              <a:rPr lang="ru-RU" sz="1200" dirty="0" err="1"/>
              <a:t>прин-ципы</a:t>
            </a:r>
            <a:r>
              <a:rPr lang="ru-RU" sz="1200" dirty="0"/>
              <a:t> оценки, собраны программы обучения и наставничества, база знаний и библиотека решений. Все компо­ненты поделены на </a:t>
            </a:r>
            <a:r>
              <a:rPr lang="ru-RU" sz="1200" dirty="0" err="1"/>
              <a:t>soft</a:t>
            </a:r>
            <a:r>
              <a:rPr lang="ru-RU" sz="1200" dirty="0"/>
              <a:t> – все, что связано с методологией работы, и </a:t>
            </a:r>
            <a:r>
              <a:rPr lang="ru-RU" sz="1200" dirty="0" err="1"/>
              <a:t>hard</a:t>
            </a:r>
            <a:r>
              <a:rPr lang="ru-RU" sz="1200" dirty="0"/>
              <a:t> – конкретный инструментарий. Такая единая цифровая среда позволяет новым участникам команд быстро включаться в работу, использовать в работе лучшие практики, способствует привлечению и удержанию талантливых специалистов.</a:t>
            </a:r>
          </a:p>
          <a:p>
            <a:r>
              <a:rPr lang="ru-RU" sz="1200" dirty="0"/>
              <a:t>Работа над продуктами включает четыре стадии. На первой появляется Гипотеза – участники команд фиксируют суть идеи. Уже на этом этапе идет оценка планового эф-</a:t>
            </a:r>
            <a:r>
              <a:rPr lang="ru-RU" sz="1200" dirty="0" err="1"/>
              <a:t>фекта</a:t>
            </a:r>
            <a:r>
              <a:rPr lang="ru-RU" sz="1200" dirty="0"/>
              <a:t> от внедрения решения. Затем продукт переходит на стадию Прототип (POC). На этом этапе участники продуктовых команд должны снизить неопределенность, связан-</a:t>
            </a:r>
            <a:r>
              <a:rPr lang="ru-RU" sz="1200" dirty="0" err="1"/>
              <a:t>ную</a:t>
            </a:r>
            <a:r>
              <a:rPr lang="ru-RU" sz="1200" dirty="0"/>
              <a:t> с достаточностью и качеством данных, принципиальной возможностью построения модели, работоспособностью оборудования в нужной конфигурации, и подтвердить </a:t>
            </a:r>
            <a:r>
              <a:rPr lang="ru-RU" sz="1200" dirty="0" err="1"/>
              <a:t>пла</a:t>
            </a:r>
            <a:r>
              <a:rPr lang="ru-RU" sz="1200" dirty="0"/>
              <a:t>-новый эффект. На выходе уже есть прообраз будущего результата, подтверждена его ин-</a:t>
            </a:r>
            <a:r>
              <a:rPr lang="ru-RU" sz="1200" dirty="0" err="1"/>
              <a:t>женерная</a:t>
            </a:r>
            <a:r>
              <a:rPr lang="ru-RU" sz="1200" dirty="0"/>
              <a:t> реализуемость и возможность достижения планового эффекта.</a:t>
            </a:r>
          </a:p>
          <a:p>
            <a:r>
              <a:rPr lang="ru-RU" sz="1200" dirty="0"/>
              <a:t>На следующем этапе создается мини­мально жизнеспособный продукт (MVP) – функциональность доводится до готовности к использованию, апробируется новый про-</a:t>
            </a:r>
            <a:r>
              <a:rPr lang="ru-RU" sz="1200" dirty="0" err="1"/>
              <a:t>цесс</a:t>
            </a:r>
            <a:r>
              <a:rPr lang="ru-RU" sz="1200" dirty="0"/>
              <a:t> работы для подтверждения эффективности и запуска процесса обратной связи от пользователей. По сути, на выходе – готовый к использованию продукт в минимальном исполнении, а пользователь получает реальный эффект в новом процессе. После этого продукт переходит на четвертую стадию – итеративное развитие. Цель этого этапа – наращивать эффект за счет итеративного развития функционала и периметра </a:t>
            </a:r>
            <a:r>
              <a:rPr lang="ru-RU" sz="1200" dirty="0" err="1"/>
              <a:t>использова-ния</a:t>
            </a:r>
            <a:r>
              <a:rPr lang="ru-RU" sz="1200" dirty="0"/>
              <a:t> продукта.</a:t>
            </a:r>
          </a:p>
          <a:p>
            <a:r>
              <a:rPr lang="ru-RU" sz="1200" dirty="0"/>
              <a:t>Первый этап занимает примерно неделю, второй и третий – от 1 до 2–3 месяцев. А четвертый этап по времени не ограничен и реализуется итерациями в 1–2 месяца, то есть продукт уже работает, пользователи получают от него эффект, но продуктовая команда постепенно дорабатывает и улучшает решение.</a:t>
            </a:r>
          </a:p>
          <a:p>
            <a:r>
              <a:rPr lang="ru-RU" sz="1200" dirty="0"/>
              <a:t>Такой подход позволяет уже на самом старте видеть целевой эффект и общий под-ход к решению, получить минимальную ценность как можно раньше и предложить </a:t>
            </a:r>
            <a:r>
              <a:rPr lang="ru-RU" sz="1200" dirty="0" err="1"/>
              <a:t>реше-ние</a:t>
            </a:r>
            <a:r>
              <a:rPr lang="ru-RU" sz="1200" dirty="0"/>
              <a:t> пользователю для получения обратной связи, а затем улучшать его, учитывая все </a:t>
            </a:r>
            <a:r>
              <a:rPr lang="ru-RU" sz="1200" dirty="0" err="1"/>
              <a:t>тре-бования</a:t>
            </a:r>
            <a:r>
              <a:rPr lang="ru-RU" sz="1200" dirty="0"/>
              <a:t> и заме­чания заказчика.</a:t>
            </a:r>
          </a:p>
          <a:p>
            <a:r>
              <a:rPr lang="ru-RU" sz="1200" dirty="0" smtClean="0"/>
              <a:t>- </a:t>
            </a:r>
            <a:r>
              <a:rPr lang="ru-RU" sz="1200" dirty="0"/>
              <a:t>Интеллектуальные системы – это техническая или программная </a:t>
            </a:r>
            <a:r>
              <a:rPr lang="ru-RU" sz="1200" dirty="0" err="1"/>
              <a:t>сис¬тема</a:t>
            </a:r>
            <a:r>
              <a:rPr lang="ru-RU" sz="1200" dirty="0"/>
              <a:t>, способ-</a:t>
            </a:r>
            <a:r>
              <a:rPr lang="ru-RU" sz="1200" dirty="0" err="1"/>
              <a:t>ная</a:t>
            </a:r>
            <a:r>
              <a:rPr lang="ru-RU" sz="1200" dirty="0"/>
              <a:t> решать различные задачи без участия человека.</a:t>
            </a:r>
          </a:p>
          <a:p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7B387B8E-AB77-49EB-BD6A-4DA940916692}" type="slidenum">
              <a:rPr lang="ru-RU" smtClean="0">
                <a:solidFill>
                  <a:prstClr val="white"/>
                </a:solidFill>
              </a:rPr>
              <a:pPr defTabSz="914400"/>
              <a:t>3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454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540009"/>
          </a:xfrm>
        </p:spPr>
        <p:txBody>
          <a:bodyPr>
            <a:normAutofit/>
          </a:bodyPr>
          <a:lstStyle/>
          <a:p>
            <a:r>
              <a:rPr lang="ru-RU" sz="1700" dirty="0"/>
              <a:t>Концепция реализации цифровой трансформации в ПАО “НЛМК”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997528"/>
            <a:ext cx="8003232" cy="5128638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ru-RU" sz="1700" dirty="0" smtClean="0">
                <a:solidFill>
                  <a:prstClr val="black"/>
                </a:solidFill>
              </a:rPr>
              <a:t>Истории </a:t>
            </a:r>
            <a:r>
              <a:rPr lang="ru-RU" sz="1700" dirty="0">
                <a:solidFill>
                  <a:prstClr val="black"/>
                </a:solidFill>
              </a:rPr>
              <a:t>успеха в цифровой трансформации есть на каждой площадке, в каждом переделе и функции. Например, компания уже перешла на 4D-проектирование объектов строительства. Это позволяет еще на стадии проектирова­ния избегать возможных </a:t>
            </a:r>
            <a:r>
              <a:rPr lang="ru-RU" sz="1700" dirty="0" err="1">
                <a:solidFill>
                  <a:prstClr val="black"/>
                </a:solidFill>
              </a:rPr>
              <a:t>оши</a:t>
            </a:r>
            <a:r>
              <a:rPr lang="ru-RU" sz="1700" dirty="0">
                <a:solidFill>
                  <a:prstClr val="black"/>
                </a:solidFill>
              </a:rPr>
              <a:t>-бок стройки. А цифровой двойник карьера Стойленского ГОКа позволяет компании </a:t>
            </a:r>
            <a:r>
              <a:rPr lang="ru-RU" sz="1700" dirty="0" err="1">
                <a:solidFill>
                  <a:prstClr val="black"/>
                </a:solidFill>
              </a:rPr>
              <a:t>мо-делировать</a:t>
            </a:r>
            <a:r>
              <a:rPr lang="ru-RU" sz="1700" dirty="0">
                <a:solidFill>
                  <a:prstClr val="black"/>
                </a:solidFill>
              </a:rPr>
              <a:t> разработку месторождения минимум на 30 лет вперед. Цифровой сервис, оп-</a:t>
            </a:r>
            <a:r>
              <a:rPr lang="ru-RU" sz="1700" dirty="0" err="1">
                <a:solidFill>
                  <a:prstClr val="black"/>
                </a:solidFill>
              </a:rPr>
              <a:t>тимизирующий</a:t>
            </a:r>
            <a:r>
              <a:rPr lang="ru-RU" sz="1700" dirty="0">
                <a:solidFill>
                  <a:prstClr val="black"/>
                </a:solidFill>
              </a:rPr>
              <a:t> темп выдачи слябов в цехе горячего проката, позволяет повысить </a:t>
            </a:r>
            <a:r>
              <a:rPr lang="ru-RU" sz="1700" dirty="0" err="1">
                <a:solidFill>
                  <a:prstClr val="black"/>
                </a:solidFill>
              </a:rPr>
              <a:t>произ-водительность</a:t>
            </a:r>
            <a:r>
              <a:rPr lang="ru-RU" sz="1700" dirty="0">
                <a:solidFill>
                  <a:prstClr val="black"/>
                </a:solidFill>
              </a:rPr>
              <a:t> одного из ключевых агрегатов Группы – стана 2000. Модель оптимальной шихтовки сырья для доменных печей выравнивает химический состав агломерата и тем самым сокращает затраты кокса при выплавке чугуна.</a:t>
            </a:r>
          </a:p>
          <a:p>
            <a:pPr lvl="0"/>
            <a:r>
              <a:rPr lang="ru-RU" sz="1700" dirty="0">
                <a:solidFill>
                  <a:prstClr val="black"/>
                </a:solidFill>
              </a:rPr>
              <a:t>Инструменты цифровой трансформации:</a:t>
            </a:r>
          </a:p>
          <a:p>
            <a:pPr lvl="0"/>
            <a:r>
              <a:rPr lang="ru-RU" sz="1700" dirty="0">
                <a:solidFill>
                  <a:prstClr val="black"/>
                </a:solidFill>
              </a:rPr>
              <a:t>- Автономное оборудование (роботы) – это роботы/</a:t>
            </a:r>
            <a:r>
              <a:rPr lang="ru-RU" sz="1700" dirty="0" err="1">
                <a:solidFill>
                  <a:prstClr val="black"/>
                </a:solidFill>
              </a:rPr>
              <a:t>роботизирован¬ное</a:t>
            </a:r>
            <a:r>
              <a:rPr lang="ru-RU" sz="1700" dirty="0">
                <a:solidFill>
                  <a:prstClr val="black"/>
                </a:solidFill>
              </a:rPr>
              <a:t> </a:t>
            </a:r>
            <a:r>
              <a:rPr lang="ru-RU" sz="1700" dirty="0" err="1">
                <a:solidFill>
                  <a:prstClr val="black"/>
                </a:solidFill>
              </a:rPr>
              <a:t>оборудова-ние</a:t>
            </a:r>
            <a:r>
              <a:rPr lang="ru-RU" sz="1700" dirty="0">
                <a:solidFill>
                  <a:prstClr val="black"/>
                </a:solidFill>
              </a:rPr>
              <a:t>, не требующее для выполнения своих задач </a:t>
            </a:r>
            <a:r>
              <a:rPr lang="ru-RU" sz="1700" dirty="0" err="1">
                <a:solidFill>
                  <a:prstClr val="black"/>
                </a:solidFill>
              </a:rPr>
              <a:t>пря¬мого</a:t>
            </a:r>
            <a:r>
              <a:rPr lang="ru-RU" sz="1700" dirty="0">
                <a:solidFill>
                  <a:prstClr val="black"/>
                </a:solidFill>
              </a:rPr>
              <a:t> (даже удаленного) контроля че-</a:t>
            </a:r>
            <a:r>
              <a:rPr lang="ru-RU" sz="1700" dirty="0" err="1">
                <a:solidFill>
                  <a:prstClr val="black"/>
                </a:solidFill>
              </a:rPr>
              <a:t>ловеком</a:t>
            </a:r>
            <a:r>
              <a:rPr lang="ru-RU" sz="1700" dirty="0">
                <a:solidFill>
                  <a:prstClr val="black"/>
                </a:solidFill>
              </a:rPr>
              <a:t>.</a:t>
            </a:r>
          </a:p>
          <a:p>
            <a:pPr lvl="0"/>
            <a:r>
              <a:rPr lang="ru-RU" sz="1700" dirty="0">
                <a:solidFill>
                  <a:prstClr val="black"/>
                </a:solidFill>
              </a:rPr>
              <a:t>- Аддитивные технологии (3D-печать) – изготовление деталей с помощью метода послойной печати на специальном оборудовании. Позволяет быстро создавать прототипы объектов и оборудования.</a:t>
            </a:r>
          </a:p>
          <a:p>
            <a:pPr lvl="0"/>
            <a:r>
              <a:rPr lang="ru-RU" sz="1700" dirty="0">
                <a:solidFill>
                  <a:prstClr val="black"/>
                </a:solidFill>
              </a:rPr>
              <a:t>- </a:t>
            </a:r>
            <a:r>
              <a:rPr lang="ru-RU" sz="1700" dirty="0" err="1">
                <a:solidFill>
                  <a:prstClr val="black"/>
                </a:solidFill>
              </a:rPr>
              <a:t>Дроны</a:t>
            </a:r>
            <a:r>
              <a:rPr lang="ru-RU" sz="1700" dirty="0">
                <a:solidFill>
                  <a:prstClr val="black"/>
                </a:solidFill>
              </a:rPr>
              <a:t> – беспилотные летательные аппараты, которые используются для </a:t>
            </a:r>
            <a:r>
              <a:rPr lang="ru-RU" sz="1700" dirty="0" err="1">
                <a:solidFill>
                  <a:prstClr val="black"/>
                </a:solidFill>
              </a:rPr>
              <a:t>наблю-дения</a:t>
            </a:r>
            <a:r>
              <a:rPr lang="ru-RU" sz="1700" dirty="0">
                <a:solidFill>
                  <a:prstClr val="black"/>
                </a:solidFill>
              </a:rPr>
              <a:t>, сбора информации, доставки.</a:t>
            </a:r>
          </a:p>
          <a:p>
            <a:pPr lvl="0"/>
            <a:r>
              <a:rPr lang="ru-RU" sz="1700" dirty="0">
                <a:solidFill>
                  <a:prstClr val="black"/>
                </a:solidFill>
              </a:rPr>
              <a:t>- Мобильные и веб-приложения (на основе </a:t>
            </a:r>
            <a:r>
              <a:rPr lang="ru-RU" sz="1700" dirty="0" err="1">
                <a:solidFill>
                  <a:prstClr val="black"/>
                </a:solidFill>
              </a:rPr>
              <a:t>микросервисов</a:t>
            </a:r>
            <a:r>
              <a:rPr lang="ru-RU" sz="1700" dirty="0">
                <a:solidFill>
                  <a:prstClr val="black"/>
                </a:solidFill>
              </a:rPr>
              <a:t>) – </a:t>
            </a:r>
            <a:r>
              <a:rPr lang="ru-RU" sz="1700" dirty="0" err="1">
                <a:solidFill>
                  <a:prstClr val="black"/>
                </a:solidFill>
              </a:rPr>
              <a:t>прило¬жения</a:t>
            </a:r>
            <a:r>
              <a:rPr lang="ru-RU" sz="1700" dirty="0">
                <a:solidFill>
                  <a:prstClr val="black"/>
                </a:solidFill>
              </a:rPr>
              <a:t> для </a:t>
            </a:r>
            <a:r>
              <a:rPr lang="ru-RU" sz="1700" dirty="0" err="1">
                <a:solidFill>
                  <a:prstClr val="black"/>
                </a:solidFill>
              </a:rPr>
              <a:t>мо-бильных</a:t>
            </a:r>
            <a:r>
              <a:rPr lang="ru-RU" sz="1700" dirty="0">
                <a:solidFill>
                  <a:prstClr val="black"/>
                </a:solidFill>
              </a:rPr>
              <a:t> платформ, рассчитанные на высокий уровень пользовательского опыта и </a:t>
            </a:r>
            <a:r>
              <a:rPr lang="ru-RU" sz="1700" dirty="0" err="1">
                <a:solidFill>
                  <a:prstClr val="black"/>
                </a:solidFill>
              </a:rPr>
              <a:t>ско-рость</a:t>
            </a:r>
            <a:r>
              <a:rPr lang="ru-RU" sz="1700" dirty="0">
                <a:solidFill>
                  <a:prstClr val="black"/>
                </a:solidFill>
              </a:rPr>
              <a:t> изменений.</a:t>
            </a:r>
          </a:p>
          <a:p>
            <a:pPr lvl="0"/>
            <a:r>
              <a:rPr lang="ru-RU" sz="1700" dirty="0">
                <a:solidFill>
                  <a:prstClr val="black"/>
                </a:solidFill>
              </a:rPr>
              <a:t>- Дополненная реальность (AR) – среда, в реальном времени </a:t>
            </a:r>
            <a:r>
              <a:rPr lang="ru-RU" sz="1700" dirty="0" err="1">
                <a:solidFill>
                  <a:prstClr val="black"/>
                </a:solidFill>
              </a:rPr>
              <a:t>допол¬няющая</a:t>
            </a:r>
            <a:r>
              <a:rPr lang="ru-RU" sz="1700" dirty="0">
                <a:solidFill>
                  <a:prstClr val="black"/>
                </a:solidFill>
              </a:rPr>
              <a:t> </a:t>
            </a:r>
            <a:r>
              <a:rPr lang="ru-RU" sz="1700" dirty="0" err="1">
                <a:solidFill>
                  <a:prstClr val="black"/>
                </a:solidFill>
              </a:rPr>
              <a:t>физиче-ский</a:t>
            </a:r>
            <a:r>
              <a:rPr lang="ru-RU" sz="1700" dirty="0">
                <a:solidFill>
                  <a:prstClr val="black"/>
                </a:solidFill>
              </a:rPr>
              <a:t> мир с помощью цифровых элементов, созданных компьютером (с выводом на </a:t>
            </a:r>
            <a:r>
              <a:rPr lang="ru-RU" sz="1700" dirty="0" err="1">
                <a:solidFill>
                  <a:prstClr val="black"/>
                </a:solidFill>
              </a:rPr>
              <a:t>мо-бильные</a:t>
            </a:r>
            <a:r>
              <a:rPr lang="ru-RU" sz="1700" dirty="0">
                <a:solidFill>
                  <a:prstClr val="black"/>
                </a:solidFill>
              </a:rPr>
              <a:t> устройства или очки </a:t>
            </a:r>
            <a:r>
              <a:rPr lang="ru-RU" sz="1700" dirty="0" err="1">
                <a:solidFill>
                  <a:prstClr val="black"/>
                </a:solidFill>
              </a:rPr>
              <a:t>допол¬ненной</a:t>
            </a:r>
            <a:r>
              <a:rPr lang="ru-RU" sz="1700" dirty="0">
                <a:solidFill>
                  <a:prstClr val="black"/>
                </a:solidFill>
              </a:rPr>
              <a:t> реальности).</a:t>
            </a:r>
          </a:p>
          <a:p>
            <a:pPr lvl="0"/>
            <a:r>
              <a:rPr lang="ru-RU" sz="1700" dirty="0">
                <a:solidFill>
                  <a:prstClr val="black"/>
                </a:solidFill>
              </a:rPr>
              <a:t>- Виртуальная реальность (VR) – мир, полностью созданный </a:t>
            </a:r>
            <a:r>
              <a:rPr lang="ru-RU" sz="1700" dirty="0" err="1">
                <a:solidFill>
                  <a:prstClr val="black"/>
                </a:solidFill>
              </a:rPr>
              <a:t>техни¬ческими</a:t>
            </a:r>
            <a:r>
              <a:rPr lang="ru-RU" sz="1700" dirty="0">
                <a:solidFill>
                  <a:prstClr val="black"/>
                </a:solidFill>
              </a:rPr>
              <a:t> сред-</a:t>
            </a:r>
            <a:r>
              <a:rPr lang="ru-RU" sz="1700" dirty="0" err="1">
                <a:solidFill>
                  <a:prstClr val="black"/>
                </a:solidFill>
              </a:rPr>
              <a:t>ствами</a:t>
            </a:r>
            <a:r>
              <a:rPr lang="ru-RU" sz="1700" dirty="0">
                <a:solidFill>
                  <a:prstClr val="black"/>
                </a:solidFill>
              </a:rPr>
              <a:t>. Главное отличие этих технологий – виртуальная реальность конструирует новый искусственный мир, а дополненная – вносит отдельные искусственные элементы в </a:t>
            </a:r>
            <a:r>
              <a:rPr lang="ru-RU" sz="1700" dirty="0" err="1">
                <a:solidFill>
                  <a:prstClr val="black"/>
                </a:solidFill>
              </a:rPr>
              <a:t>вос</a:t>
            </a:r>
            <a:r>
              <a:rPr lang="ru-RU" sz="1700" dirty="0">
                <a:solidFill>
                  <a:prstClr val="black"/>
                </a:solidFill>
              </a:rPr>
              <a:t>-приятие реального мира.</a:t>
            </a:r>
          </a:p>
          <a:p>
            <a:pPr lvl="0"/>
            <a:r>
              <a:rPr lang="ru-RU" sz="1700" dirty="0">
                <a:solidFill>
                  <a:prstClr val="black"/>
                </a:solidFill>
              </a:rPr>
              <a:t>- RPA (</a:t>
            </a:r>
            <a:r>
              <a:rPr lang="ru-RU" sz="1700" dirty="0" err="1">
                <a:solidFill>
                  <a:prstClr val="black"/>
                </a:solidFill>
              </a:rPr>
              <a:t>Robotic</a:t>
            </a:r>
            <a:r>
              <a:rPr lang="ru-RU" sz="1700" dirty="0">
                <a:solidFill>
                  <a:prstClr val="black"/>
                </a:solidFill>
              </a:rPr>
              <a:t> </a:t>
            </a:r>
            <a:r>
              <a:rPr lang="ru-RU" sz="1700" dirty="0" err="1">
                <a:solidFill>
                  <a:prstClr val="black"/>
                </a:solidFill>
              </a:rPr>
              <a:t>Process</a:t>
            </a:r>
            <a:r>
              <a:rPr lang="ru-RU" sz="1700" dirty="0">
                <a:solidFill>
                  <a:prstClr val="black"/>
                </a:solidFill>
              </a:rPr>
              <a:t> </a:t>
            </a:r>
            <a:r>
              <a:rPr lang="ru-RU" sz="1700" dirty="0" err="1">
                <a:solidFill>
                  <a:prstClr val="black"/>
                </a:solidFill>
              </a:rPr>
              <a:t>Automatic</a:t>
            </a:r>
            <a:r>
              <a:rPr lang="ru-RU" sz="1700" dirty="0">
                <a:solidFill>
                  <a:prstClr val="black"/>
                </a:solidFill>
              </a:rPr>
              <a:t>) – вид технологии автоматизации бизнес-процессов, основанный на использовании роботов и </a:t>
            </a:r>
            <a:r>
              <a:rPr lang="ru-RU" sz="1700" dirty="0" err="1">
                <a:solidFill>
                  <a:prstClr val="black"/>
                </a:solidFill>
              </a:rPr>
              <a:t>искус¬ственного</a:t>
            </a:r>
            <a:r>
              <a:rPr lang="ru-RU" sz="1700" dirty="0">
                <a:solidFill>
                  <a:prstClr val="black"/>
                </a:solidFill>
              </a:rPr>
              <a:t> интеллекта и </a:t>
            </a:r>
            <a:r>
              <a:rPr lang="ru-RU" sz="1700" dirty="0" err="1">
                <a:solidFill>
                  <a:prstClr val="black"/>
                </a:solidFill>
              </a:rPr>
              <a:t>позво-ляющий</a:t>
            </a:r>
            <a:r>
              <a:rPr lang="ru-RU" sz="1700" dirty="0">
                <a:solidFill>
                  <a:prstClr val="black"/>
                </a:solidFill>
              </a:rPr>
              <a:t> интегрироваться не на уровне технических интерфейсов, но использовать тот же графический </a:t>
            </a:r>
            <a:r>
              <a:rPr lang="ru-RU" sz="1700" dirty="0" err="1">
                <a:solidFill>
                  <a:prstClr val="black"/>
                </a:solidFill>
              </a:rPr>
              <a:t>интер¬фейс</a:t>
            </a:r>
            <a:r>
              <a:rPr lang="ru-RU" sz="1700" dirty="0">
                <a:solidFill>
                  <a:prstClr val="black"/>
                </a:solidFill>
              </a:rPr>
              <a:t>, который используют и обычные пользователи.</a:t>
            </a:r>
          </a:p>
          <a:p>
            <a:pPr lvl="0"/>
            <a:r>
              <a:rPr lang="ru-RU" sz="1700" dirty="0">
                <a:solidFill>
                  <a:prstClr val="black"/>
                </a:solidFill>
              </a:rPr>
              <a:t>- Умные датчики и носимые устройства – это мини-компьютеры, в которые </a:t>
            </a:r>
            <a:r>
              <a:rPr lang="ru-RU" sz="1700" dirty="0" err="1">
                <a:solidFill>
                  <a:prstClr val="black"/>
                </a:solidFill>
              </a:rPr>
              <a:t>встро-ены</a:t>
            </a:r>
            <a:r>
              <a:rPr lang="ru-RU" sz="1700" dirty="0">
                <a:solidFill>
                  <a:prstClr val="black"/>
                </a:solidFill>
              </a:rPr>
              <a:t> устройства вывода информации и/или </a:t>
            </a:r>
            <a:r>
              <a:rPr lang="ru-RU" sz="1700" dirty="0" err="1">
                <a:solidFill>
                  <a:prstClr val="black"/>
                </a:solidFill>
              </a:rPr>
              <a:t>специаль¬ные</a:t>
            </a:r>
            <a:r>
              <a:rPr lang="ru-RU" sz="1700" dirty="0">
                <a:solidFill>
                  <a:prstClr val="black"/>
                </a:solidFill>
              </a:rPr>
              <a:t> датчики, измеряющие параметры окружающей среды, </a:t>
            </a:r>
            <a:r>
              <a:rPr lang="ru-RU" sz="1700" dirty="0" err="1">
                <a:solidFill>
                  <a:prstClr val="black"/>
                </a:solidFill>
              </a:rPr>
              <a:t>физиче¬ские</a:t>
            </a:r>
            <a:r>
              <a:rPr lang="ru-RU" sz="1700" dirty="0">
                <a:solidFill>
                  <a:prstClr val="black"/>
                </a:solidFill>
              </a:rPr>
              <a:t> показатели человека и многие другие параметры.</a:t>
            </a:r>
          </a:p>
          <a:p>
            <a:pPr lvl="0"/>
            <a:r>
              <a:rPr lang="ru-RU" sz="1700" dirty="0">
                <a:solidFill>
                  <a:prstClr val="black"/>
                </a:solidFill>
              </a:rPr>
              <a:t>- Машинное видение, LIDAR, </a:t>
            </a:r>
            <a:r>
              <a:rPr lang="ru-RU" sz="1700" dirty="0" err="1">
                <a:solidFill>
                  <a:prstClr val="black"/>
                </a:solidFill>
              </a:rPr>
              <a:t>термо</a:t>
            </a:r>
            <a:r>
              <a:rPr lang="ru-RU" sz="1700" dirty="0">
                <a:solidFill>
                  <a:prstClr val="black"/>
                </a:solidFill>
              </a:rPr>
              <a:t>- и прочие сканеры – технологии, позволяю-</a:t>
            </a:r>
            <a:r>
              <a:rPr lang="ru-RU" sz="1700" dirty="0" err="1">
                <a:solidFill>
                  <a:prstClr val="black"/>
                </a:solidFill>
              </a:rPr>
              <a:t>щие</a:t>
            </a:r>
            <a:r>
              <a:rPr lang="ru-RU" sz="1700" dirty="0">
                <a:solidFill>
                  <a:prstClr val="black"/>
                </a:solidFill>
              </a:rPr>
              <a:t> создавать цифровые отображения поверхности Земли и различных объектов с </a:t>
            </a:r>
            <a:r>
              <a:rPr lang="ru-RU" sz="1700" dirty="0" err="1">
                <a:solidFill>
                  <a:prstClr val="black"/>
                </a:solidFill>
              </a:rPr>
              <a:t>высо</a:t>
            </a:r>
            <a:r>
              <a:rPr lang="ru-RU" sz="1700" dirty="0">
                <a:solidFill>
                  <a:prstClr val="black"/>
                </a:solidFill>
              </a:rPr>
              <a:t>-ким разрешением.</a:t>
            </a:r>
          </a:p>
          <a:p>
            <a:pPr lvl="0"/>
            <a:r>
              <a:rPr lang="ru-RU" sz="1700" dirty="0">
                <a:solidFill>
                  <a:prstClr val="black"/>
                </a:solidFill>
              </a:rPr>
              <a:t>- NFC, RFID и другие тэги – технологии беспроводной передачи данных и </a:t>
            </a:r>
            <a:r>
              <a:rPr lang="ru-RU" sz="1700" dirty="0" err="1">
                <a:solidFill>
                  <a:prstClr val="black"/>
                </a:solidFill>
              </a:rPr>
              <a:t>автома-тической</a:t>
            </a:r>
            <a:r>
              <a:rPr lang="ru-RU" sz="1700" dirty="0">
                <a:solidFill>
                  <a:prstClr val="black"/>
                </a:solidFill>
              </a:rPr>
              <a:t> идентификации объектов.</a:t>
            </a:r>
          </a:p>
          <a:p>
            <a:pPr lvl="0"/>
            <a:r>
              <a:rPr lang="ru-RU" sz="1700" dirty="0">
                <a:solidFill>
                  <a:prstClr val="black"/>
                </a:solidFill>
              </a:rPr>
              <a:t>- Использование большего объема данных: нейронные сети и машинное </a:t>
            </a:r>
            <a:r>
              <a:rPr lang="ru-RU" sz="1700" dirty="0" err="1">
                <a:solidFill>
                  <a:prstClr val="black"/>
                </a:solidFill>
              </a:rPr>
              <a:t>обуче-ние</a:t>
            </a:r>
            <a:r>
              <a:rPr lang="ru-RU" sz="1700" dirty="0">
                <a:solidFill>
                  <a:prstClr val="black"/>
                </a:solidFill>
              </a:rPr>
              <a:t> – свод методов в области искусственного интеллекта, набор алгоритмов, </a:t>
            </a:r>
            <a:r>
              <a:rPr lang="ru-RU" sz="1700" dirty="0" err="1">
                <a:solidFill>
                  <a:prstClr val="black"/>
                </a:solidFill>
              </a:rPr>
              <a:t>применяе-мых</a:t>
            </a:r>
            <a:r>
              <a:rPr lang="ru-RU" sz="1700" dirty="0">
                <a:solidFill>
                  <a:prstClr val="black"/>
                </a:solidFill>
              </a:rPr>
              <a:t> для создания машин, обучающихся на собственном опыте. В качестве обучения </a:t>
            </a:r>
            <a:r>
              <a:rPr lang="ru-RU" sz="1700" dirty="0" err="1">
                <a:solidFill>
                  <a:prstClr val="black"/>
                </a:solidFill>
              </a:rPr>
              <a:t>ма</a:t>
            </a:r>
            <a:r>
              <a:rPr lang="ru-RU" sz="1700" dirty="0">
                <a:solidFill>
                  <a:prstClr val="black"/>
                </a:solidFill>
              </a:rPr>
              <a:t>-шина обрабатывает огромные массивы входных данных и находит в них закономерности и использует математические модели, построенные по принципу сетей нервных клеток живого организма.</a:t>
            </a:r>
          </a:p>
          <a:p>
            <a:pPr lvl="0"/>
            <a:r>
              <a:rPr lang="ru-RU" sz="1700" dirty="0">
                <a:solidFill>
                  <a:prstClr val="black"/>
                </a:solidFill>
              </a:rPr>
              <a:t>- Машинное зрение – это научное направление в области </a:t>
            </a:r>
            <a:r>
              <a:rPr lang="ru-RU" sz="1700" dirty="0" err="1">
                <a:solidFill>
                  <a:prstClr val="black"/>
                </a:solidFill>
              </a:rPr>
              <a:t>искусствен¬ного</a:t>
            </a:r>
            <a:r>
              <a:rPr lang="ru-RU" sz="1700" dirty="0">
                <a:solidFill>
                  <a:prstClr val="black"/>
                </a:solidFill>
              </a:rPr>
              <a:t> </a:t>
            </a:r>
            <a:r>
              <a:rPr lang="ru-RU" sz="1700" dirty="0" err="1">
                <a:solidFill>
                  <a:prstClr val="black"/>
                </a:solidFill>
              </a:rPr>
              <a:t>интел-лекта</a:t>
            </a:r>
            <a:r>
              <a:rPr lang="ru-RU" sz="1700" dirty="0">
                <a:solidFill>
                  <a:prstClr val="black"/>
                </a:solidFill>
              </a:rPr>
              <a:t> и связанные с ним технологии получения изображений объектов реального мира, их обработки и использования полученных данных для решения различных задач без уча-</a:t>
            </a:r>
            <a:r>
              <a:rPr lang="ru-RU" sz="1700" dirty="0" err="1">
                <a:solidFill>
                  <a:prstClr val="black"/>
                </a:solidFill>
              </a:rPr>
              <a:t>стия</a:t>
            </a:r>
            <a:r>
              <a:rPr lang="ru-RU" sz="1700" dirty="0">
                <a:solidFill>
                  <a:prstClr val="black"/>
                </a:solidFill>
              </a:rPr>
              <a:t> человека.</a:t>
            </a:r>
          </a:p>
          <a:p>
            <a:pPr lvl="0"/>
            <a:r>
              <a:rPr lang="ru-RU" sz="1700" dirty="0">
                <a:solidFill>
                  <a:prstClr val="black"/>
                </a:solidFill>
              </a:rPr>
              <a:t>- Распознавание и синтез речи – автоматический процесс </a:t>
            </a:r>
            <a:r>
              <a:rPr lang="ru-RU" sz="1700" dirty="0" err="1">
                <a:solidFill>
                  <a:prstClr val="black"/>
                </a:solidFill>
              </a:rPr>
              <a:t>преобразо¬вания</a:t>
            </a:r>
            <a:r>
              <a:rPr lang="ru-RU" sz="1700" dirty="0">
                <a:solidFill>
                  <a:prstClr val="black"/>
                </a:solidFill>
              </a:rPr>
              <a:t> речевого сигнала в цифровую информацию (например, </a:t>
            </a:r>
            <a:r>
              <a:rPr lang="ru-RU" sz="1700" dirty="0" err="1">
                <a:solidFill>
                  <a:prstClr val="black"/>
                </a:solidFill>
              </a:rPr>
              <a:t>тексто¬вые</a:t>
            </a:r>
            <a:r>
              <a:rPr lang="ru-RU" sz="1700" dirty="0">
                <a:solidFill>
                  <a:prstClr val="black"/>
                </a:solidFill>
              </a:rPr>
              <a:t> данные) и, наоборот, </a:t>
            </a:r>
            <a:r>
              <a:rPr lang="ru-RU" sz="1700" dirty="0" err="1">
                <a:solidFill>
                  <a:prstClr val="black"/>
                </a:solidFill>
              </a:rPr>
              <a:t>восстанов-ление</a:t>
            </a:r>
            <a:r>
              <a:rPr lang="ru-RU" sz="1700" dirty="0">
                <a:solidFill>
                  <a:prstClr val="black"/>
                </a:solidFill>
              </a:rPr>
              <a:t> формы речевого сигнала по печатному тексту.</a:t>
            </a:r>
          </a:p>
          <a:p>
            <a:pPr lvl="0"/>
            <a:r>
              <a:rPr lang="ru-RU" sz="1700" dirty="0">
                <a:solidFill>
                  <a:prstClr val="black"/>
                </a:solidFill>
              </a:rPr>
              <a:t>- Цифровые двойники (</a:t>
            </a:r>
            <a:r>
              <a:rPr lang="ru-RU" sz="1700" dirty="0" err="1">
                <a:solidFill>
                  <a:prstClr val="black"/>
                </a:solidFill>
              </a:rPr>
              <a:t>Digital</a:t>
            </a:r>
            <a:r>
              <a:rPr lang="ru-RU" sz="1700" dirty="0">
                <a:solidFill>
                  <a:prstClr val="black"/>
                </a:solidFill>
              </a:rPr>
              <a:t> </a:t>
            </a:r>
            <a:r>
              <a:rPr lang="ru-RU" sz="1700" dirty="0" err="1">
                <a:solidFill>
                  <a:prstClr val="black"/>
                </a:solidFill>
              </a:rPr>
              <a:t>Twins</a:t>
            </a:r>
            <a:r>
              <a:rPr lang="ru-RU" sz="1700" dirty="0">
                <a:solidFill>
                  <a:prstClr val="black"/>
                </a:solidFill>
              </a:rPr>
              <a:t>) – это виртуальная копия </a:t>
            </a:r>
            <a:r>
              <a:rPr lang="ru-RU" sz="1700" dirty="0" err="1">
                <a:solidFill>
                  <a:prstClr val="black"/>
                </a:solidFill>
              </a:rPr>
              <a:t>физиче¬ского</a:t>
            </a:r>
            <a:r>
              <a:rPr lang="ru-RU" sz="1700" dirty="0">
                <a:solidFill>
                  <a:prstClr val="black"/>
                </a:solidFill>
              </a:rPr>
              <a:t> про-</a:t>
            </a:r>
            <a:r>
              <a:rPr lang="ru-RU" sz="1700" dirty="0" err="1">
                <a:solidFill>
                  <a:prstClr val="black"/>
                </a:solidFill>
              </a:rPr>
              <a:t>дукта</a:t>
            </a:r>
            <a:r>
              <a:rPr lang="ru-RU" sz="1700" dirty="0">
                <a:solidFill>
                  <a:prstClr val="black"/>
                </a:solidFill>
              </a:rPr>
              <a:t>, процесса или системы.</a:t>
            </a:r>
          </a:p>
          <a:p>
            <a:pPr lvl="0"/>
            <a:r>
              <a:rPr lang="ru-RU" sz="1700" dirty="0">
                <a:solidFill>
                  <a:prstClr val="black"/>
                </a:solidFill>
              </a:rPr>
              <a:t>- </a:t>
            </a:r>
            <a:r>
              <a:rPr lang="ru-RU" sz="1700" dirty="0" err="1">
                <a:solidFill>
                  <a:prstClr val="black"/>
                </a:solidFill>
              </a:rPr>
              <a:t>Блокчейн</a:t>
            </a:r>
            <a:r>
              <a:rPr lang="ru-RU" sz="1700" dirty="0">
                <a:solidFill>
                  <a:prstClr val="black"/>
                </a:solidFill>
              </a:rPr>
              <a:t> – паттерн распределенного хранения информации (используемый в том числе в </a:t>
            </a:r>
            <a:r>
              <a:rPr lang="ru-RU" sz="1700" dirty="0" err="1">
                <a:solidFill>
                  <a:prstClr val="black"/>
                </a:solidFill>
              </a:rPr>
              <a:t>криптовалютах</a:t>
            </a:r>
            <a:r>
              <a:rPr lang="ru-RU" sz="1700" dirty="0">
                <a:solidFill>
                  <a:prstClr val="black"/>
                </a:solidFill>
              </a:rPr>
              <a:t>), позволяющий </a:t>
            </a:r>
            <a:r>
              <a:rPr lang="ru-RU" sz="1700" dirty="0" err="1">
                <a:solidFill>
                  <a:prstClr val="black"/>
                </a:solidFill>
              </a:rPr>
              <a:t>устра¬нить</a:t>
            </a:r>
            <a:r>
              <a:rPr lang="ru-RU" sz="1700" dirty="0">
                <a:solidFill>
                  <a:prstClr val="black"/>
                </a:solidFill>
              </a:rPr>
              <a:t> риск фальсификации транзакций за счет распределения журнала транзакций.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7B387B8E-AB77-49EB-BD6A-4DA940916692}" type="slidenum">
              <a:rPr lang="ru-RU" smtClean="0">
                <a:solidFill>
                  <a:prstClr val="white"/>
                </a:solidFill>
              </a:rPr>
              <a:pPr defTabSz="914400"/>
              <a:t>4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363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44637"/>
            <a:ext cx="9144000" cy="461665"/>
          </a:xfr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Общая схема производства в ЦДС</a:t>
            </a:r>
            <a:endParaRPr lang="ru-RU" sz="2400" b="1" dirty="0">
              <a:solidFill>
                <a:srgbClr val="0070C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5844998" y="2622247"/>
            <a:ext cx="0" cy="2518244"/>
          </a:xfrm>
          <a:prstGeom prst="straightConnector1">
            <a:avLst/>
          </a:prstGeom>
          <a:ln w="28575">
            <a:solidFill>
              <a:srgbClr val="FF33CC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5657971" y="3110647"/>
            <a:ext cx="0" cy="2029844"/>
          </a:xfrm>
          <a:prstGeom prst="straightConnector1">
            <a:avLst/>
          </a:prstGeom>
          <a:ln w="28575">
            <a:solidFill>
              <a:srgbClr val="FF33CC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911460" y="1531174"/>
            <a:ext cx="0" cy="771429"/>
          </a:xfrm>
          <a:prstGeom prst="straightConnector1">
            <a:avLst/>
          </a:prstGeom>
          <a:ln w="285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643570" y="1520627"/>
            <a:ext cx="0" cy="1311429"/>
          </a:xfrm>
          <a:prstGeom prst="straightConnector1">
            <a:avLst/>
          </a:prstGeom>
          <a:ln w="285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177742" y="1533531"/>
            <a:ext cx="0" cy="1748571"/>
          </a:xfrm>
          <a:prstGeom prst="straightConnector1">
            <a:avLst/>
          </a:prstGeom>
          <a:ln w="285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hape 207"/>
          <p:cNvCxnSpPr/>
          <p:nvPr/>
        </p:nvCxnSpPr>
        <p:spPr>
          <a:xfrm>
            <a:off x="4801624" y="3377973"/>
            <a:ext cx="1951784" cy="459240"/>
          </a:xfrm>
          <a:prstGeom prst="bentConnector4">
            <a:avLst>
              <a:gd name="adj1" fmla="val 3769"/>
              <a:gd name="adj2" fmla="val 301018"/>
            </a:avLst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1200815" y="3174995"/>
            <a:ext cx="535781" cy="1134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1736595" y="3021920"/>
            <a:ext cx="459241" cy="306161"/>
          </a:xfrm>
          <a:prstGeom prst="rect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9" tIns="32650" rIns="65299" bIns="3265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700" b="1" dirty="0">
                <a:solidFill>
                  <a:srgbClr val="FFFFFF"/>
                </a:solidFill>
              </a:rPr>
              <a:t>АПГКР</a:t>
            </a:r>
          </a:p>
        </p:txBody>
      </p:sp>
      <p:cxnSp>
        <p:nvCxnSpPr>
          <p:cNvPr id="15" name="Прямая со стрелкой 14"/>
          <p:cNvCxnSpPr>
            <a:stCxn id="14" idx="3"/>
          </p:cNvCxnSpPr>
          <p:nvPr/>
        </p:nvCxnSpPr>
        <p:spPr>
          <a:xfrm>
            <a:off x="2195837" y="3174995"/>
            <a:ext cx="344431" cy="1134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2540266" y="3021920"/>
            <a:ext cx="267891" cy="306161"/>
          </a:xfrm>
          <a:prstGeom prst="rect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9" tIns="32650" rIns="65299" bIns="3265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700" b="1" dirty="0">
                <a:solidFill>
                  <a:srgbClr val="FFFFFF"/>
                </a:solidFill>
              </a:rPr>
              <a:t>АН</a:t>
            </a:r>
          </a:p>
        </p:txBody>
      </p:sp>
      <p:cxnSp>
        <p:nvCxnSpPr>
          <p:cNvPr id="17" name="Прямая со стрелкой 16"/>
          <p:cNvCxnSpPr>
            <a:stCxn id="16" idx="3"/>
          </p:cNvCxnSpPr>
          <p:nvPr/>
        </p:nvCxnSpPr>
        <p:spPr>
          <a:xfrm>
            <a:off x="2808156" y="3174995"/>
            <a:ext cx="306161" cy="1134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3114319" y="3021920"/>
            <a:ext cx="344431" cy="306161"/>
          </a:xfrm>
          <a:prstGeom prst="rect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9" tIns="32650" rIns="65299" bIns="3265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700" b="1" dirty="0">
                <a:solidFill>
                  <a:srgbClr val="FFFFFF"/>
                </a:solidFill>
              </a:rPr>
              <a:t>НТА</a:t>
            </a:r>
          </a:p>
        </p:txBody>
      </p:sp>
      <p:cxnSp>
        <p:nvCxnSpPr>
          <p:cNvPr id="19" name="Соединительная линия уступом 18"/>
          <p:cNvCxnSpPr>
            <a:stCxn id="14" idx="0"/>
            <a:endCxn id="18" idx="0"/>
          </p:cNvCxnSpPr>
          <p:nvPr/>
        </p:nvCxnSpPr>
        <p:spPr>
          <a:xfrm rot="5400000" flipH="1" flipV="1">
            <a:off x="2626019" y="2362115"/>
            <a:ext cx="1134" cy="1320743"/>
          </a:xfrm>
          <a:prstGeom prst="bentConnector3">
            <a:avLst>
              <a:gd name="adj1" fmla="val 14395466"/>
            </a:avLst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3730054" y="2663593"/>
            <a:ext cx="574051" cy="408214"/>
          </a:xfrm>
          <a:prstGeom prst="rect">
            <a:avLst/>
          </a:prstGeom>
          <a:solidFill>
            <a:srgbClr val="0070C0">
              <a:alpha val="75000"/>
            </a:srgb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9" tIns="32650" rIns="65299" bIns="3265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700" b="1" dirty="0">
                <a:solidFill>
                  <a:srgbClr val="FFFFFF"/>
                </a:solidFill>
              </a:rPr>
              <a:t>Стан 1400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730054" y="3275914"/>
            <a:ext cx="574051" cy="408214"/>
          </a:xfrm>
          <a:prstGeom prst="rect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9" tIns="32650" rIns="65299" bIns="3265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700" b="1" dirty="0">
                <a:solidFill>
                  <a:srgbClr val="FFFFFF"/>
                </a:solidFill>
              </a:rPr>
              <a:t>Реверсивный стан</a:t>
            </a:r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4412555" y="3173862"/>
            <a:ext cx="229621" cy="1134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4648537" y="2969754"/>
            <a:ext cx="459241" cy="408214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9" tIns="32650" rIns="65299" bIns="3265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700" b="1" dirty="0">
                <a:solidFill>
                  <a:schemeClr val="tx1"/>
                </a:solidFill>
              </a:rPr>
              <a:t>АПХКР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700" b="1" dirty="0">
              <a:solidFill>
                <a:schemeClr val="tx1"/>
              </a:solidFill>
            </a:endParaRPr>
          </a:p>
        </p:txBody>
      </p:sp>
      <p:sp>
        <p:nvSpPr>
          <p:cNvPr id="24" name="TextBox 51"/>
          <p:cNvSpPr txBox="1">
            <a:spLocks noChangeArrowheads="1"/>
          </p:cNvSpPr>
          <p:nvPr/>
        </p:nvSpPr>
        <p:spPr bwMode="auto">
          <a:xfrm>
            <a:off x="1108511" y="3016247"/>
            <a:ext cx="567890" cy="17365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lIns="65299" tIns="32650" rIns="65299" bIns="3265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700" b="1" dirty="0">
                <a:solidFill>
                  <a:srgbClr val="000000"/>
                </a:solidFill>
              </a:rPr>
              <a:t>ЭИС из ПГП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5567032" y="1796136"/>
            <a:ext cx="459241" cy="306161"/>
          </a:xfrm>
          <a:prstGeom prst="rect">
            <a:avLst/>
          </a:prstGeom>
          <a:solidFill>
            <a:srgbClr val="0070C0">
              <a:alpha val="75000"/>
            </a:srgb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9" tIns="32650" rIns="65299" bIns="3265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700" b="1" dirty="0">
                <a:solidFill>
                  <a:srgbClr val="FFFFFF"/>
                </a:solidFill>
              </a:rPr>
              <a:t>АНО-5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5567032" y="3275923"/>
            <a:ext cx="459241" cy="306161"/>
          </a:xfrm>
          <a:prstGeom prst="rect">
            <a:avLst/>
          </a:prstGeom>
          <a:solidFill>
            <a:srgbClr val="0070C0">
              <a:alpha val="75000"/>
            </a:srgb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9" tIns="32650" rIns="65299" bIns="3265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700" b="1" dirty="0">
                <a:solidFill>
                  <a:srgbClr val="FFFFFF"/>
                </a:solidFill>
              </a:rPr>
              <a:t>АНГЦ-2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5567032" y="3786194"/>
            <a:ext cx="459241" cy="306161"/>
          </a:xfrm>
          <a:prstGeom prst="rect">
            <a:avLst/>
          </a:prstGeom>
          <a:solidFill>
            <a:srgbClr val="0070C0">
              <a:alpha val="75000"/>
            </a:srgb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9" tIns="32650" rIns="65299" bIns="3265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700" b="1" dirty="0">
                <a:solidFill>
                  <a:srgbClr val="FFFFFF"/>
                </a:solidFill>
              </a:rPr>
              <a:t>АНГЦ-4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5567032" y="4296466"/>
            <a:ext cx="459241" cy="306161"/>
          </a:xfrm>
          <a:prstGeom prst="rect">
            <a:avLst/>
          </a:prstGeom>
          <a:solidFill>
            <a:srgbClr val="0070C0">
              <a:alpha val="75000"/>
            </a:srgb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9" tIns="32650" rIns="65299" bIns="3265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700" b="1" dirty="0">
                <a:solidFill>
                  <a:srgbClr val="FFFFFF"/>
                </a:solidFill>
              </a:rPr>
              <a:t>АПП-3</a:t>
            </a:r>
          </a:p>
        </p:txBody>
      </p:sp>
      <p:grpSp>
        <p:nvGrpSpPr>
          <p:cNvPr id="29" name="Группа 142"/>
          <p:cNvGrpSpPr/>
          <p:nvPr/>
        </p:nvGrpSpPr>
        <p:grpSpPr>
          <a:xfrm>
            <a:off x="6294168" y="3326946"/>
            <a:ext cx="918482" cy="510268"/>
            <a:chOff x="3929027" y="6756384"/>
            <a:chExt cx="1714500" cy="714375"/>
          </a:xfrm>
          <a:solidFill>
            <a:srgbClr val="0070C0"/>
          </a:solidFill>
        </p:grpSpPr>
        <p:sp>
          <p:nvSpPr>
            <p:cNvPr id="30" name="Прямоугольник 29"/>
            <p:cNvSpPr/>
            <p:nvPr/>
          </p:nvSpPr>
          <p:spPr>
            <a:xfrm>
              <a:off x="3929027" y="6756384"/>
              <a:ext cx="1714500" cy="714375"/>
            </a:xfrm>
            <a:prstGeom prst="rect">
              <a:avLst/>
            </a:prstGeom>
            <a:grp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5" rIns="91429" bIns="45715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700" b="1" dirty="0">
                  <a:solidFill>
                    <a:srgbClr val="FFFFFF"/>
                  </a:solidFill>
                </a:rPr>
                <a:t>АР</a:t>
              </a:r>
              <a:br>
                <a:rPr lang="ru-RU" sz="700" b="1" dirty="0">
                  <a:solidFill>
                    <a:srgbClr val="FFFFFF"/>
                  </a:solidFill>
                </a:rPr>
              </a:br>
              <a:endParaRPr lang="ru-RU" sz="700" b="1" dirty="0">
                <a:solidFill>
                  <a:srgbClr val="FFFFFF"/>
                </a:solidFill>
              </a:endParaRPr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4500527" y="7113570"/>
              <a:ext cx="285750" cy="357188"/>
            </a:xfrm>
            <a:prstGeom prst="rect">
              <a:avLst/>
            </a:prstGeom>
            <a:grp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5" rIns="91429" bIns="45715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700" b="1" dirty="0">
                  <a:solidFill>
                    <a:srgbClr val="FFFFFF"/>
                  </a:solidFill>
                </a:rPr>
                <a:t>3</a:t>
              </a:r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4786277" y="7113570"/>
              <a:ext cx="285750" cy="357188"/>
            </a:xfrm>
            <a:prstGeom prst="rect">
              <a:avLst/>
            </a:prstGeom>
            <a:grp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5" rIns="91429" bIns="45715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700" b="1" dirty="0">
                  <a:solidFill>
                    <a:srgbClr val="FFFFFF"/>
                  </a:solidFill>
                </a:rPr>
                <a:t>4</a:t>
              </a:r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072027" y="7113570"/>
              <a:ext cx="285750" cy="357188"/>
            </a:xfrm>
            <a:prstGeom prst="rect">
              <a:avLst/>
            </a:prstGeom>
            <a:grp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5" rIns="91429" bIns="45715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700" b="1" dirty="0">
                  <a:solidFill>
                    <a:srgbClr val="FFFFFF"/>
                  </a:solidFill>
                </a:rPr>
                <a:t>5</a:t>
              </a:r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5357777" y="7113570"/>
              <a:ext cx="285750" cy="357188"/>
            </a:xfrm>
            <a:prstGeom prst="rect">
              <a:avLst/>
            </a:prstGeom>
            <a:grp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5" rIns="91429" bIns="45715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700" b="1" dirty="0">
                  <a:solidFill>
                    <a:srgbClr val="FFFFFF"/>
                  </a:solidFill>
                </a:rPr>
                <a:t>6</a:t>
              </a:r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4214777" y="7113570"/>
              <a:ext cx="285750" cy="357188"/>
            </a:xfrm>
            <a:prstGeom prst="rect">
              <a:avLst/>
            </a:prstGeom>
            <a:grp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5" rIns="91429" bIns="45715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700" b="1" dirty="0">
                  <a:solidFill>
                    <a:srgbClr val="FFFFFF"/>
                  </a:solidFill>
                </a:rPr>
                <a:t>2</a:t>
              </a:r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3929027" y="7113570"/>
              <a:ext cx="285750" cy="357188"/>
            </a:xfrm>
            <a:prstGeom prst="rect">
              <a:avLst/>
            </a:prstGeom>
            <a:grp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5" rIns="91429" bIns="45715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700" b="1" dirty="0">
                  <a:solidFill>
                    <a:srgbClr val="FFFFFF"/>
                  </a:solidFill>
                </a:rPr>
                <a:t>1</a:t>
              </a:r>
            </a:p>
          </p:txBody>
        </p:sp>
      </p:grpSp>
      <p:sp>
        <p:nvSpPr>
          <p:cNvPr id="37" name="TextBox 134"/>
          <p:cNvSpPr txBox="1">
            <a:spLocks noChangeArrowheads="1"/>
          </p:cNvSpPr>
          <p:nvPr/>
        </p:nvSpPr>
        <p:spPr bwMode="auto">
          <a:xfrm>
            <a:off x="7195149" y="3359267"/>
            <a:ext cx="609568" cy="173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5299" tIns="32650" rIns="65299" bIns="3265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700" b="1" dirty="0">
                <a:solidFill>
                  <a:srgbClr val="000000"/>
                </a:solidFill>
              </a:rPr>
              <a:t>на упаковку</a:t>
            </a:r>
          </a:p>
        </p:txBody>
      </p:sp>
      <p:grpSp>
        <p:nvGrpSpPr>
          <p:cNvPr id="38" name="Группа 130"/>
          <p:cNvGrpSpPr/>
          <p:nvPr/>
        </p:nvGrpSpPr>
        <p:grpSpPr>
          <a:xfrm>
            <a:off x="5567029" y="2816679"/>
            <a:ext cx="459242" cy="306161"/>
            <a:chOff x="6643652" y="6256321"/>
            <a:chExt cx="857251" cy="428625"/>
          </a:xfrm>
          <a:solidFill>
            <a:srgbClr val="0070C0">
              <a:alpha val="75000"/>
            </a:srgbClr>
          </a:solidFill>
        </p:grpSpPr>
        <p:sp>
          <p:nvSpPr>
            <p:cNvPr id="39" name="Прямоугольник 38"/>
            <p:cNvSpPr/>
            <p:nvPr/>
          </p:nvSpPr>
          <p:spPr>
            <a:xfrm>
              <a:off x="6643652" y="6256321"/>
              <a:ext cx="857250" cy="428625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5" rIns="91429" bIns="45715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700" b="1" dirty="0">
                  <a:solidFill>
                    <a:schemeClr val="tx1"/>
                  </a:solidFill>
                </a:rPr>
                <a:t>АНО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7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Прямоугольник 39"/>
            <p:cNvSpPr/>
            <p:nvPr/>
          </p:nvSpPr>
          <p:spPr>
            <a:xfrm>
              <a:off x="6643653" y="6470633"/>
              <a:ext cx="142875" cy="214312"/>
            </a:xfrm>
            <a:prstGeom prst="rect">
              <a:avLst/>
            </a:prstGeom>
            <a:solidFill>
              <a:srgbClr val="FFFF00">
                <a:alpha val="75000"/>
              </a:srgb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5" rIns="91429" bIns="45715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700" b="1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6786528" y="6470633"/>
              <a:ext cx="142875" cy="214312"/>
            </a:xfrm>
            <a:prstGeom prst="rect">
              <a:avLst/>
            </a:prstGeom>
            <a:solidFill>
              <a:srgbClr val="FFFF00">
                <a:alpha val="75000"/>
              </a:srgb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5" rIns="91429" bIns="45715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700" b="1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42" name="Прямоугольник 41"/>
            <p:cNvSpPr/>
            <p:nvPr/>
          </p:nvSpPr>
          <p:spPr>
            <a:xfrm>
              <a:off x="6929403" y="6470633"/>
              <a:ext cx="142875" cy="214312"/>
            </a:xfrm>
            <a:prstGeom prst="rect">
              <a:avLst/>
            </a:prstGeom>
            <a:solidFill>
              <a:srgbClr val="FFFF00">
                <a:alpha val="75000"/>
              </a:srgb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5" rIns="91429" bIns="45715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700" b="1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43" name="Прямоугольник 42"/>
            <p:cNvSpPr/>
            <p:nvPr/>
          </p:nvSpPr>
          <p:spPr>
            <a:xfrm>
              <a:off x="7072278" y="6470633"/>
              <a:ext cx="142875" cy="214312"/>
            </a:xfrm>
            <a:prstGeom prst="rect">
              <a:avLst/>
            </a:prstGeom>
            <a:solidFill>
              <a:srgbClr val="FFFF00">
                <a:alpha val="75000"/>
              </a:srgb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5" rIns="91429" bIns="45715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700" b="1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44" name="Прямоугольник 43"/>
            <p:cNvSpPr/>
            <p:nvPr/>
          </p:nvSpPr>
          <p:spPr>
            <a:xfrm>
              <a:off x="7215153" y="6470633"/>
              <a:ext cx="142875" cy="214312"/>
            </a:xfrm>
            <a:prstGeom prst="rect">
              <a:avLst/>
            </a:prstGeom>
            <a:solidFill>
              <a:srgbClr val="FFFF00">
                <a:alpha val="75000"/>
              </a:srgb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5" rIns="91429" bIns="45715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700" b="1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45" name="Прямоугольник 44"/>
            <p:cNvSpPr/>
            <p:nvPr/>
          </p:nvSpPr>
          <p:spPr>
            <a:xfrm>
              <a:off x="7358028" y="6470633"/>
              <a:ext cx="142875" cy="214312"/>
            </a:xfrm>
            <a:prstGeom prst="rect">
              <a:avLst/>
            </a:prstGeom>
            <a:solidFill>
              <a:srgbClr val="FFFF00">
                <a:alpha val="75000"/>
              </a:srgb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5" rIns="91429" bIns="45715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700" b="1" dirty="0">
                  <a:solidFill>
                    <a:schemeClr val="tx1"/>
                  </a:solidFill>
                </a:rPr>
                <a:t>9</a:t>
              </a:r>
            </a:p>
          </p:txBody>
        </p:sp>
      </p:grpSp>
      <p:grpSp>
        <p:nvGrpSpPr>
          <p:cNvPr id="46" name="Группа 129"/>
          <p:cNvGrpSpPr/>
          <p:nvPr/>
        </p:nvGrpSpPr>
        <p:grpSpPr>
          <a:xfrm>
            <a:off x="5567029" y="2306407"/>
            <a:ext cx="459242" cy="306161"/>
            <a:chOff x="6643652" y="5470509"/>
            <a:chExt cx="857251" cy="428625"/>
          </a:xfrm>
          <a:solidFill>
            <a:srgbClr val="0070C0">
              <a:alpha val="75000"/>
            </a:srgbClr>
          </a:solidFill>
        </p:grpSpPr>
        <p:sp>
          <p:nvSpPr>
            <p:cNvPr id="47" name="Прямоугольник 46"/>
            <p:cNvSpPr/>
            <p:nvPr/>
          </p:nvSpPr>
          <p:spPr>
            <a:xfrm>
              <a:off x="6643652" y="5470509"/>
              <a:ext cx="857250" cy="428625"/>
            </a:xfrm>
            <a:prstGeom prst="rect">
              <a:avLst/>
            </a:prstGeom>
            <a:grp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5" rIns="91429" bIns="45715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700" b="1" dirty="0">
                  <a:solidFill>
                    <a:srgbClr val="FFFFFF"/>
                  </a:solidFill>
                </a:rPr>
                <a:t>АНО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700" b="1" dirty="0">
                <a:solidFill>
                  <a:srgbClr val="FFFFFF"/>
                </a:solidFill>
              </a:endParaRPr>
            </a:p>
          </p:txBody>
        </p:sp>
        <p:sp>
          <p:nvSpPr>
            <p:cNvPr id="48" name="Прямоугольник 47"/>
            <p:cNvSpPr/>
            <p:nvPr/>
          </p:nvSpPr>
          <p:spPr>
            <a:xfrm>
              <a:off x="6643653" y="5684821"/>
              <a:ext cx="428625" cy="214313"/>
            </a:xfrm>
            <a:prstGeom prst="rect">
              <a:avLst/>
            </a:prstGeom>
            <a:grp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5" rIns="91429" bIns="45715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700" b="1" dirty="0">
                  <a:solidFill>
                    <a:srgbClr val="FFFFFF"/>
                  </a:solidFill>
                </a:rPr>
                <a:t>2</a:t>
              </a:r>
            </a:p>
          </p:txBody>
        </p:sp>
        <p:sp>
          <p:nvSpPr>
            <p:cNvPr id="49" name="Прямоугольник 48"/>
            <p:cNvSpPr/>
            <p:nvPr/>
          </p:nvSpPr>
          <p:spPr>
            <a:xfrm>
              <a:off x="7072278" y="5684821"/>
              <a:ext cx="428625" cy="214313"/>
            </a:xfrm>
            <a:prstGeom prst="rect">
              <a:avLst/>
            </a:prstGeom>
            <a:grp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5" rIns="91429" bIns="45715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700" b="1" dirty="0">
                  <a:solidFill>
                    <a:srgbClr val="FFFFFF"/>
                  </a:solidFill>
                </a:rPr>
                <a:t>10</a:t>
              </a:r>
            </a:p>
          </p:txBody>
        </p:sp>
      </p:grpSp>
      <p:sp>
        <p:nvSpPr>
          <p:cNvPr id="50" name="Прямоугольник 49"/>
          <p:cNvSpPr/>
          <p:nvPr/>
        </p:nvSpPr>
        <p:spPr>
          <a:xfrm>
            <a:off x="4648537" y="3173865"/>
            <a:ext cx="229621" cy="204107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9" tIns="32650" rIns="65299" bIns="3265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7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4878157" y="3173865"/>
            <a:ext cx="229621" cy="204107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9" tIns="32650" rIns="65299" bIns="3265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7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52" name="Прямоугольник 51"/>
          <p:cNvSpPr/>
          <p:nvPr/>
        </p:nvSpPr>
        <p:spPr>
          <a:xfrm>
            <a:off x="6408979" y="2612566"/>
            <a:ext cx="727130" cy="408214"/>
          </a:xfrm>
          <a:prstGeom prst="rect">
            <a:avLst/>
          </a:prstGeom>
          <a:solidFill>
            <a:srgbClr val="0070C0">
              <a:alpha val="75000"/>
            </a:srgb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9" tIns="32650" rIns="65299" bIns="3265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700" b="1" dirty="0">
                <a:solidFill>
                  <a:srgbClr val="FFFFFF"/>
                </a:solidFill>
              </a:rPr>
              <a:t>Дрессировочный стан</a:t>
            </a:r>
          </a:p>
        </p:txBody>
      </p:sp>
      <p:cxnSp>
        <p:nvCxnSpPr>
          <p:cNvPr id="53" name="Прямая со стрелкой 52"/>
          <p:cNvCxnSpPr/>
          <p:nvPr/>
        </p:nvCxnSpPr>
        <p:spPr>
          <a:xfrm>
            <a:off x="7212656" y="3582082"/>
            <a:ext cx="459245" cy="1134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rot="10800000">
            <a:off x="3457401" y="3173864"/>
            <a:ext cx="119572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>
            <a:off x="5107787" y="3173864"/>
            <a:ext cx="229621" cy="1134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>
            <a:off x="5337409" y="1949213"/>
            <a:ext cx="229621" cy="1134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>
            <a:off x="5337409" y="4449543"/>
            <a:ext cx="229621" cy="1134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rot="5400000">
            <a:off x="4725084" y="2561539"/>
            <a:ext cx="1224651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rot="5400000">
            <a:off x="4699570" y="3811704"/>
            <a:ext cx="1275679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/>
          <p:nvPr/>
        </p:nvCxnSpPr>
        <p:spPr>
          <a:xfrm>
            <a:off x="5337409" y="3939272"/>
            <a:ext cx="229621" cy="1134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/>
          <p:nvPr/>
        </p:nvCxnSpPr>
        <p:spPr>
          <a:xfrm>
            <a:off x="5337409" y="3429000"/>
            <a:ext cx="229621" cy="1134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>
            <a:off x="5337409" y="2969756"/>
            <a:ext cx="229621" cy="1134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>
            <a:off x="5337409" y="2459484"/>
            <a:ext cx="229621" cy="1134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rot="5400000">
            <a:off x="5184328" y="3454514"/>
            <a:ext cx="1990059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>
            <a:stCxn id="28" idx="3"/>
          </p:cNvCxnSpPr>
          <p:nvPr/>
        </p:nvCxnSpPr>
        <p:spPr>
          <a:xfrm>
            <a:off x="6026272" y="4449546"/>
            <a:ext cx="153085" cy="1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6026275" y="3939275"/>
            <a:ext cx="153085" cy="1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>
            <a:off x="6026275" y="2459489"/>
            <a:ext cx="153085" cy="1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>
            <a:off x="6026275" y="3429003"/>
            <a:ext cx="153085" cy="1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>
            <a:off x="6026275" y="2969760"/>
            <a:ext cx="153085" cy="1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/>
          <p:nvPr/>
        </p:nvCxnSpPr>
        <p:spPr>
          <a:xfrm>
            <a:off x="6179357" y="3582082"/>
            <a:ext cx="114811" cy="1134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/>
          <p:nvPr/>
        </p:nvCxnSpPr>
        <p:spPr>
          <a:xfrm>
            <a:off x="6179357" y="2816679"/>
            <a:ext cx="222793" cy="15377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 стрелкой 71"/>
          <p:cNvCxnSpPr>
            <a:endCxn id="30" idx="0"/>
          </p:cNvCxnSpPr>
          <p:nvPr/>
        </p:nvCxnSpPr>
        <p:spPr>
          <a:xfrm rot="5400000">
            <a:off x="6600755" y="3173440"/>
            <a:ext cx="306163" cy="854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rot="10800000">
            <a:off x="6026276" y="1949213"/>
            <a:ext cx="382703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>
            <a:off x="6026276" y="2357430"/>
            <a:ext cx="382703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 rot="5400000">
            <a:off x="6200790" y="2153321"/>
            <a:ext cx="408217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/>
          <p:nvPr/>
        </p:nvCxnSpPr>
        <p:spPr>
          <a:xfrm>
            <a:off x="6402150" y="2153322"/>
            <a:ext cx="382703" cy="1134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 rot="5400000">
            <a:off x="4261301" y="3331481"/>
            <a:ext cx="315234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 rot="5400000">
            <a:off x="4261301" y="3016247"/>
            <a:ext cx="315234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 rot="10800000">
            <a:off x="4304110" y="2852511"/>
            <a:ext cx="114811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 rot="10800000">
            <a:off x="4304110" y="3480027"/>
            <a:ext cx="114811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hape 255"/>
          <p:cNvCxnSpPr>
            <a:endCxn id="21" idx="1"/>
          </p:cNvCxnSpPr>
          <p:nvPr/>
        </p:nvCxnSpPr>
        <p:spPr>
          <a:xfrm rot="16200000" flipH="1">
            <a:off x="3510680" y="3240159"/>
            <a:ext cx="306157" cy="173572"/>
          </a:xfrm>
          <a:prstGeom prst="bentConnector2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hape 257"/>
          <p:cNvCxnSpPr>
            <a:endCxn id="20" idx="1"/>
          </p:cNvCxnSpPr>
          <p:nvPr/>
        </p:nvCxnSpPr>
        <p:spPr>
          <a:xfrm rot="5400000" flipH="1" flipV="1">
            <a:off x="3500430" y="2944244"/>
            <a:ext cx="306164" cy="153082"/>
          </a:xfrm>
          <a:prstGeom prst="bentConnector2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 flipV="1">
            <a:off x="1143000" y="1680234"/>
            <a:ext cx="6858000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 flipV="1">
            <a:off x="1150272" y="4869160"/>
            <a:ext cx="6858000" cy="0"/>
          </a:xfrm>
          <a:prstGeom prst="line">
            <a:avLst/>
          </a:prstGeom>
          <a:ln w="19050">
            <a:solidFill>
              <a:srgbClr val="FF33C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Прямоугольник 84"/>
          <p:cNvSpPr/>
          <p:nvPr/>
        </p:nvSpPr>
        <p:spPr>
          <a:xfrm>
            <a:off x="1676401" y="822861"/>
            <a:ext cx="412248" cy="699379"/>
          </a:xfrm>
          <a:prstGeom prst="rect">
            <a:avLst/>
          </a:prstGeom>
          <a:solidFill>
            <a:srgbClr val="FF0000">
              <a:alpha val="25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9" tIns="32650" rIns="65299" bIns="32650" anchor="t" anchorCtr="0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600" b="1" dirty="0" err="1">
                <a:solidFill>
                  <a:srgbClr val="000000"/>
                </a:solidFill>
              </a:rPr>
              <a:t>Электр-я</a:t>
            </a:r>
            <a:endParaRPr lang="ru-RU" sz="600" b="1" dirty="0">
              <a:solidFill>
                <a:srgbClr val="000000"/>
              </a:solidFill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00" b="1" dirty="0">
              <a:solidFill>
                <a:srgbClr val="000000"/>
              </a:solidFill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600" b="1" dirty="0" err="1">
                <a:solidFill>
                  <a:srgbClr val="000000"/>
                </a:solidFill>
              </a:rPr>
              <a:t>Пр.газ</a:t>
            </a:r>
            <a:endParaRPr lang="en-US" sz="600" b="1" dirty="0">
              <a:solidFill>
                <a:srgbClr val="000000"/>
              </a:solidFill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00" b="1" dirty="0">
              <a:solidFill>
                <a:srgbClr val="000000"/>
              </a:solidFill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600" b="1" dirty="0">
                <a:solidFill>
                  <a:srgbClr val="000000"/>
                </a:solidFill>
              </a:rPr>
              <a:t>Ножи</a:t>
            </a:r>
          </a:p>
        </p:txBody>
      </p:sp>
      <p:cxnSp>
        <p:nvCxnSpPr>
          <p:cNvPr id="86" name="Прямая со стрелкой 85"/>
          <p:cNvCxnSpPr/>
          <p:nvPr/>
        </p:nvCxnSpPr>
        <p:spPr>
          <a:xfrm>
            <a:off x="1925663" y="1522236"/>
            <a:ext cx="0" cy="1499680"/>
          </a:xfrm>
          <a:prstGeom prst="straightConnector1">
            <a:avLst/>
          </a:prstGeom>
          <a:ln w="285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 стрелкой 86"/>
          <p:cNvCxnSpPr/>
          <p:nvPr/>
        </p:nvCxnSpPr>
        <p:spPr>
          <a:xfrm>
            <a:off x="2674211" y="1516567"/>
            <a:ext cx="0" cy="1499680"/>
          </a:xfrm>
          <a:prstGeom prst="straightConnector1">
            <a:avLst/>
          </a:prstGeom>
          <a:ln w="285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Прямоугольник 87"/>
          <p:cNvSpPr/>
          <p:nvPr/>
        </p:nvSpPr>
        <p:spPr>
          <a:xfrm>
            <a:off x="3211351" y="816442"/>
            <a:ext cx="374501" cy="699379"/>
          </a:xfrm>
          <a:prstGeom prst="rect">
            <a:avLst/>
          </a:prstGeom>
          <a:solidFill>
            <a:srgbClr val="FF0000">
              <a:alpha val="25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9" tIns="32650" rIns="65299" bIns="32650" anchor="t" anchorCtr="0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600" b="1" dirty="0" err="1">
                <a:solidFill>
                  <a:srgbClr val="000000"/>
                </a:solidFill>
              </a:rPr>
              <a:t>Электр-я</a:t>
            </a:r>
            <a:endParaRPr lang="ru-RU" sz="600" b="1" dirty="0">
              <a:solidFill>
                <a:srgbClr val="000000"/>
              </a:solidFill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dirty="0">
              <a:solidFill>
                <a:srgbClr val="000000"/>
              </a:solidFill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600" b="1" dirty="0" err="1">
                <a:solidFill>
                  <a:srgbClr val="000000"/>
                </a:solidFill>
              </a:rPr>
              <a:t>Пр.газ</a:t>
            </a:r>
            <a:endParaRPr lang="ru-RU" sz="600" b="1" dirty="0">
              <a:solidFill>
                <a:srgbClr val="000000"/>
              </a:solidFill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00" b="1" dirty="0">
              <a:solidFill>
                <a:srgbClr val="000000"/>
              </a:solidFill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 err="1">
                <a:solidFill>
                  <a:srgbClr val="000000"/>
                </a:solidFill>
              </a:rPr>
              <a:t>HCl</a:t>
            </a:r>
            <a:endParaRPr lang="ru-RU" sz="600" b="1" dirty="0">
              <a:solidFill>
                <a:srgbClr val="000000"/>
              </a:solidFill>
            </a:endParaRPr>
          </a:p>
        </p:txBody>
      </p:sp>
      <p:cxnSp>
        <p:nvCxnSpPr>
          <p:cNvPr id="89" name="Прямая со стрелкой 88"/>
          <p:cNvCxnSpPr/>
          <p:nvPr/>
        </p:nvCxnSpPr>
        <p:spPr>
          <a:xfrm>
            <a:off x="3370475" y="1525639"/>
            <a:ext cx="0" cy="1499680"/>
          </a:xfrm>
          <a:prstGeom prst="straightConnector1">
            <a:avLst/>
          </a:prstGeom>
          <a:ln w="285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Прямоугольник 89"/>
          <p:cNvSpPr/>
          <p:nvPr/>
        </p:nvSpPr>
        <p:spPr>
          <a:xfrm>
            <a:off x="4715171" y="824413"/>
            <a:ext cx="392604" cy="699379"/>
          </a:xfrm>
          <a:prstGeom prst="rect">
            <a:avLst/>
          </a:prstGeom>
          <a:solidFill>
            <a:srgbClr val="FF0000">
              <a:alpha val="25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9" tIns="32650" rIns="65299" bIns="32650" anchor="t" anchorCtr="0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600" b="1" dirty="0" err="1">
                <a:solidFill>
                  <a:srgbClr val="000000"/>
                </a:solidFill>
              </a:rPr>
              <a:t>Электр-я</a:t>
            </a:r>
            <a:endParaRPr lang="ru-RU" sz="600" b="1" dirty="0">
              <a:solidFill>
                <a:srgbClr val="000000"/>
              </a:solidFill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00" b="1" dirty="0">
              <a:solidFill>
                <a:srgbClr val="000000"/>
              </a:solidFill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600" b="1" dirty="0">
                <a:solidFill>
                  <a:srgbClr val="000000"/>
                </a:solidFill>
              </a:rPr>
              <a:t>Ножи</a:t>
            </a:r>
          </a:p>
        </p:txBody>
      </p:sp>
      <p:cxnSp>
        <p:nvCxnSpPr>
          <p:cNvPr id="91" name="Прямая со стрелкой 90"/>
          <p:cNvCxnSpPr/>
          <p:nvPr/>
        </p:nvCxnSpPr>
        <p:spPr>
          <a:xfrm>
            <a:off x="4884838" y="1531172"/>
            <a:ext cx="0" cy="1440000"/>
          </a:xfrm>
          <a:prstGeom prst="straightConnector1">
            <a:avLst/>
          </a:prstGeom>
          <a:ln w="285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Прямоугольник 91"/>
          <p:cNvSpPr/>
          <p:nvPr/>
        </p:nvSpPr>
        <p:spPr>
          <a:xfrm>
            <a:off x="3932923" y="816442"/>
            <a:ext cx="369049" cy="699379"/>
          </a:xfrm>
          <a:prstGeom prst="rect">
            <a:avLst/>
          </a:prstGeom>
          <a:solidFill>
            <a:srgbClr val="FF0000">
              <a:alpha val="25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9" tIns="32650" rIns="65299" bIns="32650" anchor="t" anchorCtr="0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600" b="1" dirty="0" err="1">
                <a:solidFill>
                  <a:srgbClr val="000000"/>
                </a:solidFill>
              </a:rPr>
              <a:t>Электр-я</a:t>
            </a:r>
            <a:endParaRPr lang="ru-RU" sz="600" b="1" dirty="0">
              <a:solidFill>
                <a:srgbClr val="000000"/>
              </a:solidFill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dirty="0">
              <a:solidFill>
                <a:srgbClr val="000000"/>
              </a:solidFill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600" b="1" dirty="0" err="1">
                <a:solidFill>
                  <a:srgbClr val="000000"/>
                </a:solidFill>
              </a:rPr>
              <a:t>Пр.газ</a:t>
            </a:r>
            <a:endParaRPr lang="ru-RU" sz="600" b="1" dirty="0">
              <a:solidFill>
                <a:srgbClr val="000000"/>
              </a:solidFill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00" b="1" dirty="0">
              <a:solidFill>
                <a:srgbClr val="000000"/>
              </a:solidFill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600" b="1" dirty="0" err="1">
                <a:solidFill>
                  <a:srgbClr val="000000"/>
                </a:solidFill>
              </a:rPr>
              <a:t>Эмульс</a:t>
            </a:r>
            <a:r>
              <a:rPr lang="ru-RU" sz="600" b="1" dirty="0">
                <a:solidFill>
                  <a:srgbClr val="000000"/>
                </a:solidFill>
              </a:rPr>
              <a:t>.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00" b="1" dirty="0">
              <a:solidFill>
                <a:srgbClr val="000000"/>
              </a:solidFill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600" b="1" dirty="0">
                <a:solidFill>
                  <a:srgbClr val="000000"/>
                </a:solidFill>
              </a:rPr>
              <a:t>Валки</a:t>
            </a:r>
          </a:p>
        </p:txBody>
      </p:sp>
      <p:sp>
        <p:nvSpPr>
          <p:cNvPr id="93" name="Прямоугольник 92"/>
          <p:cNvSpPr/>
          <p:nvPr/>
        </p:nvSpPr>
        <p:spPr>
          <a:xfrm>
            <a:off x="5567030" y="805851"/>
            <a:ext cx="392604" cy="709966"/>
          </a:xfrm>
          <a:prstGeom prst="rect">
            <a:avLst/>
          </a:prstGeom>
          <a:solidFill>
            <a:srgbClr val="FF0000">
              <a:alpha val="25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9" tIns="32650" rIns="65299" bIns="32650" anchor="t" anchorCtr="0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600" b="1" dirty="0" err="1">
                <a:solidFill>
                  <a:srgbClr val="000000"/>
                </a:solidFill>
              </a:rPr>
              <a:t>Электр-я</a:t>
            </a:r>
            <a:endParaRPr lang="ru-RU" sz="600" b="1" dirty="0">
              <a:solidFill>
                <a:srgbClr val="000000"/>
              </a:solidFill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600" b="1" dirty="0">
                <a:solidFill>
                  <a:srgbClr val="000000"/>
                </a:solidFill>
              </a:rPr>
              <a:t>Н</a:t>
            </a:r>
            <a:r>
              <a:rPr lang="ru-RU" sz="600" b="1" baseline="-25000" dirty="0">
                <a:solidFill>
                  <a:srgbClr val="000000"/>
                </a:solidFill>
              </a:rPr>
              <a:t>2</a:t>
            </a:r>
            <a:r>
              <a:rPr lang="ru-RU" sz="600" b="1" dirty="0">
                <a:solidFill>
                  <a:srgbClr val="000000"/>
                </a:solidFill>
              </a:rPr>
              <a:t>+</a:t>
            </a:r>
            <a:r>
              <a:rPr lang="en-US" sz="600" b="1" dirty="0">
                <a:solidFill>
                  <a:srgbClr val="000000"/>
                </a:solidFill>
              </a:rPr>
              <a:t>N</a:t>
            </a:r>
            <a:r>
              <a:rPr lang="en-US" sz="600" b="1" baseline="-25000" dirty="0">
                <a:solidFill>
                  <a:srgbClr val="000000"/>
                </a:solidFill>
              </a:rPr>
              <a:t>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600" b="1" dirty="0">
                <a:solidFill>
                  <a:srgbClr val="000000"/>
                </a:solidFill>
              </a:rPr>
              <a:t>М. ср-во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600" b="1" dirty="0">
                <a:solidFill>
                  <a:srgbClr val="000000"/>
                </a:solidFill>
              </a:rPr>
              <a:t>Щетки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dirty="0">
              <a:solidFill>
                <a:srgbClr val="000000"/>
              </a:solidFill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00" b="1" dirty="0">
              <a:solidFill>
                <a:srgbClr val="000000"/>
              </a:solidFill>
            </a:endParaRPr>
          </a:p>
        </p:txBody>
      </p:sp>
      <p:sp>
        <p:nvSpPr>
          <p:cNvPr id="94" name="Прямоугольник 93"/>
          <p:cNvSpPr/>
          <p:nvPr/>
        </p:nvSpPr>
        <p:spPr>
          <a:xfrm>
            <a:off x="1704727" y="5140494"/>
            <a:ext cx="383923" cy="699379"/>
          </a:xfrm>
          <a:prstGeom prst="rect">
            <a:avLst/>
          </a:prstGeom>
          <a:solidFill>
            <a:srgbClr val="FF33CC">
              <a:alpha val="25000"/>
            </a:srgbClr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9" tIns="32650" rIns="65299" bIns="32650" anchor="t" anchorCtr="0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600" b="1" dirty="0" err="1">
                <a:solidFill>
                  <a:srgbClr val="000000"/>
                </a:solidFill>
              </a:rPr>
              <a:t>Обрезь</a:t>
            </a:r>
            <a:r>
              <a:rPr lang="ru-RU" sz="600" b="1" dirty="0">
                <a:solidFill>
                  <a:srgbClr val="000000"/>
                </a:solidFill>
              </a:rPr>
              <a:t>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600" b="1" dirty="0">
                <a:solidFill>
                  <a:srgbClr val="000000"/>
                </a:solidFill>
              </a:rPr>
              <a:t>кромка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600" b="1" dirty="0" err="1">
                <a:solidFill>
                  <a:srgbClr val="000000"/>
                </a:solidFill>
              </a:rPr>
              <a:t>конц.уч</a:t>
            </a:r>
            <a:endParaRPr lang="ru-RU" sz="600" b="1" dirty="0">
              <a:solidFill>
                <a:srgbClr val="000000"/>
              </a:solidFill>
            </a:endParaRPr>
          </a:p>
        </p:txBody>
      </p:sp>
      <p:cxnSp>
        <p:nvCxnSpPr>
          <p:cNvPr id="95" name="Прямая со стрелкой 94"/>
          <p:cNvCxnSpPr>
            <a:endCxn id="94" idx="0"/>
          </p:cNvCxnSpPr>
          <p:nvPr/>
        </p:nvCxnSpPr>
        <p:spPr>
          <a:xfrm flipH="1">
            <a:off x="1896688" y="3377795"/>
            <a:ext cx="13394" cy="1762696"/>
          </a:xfrm>
          <a:prstGeom prst="straightConnector1">
            <a:avLst/>
          </a:prstGeom>
          <a:ln w="28575">
            <a:solidFill>
              <a:srgbClr val="FF33CC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Прямоугольник 95"/>
          <p:cNvSpPr/>
          <p:nvPr/>
        </p:nvSpPr>
        <p:spPr>
          <a:xfrm>
            <a:off x="3845772" y="5140494"/>
            <a:ext cx="381251" cy="699379"/>
          </a:xfrm>
          <a:prstGeom prst="rect">
            <a:avLst/>
          </a:prstGeom>
          <a:solidFill>
            <a:srgbClr val="FF33CC">
              <a:alpha val="25000"/>
            </a:srgbClr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9" tIns="32650" rIns="65299" bIns="32650" anchor="t" anchorCtr="0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600" b="1" dirty="0" err="1">
                <a:solidFill>
                  <a:srgbClr val="000000"/>
                </a:solidFill>
              </a:rPr>
              <a:t>Обрезь</a:t>
            </a:r>
            <a:r>
              <a:rPr lang="ru-RU" sz="600" b="1" dirty="0">
                <a:solidFill>
                  <a:srgbClr val="000000"/>
                </a:solidFill>
              </a:rPr>
              <a:t>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600" b="1" dirty="0" err="1">
                <a:solidFill>
                  <a:srgbClr val="000000"/>
                </a:solidFill>
              </a:rPr>
              <a:t>конц.уч</a:t>
            </a:r>
            <a:r>
              <a:rPr lang="ru-RU" sz="600" b="1" dirty="0">
                <a:solidFill>
                  <a:srgbClr val="000000"/>
                </a:solidFill>
              </a:rPr>
              <a:t>.</a:t>
            </a:r>
          </a:p>
        </p:txBody>
      </p:sp>
      <p:cxnSp>
        <p:nvCxnSpPr>
          <p:cNvPr id="97" name="Прямая со стрелкой 96"/>
          <p:cNvCxnSpPr/>
          <p:nvPr/>
        </p:nvCxnSpPr>
        <p:spPr>
          <a:xfrm>
            <a:off x="4031940" y="3717035"/>
            <a:ext cx="0" cy="1423459"/>
          </a:xfrm>
          <a:prstGeom prst="straightConnector1">
            <a:avLst/>
          </a:prstGeom>
          <a:ln w="28575">
            <a:solidFill>
              <a:srgbClr val="FF33CC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Прямоугольник 97"/>
          <p:cNvSpPr/>
          <p:nvPr/>
        </p:nvSpPr>
        <p:spPr>
          <a:xfrm>
            <a:off x="4655860" y="5140494"/>
            <a:ext cx="354450" cy="699379"/>
          </a:xfrm>
          <a:prstGeom prst="rect">
            <a:avLst/>
          </a:prstGeom>
          <a:solidFill>
            <a:srgbClr val="FF33CC">
              <a:alpha val="25000"/>
            </a:srgbClr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9" tIns="32650" rIns="65299" bIns="32650" anchor="t" anchorCtr="0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600" b="1" dirty="0" err="1">
                <a:solidFill>
                  <a:srgbClr val="000000"/>
                </a:solidFill>
              </a:rPr>
              <a:t>Обрезь</a:t>
            </a:r>
            <a:r>
              <a:rPr lang="ru-RU" sz="600" b="1" dirty="0">
                <a:solidFill>
                  <a:srgbClr val="000000"/>
                </a:solidFill>
              </a:rPr>
              <a:t>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600" b="1" dirty="0" err="1">
                <a:solidFill>
                  <a:srgbClr val="000000"/>
                </a:solidFill>
              </a:rPr>
              <a:t>конц.уч</a:t>
            </a:r>
            <a:endParaRPr lang="ru-RU" sz="600" b="1" dirty="0">
              <a:solidFill>
                <a:srgbClr val="000000"/>
              </a:solidFill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600" b="1" dirty="0" err="1">
                <a:solidFill>
                  <a:srgbClr val="000000"/>
                </a:solidFill>
              </a:rPr>
              <a:t>деф.уч</a:t>
            </a:r>
            <a:r>
              <a:rPr lang="ru-RU" sz="600" b="1" dirty="0">
                <a:solidFill>
                  <a:srgbClr val="000000"/>
                </a:solidFill>
              </a:rPr>
              <a:t>.</a:t>
            </a:r>
          </a:p>
        </p:txBody>
      </p:sp>
      <p:cxnSp>
        <p:nvCxnSpPr>
          <p:cNvPr id="99" name="Прямая со стрелкой 98"/>
          <p:cNvCxnSpPr>
            <a:endCxn id="98" idx="0"/>
          </p:cNvCxnSpPr>
          <p:nvPr/>
        </p:nvCxnSpPr>
        <p:spPr>
          <a:xfrm>
            <a:off x="4825116" y="3377795"/>
            <a:ext cx="7970" cy="1762696"/>
          </a:xfrm>
          <a:prstGeom prst="straightConnector1">
            <a:avLst/>
          </a:prstGeom>
          <a:ln w="28575">
            <a:solidFill>
              <a:srgbClr val="FF33CC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>
            <a:off x="1900158" y="5845089"/>
            <a:ext cx="0" cy="154286"/>
          </a:xfrm>
          <a:prstGeom prst="line">
            <a:avLst/>
          </a:prstGeom>
          <a:ln w="28575">
            <a:solidFill>
              <a:srgbClr val="FF33CC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>
            <a:off x="3979013" y="5852130"/>
            <a:ext cx="0" cy="154286"/>
          </a:xfrm>
          <a:prstGeom prst="line">
            <a:avLst/>
          </a:prstGeom>
          <a:ln w="28575">
            <a:solidFill>
              <a:srgbClr val="FF33CC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Прямая соединительная линия 101"/>
          <p:cNvCxnSpPr/>
          <p:nvPr/>
        </p:nvCxnSpPr>
        <p:spPr>
          <a:xfrm>
            <a:off x="4795394" y="5852130"/>
            <a:ext cx="0" cy="154286"/>
          </a:xfrm>
          <a:prstGeom prst="line">
            <a:avLst/>
          </a:prstGeom>
          <a:ln w="28575">
            <a:solidFill>
              <a:srgbClr val="FF33CC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Прямоугольник 102"/>
          <p:cNvSpPr/>
          <p:nvPr/>
        </p:nvSpPr>
        <p:spPr>
          <a:xfrm>
            <a:off x="3035680" y="5140494"/>
            <a:ext cx="364544" cy="699379"/>
          </a:xfrm>
          <a:prstGeom prst="rect">
            <a:avLst/>
          </a:prstGeom>
          <a:solidFill>
            <a:srgbClr val="FF33CC">
              <a:alpha val="25000"/>
            </a:srgbClr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9" tIns="32650" rIns="65299" bIns="32650" anchor="t" anchorCtr="0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600" b="1" dirty="0">
                <a:solidFill>
                  <a:srgbClr val="000000"/>
                </a:solidFill>
              </a:rPr>
              <a:t>Сталь (валки)</a:t>
            </a:r>
          </a:p>
        </p:txBody>
      </p:sp>
      <p:cxnSp>
        <p:nvCxnSpPr>
          <p:cNvPr id="104" name="Прямая соединительная линия 103"/>
          <p:cNvCxnSpPr/>
          <p:nvPr/>
        </p:nvCxnSpPr>
        <p:spPr>
          <a:xfrm>
            <a:off x="3247445" y="5849247"/>
            <a:ext cx="0" cy="154286"/>
          </a:xfrm>
          <a:prstGeom prst="line">
            <a:avLst/>
          </a:prstGeom>
          <a:ln w="28575">
            <a:solidFill>
              <a:srgbClr val="FF33CC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/>
          <p:nvPr/>
        </p:nvCxnSpPr>
        <p:spPr>
          <a:xfrm>
            <a:off x="1899493" y="5991780"/>
            <a:ext cx="4435715" cy="0"/>
          </a:xfrm>
          <a:prstGeom prst="line">
            <a:avLst/>
          </a:prstGeom>
          <a:ln w="28575">
            <a:solidFill>
              <a:srgbClr val="FF33C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 стрелкой 105"/>
          <p:cNvCxnSpPr/>
          <p:nvPr/>
        </p:nvCxnSpPr>
        <p:spPr>
          <a:xfrm>
            <a:off x="3781980" y="3686173"/>
            <a:ext cx="0" cy="822857"/>
          </a:xfrm>
          <a:prstGeom prst="straightConnector1">
            <a:avLst/>
          </a:prstGeom>
          <a:ln w="28575">
            <a:solidFill>
              <a:srgbClr val="FF33CC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 flipH="1">
            <a:off x="3276783" y="4509029"/>
            <a:ext cx="509143" cy="0"/>
          </a:xfrm>
          <a:prstGeom prst="line">
            <a:avLst/>
          </a:prstGeom>
          <a:ln w="28575">
            <a:solidFill>
              <a:srgbClr val="FF33C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 стрелкой 107"/>
          <p:cNvCxnSpPr/>
          <p:nvPr/>
        </p:nvCxnSpPr>
        <p:spPr>
          <a:xfrm>
            <a:off x="3280595" y="4509123"/>
            <a:ext cx="0" cy="631371"/>
          </a:xfrm>
          <a:prstGeom prst="straightConnector1">
            <a:avLst/>
          </a:prstGeom>
          <a:ln w="28575">
            <a:solidFill>
              <a:srgbClr val="FF33CC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51"/>
          <p:cNvSpPr txBox="1">
            <a:spLocks noChangeArrowheads="1"/>
          </p:cNvSpPr>
          <p:nvPr/>
        </p:nvSpPr>
        <p:spPr bwMode="auto">
          <a:xfrm>
            <a:off x="2152712" y="3007688"/>
            <a:ext cx="479726" cy="17365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lIns="65299" tIns="32650" rIns="65299" bIns="3265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700" b="1" dirty="0">
                <a:solidFill>
                  <a:srgbClr val="000000"/>
                </a:solidFill>
              </a:rPr>
              <a:t>Г/к </a:t>
            </a:r>
            <a:r>
              <a:rPr lang="ru-RU" sz="700" b="1" dirty="0" err="1">
                <a:solidFill>
                  <a:srgbClr val="000000"/>
                </a:solidFill>
              </a:rPr>
              <a:t>подг</a:t>
            </a:r>
            <a:r>
              <a:rPr lang="ru-RU" sz="700" b="1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110" name="TextBox 51"/>
          <p:cNvSpPr txBox="1">
            <a:spLocks noChangeArrowheads="1"/>
          </p:cNvSpPr>
          <p:nvPr/>
        </p:nvSpPr>
        <p:spPr bwMode="auto">
          <a:xfrm>
            <a:off x="2775074" y="3021056"/>
            <a:ext cx="372324" cy="17365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lIns="65299" tIns="32650" rIns="65299" bIns="3265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700" b="1" dirty="0">
                <a:solidFill>
                  <a:srgbClr val="000000"/>
                </a:solidFill>
              </a:rPr>
              <a:t>Норм.</a:t>
            </a:r>
          </a:p>
        </p:txBody>
      </p:sp>
      <p:sp>
        <p:nvSpPr>
          <p:cNvPr id="111" name="TextBox 51"/>
          <p:cNvSpPr txBox="1">
            <a:spLocks noChangeArrowheads="1"/>
          </p:cNvSpPr>
          <p:nvPr/>
        </p:nvSpPr>
        <p:spPr bwMode="auto">
          <a:xfrm>
            <a:off x="3344906" y="3446097"/>
            <a:ext cx="385148" cy="17365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lIns="65299" tIns="32650" rIns="65299" bIns="3265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700" b="1" dirty="0" err="1">
                <a:solidFill>
                  <a:srgbClr val="000000"/>
                </a:solidFill>
              </a:rPr>
              <a:t>Травл</a:t>
            </a:r>
            <a:r>
              <a:rPr lang="ru-RU" sz="700" b="1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112" name="TextBox 51"/>
          <p:cNvSpPr txBox="1">
            <a:spLocks noChangeArrowheads="1"/>
          </p:cNvSpPr>
          <p:nvPr/>
        </p:nvSpPr>
        <p:spPr bwMode="auto">
          <a:xfrm>
            <a:off x="4301970" y="3471532"/>
            <a:ext cx="288968" cy="17365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lIns="65299" tIns="32650" rIns="65299" bIns="3265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700" b="1" dirty="0">
                <a:solidFill>
                  <a:srgbClr val="000000"/>
                </a:solidFill>
              </a:rPr>
              <a:t>Х/к.</a:t>
            </a:r>
          </a:p>
        </p:txBody>
      </p:sp>
      <p:sp>
        <p:nvSpPr>
          <p:cNvPr id="113" name="TextBox 51"/>
          <p:cNvSpPr txBox="1">
            <a:spLocks noChangeArrowheads="1"/>
          </p:cNvSpPr>
          <p:nvPr/>
        </p:nvSpPr>
        <p:spPr bwMode="auto">
          <a:xfrm>
            <a:off x="5042177" y="2605245"/>
            <a:ext cx="490946" cy="17365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lIns="65299" tIns="32650" rIns="65299" bIns="3265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700" b="1" dirty="0">
                <a:solidFill>
                  <a:srgbClr val="000000"/>
                </a:solidFill>
              </a:rPr>
              <a:t>Х/к </a:t>
            </a:r>
            <a:r>
              <a:rPr lang="ru-RU" sz="700" b="1" dirty="0" err="1">
                <a:solidFill>
                  <a:srgbClr val="000000"/>
                </a:solidFill>
              </a:rPr>
              <a:t>подг</a:t>
            </a:r>
            <a:r>
              <a:rPr lang="ru-RU" sz="700" b="1" dirty="0">
                <a:solidFill>
                  <a:srgbClr val="000000"/>
                </a:solidFill>
              </a:rPr>
              <a:t>.</a:t>
            </a:r>
          </a:p>
        </p:txBody>
      </p:sp>
      <p:cxnSp>
        <p:nvCxnSpPr>
          <p:cNvPr id="114" name="Прямая со стрелкой 113"/>
          <p:cNvCxnSpPr/>
          <p:nvPr/>
        </p:nvCxnSpPr>
        <p:spPr>
          <a:xfrm flipH="1">
            <a:off x="3815916" y="6006417"/>
            <a:ext cx="2034" cy="214102"/>
          </a:xfrm>
          <a:prstGeom prst="straightConnector1">
            <a:avLst/>
          </a:prstGeom>
          <a:ln w="28575">
            <a:solidFill>
              <a:srgbClr val="FF33CC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51"/>
          <p:cNvSpPr txBox="1">
            <a:spLocks noChangeArrowheads="1"/>
          </p:cNvSpPr>
          <p:nvPr/>
        </p:nvSpPr>
        <p:spPr bwMode="auto">
          <a:xfrm>
            <a:off x="3185693" y="6123548"/>
            <a:ext cx="691322" cy="17365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lIns="65299" tIns="32650" rIns="65299" bIns="3265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700" b="1" dirty="0">
                <a:solidFill>
                  <a:srgbClr val="000000"/>
                </a:solidFill>
              </a:rPr>
              <a:t>Копровый цех</a:t>
            </a:r>
          </a:p>
        </p:txBody>
      </p:sp>
      <p:cxnSp>
        <p:nvCxnSpPr>
          <p:cNvPr id="116" name="Прямая со стрелкой 115"/>
          <p:cNvCxnSpPr/>
          <p:nvPr/>
        </p:nvCxnSpPr>
        <p:spPr>
          <a:xfrm>
            <a:off x="5787143" y="4086395"/>
            <a:ext cx="0" cy="205714"/>
          </a:xfrm>
          <a:prstGeom prst="straightConnector1">
            <a:avLst/>
          </a:prstGeom>
          <a:ln w="952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 стрелкой 116"/>
          <p:cNvCxnSpPr/>
          <p:nvPr/>
        </p:nvCxnSpPr>
        <p:spPr>
          <a:xfrm rot="5400000">
            <a:off x="3603943" y="2503268"/>
            <a:ext cx="306163" cy="854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Прямая со стрелкой 117"/>
          <p:cNvCxnSpPr/>
          <p:nvPr/>
        </p:nvCxnSpPr>
        <p:spPr>
          <a:xfrm>
            <a:off x="3201795" y="3331483"/>
            <a:ext cx="0" cy="822857"/>
          </a:xfrm>
          <a:prstGeom prst="straightConnector1">
            <a:avLst/>
          </a:prstGeom>
          <a:ln w="28575">
            <a:solidFill>
              <a:srgbClr val="FF33CC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/>
          <p:cNvCxnSpPr/>
          <p:nvPr/>
        </p:nvCxnSpPr>
        <p:spPr>
          <a:xfrm flipH="1">
            <a:off x="2598944" y="4154339"/>
            <a:ext cx="597857" cy="0"/>
          </a:xfrm>
          <a:prstGeom prst="line">
            <a:avLst/>
          </a:prstGeom>
          <a:ln w="28575">
            <a:solidFill>
              <a:srgbClr val="FF33C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 стрелкой 119"/>
          <p:cNvCxnSpPr>
            <a:endCxn id="121" idx="0"/>
          </p:cNvCxnSpPr>
          <p:nvPr/>
        </p:nvCxnSpPr>
        <p:spPr>
          <a:xfrm flipH="1">
            <a:off x="2604229" y="4154342"/>
            <a:ext cx="410" cy="831849"/>
          </a:xfrm>
          <a:prstGeom prst="straightConnector1">
            <a:avLst/>
          </a:prstGeom>
          <a:ln w="28575">
            <a:solidFill>
              <a:srgbClr val="FF33CC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Прямоугольник 120"/>
          <p:cNvSpPr/>
          <p:nvPr/>
        </p:nvSpPr>
        <p:spPr>
          <a:xfrm>
            <a:off x="2457047" y="4986191"/>
            <a:ext cx="294365" cy="617211"/>
          </a:xfrm>
          <a:prstGeom prst="rect">
            <a:avLst/>
          </a:prstGeom>
          <a:solidFill>
            <a:srgbClr val="FF33CC">
              <a:alpha val="25000"/>
            </a:srgbClr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9" tIns="32650" rIns="65299" bIns="32650" anchor="t" anchorCtr="0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600" b="1" dirty="0">
                <a:solidFill>
                  <a:srgbClr val="000000"/>
                </a:solidFill>
              </a:rPr>
              <a:t>Угар</a:t>
            </a:r>
          </a:p>
        </p:txBody>
      </p:sp>
      <p:cxnSp>
        <p:nvCxnSpPr>
          <p:cNvPr id="122" name="Прямая соединительная линия 121"/>
          <p:cNvCxnSpPr/>
          <p:nvPr/>
        </p:nvCxnSpPr>
        <p:spPr>
          <a:xfrm>
            <a:off x="2574509" y="5589810"/>
            <a:ext cx="0" cy="154286"/>
          </a:xfrm>
          <a:prstGeom prst="line">
            <a:avLst/>
          </a:prstGeom>
          <a:ln w="28575">
            <a:solidFill>
              <a:srgbClr val="FF33CC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51"/>
          <p:cNvSpPr txBox="1">
            <a:spLocks noChangeArrowheads="1"/>
          </p:cNvSpPr>
          <p:nvPr/>
        </p:nvSpPr>
        <p:spPr bwMode="auto">
          <a:xfrm>
            <a:off x="2252573" y="5677658"/>
            <a:ext cx="638422" cy="281381"/>
          </a:xfrm>
          <a:prstGeom prst="rect">
            <a:avLst/>
          </a:prstGeom>
          <a:noFill/>
          <a:ln w="28575">
            <a:solidFill>
              <a:srgbClr val="FF33CC"/>
            </a:solidFill>
            <a:miter lim="800000"/>
            <a:headEnd/>
            <a:tailEnd/>
          </a:ln>
        </p:spPr>
        <p:txBody>
          <a:bodyPr wrap="none" lIns="65299" tIns="32650" rIns="65299" bIns="3265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700" b="1" dirty="0">
                <a:solidFill>
                  <a:srgbClr val="000000"/>
                </a:solidFill>
              </a:rPr>
              <a:t>Установки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700" b="1" dirty="0">
                <a:solidFill>
                  <a:srgbClr val="000000"/>
                </a:solidFill>
              </a:rPr>
              <a:t>регенерации</a:t>
            </a:r>
          </a:p>
        </p:txBody>
      </p:sp>
      <p:cxnSp>
        <p:nvCxnSpPr>
          <p:cNvPr id="126" name="Прямая со стрелкой 125"/>
          <p:cNvCxnSpPr/>
          <p:nvPr/>
        </p:nvCxnSpPr>
        <p:spPr>
          <a:xfrm>
            <a:off x="3983346" y="1526129"/>
            <a:ext cx="0" cy="1131429"/>
          </a:xfrm>
          <a:prstGeom prst="straightConnector1">
            <a:avLst/>
          </a:prstGeom>
          <a:ln w="285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Прямоугольник 126"/>
          <p:cNvSpPr/>
          <p:nvPr/>
        </p:nvSpPr>
        <p:spPr>
          <a:xfrm>
            <a:off x="6989992" y="824619"/>
            <a:ext cx="376010" cy="699379"/>
          </a:xfrm>
          <a:prstGeom prst="rect">
            <a:avLst/>
          </a:prstGeom>
          <a:solidFill>
            <a:srgbClr val="FF0000">
              <a:alpha val="25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9" tIns="32650" rIns="65299" bIns="32650" anchor="t" anchorCtr="0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600" b="1" dirty="0" err="1">
                <a:solidFill>
                  <a:srgbClr val="000000"/>
                </a:solidFill>
              </a:rPr>
              <a:t>Электр-я</a:t>
            </a:r>
            <a:endParaRPr lang="ru-RU" sz="600" b="1" dirty="0">
              <a:solidFill>
                <a:srgbClr val="000000"/>
              </a:solidFill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00" b="1" dirty="0">
              <a:solidFill>
                <a:srgbClr val="000000"/>
              </a:solidFill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600" b="1" dirty="0">
                <a:solidFill>
                  <a:srgbClr val="000000"/>
                </a:solidFill>
              </a:rPr>
              <a:t>Ножи</a:t>
            </a:r>
          </a:p>
        </p:txBody>
      </p:sp>
      <p:cxnSp>
        <p:nvCxnSpPr>
          <p:cNvPr id="128" name="Прямая со стрелкой 127"/>
          <p:cNvCxnSpPr/>
          <p:nvPr/>
        </p:nvCxnSpPr>
        <p:spPr>
          <a:xfrm>
            <a:off x="7152974" y="1531172"/>
            <a:ext cx="0" cy="1800000"/>
          </a:xfrm>
          <a:prstGeom prst="straightConnector1">
            <a:avLst/>
          </a:prstGeom>
          <a:ln w="285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51"/>
          <p:cNvSpPr txBox="1">
            <a:spLocks noChangeArrowheads="1"/>
          </p:cNvSpPr>
          <p:nvPr/>
        </p:nvSpPr>
        <p:spPr bwMode="auto">
          <a:xfrm>
            <a:off x="6156593" y="3051929"/>
            <a:ext cx="365912" cy="17365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lIns="65299" tIns="32650" rIns="65299" bIns="3265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700" b="1" dirty="0" err="1">
                <a:solidFill>
                  <a:srgbClr val="000000"/>
                </a:solidFill>
              </a:rPr>
              <a:t>Отож</a:t>
            </a:r>
            <a:r>
              <a:rPr lang="ru-RU" sz="700" b="1" dirty="0">
                <a:solidFill>
                  <a:srgbClr val="000000"/>
                </a:solidFill>
              </a:rPr>
              <a:t>.</a:t>
            </a:r>
          </a:p>
        </p:txBody>
      </p:sp>
      <p:cxnSp>
        <p:nvCxnSpPr>
          <p:cNvPr id="130" name="Прямая со стрелкой 129"/>
          <p:cNvCxnSpPr/>
          <p:nvPr/>
        </p:nvCxnSpPr>
        <p:spPr>
          <a:xfrm>
            <a:off x="6523787" y="3837218"/>
            <a:ext cx="0" cy="822857"/>
          </a:xfrm>
          <a:prstGeom prst="straightConnector1">
            <a:avLst/>
          </a:prstGeom>
          <a:ln w="28575">
            <a:solidFill>
              <a:srgbClr val="FF33CC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Прямая соединительная линия 130"/>
          <p:cNvCxnSpPr/>
          <p:nvPr/>
        </p:nvCxnSpPr>
        <p:spPr>
          <a:xfrm flipH="1">
            <a:off x="6377747" y="4671339"/>
            <a:ext cx="135000" cy="0"/>
          </a:xfrm>
          <a:prstGeom prst="line">
            <a:avLst/>
          </a:prstGeom>
          <a:ln w="28575">
            <a:solidFill>
              <a:srgbClr val="FF33C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Прямоугольник 131"/>
          <p:cNvSpPr/>
          <p:nvPr/>
        </p:nvSpPr>
        <p:spPr>
          <a:xfrm>
            <a:off x="6124726" y="5140494"/>
            <a:ext cx="400131" cy="699379"/>
          </a:xfrm>
          <a:prstGeom prst="rect">
            <a:avLst/>
          </a:prstGeom>
          <a:solidFill>
            <a:srgbClr val="FF33CC">
              <a:alpha val="25000"/>
            </a:srgbClr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9" tIns="32650" rIns="65299" bIns="32650" anchor="t" anchorCtr="0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600" b="1" dirty="0" err="1">
                <a:solidFill>
                  <a:srgbClr val="000000"/>
                </a:solidFill>
              </a:rPr>
              <a:t>Обрезь</a:t>
            </a:r>
            <a:r>
              <a:rPr lang="ru-RU" sz="600" b="1" dirty="0">
                <a:solidFill>
                  <a:srgbClr val="000000"/>
                </a:solidFill>
              </a:rPr>
              <a:t>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600" b="1" dirty="0" err="1">
                <a:solidFill>
                  <a:srgbClr val="000000"/>
                </a:solidFill>
              </a:rPr>
              <a:t>конц.уч</a:t>
            </a:r>
            <a:endParaRPr lang="ru-RU" sz="600" b="1" dirty="0">
              <a:solidFill>
                <a:srgbClr val="000000"/>
              </a:solidFill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600" b="1" dirty="0" err="1">
                <a:solidFill>
                  <a:srgbClr val="000000"/>
                </a:solidFill>
              </a:rPr>
              <a:t>деф.уч</a:t>
            </a:r>
            <a:r>
              <a:rPr lang="ru-RU" sz="600" b="1" dirty="0">
                <a:solidFill>
                  <a:srgbClr val="000000"/>
                </a:solidFill>
              </a:rPr>
              <a:t>.</a:t>
            </a:r>
          </a:p>
        </p:txBody>
      </p:sp>
      <p:cxnSp>
        <p:nvCxnSpPr>
          <p:cNvPr id="133" name="Прямая со стрелкой 132"/>
          <p:cNvCxnSpPr>
            <a:endCxn id="132" idx="0"/>
          </p:cNvCxnSpPr>
          <p:nvPr/>
        </p:nvCxnSpPr>
        <p:spPr>
          <a:xfrm>
            <a:off x="6320522" y="4653211"/>
            <a:ext cx="4270" cy="487280"/>
          </a:xfrm>
          <a:prstGeom prst="straightConnector1">
            <a:avLst/>
          </a:prstGeom>
          <a:ln w="28575">
            <a:solidFill>
              <a:srgbClr val="FF33CC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Прямая соединительная линия 133"/>
          <p:cNvCxnSpPr/>
          <p:nvPr/>
        </p:nvCxnSpPr>
        <p:spPr>
          <a:xfrm>
            <a:off x="6335830" y="5850795"/>
            <a:ext cx="0" cy="154286"/>
          </a:xfrm>
          <a:prstGeom prst="line">
            <a:avLst/>
          </a:prstGeom>
          <a:ln w="28575">
            <a:solidFill>
              <a:srgbClr val="FF33CC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Прямоугольник 134"/>
          <p:cNvSpPr/>
          <p:nvPr/>
        </p:nvSpPr>
        <p:spPr>
          <a:xfrm>
            <a:off x="5543103" y="5140494"/>
            <a:ext cx="325967" cy="699379"/>
          </a:xfrm>
          <a:prstGeom prst="rect">
            <a:avLst/>
          </a:prstGeom>
          <a:solidFill>
            <a:srgbClr val="FF33CC">
              <a:alpha val="25000"/>
            </a:srgbClr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9" tIns="32650" rIns="65299" bIns="32650" anchor="t" anchorCtr="0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600" b="1" dirty="0">
                <a:solidFill>
                  <a:srgbClr val="000000"/>
                </a:solidFill>
              </a:rPr>
              <a:t>Пробы (</a:t>
            </a:r>
            <a:r>
              <a:rPr lang="ru-RU" sz="600" b="1" dirty="0" err="1">
                <a:solidFill>
                  <a:srgbClr val="000000"/>
                </a:solidFill>
              </a:rPr>
              <a:t>аттес-тация</a:t>
            </a:r>
            <a:r>
              <a:rPr lang="ru-RU" sz="600" b="1" dirty="0">
                <a:solidFill>
                  <a:srgbClr val="000000"/>
                </a:solidFill>
              </a:rPr>
              <a:t>).</a:t>
            </a:r>
          </a:p>
        </p:txBody>
      </p:sp>
      <p:cxnSp>
        <p:nvCxnSpPr>
          <p:cNvPr id="136" name="Прямая соединительная линия 135"/>
          <p:cNvCxnSpPr/>
          <p:nvPr/>
        </p:nvCxnSpPr>
        <p:spPr>
          <a:xfrm>
            <a:off x="5735980" y="5860570"/>
            <a:ext cx="0" cy="154286"/>
          </a:xfrm>
          <a:prstGeom prst="line">
            <a:avLst/>
          </a:prstGeom>
          <a:ln w="28575">
            <a:solidFill>
              <a:srgbClr val="FF33CC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Прямоугольник 136"/>
          <p:cNvSpPr/>
          <p:nvPr/>
        </p:nvSpPr>
        <p:spPr>
          <a:xfrm>
            <a:off x="5960725" y="805851"/>
            <a:ext cx="578636" cy="720080"/>
          </a:xfrm>
          <a:prstGeom prst="rect">
            <a:avLst/>
          </a:prstGeom>
          <a:solidFill>
            <a:srgbClr val="FF0000">
              <a:alpha val="25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9" tIns="32650" rIns="65299" bIns="32650" anchor="t" anchorCtr="0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600" b="1" dirty="0" err="1">
                <a:solidFill>
                  <a:srgbClr val="000000"/>
                </a:solidFill>
              </a:rPr>
              <a:t>Теплоэнергия</a:t>
            </a:r>
            <a:r>
              <a:rPr lang="ru-RU" sz="600" b="1" dirty="0">
                <a:solidFill>
                  <a:srgbClr val="000000"/>
                </a:solidFill>
              </a:rPr>
              <a:t> в паре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600" b="1" dirty="0">
                <a:solidFill>
                  <a:srgbClr val="000000"/>
                </a:solidFill>
              </a:rPr>
              <a:t>ХОВ с паром и на технологию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600" b="1" dirty="0">
                <a:solidFill>
                  <a:srgbClr val="000000"/>
                </a:solidFill>
              </a:rPr>
              <a:t>Сжатый воздух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600" b="1" dirty="0">
                <a:solidFill>
                  <a:srgbClr val="000000"/>
                </a:solidFill>
              </a:rPr>
              <a:t>Техническая вода</a:t>
            </a:r>
            <a:endParaRPr lang="en-US" sz="600" b="1" dirty="0">
              <a:solidFill>
                <a:srgbClr val="000000"/>
              </a:solidFill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dirty="0">
              <a:solidFill>
                <a:srgbClr val="000000"/>
              </a:solidFill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00" b="1" dirty="0">
              <a:solidFill>
                <a:srgbClr val="000000"/>
              </a:solidFill>
            </a:endParaRPr>
          </a:p>
        </p:txBody>
      </p:sp>
      <p:sp>
        <p:nvSpPr>
          <p:cNvPr id="138" name="Прямоугольник 137"/>
          <p:cNvSpPr/>
          <p:nvPr/>
        </p:nvSpPr>
        <p:spPr>
          <a:xfrm>
            <a:off x="2257460" y="702987"/>
            <a:ext cx="810089" cy="822949"/>
          </a:xfrm>
          <a:prstGeom prst="rect">
            <a:avLst/>
          </a:prstGeom>
          <a:solidFill>
            <a:srgbClr val="FF0000">
              <a:alpha val="25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9" tIns="32650" rIns="65299" bIns="32650" anchor="t" anchorCtr="0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600" b="1" dirty="0" err="1">
                <a:solidFill>
                  <a:srgbClr val="000000"/>
                </a:solidFill>
              </a:rPr>
              <a:t>Электр-я</a:t>
            </a:r>
            <a:endParaRPr lang="ru-RU" sz="600" b="1" dirty="0">
              <a:solidFill>
                <a:srgbClr val="000000"/>
              </a:solidFill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600" b="1" dirty="0" err="1">
                <a:solidFill>
                  <a:srgbClr val="000000"/>
                </a:solidFill>
              </a:rPr>
              <a:t>Прир.газ</a:t>
            </a:r>
            <a:endParaRPr lang="ru-RU" sz="600" b="1" dirty="0">
              <a:solidFill>
                <a:srgbClr val="000000"/>
              </a:solidFill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600" b="1" dirty="0">
                <a:solidFill>
                  <a:srgbClr val="000000"/>
                </a:solidFill>
              </a:rPr>
              <a:t>Вода</a:t>
            </a:r>
            <a:endParaRPr lang="en-US" sz="600" b="1" dirty="0">
              <a:solidFill>
                <a:srgbClr val="000000"/>
              </a:solidFill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dirty="0" err="1">
                <a:solidFill>
                  <a:srgbClr val="000000"/>
                </a:solidFill>
              </a:rPr>
              <a:t>HN</a:t>
            </a:r>
            <a:r>
              <a:rPr lang="en-US" sz="600" b="1" baseline="-25000" dirty="0" err="1">
                <a:solidFill>
                  <a:srgbClr val="000000"/>
                </a:solidFill>
              </a:rPr>
              <a:t>x</a:t>
            </a:r>
            <a:r>
              <a:rPr lang="ru-RU" sz="600" b="1" baseline="-25000" dirty="0">
                <a:solidFill>
                  <a:srgbClr val="000000"/>
                </a:solidFill>
              </a:rPr>
              <a:t>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600" b="1" dirty="0" err="1">
                <a:solidFill>
                  <a:srgbClr val="000000"/>
                </a:solidFill>
              </a:rPr>
              <a:t>Теплоэнергия</a:t>
            </a:r>
            <a:r>
              <a:rPr lang="ru-RU" sz="600" b="1" dirty="0">
                <a:solidFill>
                  <a:srgbClr val="000000"/>
                </a:solidFill>
              </a:rPr>
              <a:t> в паре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600" b="1" dirty="0">
                <a:solidFill>
                  <a:srgbClr val="000000"/>
                </a:solidFill>
              </a:rPr>
              <a:t>Сжатый воздух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600" b="1" dirty="0">
                <a:solidFill>
                  <a:srgbClr val="000000"/>
                </a:solidFill>
              </a:rPr>
              <a:t>Техническая вода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600" b="1" dirty="0">
                <a:solidFill>
                  <a:srgbClr val="000000"/>
                </a:solidFill>
              </a:rPr>
              <a:t>ХОВ с паром</a:t>
            </a:r>
          </a:p>
        </p:txBody>
      </p:sp>
      <p:grpSp>
        <p:nvGrpSpPr>
          <p:cNvPr id="139" name="Группа 170"/>
          <p:cNvGrpSpPr/>
          <p:nvPr/>
        </p:nvGrpSpPr>
        <p:grpSpPr>
          <a:xfrm>
            <a:off x="6568458" y="5025104"/>
            <a:ext cx="1505681" cy="752098"/>
            <a:chOff x="9894778" y="7472372"/>
            <a:chExt cx="2810604" cy="1019973"/>
          </a:xfrm>
        </p:grpSpPr>
        <p:cxnSp>
          <p:nvCxnSpPr>
            <p:cNvPr id="140" name="Прямая со стрелкой 139"/>
            <p:cNvCxnSpPr/>
            <p:nvPr/>
          </p:nvCxnSpPr>
          <p:spPr>
            <a:xfrm flipH="1">
              <a:off x="9894778" y="7692826"/>
              <a:ext cx="431999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Прямая соединительная линия 140"/>
            <p:cNvCxnSpPr/>
            <p:nvPr/>
          </p:nvCxnSpPr>
          <p:spPr>
            <a:xfrm>
              <a:off x="9938611" y="8328108"/>
              <a:ext cx="432000" cy="0"/>
            </a:xfrm>
            <a:prstGeom prst="line">
              <a:avLst/>
            </a:prstGeom>
            <a:ln w="28575">
              <a:solidFill>
                <a:srgbClr val="FF33CC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Прямая со стрелкой 141"/>
            <p:cNvCxnSpPr/>
            <p:nvPr/>
          </p:nvCxnSpPr>
          <p:spPr>
            <a:xfrm>
              <a:off x="9938611" y="8060463"/>
              <a:ext cx="432000" cy="1587"/>
            </a:xfrm>
            <a:prstGeom prst="straightConnector1">
              <a:avLst/>
            </a:prstGeom>
            <a:ln w="28575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TextBox 51"/>
            <p:cNvSpPr txBox="1">
              <a:spLocks noChangeArrowheads="1"/>
            </p:cNvSpPr>
            <p:nvPr/>
          </p:nvSpPr>
          <p:spPr bwMode="auto">
            <a:xfrm>
              <a:off x="10359875" y="7472372"/>
              <a:ext cx="1678643" cy="70956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square" lIns="91429" tIns="45715" rIns="91429" bIns="45715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700" b="1" dirty="0">
                  <a:solidFill>
                    <a:srgbClr val="000000"/>
                  </a:solidFill>
                </a:rPr>
                <a:t>Расход основных ресурсов</a:t>
              </a:r>
            </a:p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700" b="1" dirty="0">
                  <a:solidFill>
                    <a:srgbClr val="000000"/>
                  </a:solidFill>
                </a:rPr>
                <a:t>и материалов (вход)</a:t>
              </a:r>
            </a:p>
          </p:txBody>
        </p:sp>
        <p:sp>
          <p:nvSpPr>
            <p:cNvPr id="145" name="TextBox 51"/>
            <p:cNvSpPr txBox="1">
              <a:spLocks noChangeArrowheads="1"/>
            </p:cNvSpPr>
            <p:nvPr/>
          </p:nvSpPr>
          <p:spPr bwMode="auto">
            <a:xfrm>
              <a:off x="10349907" y="8221050"/>
              <a:ext cx="2355475" cy="27129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lIns="91429" tIns="45715" rIns="91429" bIns="45715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700" b="1" dirty="0">
                  <a:solidFill>
                    <a:srgbClr val="000000"/>
                  </a:solidFill>
                </a:rPr>
                <a:t>Движение отходов (выход)</a:t>
              </a:r>
            </a:p>
          </p:txBody>
        </p:sp>
        <p:sp>
          <p:nvSpPr>
            <p:cNvPr id="146" name="TextBox 51"/>
            <p:cNvSpPr txBox="1">
              <a:spLocks noChangeArrowheads="1"/>
            </p:cNvSpPr>
            <p:nvPr/>
          </p:nvSpPr>
          <p:spPr bwMode="auto">
            <a:xfrm>
              <a:off x="10370657" y="7953404"/>
              <a:ext cx="1760014" cy="27129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lIns="91429" tIns="45715" rIns="91429" bIns="45715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700" b="1" dirty="0">
                  <a:solidFill>
                    <a:srgbClr val="000000"/>
                  </a:solidFill>
                </a:rPr>
                <a:t>Движение металла</a:t>
              </a:r>
            </a:p>
          </p:txBody>
        </p:sp>
      </p:grpSp>
      <p:sp>
        <p:nvSpPr>
          <p:cNvPr id="148" name="Прямоугольник 147"/>
          <p:cNvSpPr/>
          <p:nvPr/>
        </p:nvSpPr>
        <p:spPr>
          <a:xfrm>
            <a:off x="6600707" y="5820178"/>
            <a:ext cx="229621" cy="204107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9" tIns="32650" rIns="65299" bIns="3265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700" b="1" dirty="0">
              <a:solidFill>
                <a:schemeClr val="tx1"/>
              </a:solidFill>
            </a:endParaRPr>
          </a:p>
        </p:txBody>
      </p:sp>
      <p:sp>
        <p:nvSpPr>
          <p:cNvPr id="149" name="TextBox 51"/>
          <p:cNvSpPr txBox="1">
            <a:spLocks noChangeArrowheads="1"/>
          </p:cNvSpPr>
          <p:nvPr/>
        </p:nvSpPr>
        <p:spPr bwMode="auto">
          <a:xfrm>
            <a:off x="6830328" y="5772507"/>
            <a:ext cx="1608822" cy="30776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lIns="91429" tIns="45715" rIns="91429" bIns="45715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700" b="1" dirty="0" smtClean="0">
                <a:solidFill>
                  <a:srgbClr val="000000"/>
                </a:solidFill>
              </a:rPr>
              <a:t>Агрегаты, на которых планируется внедрение мероприятий</a:t>
            </a:r>
            <a:endParaRPr lang="ru-RU" sz="7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622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44460" y="371429"/>
            <a:ext cx="8325270" cy="723945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Автоматизация реза на Агрегатах подготовки холоднокатаных рулонов №№ 1, 2</a:t>
            </a:r>
            <a:endParaRPr lang="ru-RU" sz="2400" b="1" dirty="0">
              <a:solidFill>
                <a:srgbClr val="002060"/>
              </a:solidFill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107504" y="1160356"/>
            <a:ext cx="9036496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Заголовок 1"/>
          <p:cNvSpPr txBox="1">
            <a:spLocks/>
          </p:cNvSpPr>
          <p:nvPr/>
        </p:nvSpPr>
        <p:spPr>
          <a:xfrm>
            <a:off x="107504" y="1273362"/>
            <a:ext cx="8922196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7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b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Назначение агрегатов:</a:t>
            </a:r>
          </a:p>
          <a:p>
            <a:pPr marL="285750" indent="-285750">
              <a:buFontTx/>
              <a:buChar char="-"/>
            </a:pPr>
            <a:r>
              <a:rPr lang="ru-RU" sz="1400" b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удаление утолщенных концевых участков полосы после прокатки рулонов на станах холодной прокатки;</a:t>
            </a:r>
          </a:p>
          <a:p>
            <a:pPr marL="285750" indent="-285750">
              <a:buFontTx/>
              <a:buChar char="-"/>
            </a:pPr>
            <a:r>
              <a:rPr lang="ru-RU" sz="1400" b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контроль качества поверхности полосы с целью выявления возможных дефектов до задачи рулонов на агрегаты термического отделения.</a:t>
            </a:r>
          </a:p>
          <a:p>
            <a:pPr marL="285750" indent="-285750">
              <a:buFontTx/>
              <a:buChar char="-"/>
            </a:pPr>
            <a:endParaRPr lang="ru-RU" sz="1400" b="1" dirty="0">
              <a:solidFill>
                <a:srgbClr val="0070C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75" y="2335191"/>
            <a:ext cx="7721600" cy="274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233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44460" y="371429"/>
            <a:ext cx="8325270" cy="723945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Автоматизация реза на Агрегатах подготовки холоднокатаных рулонов №№ 1, 2</a:t>
            </a:r>
            <a:endParaRPr lang="ru-RU" sz="2400" b="1" dirty="0">
              <a:solidFill>
                <a:srgbClr val="002060"/>
              </a:solidFill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107504" y="1160356"/>
            <a:ext cx="9036496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Заголовок 1"/>
          <p:cNvSpPr txBox="1">
            <a:spLocks/>
          </p:cNvSpPr>
          <p:nvPr/>
        </p:nvSpPr>
        <p:spPr>
          <a:xfrm>
            <a:off x="107504" y="1273362"/>
            <a:ext cx="4445446" cy="183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7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b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Описание текущей ситуации:</a:t>
            </a:r>
          </a:p>
          <a:p>
            <a:r>
              <a:rPr lang="ru-RU" sz="1400" b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основываясь на показаниях </a:t>
            </a:r>
            <a:r>
              <a:rPr lang="ru-RU" sz="1400" b="1" dirty="0" err="1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толщиномера</a:t>
            </a:r>
            <a:r>
              <a:rPr lang="ru-RU" sz="1400" b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резчик х/к металла в ручном режиме останавливает движение полосы для отделения участков </a:t>
            </a:r>
            <a:r>
              <a:rPr lang="en-US" sz="1400" b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“</a:t>
            </a:r>
            <a:r>
              <a:rPr lang="ru-RU" sz="1400" b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вне допуска по толщине</a:t>
            </a:r>
            <a:r>
              <a:rPr lang="en-US" sz="1400" b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”</a:t>
            </a:r>
            <a:r>
              <a:rPr lang="ru-RU" sz="1400" b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в начале и конце рулонов.</a:t>
            </a:r>
          </a:p>
          <a:p>
            <a:r>
              <a:rPr lang="ru-RU" sz="1400" b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Недостатки:</a:t>
            </a:r>
          </a:p>
          <a:p>
            <a:pPr marL="285750" indent="-285750">
              <a:buFontTx/>
              <a:buChar char="-"/>
            </a:pPr>
            <a:r>
              <a:rPr lang="ru-RU" sz="1400" b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не исключается влияние человеческого фактора на точность остановки агрегата в нужном месте;</a:t>
            </a:r>
          </a:p>
          <a:p>
            <a:pPr marL="285750" indent="-285750">
              <a:buFontTx/>
              <a:buChar char="-"/>
            </a:pPr>
            <a:r>
              <a:rPr lang="ru-RU" sz="1400" b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инерционность принятия решения.</a:t>
            </a:r>
            <a:endParaRPr lang="ru-RU" sz="1400" b="1" dirty="0">
              <a:solidFill>
                <a:srgbClr val="0070C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831903" y="1273362"/>
            <a:ext cx="4169221" cy="164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7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b="1" dirty="0" smtClean="0">
                <a:solidFill>
                  <a:srgbClr val="00B05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После реализации мероприятий:</a:t>
            </a:r>
          </a:p>
          <a:p>
            <a:r>
              <a:rPr lang="ru-RU" sz="1400" b="1" dirty="0" smtClean="0">
                <a:solidFill>
                  <a:srgbClr val="00B05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в зависимости от обрабатываемого сортамента будет производиться автоматическая остановка полосы точно в месте перехода между участками полосы “вне </a:t>
            </a:r>
            <a:r>
              <a:rPr lang="ru-RU" sz="1400" b="1" dirty="0">
                <a:solidFill>
                  <a:srgbClr val="00B05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допуска по толщине</a:t>
            </a:r>
            <a:r>
              <a:rPr lang="ru-RU" sz="1400" b="1" dirty="0" smtClean="0">
                <a:solidFill>
                  <a:srgbClr val="00B05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” и </a:t>
            </a:r>
            <a:r>
              <a:rPr lang="en-US" sz="1400" b="1" dirty="0" smtClean="0">
                <a:solidFill>
                  <a:srgbClr val="00B05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“</a:t>
            </a:r>
            <a:r>
              <a:rPr lang="ru-RU" sz="1400" b="1" dirty="0" smtClean="0">
                <a:solidFill>
                  <a:srgbClr val="00B05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в допуске по толщине</a:t>
            </a:r>
            <a:r>
              <a:rPr lang="en-US" sz="1400" b="1" dirty="0" smtClean="0">
                <a:solidFill>
                  <a:srgbClr val="00B05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”</a:t>
            </a:r>
            <a:r>
              <a:rPr lang="ru-RU" sz="1400" b="1" dirty="0" smtClean="0">
                <a:solidFill>
                  <a:srgbClr val="00B05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с возможностью дополнительной обработки в ручном режиме для доработки дефектов поверхности полосы.</a:t>
            </a:r>
            <a:endParaRPr lang="ru-RU" sz="1400" b="1" dirty="0">
              <a:solidFill>
                <a:srgbClr val="00B05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25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44460" y="371429"/>
            <a:ext cx="8325270" cy="723945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Установка автоматических </a:t>
            </a:r>
            <a:r>
              <a:rPr lang="en-US" sz="2400" b="1" dirty="0" smtClean="0">
                <a:solidFill>
                  <a:srgbClr val="002060"/>
                </a:solidFill>
              </a:rPr>
              <a:t>“</a:t>
            </a:r>
            <a:r>
              <a:rPr lang="ru-RU" sz="2400" b="1" dirty="0" err="1" smtClean="0">
                <a:solidFill>
                  <a:srgbClr val="002060"/>
                </a:solidFill>
              </a:rPr>
              <a:t>дыроискателей</a:t>
            </a:r>
            <a:r>
              <a:rPr lang="en-US" sz="2400" b="1" dirty="0" smtClean="0">
                <a:solidFill>
                  <a:srgbClr val="002060"/>
                </a:solidFill>
              </a:rPr>
              <a:t>”</a:t>
            </a:r>
            <a:r>
              <a:rPr lang="ru-RU" sz="2400" b="1" dirty="0" smtClean="0">
                <a:solidFill>
                  <a:srgbClr val="002060"/>
                </a:solidFill>
              </a:rPr>
              <a:t> в линии </a:t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>АНО-3, 4, 6-9</a:t>
            </a:r>
            <a:endParaRPr lang="ru-RU" sz="2400" b="1" dirty="0">
              <a:solidFill>
                <a:srgbClr val="002060"/>
              </a:solidFill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107504" y="1160356"/>
            <a:ext cx="9036496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Заголовок 1"/>
          <p:cNvSpPr txBox="1">
            <a:spLocks/>
          </p:cNvSpPr>
          <p:nvPr/>
        </p:nvSpPr>
        <p:spPr>
          <a:xfrm>
            <a:off x="107504" y="1273362"/>
            <a:ext cx="8922196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7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b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Назначение агрегатов:</a:t>
            </a:r>
          </a:p>
          <a:p>
            <a:pPr marL="285750" indent="-285750">
              <a:buFontTx/>
              <a:buChar char="-"/>
            </a:pPr>
            <a:r>
              <a:rPr lang="ru-RU" sz="1400" b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проведение </a:t>
            </a:r>
            <a:r>
              <a:rPr lang="ru-RU" sz="1400" b="1" dirty="0" err="1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обезуглероживающего</a:t>
            </a:r>
            <a:r>
              <a:rPr lang="ru-RU" sz="1400" b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и </a:t>
            </a:r>
            <a:r>
              <a:rPr lang="ru-RU" sz="1400" b="1" dirty="0" err="1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рекристаллизационного</a:t>
            </a:r>
            <a:r>
              <a:rPr lang="ru-RU" sz="1400" b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отжига проката;</a:t>
            </a:r>
          </a:p>
          <a:p>
            <a:pPr marL="285750" indent="-285750">
              <a:buFontTx/>
              <a:buChar char="-"/>
            </a:pPr>
            <a:r>
              <a:rPr lang="ru-RU" sz="1400" b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нанесение электроизоляционных покрытий на поверхность электротехнической изотропной стали.</a:t>
            </a:r>
          </a:p>
          <a:p>
            <a:endParaRPr lang="ru-RU" sz="1400" b="1" dirty="0" smtClean="0">
              <a:solidFill>
                <a:srgbClr val="0070C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Tx/>
              <a:buChar char="-"/>
            </a:pPr>
            <a:endParaRPr lang="ru-RU" sz="1400" b="1" dirty="0">
              <a:solidFill>
                <a:srgbClr val="0070C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Picture 3" descr="C:\Users\kosolapov_sv\Desktop\Снимок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339" y="1985228"/>
            <a:ext cx="7248525" cy="3772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0956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44460" y="371429"/>
            <a:ext cx="8325270" cy="723945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Установка автоматических “</a:t>
            </a:r>
            <a:r>
              <a:rPr lang="ru-RU" sz="2400" b="1" dirty="0" err="1">
                <a:solidFill>
                  <a:srgbClr val="002060"/>
                </a:solidFill>
              </a:rPr>
              <a:t>дыроискателей</a:t>
            </a:r>
            <a:r>
              <a:rPr lang="ru-RU" sz="2400" b="1" dirty="0">
                <a:solidFill>
                  <a:srgbClr val="002060"/>
                </a:solidFill>
              </a:rPr>
              <a:t>” в линии </a:t>
            </a:r>
            <a:br>
              <a:rPr lang="ru-RU" sz="2400" b="1" dirty="0">
                <a:solidFill>
                  <a:srgbClr val="002060"/>
                </a:solidFill>
              </a:rPr>
            </a:br>
            <a:r>
              <a:rPr lang="ru-RU" sz="2400" b="1" dirty="0">
                <a:solidFill>
                  <a:srgbClr val="002060"/>
                </a:solidFill>
              </a:rPr>
              <a:t>АНО-3, 4, 6-9</a:t>
            </a: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107504" y="1160356"/>
            <a:ext cx="9036496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Заголовок 1"/>
          <p:cNvSpPr txBox="1">
            <a:spLocks/>
          </p:cNvSpPr>
          <p:nvPr/>
        </p:nvSpPr>
        <p:spPr>
          <a:xfrm>
            <a:off x="107504" y="1273362"/>
            <a:ext cx="4445446" cy="2613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7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b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Описание текущей ситуации:</a:t>
            </a:r>
          </a:p>
          <a:p>
            <a:r>
              <a:rPr lang="ru-RU" sz="1400" b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в линиях АНО отсутствуют устройства для выявления сквозных дефектов полосы.</a:t>
            </a:r>
          </a:p>
          <a:p>
            <a:r>
              <a:rPr lang="ru-RU" sz="1400" b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Технологический персонал АНО производит визуальный контроль качества поверхности движущейся полосы в течение 12-ти часовой смены. На следующем переделе при порезке продукции на конечные типоразмеры на Агрегатах резки также производится визуальный контроль персоналом ОТК.</a:t>
            </a:r>
          </a:p>
          <a:p>
            <a:r>
              <a:rPr lang="ru-RU" sz="1400" b="1" dirty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Недостатки:</a:t>
            </a:r>
          </a:p>
          <a:p>
            <a:r>
              <a:rPr lang="ru-RU" sz="1400" b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- не исключается влияние человеческого фактора на процесс.</a:t>
            </a:r>
          </a:p>
          <a:p>
            <a:endParaRPr lang="ru-RU" sz="1400" b="1" dirty="0">
              <a:solidFill>
                <a:srgbClr val="0070C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831903" y="1273362"/>
            <a:ext cx="416922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7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b="1" dirty="0" smtClean="0">
                <a:solidFill>
                  <a:srgbClr val="00B05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После реализации мероприятий:</a:t>
            </a:r>
          </a:p>
          <a:p>
            <a:r>
              <a:rPr lang="ru-RU" sz="1400" b="1" dirty="0" smtClean="0">
                <a:solidFill>
                  <a:srgbClr val="00B05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Установленные в линиях </a:t>
            </a:r>
            <a:r>
              <a:rPr lang="ru-RU" sz="1400" b="1" dirty="0">
                <a:solidFill>
                  <a:srgbClr val="00B05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АНО “</a:t>
            </a:r>
            <a:r>
              <a:rPr lang="ru-RU" sz="1400" b="1" dirty="0" err="1" smtClean="0">
                <a:solidFill>
                  <a:srgbClr val="00B05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дыроискатели</a:t>
            </a:r>
            <a:r>
              <a:rPr lang="ru-RU" sz="1400" b="1" dirty="0" smtClean="0">
                <a:solidFill>
                  <a:srgbClr val="00B05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” будут обнаруживать сквозные дефекты на полосе и фиксировать данные участки в информационной системе  точной топографией дефекта.</a:t>
            </a:r>
          </a:p>
          <a:p>
            <a:r>
              <a:rPr lang="ru-RU" sz="1400" b="1" dirty="0" smtClean="0">
                <a:solidFill>
                  <a:srgbClr val="00B05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При порезке и аттестации продукции на Агрегатах резки персонал пользуясь информацией с АНО будет </a:t>
            </a:r>
            <a:r>
              <a:rPr lang="ru-RU" sz="1400" b="1" dirty="0">
                <a:solidFill>
                  <a:srgbClr val="00B05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удалять участки со сквозными </a:t>
            </a:r>
            <a:r>
              <a:rPr lang="ru-RU" sz="1400" b="1" dirty="0" smtClean="0">
                <a:solidFill>
                  <a:srgbClr val="00B05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дефектами</a:t>
            </a:r>
            <a:r>
              <a:rPr lang="ru-RU" sz="1400" b="1" dirty="0">
                <a:solidFill>
                  <a:srgbClr val="00B05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, а </a:t>
            </a:r>
            <a:r>
              <a:rPr lang="ru-RU" sz="1400" b="1" dirty="0" smtClean="0">
                <a:solidFill>
                  <a:srgbClr val="00B05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также планировать развес смоток для заказов с требованиям к смоткам </a:t>
            </a:r>
            <a:r>
              <a:rPr lang="en-US" sz="1400" b="1" dirty="0" smtClean="0">
                <a:solidFill>
                  <a:srgbClr val="00B05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“</a:t>
            </a:r>
            <a:r>
              <a:rPr lang="ru-RU" sz="1400" b="1" dirty="0" smtClean="0">
                <a:solidFill>
                  <a:srgbClr val="00B05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без швов</a:t>
            </a:r>
            <a:r>
              <a:rPr lang="en-US" sz="1400" b="1" dirty="0" smtClean="0">
                <a:solidFill>
                  <a:srgbClr val="00B05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”</a:t>
            </a:r>
            <a:r>
              <a:rPr lang="ru-RU" sz="1400" b="1" dirty="0" smtClean="0">
                <a:solidFill>
                  <a:srgbClr val="00B05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ru-RU" sz="1400" b="1" dirty="0">
              <a:solidFill>
                <a:srgbClr val="00B05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12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Шаблон презентации на белом фоне 4х3">
  <a:themeElements>
    <a:clrScheme name="НЛМК">
      <a:dk1>
        <a:sysClr val="windowText" lastClr="000000"/>
      </a:dk1>
      <a:lt1>
        <a:sysClr val="window" lastClr="FFFFFF"/>
      </a:lt1>
      <a:dk2>
        <a:srgbClr val="2C5697"/>
      </a:dk2>
      <a:lt2>
        <a:srgbClr val="0092BC"/>
      </a:lt2>
      <a:accent1>
        <a:srgbClr val="C1C6C8"/>
      </a:accent1>
      <a:accent2>
        <a:srgbClr val="3C8FDE"/>
      </a:accent2>
      <a:accent3>
        <a:srgbClr val="4EC3E0"/>
      </a:accent3>
      <a:accent4>
        <a:srgbClr val="9BCBEB"/>
      </a:accent4>
      <a:accent5>
        <a:srgbClr val="A5A5A5"/>
      </a:accent5>
      <a:accent6>
        <a:srgbClr val="0092BC"/>
      </a:accent6>
      <a:hlink>
        <a:srgbClr val="0092BC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Презентация1" id="{6EC85A4C-E7E3-4A24-9D1B-CE2DA55EDE59}" vid="{BB9ACF68-AE5A-4FE2-9047-A60D1600838B}"/>
    </a:ext>
  </a:extLst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5573</TotalTime>
  <Words>2705</Words>
  <Application>Microsoft Office PowerPoint</Application>
  <PresentationFormat>Экран (4:3)</PresentationFormat>
  <Paragraphs>196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Тема Office</vt:lpstr>
      <vt:lpstr>Шаблон презентации на белом фоне 4х3</vt:lpstr>
      <vt:lpstr>1_Тема Office</vt:lpstr>
      <vt:lpstr>Презентация PowerPoint</vt:lpstr>
      <vt:lpstr>Место "Цифры" в индустрии</vt:lpstr>
      <vt:lpstr> Концепция реализации цифровой трансформации в ПАО “НЛМК” </vt:lpstr>
      <vt:lpstr>Концепция реализации цифровой трансформации в ПАО “НЛМК”</vt:lpstr>
      <vt:lpstr>Общая схема производства в ЦДС</vt:lpstr>
      <vt:lpstr>Автоматизация реза на Агрегатах подготовки холоднокатаных рулонов №№ 1, 2</vt:lpstr>
      <vt:lpstr>Автоматизация реза на Агрегатах подготовки холоднокатаных рулонов №№ 1, 2</vt:lpstr>
      <vt:lpstr>Установка автоматических “дыроискателей” в линии  АНО-3, 4, 6-9</vt:lpstr>
      <vt:lpstr>Установка автоматических “дыроискателей” в линии  АНО-3, 4, 6-9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 Bludov</dc:creator>
  <cp:lastModifiedBy>user</cp:lastModifiedBy>
  <cp:revision>151</cp:revision>
  <cp:lastPrinted>2017-11-21T05:44:48Z</cp:lastPrinted>
  <dcterms:created xsi:type="dcterms:W3CDTF">2017-10-20T03:25:39Z</dcterms:created>
  <dcterms:modified xsi:type="dcterms:W3CDTF">2020-12-01T12:18:26Z</dcterms:modified>
</cp:coreProperties>
</file>