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9" r:id="rId2"/>
    <p:sldId id="284" r:id="rId3"/>
    <p:sldId id="280" r:id="rId4"/>
    <p:sldId id="306" r:id="rId5"/>
    <p:sldId id="307" r:id="rId6"/>
    <p:sldId id="298" r:id="rId7"/>
    <p:sldId id="309" r:id="rId8"/>
    <p:sldId id="299" r:id="rId9"/>
    <p:sldId id="310" r:id="rId10"/>
    <p:sldId id="311" r:id="rId11"/>
    <p:sldId id="296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4708"/>
    <a:srgbClr val="E25608"/>
    <a:srgbClr val="B7FFB7"/>
    <a:srgbClr val="99FF99"/>
    <a:srgbClr val="D1D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4" autoAdjust="0"/>
    <p:restoredTop sz="94660"/>
  </p:normalViewPr>
  <p:slideViewPr>
    <p:cSldViewPr>
      <p:cViewPr>
        <p:scale>
          <a:sx n="114" d="100"/>
          <a:sy n="114" d="100"/>
        </p:scale>
        <p:origin x="-15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7B552B-5DEA-4D07-9FA5-88F5393416CB}" type="doc">
      <dgm:prSet loTypeId="urn:microsoft.com/office/officeart/2005/8/layout/vList2" loCatId="list" qsTypeId="urn:microsoft.com/office/officeart/2005/8/quickstyle/3d1" qsCatId="3D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70319285-26C2-44B6-AC69-71A864221ECE}">
      <dgm:prSet phldrT="[Текст]" custT="1"/>
      <dgm:spPr/>
      <dgm:t>
        <a:bodyPr/>
        <a:lstStyle/>
        <a:p>
          <a:pPr algn="ctr"/>
          <a:r>
            <a:rPr lang="ru-RU" sz="14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Verdana" pitchFamily="34" charset="0"/>
              <a:cs typeface="Verdana" pitchFamily="34" charset="0"/>
            </a:rPr>
            <a:t>Исключает нерациональное использование электроэнергии</a:t>
          </a:r>
          <a:endParaRPr lang="ru-RU" sz="1400" b="1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ea typeface="Verdana" pitchFamily="34" charset="0"/>
            <a:cs typeface="Verdana" pitchFamily="34" charset="0"/>
          </a:endParaRPr>
        </a:p>
      </dgm:t>
    </dgm:pt>
    <dgm:pt modelId="{0ED335BF-BBBE-4929-879E-1CE283AA56F8}" type="parTrans" cxnId="{9F7C390C-23DA-4A4A-BB89-CD95A260635A}">
      <dgm:prSet/>
      <dgm:spPr/>
      <dgm:t>
        <a:bodyPr/>
        <a:lstStyle/>
        <a:p>
          <a:endParaRPr lang="ru-RU" sz="2000" i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794ECCBF-08C4-4500-BAA2-DABD0619616B}" type="sibTrans" cxnId="{9F7C390C-23DA-4A4A-BB89-CD95A260635A}">
      <dgm:prSet/>
      <dgm:spPr/>
      <dgm:t>
        <a:bodyPr/>
        <a:lstStyle/>
        <a:p>
          <a:endParaRPr lang="ru-RU" sz="2000" i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CCFA066B-27B8-4FB7-898A-E945FFFCBC5E}">
      <dgm:prSet phldrT="[Текст]" custT="1"/>
      <dgm:spPr/>
      <dgm:t>
        <a:bodyPr/>
        <a:lstStyle/>
        <a:p>
          <a:pPr algn="ctr"/>
          <a:r>
            <a:rPr lang="ru-RU" sz="14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Verdana" pitchFamily="34" charset="0"/>
              <a:cs typeface="Verdana" pitchFamily="34" charset="0"/>
            </a:rPr>
            <a:t>Заменяет элементы  системы освещения на более эффективные</a:t>
          </a:r>
          <a:endParaRPr lang="ru-RU" sz="1400" b="1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ea typeface="Verdana" pitchFamily="34" charset="0"/>
            <a:cs typeface="Verdana" pitchFamily="34" charset="0"/>
          </a:endParaRPr>
        </a:p>
      </dgm:t>
    </dgm:pt>
    <dgm:pt modelId="{8467BA29-8E16-4D66-9F60-6EBCA70C07D7}" type="parTrans" cxnId="{1132E854-4ED6-4FD4-8FB2-012E8D8F3A0A}">
      <dgm:prSet/>
      <dgm:spPr/>
      <dgm:t>
        <a:bodyPr/>
        <a:lstStyle/>
        <a:p>
          <a:endParaRPr lang="ru-RU" sz="2000" i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0006D746-CAE9-44F7-93A3-552BDB5C892E}" type="sibTrans" cxnId="{1132E854-4ED6-4FD4-8FB2-012E8D8F3A0A}">
      <dgm:prSet/>
      <dgm:spPr/>
      <dgm:t>
        <a:bodyPr/>
        <a:lstStyle/>
        <a:p>
          <a:endParaRPr lang="ru-RU" sz="2000" i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A271AD09-EBCE-4174-A4B8-FB2A1C24B9C7}">
      <dgm:prSet phldrT="[Текст]" custT="1"/>
      <dgm:spPr/>
      <dgm:t>
        <a:bodyPr/>
        <a:lstStyle/>
        <a:p>
          <a:pPr algn="ctr"/>
          <a:r>
            <a:rPr lang="ru-RU" sz="14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Verdana" pitchFamily="34" charset="0"/>
              <a:cs typeface="Verdana" pitchFamily="34" charset="0"/>
            </a:rPr>
            <a:t>Применяет элементы автоматического управления освещением</a:t>
          </a:r>
          <a:endParaRPr lang="ru-RU" sz="1400" b="1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ea typeface="Verdana" pitchFamily="34" charset="0"/>
            <a:cs typeface="Verdana" pitchFamily="34" charset="0"/>
          </a:endParaRPr>
        </a:p>
      </dgm:t>
    </dgm:pt>
    <dgm:pt modelId="{5D808CA0-91B1-407B-A09E-346CBA4EB10F}" type="parTrans" cxnId="{A61DFABF-E9FF-498D-AEC4-2A83D9AE1214}">
      <dgm:prSet/>
      <dgm:spPr/>
      <dgm:t>
        <a:bodyPr/>
        <a:lstStyle/>
        <a:p>
          <a:endParaRPr lang="ru-RU" sz="2000" i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382B985D-A1C3-4448-89F2-EB30190FB2AE}" type="sibTrans" cxnId="{A61DFABF-E9FF-498D-AEC4-2A83D9AE1214}">
      <dgm:prSet/>
      <dgm:spPr/>
      <dgm:t>
        <a:bodyPr/>
        <a:lstStyle/>
        <a:p>
          <a:endParaRPr lang="ru-RU" sz="2000" i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10C12C98-E99F-48F3-8E65-BFC88495A92F}">
      <dgm:prSet phldrT="[Текст]" custT="1"/>
      <dgm:spPr/>
      <dgm:t>
        <a:bodyPr/>
        <a:lstStyle/>
        <a:p>
          <a:pPr algn="ctr"/>
          <a:r>
            <a:rPr lang="ru-RU" sz="14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Verdana" pitchFamily="34" charset="0"/>
              <a:cs typeface="Verdana" pitchFamily="34" charset="0"/>
            </a:rPr>
            <a:t>При необходимости устанавливает дополнительное светотехническое оборудование</a:t>
          </a:r>
          <a:endParaRPr lang="ru-RU" sz="1400" b="1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ea typeface="Verdana" pitchFamily="34" charset="0"/>
            <a:cs typeface="Verdana" pitchFamily="34" charset="0"/>
          </a:endParaRPr>
        </a:p>
      </dgm:t>
    </dgm:pt>
    <dgm:pt modelId="{2B302739-CAB9-4CC4-979C-C4D9CFD38A87}" type="parTrans" cxnId="{05FE7FDE-812A-4813-A9F2-F7DC0944477C}">
      <dgm:prSet/>
      <dgm:spPr/>
      <dgm:t>
        <a:bodyPr/>
        <a:lstStyle/>
        <a:p>
          <a:endParaRPr lang="ru-RU" sz="2000" i="0">
            <a:latin typeface="+mn-lt"/>
          </a:endParaRPr>
        </a:p>
      </dgm:t>
    </dgm:pt>
    <dgm:pt modelId="{519B5432-04D0-41AA-8A74-074EC0B5264E}" type="sibTrans" cxnId="{05FE7FDE-812A-4813-A9F2-F7DC0944477C}">
      <dgm:prSet/>
      <dgm:spPr/>
      <dgm:t>
        <a:bodyPr/>
        <a:lstStyle/>
        <a:p>
          <a:endParaRPr lang="ru-RU" sz="2000" i="0">
            <a:latin typeface="+mn-lt"/>
          </a:endParaRPr>
        </a:p>
      </dgm:t>
    </dgm:pt>
    <dgm:pt modelId="{1847A2F7-3786-4A3A-BCA4-C2DE0C7C7759}">
      <dgm:prSet phldrT="[Текст]" custT="1"/>
      <dgm:spPr/>
      <dgm:t>
        <a:bodyPr/>
        <a:lstStyle/>
        <a:p>
          <a:pPr algn="ctr"/>
          <a:r>
            <a:rPr lang="ru-RU" sz="14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Verdana" pitchFamily="34" charset="0"/>
              <a:cs typeface="Verdana" pitchFamily="34" charset="0"/>
            </a:rPr>
            <a:t>Гарантирует достижение нормируемой освещенности на рабочих местах</a:t>
          </a:r>
          <a:endParaRPr lang="ru-RU" sz="1400" b="1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ea typeface="Verdana" pitchFamily="34" charset="0"/>
            <a:cs typeface="Verdana" pitchFamily="34" charset="0"/>
          </a:endParaRPr>
        </a:p>
      </dgm:t>
    </dgm:pt>
    <dgm:pt modelId="{93155F80-994A-48C5-B6D8-BBAABBBAE624}" type="parTrans" cxnId="{20F991B0-507D-4FA5-93AB-B994141F7771}">
      <dgm:prSet/>
      <dgm:spPr/>
      <dgm:t>
        <a:bodyPr/>
        <a:lstStyle/>
        <a:p>
          <a:endParaRPr lang="ru-RU" sz="2000" i="0">
            <a:latin typeface="+mn-lt"/>
          </a:endParaRPr>
        </a:p>
      </dgm:t>
    </dgm:pt>
    <dgm:pt modelId="{D17B67A7-4422-4BC2-AEDC-4F2E84F9B482}" type="sibTrans" cxnId="{20F991B0-507D-4FA5-93AB-B994141F7771}">
      <dgm:prSet/>
      <dgm:spPr/>
      <dgm:t>
        <a:bodyPr/>
        <a:lstStyle/>
        <a:p>
          <a:endParaRPr lang="ru-RU" sz="2000" i="0">
            <a:latin typeface="+mn-lt"/>
          </a:endParaRPr>
        </a:p>
      </dgm:t>
    </dgm:pt>
    <dgm:pt modelId="{2BDAB860-8CAB-406D-93A9-E7231351A458}" type="pres">
      <dgm:prSet presAssocID="{DC7B552B-5DEA-4D07-9FA5-88F5393416C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C257C5-F482-4ED0-843B-94A4A57C2E09}" type="pres">
      <dgm:prSet presAssocID="{70319285-26C2-44B6-AC69-71A864221ECE}" presName="parentText" presStyleLbl="node1" presStyleIdx="0" presStyleCnt="5" custScaleX="100000" custScaleY="105675" custLinFactY="5577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4F801C-3906-4ECC-9364-B557E9F534A6}" type="pres">
      <dgm:prSet presAssocID="{794ECCBF-08C4-4500-BAA2-DABD0619616B}" presName="spacer" presStyleCnt="0"/>
      <dgm:spPr/>
      <dgm:t>
        <a:bodyPr/>
        <a:lstStyle/>
        <a:p>
          <a:endParaRPr lang="ru-RU"/>
        </a:p>
      </dgm:t>
    </dgm:pt>
    <dgm:pt modelId="{9E0E4393-F678-47CD-A5CB-1CD7C1155469}" type="pres">
      <dgm:prSet presAssocID="{CCFA066B-27B8-4FB7-898A-E945FFFCBC5E}" presName="parentText" presStyleLbl="node1" presStyleIdx="1" presStyleCnt="5" custScaleX="100000" custScaleY="100516" custLinFactY="698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2F6D57-9C2E-4093-BA5A-9BDE03FFF993}" type="pres">
      <dgm:prSet presAssocID="{0006D746-CAE9-44F7-93A3-552BDB5C892E}" presName="spacer" presStyleCnt="0"/>
      <dgm:spPr/>
      <dgm:t>
        <a:bodyPr/>
        <a:lstStyle/>
        <a:p>
          <a:endParaRPr lang="ru-RU"/>
        </a:p>
      </dgm:t>
    </dgm:pt>
    <dgm:pt modelId="{4EDFA757-118A-4281-8188-61D3AE7A28A7}" type="pres">
      <dgm:prSet presAssocID="{A271AD09-EBCE-4174-A4B8-FB2A1C24B9C7}" presName="parentText" presStyleLbl="node1" presStyleIdx="2" presStyleCnt="5" custScaleX="100000" custScaleY="107435" custLinFactNeighborY="6919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471C28-F299-48A3-B941-BDDE91F359E4}" type="pres">
      <dgm:prSet presAssocID="{382B985D-A1C3-4448-89F2-EB30190FB2AE}" presName="spacer" presStyleCnt="0"/>
      <dgm:spPr/>
    </dgm:pt>
    <dgm:pt modelId="{24A35B84-5B0C-4A8E-8880-A294555C152A}" type="pres">
      <dgm:prSet presAssocID="{10C12C98-E99F-48F3-8E65-BFC88495A92F}" presName="parentText" presStyleLbl="node1" presStyleIdx="3" presStyleCnt="5" custScaleX="100000" custScaleY="106383" custLinFactNeighborY="420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5F4932-D88A-4F8E-9CC5-9E9857947717}" type="pres">
      <dgm:prSet presAssocID="{519B5432-04D0-41AA-8A74-074EC0B5264E}" presName="spacer" presStyleCnt="0"/>
      <dgm:spPr/>
    </dgm:pt>
    <dgm:pt modelId="{DF08B855-AAD6-455D-85A7-FA03F5D0D535}" type="pres">
      <dgm:prSet presAssocID="{1847A2F7-3786-4A3A-BCA4-C2DE0C7C7759}" presName="parentText" presStyleLbl="node1" presStyleIdx="4" presStyleCnt="5" custScaleX="100000" custScaleY="115339" custLinFactY="8266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CF094C9-F508-4E1E-BC84-3C3A4D39A55F}" type="presOf" srcId="{10C12C98-E99F-48F3-8E65-BFC88495A92F}" destId="{24A35B84-5B0C-4A8E-8880-A294555C152A}" srcOrd="0" destOrd="0" presId="urn:microsoft.com/office/officeart/2005/8/layout/vList2"/>
    <dgm:cxn modelId="{B492D4DB-164C-49A6-AA06-8DCAEECFAD0A}" type="presOf" srcId="{DC7B552B-5DEA-4D07-9FA5-88F5393416CB}" destId="{2BDAB860-8CAB-406D-93A9-E7231351A458}" srcOrd="0" destOrd="0" presId="urn:microsoft.com/office/officeart/2005/8/layout/vList2"/>
    <dgm:cxn modelId="{C9D656CF-3B03-41CC-8C37-FA9531151F9A}" type="presOf" srcId="{70319285-26C2-44B6-AC69-71A864221ECE}" destId="{06C257C5-F482-4ED0-843B-94A4A57C2E09}" srcOrd="0" destOrd="0" presId="urn:microsoft.com/office/officeart/2005/8/layout/vList2"/>
    <dgm:cxn modelId="{FFE2E2B8-64AD-43FE-B8F2-26858A2A9AC7}" type="presOf" srcId="{CCFA066B-27B8-4FB7-898A-E945FFFCBC5E}" destId="{9E0E4393-F678-47CD-A5CB-1CD7C1155469}" srcOrd="0" destOrd="0" presId="urn:microsoft.com/office/officeart/2005/8/layout/vList2"/>
    <dgm:cxn modelId="{ACD02C02-E988-49F7-ADBB-3FA321F29D34}" type="presOf" srcId="{1847A2F7-3786-4A3A-BCA4-C2DE0C7C7759}" destId="{DF08B855-AAD6-455D-85A7-FA03F5D0D535}" srcOrd="0" destOrd="0" presId="urn:microsoft.com/office/officeart/2005/8/layout/vList2"/>
    <dgm:cxn modelId="{5FFBDDB0-54D2-46B4-8BE6-C01C27B38C29}" type="presOf" srcId="{A271AD09-EBCE-4174-A4B8-FB2A1C24B9C7}" destId="{4EDFA757-118A-4281-8188-61D3AE7A28A7}" srcOrd="0" destOrd="0" presId="urn:microsoft.com/office/officeart/2005/8/layout/vList2"/>
    <dgm:cxn modelId="{20F991B0-507D-4FA5-93AB-B994141F7771}" srcId="{DC7B552B-5DEA-4D07-9FA5-88F5393416CB}" destId="{1847A2F7-3786-4A3A-BCA4-C2DE0C7C7759}" srcOrd="4" destOrd="0" parTransId="{93155F80-994A-48C5-B6D8-BBAABBBAE624}" sibTransId="{D17B67A7-4422-4BC2-AEDC-4F2E84F9B482}"/>
    <dgm:cxn modelId="{9F7C390C-23DA-4A4A-BB89-CD95A260635A}" srcId="{DC7B552B-5DEA-4D07-9FA5-88F5393416CB}" destId="{70319285-26C2-44B6-AC69-71A864221ECE}" srcOrd="0" destOrd="0" parTransId="{0ED335BF-BBBE-4929-879E-1CE283AA56F8}" sibTransId="{794ECCBF-08C4-4500-BAA2-DABD0619616B}"/>
    <dgm:cxn modelId="{A61DFABF-E9FF-498D-AEC4-2A83D9AE1214}" srcId="{DC7B552B-5DEA-4D07-9FA5-88F5393416CB}" destId="{A271AD09-EBCE-4174-A4B8-FB2A1C24B9C7}" srcOrd="2" destOrd="0" parTransId="{5D808CA0-91B1-407B-A09E-346CBA4EB10F}" sibTransId="{382B985D-A1C3-4448-89F2-EB30190FB2AE}"/>
    <dgm:cxn modelId="{1132E854-4ED6-4FD4-8FB2-012E8D8F3A0A}" srcId="{DC7B552B-5DEA-4D07-9FA5-88F5393416CB}" destId="{CCFA066B-27B8-4FB7-898A-E945FFFCBC5E}" srcOrd="1" destOrd="0" parTransId="{8467BA29-8E16-4D66-9F60-6EBCA70C07D7}" sibTransId="{0006D746-CAE9-44F7-93A3-552BDB5C892E}"/>
    <dgm:cxn modelId="{05FE7FDE-812A-4813-A9F2-F7DC0944477C}" srcId="{DC7B552B-5DEA-4D07-9FA5-88F5393416CB}" destId="{10C12C98-E99F-48F3-8E65-BFC88495A92F}" srcOrd="3" destOrd="0" parTransId="{2B302739-CAB9-4CC4-979C-C4D9CFD38A87}" sibTransId="{519B5432-04D0-41AA-8A74-074EC0B5264E}"/>
    <dgm:cxn modelId="{B789EA95-A064-4243-BD71-FFDABF73CAC9}" type="presParOf" srcId="{2BDAB860-8CAB-406D-93A9-E7231351A458}" destId="{06C257C5-F482-4ED0-843B-94A4A57C2E09}" srcOrd="0" destOrd="0" presId="urn:microsoft.com/office/officeart/2005/8/layout/vList2"/>
    <dgm:cxn modelId="{E365F7DF-2E53-4937-A773-3D9763F8644D}" type="presParOf" srcId="{2BDAB860-8CAB-406D-93A9-E7231351A458}" destId="{264F801C-3906-4ECC-9364-B557E9F534A6}" srcOrd="1" destOrd="0" presId="urn:microsoft.com/office/officeart/2005/8/layout/vList2"/>
    <dgm:cxn modelId="{D1F01654-2FEA-4DFF-B1B7-A5E05039EE66}" type="presParOf" srcId="{2BDAB860-8CAB-406D-93A9-E7231351A458}" destId="{9E0E4393-F678-47CD-A5CB-1CD7C1155469}" srcOrd="2" destOrd="0" presId="urn:microsoft.com/office/officeart/2005/8/layout/vList2"/>
    <dgm:cxn modelId="{487DD854-CBB4-4AC4-98A4-54485749DDB4}" type="presParOf" srcId="{2BDAB860-8CAB-406D-93A9-E7231351A458}" destId="{002F6D57-9C2E-4093-BA5A-9BDE03FFF993}" srcOrd="3" destOrd="0" presId="urn:microsoft.com/office/officeart/2005/8/layout/vList2"/>
    <dgm:cxn modelId="{C7566C5D-9CF2-4E96-8F6A-EAEED84E84FA}" type="presParOf" srcId="{2BDAB860-8CAB-406D-93A9-E7231351A458}" destId="{4EDFA757-118A-4281-8188-61D3AE7A28A7}" srcOrd="4" destOrd="0" presId="urn:microsoft.com/office/officeart/2005/8/layout/vList2"/>
    <dgm:cxn modelId="{4CD08F63-B94F-4BA7-BB91-697F8C77E312}" type="presParOf" srcId="{2BDAB860-8CAB-406D-93A9-E7231351A458}" destId="{76471C28-F299-48A3-B941-BDDE91F359E4}" srcOrd="5" destOrd="0" presId="urn:microsoft.com/office/officeart/2005/8/layout/vList2"/>
    <dgm:cxn modelId="{AEB1DFF7-3370-41CE-8522-74F26E9B986B}" type="presParOf" srcId="{2BDAB860-8CAB-406D-93A9-E7231351A458}" destId="{24A35B84-5B0C-4A8E-8880-A294555C152A}" srcOrd="6" destOrd="0" presId="urn:microsoft.com/office/officeart/2005/8/layout/vList2"/>
    <dgm:cxn modelId="{A48CF111-2C4E-4C47-BBCF-4EDD84BFE6DC}" type="presParOf" srcId="{2BDAB860-8CAB-406D-93A9-E7231351A458}" destId="{A85F4932-D88A-4F8E-9CC5-9E9857947717}" srcOrd="7" destOrd="0" presId="urn:microsoft.com/office/officeart/2005/8/layout/vList2"/>
    <dgm:cxn modelId="{E505BF1F-0CE0-49F8-B05F-373A797BD12C}" type="presParOf" srcId="{2BDAB860-8CAB-406D-93A9-E7231351A458}" destId="{DF08B855-AAD6-455D-85A7-FA03F5D0D53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16E25C-7AD8-4BBB-8A21-BEB3C94823ED}" type="doc">
      <dgm:prSet loTypeId="urn:microsoft.com/office/officeart/2005/8/layout/vList2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4B61D0CF-A9AE-4786-BCBA-826C48DDD738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Снижение потребления электрической энергии системами освещения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 </a:t>
          </a:r>
          <a:r>
            <a: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40 -50</a:t>
          </a:r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%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0DD506-B054-4286-BB0C-70A2D8DF5B6F}" type="parTrans" cxnId="{C3F19E49-4621-4A5C-98F3-AD9D579CC4E0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4944932-B151-42B6-B100-0FFC53A69A35}" type="sibTrans" cxnId="{C3F19E49-4621-4A5C-98F3-AD9D579CC4E0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FDA8632-ED5B-48D4-B592-CBCAD08626AE}">
      <dgm:prSet phldrT="[Текст]" custT="1"/>
      <dgm:spPr/>
      <dgm:t>
        <a:bodyPr/>
        <a:lstStyle/>
        <a:p>
          <a:pPr algn="ctr"/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Сокращение издержек на обслуживание системы освещения на </a:t>
          </a:r>
          <a:r>
            <a: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50-60</a:t>
          </a:r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%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8DE44FA-5E74-4677-8839-D66413733C5C}" type="parTrans" cxnId="{AE40B1E5-AF8D-43B6-9989-7B1BF20D7638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C62CBDF-7CA1-4AC2-8204-CEF70512B079}" type="sibTrans" cxnId="{AE40B1E5-AF8D-43B6-9989-7B1BF20D7638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30C050A-3B3B-4CBF-B3F7-02D350A310F2}">
      <dgm:prSet phldrT="[Текст]" custT="1"/>
      <dgm:spPr/>
      <dgm:t>
        <a:bodyPr/>
        <a:lstStyle/>
        <a:p>
          <a:pPr algn="ctr"/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Выполнение нормативов по освещенности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846145-8EC3-4F9A-95D1-8FA724FD0869}" type="parTrans" cxnId="{5CCA7E35-390F-4A28-9692-2648351A6C4B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8A24592-6B53-4278-8454-CAA1C4F457AB}" type="sibTrans" cxnId="{5CCA7E35-390F-4A28-9692-2648351A6C4B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F9BE08E-BDE0-4CA0-8725-4CAFFF597AC6}" type="pres">
      <dgm:prSet presAssocID="{4E16E25C-7AD8-4BBB-8A21-BEB3C94823E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62E6362-DEBE-4ADE-905D-96F8CEE9DF57}" type="pres">
      <dgm:prSet presAssocID="{4B61D0CF-A9AE-4786-BCBA-826C48DDD738}" presName="parentText" presStyleLbl="node1" presStyleIdx="0" presStyleCnt="3" custScaleY="92321" custLinFactNeighborX="0" custLinFactNeighborY="-8210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0A289E-1DE9-49B3-9658-9D271ADE559B}" type="pres">
      <dgm:prSet presAssocID="{74944932-B151-42B6-B100-0FFC53A69A35}" presName="spacer" presStyleCnt="0"/>
      <dgm:spPr/>
      <dgm:t>
        <a:bodyPr/>
        <a:lstStyle/>
        <a:p>
          <a:endParaRPr lang="ru-RU"/>
        </a:p>
      </dgm:t>
    </dgm:pt>
    <dgm:pt modelId="{A2E8133F-988F-4AAE-A9C4-C8727D1D3A78}" type="pres">
      <dgm:prSet presAssocID="{3FDA8632-ED5B-48D4-B592-CBCAD08626A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73912E-B6FE-43A9-9665-4A4A276BBBB7}" type="pres">
      <dgm:prSet presAssocID="{DC62CBDF-7CA1-4AC2-8204-CEF70512B079}" presName="spacer" presStyleCnt="0"/>
      <dgm:spPr/>
      <dgm:t>
        <a:bodyPr/>
        <a:lstStyle/>
        <a:p>
          <a:endParaRPr lang="ru-RU"/>
        </a:p>
      </dgm:t>
    </dgm:pt>
    <dgm:pt modelId="{39AF51B3-CEA2-4C9B-8CAD-91197467A4D8}" type="pres">
      <dgm:prSet presAssocID="{830C050A-3B3B-4CBF-B3F7-02D350A310F2}" presName="parentText" presStyleLbl="node1" presStyleIdx="2" presStyleCnt="3" custLinFactNeighborX="0" custLinFactNeighborY="833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71D5F0-3287-4503-8EC8-A4AEC46B068E}" type="presOf" srcId="{830C050A-3B3B-4CBF-B3F7-02D350A310F2}" destId="{39AF51B3-CEA2-4C9B-8CAD-91197467A4D8}" srcOrd="0" destOrd="0" presId="urn:microsoft.com/office/officeart/2005/8/layout/vList2"/>
    <dgm:cxn modelId="{29BFBA2B-6B7B-4970-A150-35BC6E3FCB41}" type="presOf" srcId="{3FDA8632-ED5B-48D4-B592-CBCAD08626AE}" destId="{A2E8133F-988F-4AAE-A9C4-C8727D1D3A78}" srcOrd="0" destOrd="0" presId="urn:microsoft.com/office/officeart/2005/8/layout/vList2"/>
    <dgm:cxn modelId="{316B7E05-66FE-437F-9D8A-2C88B333DBB0}" type="presOf" srcId="{4E16E25C-7AD8-4BBB-8A21-BEB3C94823ED}" destId="{3F9BE08E-BDE0-4CA0-8725-4CAFFF597AC6}" srcOrd="0" destOrd="0" presId="urn:microsoft.com/office/officeart/2005/8/layout/vList2"/>
    <dgm:cxn modelId="{C3F19E49-4621-4A5C-98F3-AD9D579CC4E0}" srcId="{4E16E25C-7AD8-4BBB-8A21-BEB3C94823ED}" destId="{4B61D0CF-A9AE-4786-BCBA-826C48DDD738}" srcOrd="0" destOrd="0" parTransId="{BF0DD506-B054-4286-BB0C-70A2D8DF5B6F}" sibTransId="{74944932-B151-42B6-B100-0FFC53A69A35}"/>
    <dgm:cxn modelId="{AE40B1E5-AF8D-43B6-9989-7B1BF20D7638}" srcId="{4E16E25C-7AD8-4BBB-8A21-BEB3C94823ED}" destId="{3FDA8632-ED5B-48D4-B592-CBCAD08626AE}" srcOrd="1" destOrd="0" parTransId="{08DE44FA-5E74-4677-8839-D66413733C5C}" sibTransId="{DC62CBDF-7CA1-4AC2-8204-CEF70512B079}"/>
    <dgm:cxn modelId="{5CCA7E35-390F-4A28-9692-2648351A6C4B}" srcId="{4E16E25C-7AD8-4BBB-8A21-BEB3C94823ED}" destId="{830C050A-3B3B-4CBF-B3F7-02D350A310F2}" srcOrd="2" destOrd="0" parTransId="{0E846145-8EC3-4F9A-95D1-8FA724FD0869}" sibTransId="{A8A24592-6B53-4278-8454-CAA1C4F457AB}"/>
    <dgm:cxn modelId="{128E1BDD-9520-4113-9309-448534714364}" type="presOf" srcId="{4B61D0CF-A9AE-4786-BCBA-826C48DDD738}" destId="{662E6362-DEBE-4ADE-905D-96F8CEE9DF57}" srcOrd="0" destOrd="0" presId="urn:microsoft.com/office/officeart/2005/8/layout/vList2"/>
    <dgm:cxn modelId="{52BB612C-53DE-44C5-8CD7-5E838118532A}" type="presParOf" srcId="{3F9BE08E-BDE0-4CA0-8725-4CAFFF597AC6}" destId="{662E6362-DEBE-4ADE-905D-96F8CEE9DF57}" srcOrd="0" destOrd="0" presId="urn:microsoft.com/office/officeart/2005/8/layout/vList2"/>
    <dgm:cxn modelId="{D6871A77-C0D0-4F26-BC27-ADDBC0CB1B32}" type="presParOf" srcId="{3F9BE08E-BDE0-4CA0-8725-4CAFFF597AC6}" destId="{F70A289E-1DE9-49B3-9658-9D271ADE559B}" srcOrd="1" destOrd="0" presId="urn:microsoft.com/office/officeart/2005/8/layout/vList2"/>
    <dgm:cxn modelId="{C5C64B51-BA98-4F14-AB88-82227F8C0877}" type="presParOf" srcId="{3F9BE08E-BDE0-4CA0-8725-4CAFFF597AC6}" destId="{A2E8133F-988F-4AAE-A9C4-C8727D1D3A78}" srcOrd="2" destOrd="0" presId="urn:microsoft.com/office/officeart/2005/8/layout/vList2"/>
    <dgm:cxn modelId="{AB35491D-F3FD-4C48-9886-D58D233B79D8}" type="presParOf" srcId="{3F9BE08E-BDE0-4CA0-8725-4CAFFF597AC6}" destId="{0A73912E-B6FE-43A9-9665-4A4A276BBBB7}" srcOrd="3" destOrd="0" presId="urn:microsoft.com/office/officeart/2005/8/layout/vList2"/>
    <dgm:cxn modelId="{607FED56-A4A8-4BD2-B7E7-0873A9DE8F07}" type="presParOf" srcId="{3F9BE08E-BDE0-4CA0-8725-4CAFFF597AC6}" destId="{39AF51B3-CEA2-4C9B-8CAD-91197467A4D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C257C5-F482-4ED0-843B-94A4A57C2E09}">
      <dsp:nvSpPr>
        <dsp:cNvPr id="0" name=""/>
        <dsp:cNvSpPr/>
      </dsp:nvSpPr>
      <dsp:spPr>
        <a:xfrm>
          <a:off x="0" y="182774"/>
          <a:ext cx="4176464" cy="890206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Verdana" pitchFamily="34" charset="0"/>
              <a:cs typeface="Verdana" pitchFamily="34" charset="0"/>
            </a:rPr>
            <a:t>Исключает нерациональное использование электроэнергии</a:t>
          </a:r>
          <a:endParaRPr lang="ru-RU" sz="1400" b="1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ea typeface="Verdana" pitchFamily="34" charset="0"/>
            <a:cs typeface="Verdana" pitchFamily="34" charset="0"/>
          </a:endParaRPr>
        </a:p>
      </dsp:txBody>
      <dsp:txXfrm>
        <a:off x="43456" y="226230"/>
        <a:ext cx="4089552" cy="803294"/>
      </dsp:txXfrm>
    </dsp:sp>
    <dsp:sp modelId="{9E0E4393-F678-47CD-A5CB-1CD7C1155469}">
      <dsp:nvSpPr>
        <dsp:cNvPr id="0" name=""/>
        <dsp:cNvSpPr/>
      </dsp:nvSpPr>
      <dsp:spPr>
        <a:xfrm>
          <a:off x="0" y="1161480"/>
          <a:ext cx="4176464" cy="846746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Verdana" pitchFamily="34" charset="0"/>
              <a:cs typeface="Verdana" pitchFamily="34" charset="0"/>
            </a:rPr>
            <a:t>Заменяет элементы  системы освещения на более эффективные</a:t>
          </a:r>
          <a:endParaRPr lang="ru-RU" sz="1400" b="1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ea typeface="Verdana" pitchFamily="34" charset="0"/>
            <a:cs typeface="Verdana" pitchFamily="34" charset="0"/>
          </a:endParaRPr>
        </a:p>
      </dsp:txBody>
      <dsp:txXfrm>
        <a:off x="41335" y="1202815"/>
        <a:ext cx="4093794" cy="764076"/>
      </dsp:txXfrm>
    </dsp:sp>
    <dsp:sp modelId="{4EDFA757-118A-4281-8188-61D3AE7A28A7}">
      <dsp:nvSpPr>
        <dsp:cNvPr id="0" name=""/>
        <dsp:cNvSpPr/>
      </dsp:nvSpPr>
      <dsp:spPr>
        <a:xfrm>
          <a:off x="0" y="2092023"/>
          <a:ext cx="4176464" cy="905032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Verdana" pitchFamily="34" charset="0"/>
              <a:cs typeface="Verdana" pitchFamily="34" charset="0"/>
            </a:rPr>
            <a:t>Применяет элементы автоматического управления освещением</a:t>
          </a:r>
          <a:endParaRPr lang="ru-RU" sz="1400" b="1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ea typeface="Verdana" pitchFamily="34" charset="0"/>
            <a:cs typeface="Verdana" pitchFamily="34" charset="0"/>
          </a:endParaRPr>
        </a:p>
      </dsp:txBody>
      <dsp:txXfrm>
        <a:off x="44180" y="2136203"/>
        <a:ext cx="4088104" cy="816672"/>
      </dsp:txXfrm>
    </dsp:sp>
    <dsp:sp modelId="{24A35B84-5B0C-4A8E-8880-A294555C152A}">
      <dsp:nvSpPr>
        <dsp:cNvPr id="0" name=""/>
        <dsp:cNvSpPr/>
      </dsp:nvSpPr>
      <dsp:spPr>
        <a:xfrm>
          <a:off x="0" y="3091453"/>
          <a:ext cx="4176464" cy="89617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Verdana" pitchFamily="34" charset="0"/>
              <a:cs typeface="Verdana" pitchFamily="34" charset="0"/>
            </a:rPr>
            <a:t>При необходимости устанавливает дополнительное светотехническое оборудование</a:t>
          </a:r>
          <a:endParaRPr lang="ru-RU" sz="1400" b="1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ea typeface="Verdana" pitchFamily="34" charset="0"/>
            <a:cs typeface="Verdana" pitchFamily="34" charset="0"/>
          </a:endParaRPr>
        </a:p>
      </dsp:txBody>
      <dsp:txXfrm>
        <a:off x="43747" y="3135200"/>
        <a:ext cx="4088970" cy="808676"/>
      </dsp:txXfrm>
    </dsp:sp>
    <dsp:sp modelId="{DF08B855-AAD6-455D-85A7-FA03F5D0D535}">
      <dsp:nvSpPr>
        <dsp:cNvPr id="0" name=""/>
        <dsp:cNvSpPr/>
      </dsp:nvSpPr>
      <dsp:spPr>
        <a:xfrm>
          <a:off x="0" y="4068944"/>
          <a:ext cx="4176464" cy="97161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Verdana" pitchFamily="34" charset="0"/>
              <a:cs typeface="Verdana" pitchFamily="34" charset="0"/>
            </a:rPr>
            <a:t>Гарантирует достижение нормируемой освещенности на рабочих местах</a:t>
          </a:r>
          <a:endParaRPr lang="ru-RU" sz="1400" b="1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ea typeface="Verdana" pitchFamily="34" charset="0"/>
            <a:cs typeface="Verdana" pitchFamily="34" charset="0"/>
          </a:endParaRPr>
        </a:p>
      </dsp:txBody>
      <dsp:txXfrm>
        <a:off x="47430" y="4116374"/>
        <a:ext cx="4081604" cy="8767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2E6362-DEBE-4ADE-905D-96F8CEE9DF57}">
      <dsp:nvSpPr>
        <dsp:cNvPr id="0" name=""/>
        <dsp:cNvSpPr/>
      </dsp:nvSpPr>
      <dsp:spPr>
        <a:xfrm>
          <a:off x="0" y="0"/>
          <a:ext cx="2836539" cy="117520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Снижение потребления электрической энергии системами освещения 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 </a:t>
          </a: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40 -50</a:t>
          </a: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%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7369" y="57369"/>
        <a:ext cx="2721801" cy="1060471"/>
      </dsp:txXfrm>
    </dsp:sp>
    <dsp:sp modelId="{A2E8133F-988F-4AAE-A9C4-C8727D1D3A78}">
      <dsp:nvSpPr>
        <dsp:cNvPr id="0" name=""/>
        <dsp:cNvSpPr/>
      </dsp:nvSpPr>
      <dsp:spPr>
        <a:xfrm>
          <a:off x="0" y="1471328"/>
          <a:ext cx="2836539" cy="1272960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Сокращение издержек на обслуживание системы освещения на </a:t>
          </a: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50-60</a:t>
          </a: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%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2141" y="1533469"/>
        <a:ext cx="2712257" cy="1148678"/>
      </dsp:txXfrm>
    </dsp:sp>
    <dsp:sp modelId="{39AF51B3-CEA2-4C9B-8CAD-91197467A4D8}">
      <dsp:nvSpPr>
        <dsp:cNvPr id="0" name=""/>
        <dsp:cNvSpPr/>
      </dsp:nvSpPr>
      <dsp:spPr>
        <a:xfrm>
          <a:off x="0" y="3040408"/>
          <a:ext cx="2836539" cy="1272960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Выполнение нормативов по освещенности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2141" y="3102549"/>
        <a:ext cx="2712257" cy="11486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F7235-6896-41C1-B5FF-A596F27F18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 smtClean="0"/>
              <a:t>ОАО "Липецкая энергосбытовая компания"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9965E0-92E1-4E7A-9A91-ED8949AB31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93042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8B30C-C453-4815-987A-189BA82011CE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 smtClean="0"/>
              <a:t>ОАО "Липецкая энергосбытовая компания"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A98A48-D6D7-48B5-B410-3F8C8831E4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93080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BC3A-377B-4A73-84A3-33558DF2A40B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ОАО "Липецкая энергосбытовая компания"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207B-2D8D-4074-8833-A4F43934E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C4C78-1239-4F8B-8A88-64B9A5D19B59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ОАО "Липецкая энергосбытовая компания"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207B-2D8D-4074-8833-A4F43934E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4C80D-72B3-424D-93EA-C7F9C75FAABD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ОАО "Липецкая энергосбытовая компания"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207B-2D8D-4074-8833-A4F43934E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C7E4-2498-4841-A647-C9E14DC99211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ОАО "Липецкая энергосбытовая компания"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207B-2D8D-4074-8833-A4F43934E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28A5-2A0F-41CA-A089-F09FCB422805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ОАО "Липецкая энергосбытовая компания"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207B-2D8D-4074-8833-A4F43934E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048B5-4434-4791-A24E-F0C4973FFA72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ОАО "Липецкая энергосбытовая компания"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207B-2D8D-4074-8833-A4F43934E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A884-8B35-4563-9115-A570CDD156E1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ОАО "Липецкая энергосбытовая компания"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207B-2D8D-4074-8833-A4F43934E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BA10-6DCB-4905-90EC-3379360C4AF9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ОАО "Липецкая энергосбытовая компания"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207B-2D8D-4074-8833-A4F43934E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0D53A-8191-441D-A687-98DC22D02D19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ОАО "Липецкая энергосбытовая компания"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207B-2D8D-4074-8833-A4F43934E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2E63A-FA7B-42DB-A8E3-6908A6FD79B5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ОАО "Липецкая энергосбытовая компания"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207B-2D8D-4074-8833-A4F43934E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FECB-4A14-4065-BE1A-5559394E7A0B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ОАО "Липецкая энергосбытовая компания"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207B-2D8D-4074-8833-A4F43934E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C94A7-9823-4189-9D2A-BF7672CDCFFB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ОАО "Липецкая энергосбытовая компания"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D207B-2D8D-4074-8833-A4F43934E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7071" y="1844824"/>
            <a:ext cx="8424936" cy="4203898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i="1" spc="50" dirty="0" smtClean="0">
                <a:ln w="11430"/>
                <a:solidFill>
                  <a:srgbClr val="E64708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Verdana" pitchFamily="34" charset="0"/>
                <a:cs typeface="Verdana" pitchFamily="34" charset="0"/>
              </a:rPr>
              <a:t>ПРИМЕНЕНИЕ ЭНЕРГОСЕРВИСНЫХ КОНТРАКТОВ ПРИ МОДЕРНИЗАЦИИ СИСТЕМ </a:t>
            </a:r>
            <a:r>
              <a:rPr lang="ru-RU" sz="4000" b="1" i="1" spc="50" dirty="0" smtClean="0">
                <a:ln w="11430"/>
                <a:solidFill>
                  <a:srgbClr val="E64708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Verdana" pitchFamily="34" charset="0"/>
                <a:cs typeface="Verdana" pitchFamily="34" charset="0"/>
              </a:rPr>
              <a:t>ОСВЕЩЕНИЯ</a:t>
            </a:r>
            <a:br>
              <a:rPr lang="ru-RU" sz="4000" b="1" i="1" spc="50" dirty="0" smtClean="0">
                <a:ln w="11430"/>
                <a:solidFill>
                  <a:srgbClr val="E64708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Verdana" pitchFamily="34" charset="0"/>
                <a:cs typeface="Verdana" pitchFamily="34" charset="0"/>
              </a:rPr>
            </a:br>
            <a:r>
              <a:rPr lang="ru-RU" sz="4000" b="1" i="1" spc="50" dirty="0">
                <a:ln w="11430"/>
                <a:solidFill>
                  <a:srgbClr val="E64708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ru-RU" sz="4000" b="1" i="1" spc="50" dirty="0">
                <a:ln w="11430"/>
                <a:solidFill>
                  <a:srgbClr val="E64708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Verdana" pitchFamily="34" charset="0"/>
                <a:cs typeface="Verdana" pitchFamily="34" charset="0"/>
              </a:rPr>
            </a:br>
            <a:r>
              <a:rPr lang="ru-RU" sz="4000" b="1" i="1" spc="50" dirty="0" smtClean="0">
                <a:ln w="11430"/>
                <a:solidFill>
                  <a:srgbClr val="E64708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ru-RU" sz="4000" b="1" i="1" spc="50" dirty="0" smtClean="0">
                <a:ln w="11430"/>
                <a:solidFill>
                  <a:srgbClr val="E64708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Verdana" pitchFamily="34" charset="0"/>
                <a:cs typeface="Verdana" pitchFamily="34" charset="0"/>
              </a:rPr>
            </a:br>
            <a:r>
              <a:rPr lang="ru-RU" sz="4000" b="1" i="1" spc="50" dirty="0" smtClean="0">
                <a:ln w="11430"/>
                <a:solidFill>
                  <a:srgbClr val="E64708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Verdana" pitchFamily="34" charset="0"/>
                <a:cs typeface="Verdana" pitchFamily="34" charset="0"/>
              </a:rPr>
              <a:t>Чернышов Александр Александрович</a:t>
            </a:r>
            <a:endParaRPr lang="ru-RU" sz="4000" b="1" i="1" spc="50" dirty="0">
              <a:ln w="11430"/>
              <a:solidFill>
                <a:srgbClr val="E64708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620688"/>
            <a:ext cx="56276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207B-2D8D-4074-8833-A4F43934E4AA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184066"/>
            <a:ext cx="8352928" cy="4516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</a:pPr>
            <a:r>
              <a:rPr lang="ru-RU" sz="2000" b="1" dirty="0"/>
              <a:t>Замена существующих светильников в учебных классах и спортивном зале на </a:t>
            </a:r>
            <a:r>
              <a:rPr lang="ru-RU" sz="2000" b="1" dirty="0" smtClean="0"/>
              <a:t>светильники </a:t>
            </a:r>
            <a:r>
              <a:rPr lang="en-US" sz="2000" b="1" dirty="0" err="1" smtClean="0"/>
              <a:t>Enercom</a:t>
            </a:r>
            <a:r>
              <a:rPr lang="en-US" sz="2000" b="1" dirty="0" smtClean="0"/>
              <a:t> </a:t>
            </a:r>
            <a:r>
              <a:rPr lang="ru-RU" sz="2000" b="1" dirty="0" smtClean="0"/>
              <a:t>позволит:</a:t>
            </a:r>
          </a:p>
          <a:p>
            <a:pPr algn="just">
              <a:spcBef>
                <a:spcPts val="100"/>
              </a:spcBef>
            </a:pPr>
            <a:endParaRPr lang="ru-RU" sz="2000" b="1" dirty="0"/>
          </a:p>
          <a:p>
            <a:pPr marL="342900" indent="-342900" algn="just">
              <a:spcBef>
                <a:spcPts val="100"/>
              </a:spcBef>
              <a:buFont typeface="Wingdings" pitchFamily="2" charset="2"/>
              <a:buChar char="Ø"/>
            </a:pPr>
            <a:r>
              <a:rPr lang="ru-RU" sz="2000" b="1" i="1" dirty="0" smtClean="0"/>
              <a:t> Выполнить </a:t>
            </a:r>
            <a:r>
              <a:rPr lang="ru-RU" sz="2000" b="1" i="1" dirty="0"/>
              <a:t>требования</a:t>
            </a:r>
            <a:r>
              <a:rPr lang="ru-RU" sz="2000" dirty="0"/>
              <a:t> СНиП и </a:t>
            </a:r>
            <a:r>
              <a:rPr lang="ru-RU" sz="2000" dirty="0" smtClean="0"/>
              <a:t>СанПиН</a:t>
            </a:r>
          </a:p>
          <a:p>
            <a:pPr algn="just">
              <a:spcBef>
                <a:spcPts val="100"/>
              </a:spcBef>
            </a:pPr>
            <a:endParaRPr lang="ru-RU" sz="2000" dirty="0"/>
          </a:p>
          <a:p>
            <a:pPr marL="342900" indent="-342900" algn="just">
              <a:spcBef>
                <a:spcPts val="100"/>
              </a:spcBef>
              <a:buFont typeface="Wingdings" pitchFamily="2" charset="2"/>
              <a:buChar char="Ø"/>
            </a:pPr>
            <a:r>
              <a:rPr lang="ru-RU" sz="2000" dirty="0" smtClean="0"/>
              <a:t> Гарантировать </a:t>
            </a:r>
            <a:r>
              <a:rPr lang="ru-RU" sz="2000" dirty="0"/>
              <a:t>учащимся и педагогам </a:t>
            </a:r>
            <a:r>
              <a:rPr lang="ru-RU" sz="2000" b="1" i="1" dirty="0"/>
              <a:t>комфортный уровень освещенности</a:t>
            </a:r>
            <a:r>
              <a:rPr lang="ru-RU" sz="2000" dirty="0"/>
              <a:t> в </a:t>
            </a:r>
            <a:r>
              <a:rPr lang="ru-RU" sz="2000" dirty="0" smtClean="0"/>
              <a:t>классах</a:t>
            </a:r>
          </a:p>
          <a:p>
            <a:pPr algn="just">
              <a:spcBef>
                <a:spcPts val="100"/>
              </a:spcBef>
            </a:pPr>
            <a:endParaRPr lang="ru-RU" sz="2000" dirty="0"/>
          </a:p>
          <a:p>
            <a:pPr marL="342900" indent="-342900" algn="just">
              <a:spcBef>
                <a:spcPts val="100"/>
              </a:spcBef>
              <a:buFont typeface="Wingdings" pitchFamily="2" charset="2"/>
              <a:buChar char="Ø"/>
            </a:pPr>
            <a:r>
              <a:rPr lang="ru-RU" sz="2000" dirty="0" smtClean="0"/>
              <a:t> Выполнить </a:t>
            </a:r>
            <a:r>
              <a:rPr lang="ru-RU" sz="2000" dirty="0"/>
              <a:t>требования законодательства по энергосбережению, </a:t>
            </a:r>
            <a:r>
              <a:rPr lang="ru-RU" sz="2000" b="1" i="1" dirty="0"/>
              <a:t>сэкономив до </a:t>
            </a:r>
            <a:r>
              <a:rPr lang="en-US" sz="2000" b="1" i="1" dirty="0" smtClean="0"/>
              <a:t>85</a:t>
            </a:r>
            <a:r>
              <a:rPr lang="ru-RU" sz="2000" b="1" i="1" dirty="0" smtClean="0"/>
              <a:t> </a:t>
            </a:r>
            <a:r>
              <a:rPr lang="ru-RU" sz="2000" b="1" i="1" dirty="0"/>
              <a:t>тыс. кВт*ч в год – </a:t>
            </a:r>
            <a:r>
              <a:rPr lang="en-US" sz="2000" b="1" i="1" dirty="0" smtClean="0"/>
              <a:t>88</a:t>
            </a:r>
            <a:r>
              <a:rPr lang="ru-RU" sz="2000" b="1" i="1" dirty="0" smtClean="0"/>
              <a:t>% </a:t>
            </a:r>
            <a:r>
              <a:rPr lang="ru-RU" sz="2000" dirty="0"/>
              <a:t>от годового </a:t>
            </a:r>
            <a:r>
              <a:rPr lang="ru-RU" sz="2000" dirty="0" smtClean="0"/>
              <a:t>потребления</a:t>
            </a:r>
          </a:p>
          <a:p>
            <a:pPr algn="just">
              <a:spcBef>
                <a:spcPts val="100"/>
              </a:spcBef>
            </a:pPr>
            <a:endParaRPr lang="ru-RU" sz="2000" dirty="0"/>
          </a:p>
          <a:p>
            <a:pPr marL="342900" indent="-342900" algn="just">
              <a:spcBef>
                <a:spcPts val="100"/>
              </a:spcBef>
              <a:buFont typeface="Wingdings" pitchFamily="2" charset="2"/>
              <a:buChar char="Ø"/>
            </a:pPr>
            <a:r>
              <a:rPr lang="ru-RU" sz="2000" b="1" i="1" dirty="0" smtClean="0"/>
              <a:t> Снизить </a:t>
            </a:r>
            <a:r>
              <a:rPr lang="ru-RU" sz="2000" b="1" i="1" dirty="0"/>
              <a:t>затраты</a:t>
            </a:r>
            <a:r>
              <a:rPr lang="ru-RU" sz="2000" dirty="0"/>
              <a:t> на оплату электроэнергии </a:t>
            </a:r>
            <a:r>
              <a:rPr lang="ru-RU" sz="2000" b="1" i="1" dirty="0"/>
              <a:t>на </a:t>
            </a:r>
            <a:r>
              <a:rPr lang="en-US" sz="2000" b="1" i="1" dirty="0" smtClean="0"/>
              <a:t>389</a:t>
            </a:r>
            <a:r>
              <a:rPr lang="ru-RU" sz="2000" b="1" i="1" dirty="0" smtClean="0"/>
              <a:t> </a:t>
            </a:r>
            <a:r>
              <a:rPr lang="ru-RU" sz="2000" b="1" i="1" dirty="0"/>
              <a:t>тыс. рублей в </a:t>
            </a:r>
            <a:r>
              <a:rPr lang="ru-RU" sz="2000" b="1" i="1" dirty="0" smtClean="0"/>
              <a:t>год</a:t>
            </a:r>
            <a:endParaRPr lang="ru-RU" sz="2000" dirty="0"/>
          </a:p>
          <a:p>
            <a:pPr algn="just">
              <a:spcBef>
                <a:spcPts val="100"/>
              </a:spcBef>
            </a:pPr>
            <a:r>
              <a:rPr lang="ru-RU" sz="2000" dirty="0" smtClean="0"/>
              <a:t> </a:t>
            </a:r>
            <a:r>
              <a:rPr lang="ru-RU" sz="2000" i="1" dirty="0" smtClean="0"/>
              <a:t>Существует </a:t>
            </a:r>
            <a:r>
              <a:rPr lang="ru-RU" sz="2000" i="1" dirty="0"/>
              <a:t>возможность продажи высвобождаемой мощности.</a:t>
            </a:r>
          </a:p>
        </p:txBody>
      </p:sp>
      <p:sp>
        <p:nvSpPr>
          <p:cNvPr id="8" name="Заголовок 5"/>
          <p:cNvSpPr txBox="1">
            <a:spLocks/>
          </p:cNvSpPr>
          <p:nvPr/>
        </p:nvSpPr>
        <p:spPr>
          <a:xfrm>
            <a:off x="466994" y="116632"/>
            <a:ext cx="8229600" cy="64807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  <a:sp3d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/>
            <a:r>
              <a:rPr lang="ru-RU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ru-RU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Преимущества</a:t>
            </a:r>
            <a:endParaRPr lang="ru-RU" sz="23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165304"/>
            <a:ext cx="16891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3979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207B-2D8D-4074-8833-A4F43934E4AA}" type="slidenum">
              <a:rPr lang="ru-RU" sz="1800" smtClean="0"/>
              <a:pPr/>
              <a:t>11</a:t>
            </a:fld>
            <a:endParaRPr lang="ru-RU" sz="1800" dirty="0"/>
          </a:p>
        </p:txBody>
      </p:sp>
      <p:sp>
        <p:nvSpPr>
          <p:cNvPr id="6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normAutofit/>
            <a:sp3d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ru-RU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Контактная информация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1"/>
          </p:nvPr>
        </p:nvSpPr>
        <p:spPr>
          <a:xfrm>
            <a:off x="432799" y="1340768"/>
            <a:ext cx="8229600" cy="28803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400" i="1" dirty="0" smtClean="0">
              <a:solidFill>
                <a:srgbClr val="E25608"/>
              </a:solidFill>
              <a:cs typeface="Aharoni" pitchFamily="2" charset="-79"/>
            </a:endParaRPr>
          </a:p>
          <a:p>
            <a:pPr marL="0" indent="0" algn="ctr">
              <a:buNone/>
            </a:pPr>
            <a:r>
              <a:rPr lang="ru-RU" sz="2400" i="1" dirty="0" smtClean="0">
                <a:solidFill>
                  <a:srgbClr val="E25608"/>
                </a:solidFill>
                <a:cs typeface="Aharoni" pitchFamily="2" charset="-79"/>
              </a:rPr>
              <a:t>Начальник управления </a:t>
            </a:r>
            <a:r>
              <a:rPr lang="ru-RU" sz="2400" i="1" dirty="0" err="1" smtClean="0">
                <a:solidFill>
                  <a:srgbClr val="E25608"/>
                </a:solidFill>
                <a:cs typeface="Aharoni" pitchFamily="2" charset="-79"/>
              </a:rPr>
              <a:t>энергосервиса</a:t>
            </a:r>
            <a:r>
              <a:rPr lang="ru-RU" sz="2400" i="1" dirty="0" smtClean="0">
                <a:solidFill>
                  <a:srgbClr val="E25608"/>
                </a:solidFill>
                <a:cs typeface="Aharoni" pitchFamily="2" charset="-79"/>
              </a:rPr>
              <a:t> и </a:t>
            </a:r>
            <a:r>
              <a:rPr lang="ru-RU" sz="2400" i="1" dirty="0" err="1" smtClean="0">
                <a:solidFill>
                  <a:srgbClr val="E25608"/>
                </a:solidFill>
                <a:cs typeface="Aharoni" pitchFamily="2" charset="-79"/>
              </a:rPr>
              <a:t>энергоаудита</a:t>
            </a:r>
            <a:endParaRPr lang="ru-RU" sz="2400" i="1" dirty="0" smtClean="0">
              <a:solidFill>
                <a:srgbClr val="E25608"/>
              </a:solidFill>
              <a:cs typeface="Aharoni" pitchFamily="2" charset="-79"/>
            </a:endParaRPr>
          </a:p>
          <a:p>
            <a:pPr marL="0" indent="0" algn="ctr">
              <a:buNone/>
            </a:pPr>
            <a:r>
              <a:rPr lang="ru-RU" sz="2400" i="1" dirty="0" smtClean="0">
                <a:solidFill>
                  <a:srgbClr val="E25608"/>
                </a:solidFill>
                <a:cs typeface="Aharoni" pitchFamily="2" charset="-79"/>
              </a:rPr>
              <a:t>Чернышов Александр Александрович</a:t>
            </a:r>
            <a:endParaRPr lang="ru-RU" sz="2400" i="1" dirty="0">
              <a:solidFill>
                <a:srgbClr val="E25608"/>
              </a:solidFill>
              <a:cs typeface="Aharoni" pitchFamily="2" charset="-79"/>
            </a:endParaRPr>
          </a:p>
          <a:p>
            <a:pPr marL="0" indent="0" algn="ctr">
              <a:buNone/>
            </a:pPr>
            <a:r>
              <a:rPr lang="ru-RU" sz="2400" i="1" dirty="0" smtClean="0">
                <a:solidFill>
                  <a:srgbClr val="E25608"/>
                </a:solidFill>
                <a:cs typeface="Aharoni" pitchFamily="2" charset="-79"/>
              </a:rPr>
              <a:t>8 980 263 02 14</a:t>
            </a:r>
            <a:endParaRPr lang="ru-RU" sz="2400" i="1" dirty="0">
              <a:solidFill>
                <a:srgbClr val="E25608"/>
              </a:solidFill>
              <a:cs typeface="Aharoni" pitchFamily="2" charset="-79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437112"/>
            <a:ext cx="56276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6297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normAutofit fontScale="90000"/>
            <a:sp3d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Понятие услуги по повышению эффективности системы освещения</a:t>
            </a:r>
            <a:endParaRPr lang="ru-RU" sz="26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316416" y="6309320"/>
            <a:ext cx="370384" cy="365125"/>
          </a:xfrm>
          <a:solidFill>
            <a:schemeClr val="bg1"/>
          </a:solidFill>
        </p:spPr>
        <p:txBody>
          <a:bodyPr/>
          <a:lstStyle/>
          <a:p>
            <a:pPr algn="ctr"/>
            <a:fld id="{7B3D207B-2D8D-4074-8833-A4F43934E4AA}" type="slidenum">
              <a:rPr lang="ru-RU" sz="1800" smtClean="0"/>
              <a:pPr algn="ctr"/>
              <a:t>2</a:t>
            </a:fld>
            <a:endParaRPr lang="ru-RU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415011" y="1124744"/>
            <a:ext cx="835292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Наименование услуги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Повышение эффективности систем освещения.</a:t>
            </a:r>
          </a:p>
          <a:p>
            <a:pPr algn="just"/>
            <a:endParaRPr lang="ru-RU" sz="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Исполнитель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НОВИТЭН.</a:t>
            </a:r>
          </a:p>
          <a:p>
            <a:pPr algn="just"/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Заказчик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любое лицо, осуществляющее хозяйственную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деятельность и применяющее освещение своих объектов.</a:t>
            </a:r>
          </a:p>
          <a:p>
            <a:pPr algn="just"/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Понятие услуги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комплекс мероприятий,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проводимых Исполнителем по поручению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Заказчика 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направленных на уменьшение объема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потребления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электроэнергии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системами освещения Заказчика при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соблюдении социально-бытовых норм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освещенности, за счет их модернизации.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40744" y="3429000"/>
            <a:ext cx="85957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Целевыми индикаторами результата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реализации мероприятий по сбережению электроэнергии и эффективности ее использования за счет замены систем освещения являются: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1) экономия на оплате электрической энергии;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2) экономия затрат на обслуживание осветительных установок;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3) окупаемость инвестиций, направленных на замену систем освещения;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4) соблюдение норм уровня освещенности и пульсации света.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36247" y="5027111"/>
            <a:ext cx="835292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92075">
              <a:buNone/>
              <a:tabLst>
                <a:tab pos="0" algn="l"/>
              </a:tabLs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Достижение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результатов происходит за счет модернизации систем освещения </a:t>
            </a:r>
          </a:p>
          <a:p>
            <a:pPr marL="176213" indent="-84138"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на объектах Заказчика,  а именно установки:</a:t>
            </a:r>
          </a:p>
          <a:p>
            <a:pPr marL="361950" indent="-269875">
              <a:tabLst>
                <a:tab pos="0" algn="l"/>
              </a:tabLst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1) Светильников с улучшенными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показателями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отражения;</a:t>
            </a:r>
          </a:p>
          <a:p>
            <a:pPr marL="361950" indent="-269875">
              <a:tabLst>
                <a:tab pos="0" algn="l"/>
              </a:tabLs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ветодиодных светильников нового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поколения.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195040"/>
            <a:ext cx="1687190" cy="37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8393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normAutofit fontScale="90000"/>
            <a:sp3d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Что собой представляет услуга по повышению эффективности системы освещения</a:t>
            </a:r>
            <a:endParaRPr lang="ru-RU" sz="26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67544" y="1052736"/>
            <a:ext cx="3024336" cy="381719"/>
          </a:xfrm>
        </p:spPr>
        <p:txBody>
          <a:bodyPr>
            <a:noAutofit/>
          </a:bodyPr>
          <a:lstStyle/>
          <a:p>
            <a:pPr algn="ctr"/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Что делает НОВИТЭН?</a:t>
            </a:r>
            <a:endParaRPr lang="ru-RU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5868144" y="1052736"/>
            <a:ext cx="2817639" cy="669751"/>
          </a:xfrm>
        </p:spPr>
        <p:txBody>
          <a:bodyPr>
            <a:normAutofit/>
          </a:bodyPr>
          <a:lstStyle/>
          <a:p>
            <a:pPr algn="ctr"/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Что</a:t>
            </a:r>
            <a:r>
              <a:rPr lang="ru-RU" sz="1800" dirty="0" smtClean="0"/>
              <a:t> получает Заказчик в результате?</a:t>
            </a:r>
            <a:endParaRPr lang="ru-RU" sz="1800" dirty="0"/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988684910"/>
              </p:ext>
            </p:extLst>
          </p:nvPr>
        </p:nvGraphicFramePr>
        <p:xfrm>
          <a:off x="251520" y="1556792"/>
          <a:ext cx="417646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316416" y="6309320"/>
            <a:ext cx="370384" cy="365125"/>
          </a:xfrm>
          <a:solidFill>
            <a:schemeClr val="bg1"/>
          </a:solidFill>
        </p:spPr>
        <p:txBody>
          <a:bodyPr/>
          <a:lstStyle/>
          <a:p>
            <a:pPr algn="ctr"/>
            <a:fld id="{7B3D207B-2D8D-4074-8833-A4F43934E4AA}" type="slidenum">
              <a:rPr lang="ru-RU" sz="1800" smtClean="0"/>
              <a:pPr algn="ctr"/>
              <a:t>3</a:t>
            </a:fld>
            <a:endParaRPr lang="ru-RU" sz="18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69891797"/>
              </p:ext>
            </p:extLst>
          </p:nvPr>
        </p:nvGraphicFramePr>
        <p:xfrm>
          <a:off x="5920111" y="1995952"/>
          <a:ext cx="2836539" cy="4313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Правая фигурная скобка 1"/>
          <p:cNvSpPr/>
          <p:nvPr/>
        </p:nvSpPr>
        <p:spPr>
          <a:xfrm>
            <a:off x="4563959" y="1844824"/>
            <a:ext cx="432048" cy="4608512"/>
          </a:xfrm>
          <a:prstGeom prst="rightBrace">
            <a:avLst/>
          </a:prstGeom>
          <a:ln w="50800">
            <a:solidFill>
              <a:schemeClr val="accent6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авая фигурная скобка 14"/>
          <p:cNvSpPr/>
          <p:nvPr/>
        </p:nvSpPr>
        <p:spPr>
          <a:xfrm rot="10800000">
            <a:off x="5364088" y="2060847"/>
            <a:ext cx="432048" cy="4248472"/>
          </a:xfrm>
          <a:prstGeom prst="rightBrace">
            <a:avLst/>
          </a:prstGeom>
          <a:ln w="50800">
            <a:solidFill>
              <a:schemeClr val="accent6">
                <a:lumMod val="60000"/>
                <a:lumOff val="4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4788024" y="3933056"/>
            <a:ext cx="504056" cy="432048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rgbClr val="E256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6267598"/>
            <a:ext cx="16891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5519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207B-2D8D-4074-8833-A4F43934E4AA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H="1">
            <a:off x="6587544" y="1992455"/>
            <a:ext cx="0" cy="4172847"/>
          </a:xfrm>
          <a:prstGeom prst="line">
            <a:avLst/>
          </a:prstGeom>
          <a:noFill/>
          <a:ln w="9525" algn="ctr">
            <a:solidFill>
              <a:srgbClr val="8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AutoShape 17"/>
          <p:cNvSpPr>
            <a:spLocks noChangeArrowheads="1"/>
          </p:cNvSpPr>
          <p:nvPr/>
        </p:nvSpPr>
        <p:spPr bwMode="auto">
          <a:xfrm>
            <a:off x="323528" y="4997779"/>
            <a:ext cx="8620000" cy="248101"/>
          </a:xfrm>
          <a:prstGeom prst="homePlate">
            <a:avLst>
              <a:gd name="adj" fmla="val 82350"/>
            </a:avLst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330732" y="1243117"/>
            <a:ext cx="0" cy="4968552"/>
          </a:xfrm>
          <a:prstGeom prst="line">
            <a:avLst/>
          </a:prstGeom>
          <a:noFill/>
          <a:ln w="9525" algn="ctr">
            <a:solidFill>
              <a:srgbClr val="8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 bwMode="auto">
          <a:xfrm>
            <a:off x="734430" y="4968881"/>
            <a:ext cx="96212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6700" indent="-26670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defRPr/>
            </a:pPr>
            <a:r>
              <a:rPr lang="ru-RU" sz="1200" kern="0" dirty="0" smtClean="0">
                <a:latin typeface="Arial"/>
                <a:ea typeface="+mj-ea"/>
                <a:cs typeface="+mj-cs"/>
              </a:rPr>
              <a:t>до 10 дней</a:t>
            </a:r>
            <a:endParaRPr lang="ru-RU" sz="1200" kern="0" dirty="0">
              <a:latin typeface="Arial"/>
              <a:ea typeface="+mj-ea"/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 bwMode="auto">
          <a:xfrm>
            <a:off x="2852920" y="4983329"/>
            <a:ext cx="96212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6700" indent="-26670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defRPr/>
            </a:pPr>
            <a:r>
              <a:rPr lang="ru-RU" sz="1200" kern="0" dirty="0" smtClean="0">
                <a:latin typeface="Arial"/>
                <a:ea typeface="+mj-ea"/>
                <a:cs typeface="+mj-cs"/>
              </a:rPr>
              <a:t>до 30 дней</a:t>
            </a:r>
            <a:endParaRPr lang="ru-RU" sz="1200" kern="0" dirty="0">
              <a:latin typeface="Arial"/>
              <a:ea typeface="+mj-ea"/>
              <a:cs typeface="+mj-cs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330732" y="5301208"/>
            <a:ext cx="188791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Line 10"/>
          <p:cNvSpPr>
            <a:spLocks noChangeShapeType="1"/>
          </p:cNvSpPr>
          <p:nvPr/>
        </p:nvSpPr>
        <p:spPr bwMode="auto">
          <a:xfrm flipH="1">
            <a:off x="4283968" y="1353609"/>
            <a:ext cx="0" cy="4968552"/>
          </a:xfrm>
          <a:prstGeom prst="line">
            <a:avLst/>
          </a:prstGeom>
          <a:noFill/>
          <a:ln w="9525" algn="ctr">
            <a:solidFill>
              <a:srgbClr val="8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cxnSp>
        <p:nvCxnSpPr>
          <p:cNvPr id="16" name="Прямая со стрелкой 15"/>
          <p:cNvCxnSpPr/>
          <p:nvPr/>
        </p:nvCxnSpPr>
        <p:spPr>
          <a:xfrm flipV="1">
            <a:off x="2210490" y="5301208"/>
            <a:ext cx="2085557" cy="199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Line 10"/>
          <p:cNvSpPr>
            <a:spLocks noChangeShapeType="1"/>
          </p:cNvSpPr>
          <p:nvPr/>
        </p:nvSpPr>
        <p:spPr bwMode="auto">
          <a:xfrm flipH="1">
            <a:off x="2208415" y="1992457"/>
            <a:ext cx="0" cy="4244855"/>
          </a:xfrm>
          <a:prstGeom prst="line">
            <a:avLst/>
          </a:prstGeom>
          <a:noFill/>
          <a:ln w="9525" algn="ctr">
            <a:solidFill>
              <a:srgbClr val="8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4283967" y="5301208"/>
            <a:ext cx="2303576" cy="200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2081414" y="4999988"/>
            <a:ext cx="242887" cy="24765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" name="Oval 18"/>
          <p:cNvSpPr>
            <a:spLocks noChangeArrowheads="1"/>
          </p:cNvSpPr>
          <p:nvPr/>
        </p:nvSpPr>
        <p:spPr bwMode="auto">
          <a:xfrm>
            <a:off x="4162524" y="5013176"/>
            <a:ext cx="242887" cy="24765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1" name="Пятиугольник 20"/>
          <p:cNvSpPr/>
          <p:nvPr/>
        </p:nvSpPr>
        <p:spPr>
          <a:xfrm>
            <a:off x="359292" y="1003811"/>
            <a:ext cx="8352928" cy="504056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Мероприятия по повышению эффективности систем освещения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2" name="Пятиугольник 21"/>
          <p:cNvSpPr/>
          <p:nvPr/>
        </p:nvSpPr>
        <p:spPr>
          <a:xfrm>
            <a:off x="359291" y="1992454"/>
            <a:ext cx="1859353" cy="1364538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НОВИТЭН</a:t>
            </a:r>
            <a:r>
              <a:rPr lang="ru-RU" sz="1300" dirty="0" smtClean="0">
                <a:solidFill>
                  <a:schemeClr val="tx1"/>
                </a:solidFill>
                <a:latin typeface="+mj-lt"/>
              </a:rPr>
              <a:t>– проводит предварительный </a:t>
            </a:r>
            <a:r>
              <a:rPr lang="ru-RU" sz="1300" dirty="0">
                <a:solidFill>
                  <a:schemeClr val="tx1"/>
                </a:solidFill>
                <a:latin typeface="+mj-lt"/>
              </a:rPr>
              <a:t>анализ возможности  энергосбережения</a:t>
            </a:r>
          </a:p>
        </p:txBody>
      </p:sp>
      <p:sp>
        <p:nvSpPr>
          <p:cNvPr id="23" name="Пятиугольник 22"/>
          <p:cNvSpPr/>
          <p:nvPr/>
        </p:nvSpPr>
        <p:spPr>
          <a:xfrm>
            <a:off x="4296048" y="1918498"/>
            <a:ext cx="2279416" cy="794241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solidFill>
                  <a:schemeClr val="tx1"/>
                </a:solidFill>
                <a:cs typeface="Times New Roman" pitchFamily="18" charset="0"/>
              </a:rPr>
              <a:t>НОВИТЭН</a:t>
            </a:r>
            <a:r>
              <a:rPr lang="ru-RU" sz="1300" dirty="0" smtClean="0">
                <a:solidFill>
                  <a:schemeClr val="tx1"/>
                </a:solidFill>
              </a:rPr>
              <a:t>– осуществляет энергосервисные мероприятия</a:t>
            </a: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24" name="Oval 18"/>
          <p:cNvSpPr>
            <a:spLocks noChangeArrowheads="1"/>
          </p:cNvSpPr>
          <p:nvPr/>
        </p:nvSpPr>
        <p:spPr bwMode="auto">
          <a:xfrm>
            <a:off x="6466100" y="5022848"/>
            <a:ext cx="242887" cy="24765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5" name="TextBox 24"/>
          <p:cNvSpPr txBox="1"/>
          <p:nvPr/>
        </p:nvSpPr>
        <p:spPr bwMode="auto">
          <a:xfrm>
            <a:off x="7331850" y="4993499"/>
            <a:ext cx="6944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6700" indent="-26670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defRPr/>
            </a:pPr>
            <a:r>
              <a:rPr lang="ru-RU" sz="1200" kern="0" dirty="0" smtClean="0">
                <a:latin typeface="Arial"/>
                <a:ea typeface="+mj-ea"/>
                <a:cs typeface="+mj-cs"/>
              </a:rPr>
              <a:t>3-5 лет</a:t>
            </a:r>
            <a:endParaRPr lang="ru-RU" sz="1200" kern="0" dirty="0">
              <a:latin typeface="Arial"/>
              <a:ea typeface="+mj-ea"/>
              <a:cs typeface="+mj-cs"/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6587544" y="5301208"/>
            <a:ext cx="2305560" cy="200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4405410" y="2924944"/>
            <a:ext cx="2060691" cy="156966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sz="1200" dirty="0" smtClean="0"/>
              <a:t>– подготовка проектно-сметной документации;</a:t>
            </a:r>
          </a:p>
          <a:p>
            <a:r>
              <a:rPr lang="ru-RU" sz="1200" dirty="0"/>
              <a:t>–</a:t>
            </a:r>
            <a:r>
              <a:rPr lang="ru-RU" sz="1200" dirty="0" smtClean="0"/>
              <a:t> приобретение и доставка нового светотехнического оборудования;</a:t>
            </a:r>
          </a:p>
          <a:p>
            <a:r>
              <a:rPr lang="ru-RU" sz="1200" dirty="0" smtClean="0"/>
              <a:t>– монтаж светотехнического оборудования;</a:t>
            </a:r>
          </a:p>
          <a:p>
            <a:r>
              <a:rPr lang="ru-RU" sz="1200" dirty="0" smtClean="0"/>
              <a:t>– пуско-наладочные работы.</a:t>
            </a:r>
            <a:endParaRPr lang="ru-RU" sz="1200" dirty="0"/>
          </a:p>
        </p:txBody>
      </p:sp>
      <p:sp>
        <p:nvSpPr>
          <p:cNvPr id="28" name="TextBox 27"/>
          <p:cNvSpPr txBox="1"/>
          <p:nvPr/>
        </p:nvSpPr>
        <p:spPr bwMode="auto">
          <a:xfrm>
            <a:off x="359293" y="1581895"/>
            <a:ext cx="36366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6700" indent="-266700" algn="ctr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defRPr/>
            </a:pPr>
            <a:r>
              <a:rPr lang="ru-RU" sz="1600" b="1" u="sng" kern="0" dirty="0" smtClean="0">
                <a:ln w="1905"/>
                <a:solidFill>
                  <a:schemeClr val="accent6">
                    <a:lumMod val="75000"/>
                  </a:schemeClr>
                </a:solidFill>
                <a:latin typeface="Arial"/>
                <a:ea typeface="+mj-ea"/>
                <a:cs typeface="+mj-cs"/>
              </a:rPr>
              <a:t>Подготовительный этап</a:t>
            </a:r>
            <a:endParaRPr lang="ru-RU" sz="1600" b="1" u="sng" kern="0" dirty="0">
              <a:ln w="1905"/>
              <a:solidFill>
                <a:schemeClr val="accent6">
                  <a:lumMod val="75000"/>
                </a:schemeClr>
              </a:solidFill>
              <a:latin typeface="Arial"/>
              <a:ea typeface="+mj-ea"/>
              <a:cs typeface="+mj-cs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58367" y="4047455"/>
            <a:ext cx="14722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i="1" dirty="0"/>
              <a:t>Устная договоренность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2285984" y="3929066"/>
            <a:ext cx="18382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i="1" dirty="0" smtClean="0"/>
              <a:t>Договор о светотехническом обследовании</a:t>
            </a:r>
            <a:endParaRPr lang="ru-RU" sz="1200" b="1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359293" y="5697901"/>
            <a:ext cx="17820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/>
              <a:t>Обращение потенциального Заказчика</a:t>
            </a:r>
            <a:endParaRPr lang="ru-RU" sz="1000" dirty="0"/>
          </a:p>
        </p:txBody>
      </p:sp>
      <p:sp>
        <p:nvSpPr>
          <p:cNvPr id="32" name="TextBox 31"/>
          <p:cNvSpPr txBox="1"/>
          <p:nvPr/>
        </p:nvSpPr>
        <p:spPr>
          <a:xfrm>
            <a:off x="4535756" y="5635453"/>
            <a:ext cx="183333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/>
              <a:t>Утверждение Плана энергосервисных мероприятий</a:t>
            </a:r>
            <a:endParaRPr lang="ru-RU" sz="1000" dirty="0"/>
          </a:p>
        </p:txBody>
      </p:sp>
      <p:sp>
        <p:nvSpPr>
          <p:cNvPr id="33" name="Пятиугольник 32"/>
          <p:cNvSpPr/>
          <p:nvPr/>
        </p:nvSpPr>
        <p:spPr>
          <a:xfrm>
            <a:off x="2218645" y="1992455"/>
            <a:ext cx="2065323" cy="668852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dirty="0" smtClean="0">
                <a:solidFill>
                  <a:schemeClr val="tx1"/>
                </a:solidFill>
                <a:cs typeface="Times New Roman" pitchFamily="18" charset="0"/>
              </a:rPr>
              <a:t>НОВИТЭН</a:t>
            </a:r>
            <a:r>
              <a:rPr lang="ru-RU" sz="1300" dirty="0" smtClean="0">
                <a:solidFill>
                  <a:schemeClr val="tx1"/>
                </a:solidFill>
              </a:rPr>
              <a:t>– проводит светотехническое обследование</a:t>
            </a: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 bwMode="auto">
          <a:xfrm>
            <a:off x="4296048" y="1579945"/>
            <a:ext cx="45244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6700" indent="-266700" algn="ctr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defRPr/>
            </a:pPr>
            <a:r>
              <a:rPr lang="ru-RU" sz="1600" b="1" u="sng" kern="0" dirty="0" smtClean="0">
                <a:ln w="1905"/>
                <a:solidFill>
                  <a:schemeClr val="accent6">
                    <a:lumMod val="75000"/>
                  </a:schemeClr>
                </a:solidFill>
                <a:latin typeface="Arial"/>
                <a:ea typeface="+mj-ea"/>
                <a:cs typeface="+mj-cs"/>
              </a:rPr>
              <a:t>Основной этап</a:t>
            </a:r>
            <a:endParaRPr lang="ru-RU" sz="1600" b="1" u="sng" kern="0" dirty="0">
              <a:ln w="1905"/>
              <a:solidFill>
                <a:schemeClr val="accent6">
                  <a:lumMod val="75000"/>
                </a:schemeClr>
              </a:solidFill>
              <a:latin typeface="Arial"/>
              <a:ea typeface="+mj-ea"/>
              <a:cs typeface="+mj-cs"/>
            </a:endParaRPr>
          </a:p>
        </p:txBody>
      </p:sp>
      <p:sp>
        <p:nvSpPr>
          <p:cNvPr id="35" name="Пятиугольник 34"/>
          <p:cNvSpPr/>
          <p:nvPr/>
        </p:nvSpPr>
        <p:spPr>
          <a:xfrm>
            <a:off x="2218645" y="2712740"/>
            <a:ext cx="2054763" cy="936104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dirty="0" smtClean="0">
                <a:solidFill>
                  <a:schemeClr val="tx1"/>
                </a:solidFill>
                <a:cs typeface="Times New Roman" pitchFamily="18" charset="0"/>
              </a:rPr>
              <a:t>НОВИТЭН </a:t>
            </a:r>
            <a:r>
              <a:rPr lang="ru-RU" sz="1300" dirty="0" smtClean="0">
                <a:solidFill>
                  <a:schemeClr val="tx1"/>
                </a:solidFill>
              </a:rPr>
              <a:t>и Заказчик - согласовывают технические аспекты энергосервисных мероприятий</a:t>
            </a: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348584" y="4574561"/>
            <a:ext cx="220967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i="1" dirty="0" smtClean="0"/>
              <a:t>Энергосервисный контракт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6609218" y="4581128"/>
            <a:ext cx="215576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i="1" dirty="0" smtClean="0"/>
              <a:t>Энергосервисный контракт</a:t>
            </a:r>
            <a:endParaRPr lang="ru-RU" sz="1200" b="1" i="1" dirty="0"/>
          </a:p>
        </p:txBody>
      </p:sp>
      <p:sp>
        <p:nvSpPr>
          <p:cNvPr id="38" name="Пятиугольник 37"/>
          <p:cNvSpPr/>
          <p:nvPr/>
        </p:nvSpPr>
        <p:spPr>
          <a:xfrm>
            <a:off x="6609218" y="2881706"/>
            <a:ext cx="2262212" cy="682018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dirty="0" smtClean="0">
                <a:solidFill>
                  <a:schemeClr val="tx1"/>
                </a:solidFill>
                <a:cs typeface="Times New Roman" pitchFamily="18" charset="0"/>
              </a:rPr>
              <a:t>НОВИТЭН</a:t>
            </a:r>
            <a:r>
              <a:rPr lang="ru-RU" sz="1300" dirty="0" smtClean="0">
                <a:solidFill>
                  <a:schemeClr val="tx1"/>
                </a:solidFill>
              </a:rPr>
              <a:t>– организует гарантийное </a:t>
            </a:r>
            <a:r>
              <a:rPr lang="ru-RU" sz="1300" dirty="0">
                <a:solidFill>
                  <a:schemeClr val="tx1"/>
                </a:solidFill>
              </a:rPr>
              <a:t>и сервисное обслуживание</a:t>
            </a:r>
          </a:p>
        </p:txBody>
      </p:sp>
      <p:sp>
        <p:nvSpPr>
          <p:cNvPr id="39" name="Пятиугольник 38"/>
          <p:cNvSpPr/>
          <p:nvPr/>
        </p:nvSpPr>
        <p:spPr>
          <a:xfrm>
            <a:off x="6609218" y="3769874"/>
            <a:ext cx="2262212" cy="618008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dirty="0" smtClean="0">
                <a:solidFill>
                  <a:schemeClr val="tx1"/>
                </a:solidFill>
              </a:rPr>
              <a:t>Возврат инвестиций</a:t>
            </a: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 bwMode="auto">
          <a:xfrm>
            <a:off x="4946090" y="4985313"/>
            <a:ext cx="96212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6700" indent="-26670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defRPr/>
            </a:pPr>
            <a:r>
              <a:rPr lang="ru-RU" sz="1200" kern="0" dirty="0" smtClean="0">
                <a:latin typeface="Arial"/>
                <a:ea typeface="+mj-ea"/>
                <a:cs typeface="+mj-cs"/>
              </a:rPr>
              <a:t>до 90 дней</a:t>
            </a:r>
            <a:endParaRPr lang="ru-RU" sz="1200" kern="0" dirty="0">
              <a:latin typeface="Arial"/>
              <a:ea typeface="+mj-ea"/>
              <a:cs typeface="+mj-cs"/>
            </a:endParaRPr>
          </a:p>
        </p:txBody>
      </p:sp>
      <p:sp>
        <p:nvSpPr>
          <p:cNvPr id="41" name="Овальная выноска 40"/>
          <p:cNvSpPr/>
          <p:nvPr/>
        </p:nvSpPr>
        <p:spPr>
          <a:xfrm>
            <a:off x="2324301" y="5573920"/>
            <a:ext cx="1838223" cy="648072"/>
          </a:xfrm>
          <a:prstGeom prst="wedgeEllipseCallout">
            <a:avLst>
              <a:gd name="adj1" fmla="val -56533"/>
              <a:gd name="adj2" fmla="val -123746"/>
            </a:avLst>
          </a:prstGeom>
          <a:noFill/>
          <a:ln w="127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ьная выноска 41"/>
          <p:cNvSpPr/>
          <p:nvPr/>
        </p:nvSpPr>
        <p:spPr>
          <a:xfrm>
            <a:off x="6831964" y="5635453"/>
            <a:ext cx="1816719" cy="648072"/>
          </a:xfrm>
          <a:prstGeom prst="wedgeEllipseCallout">
            <a:avLst>
              <a:gd name="adj1" fmla="val -63534"/>
              <a:gd name="adj2" fmla="val -123746"/>
            </a:avLst>
          </a:prstGeom>
          <a:noFill/>
          <a:ln w="127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2380445" y="5636277"/>
            <a:ext cx="178207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/>
              <a:t>Принятие решения о целесообразности дальнейших действий</a:t>
            </a:r>
            <a:endParaRPr lang="ru-RU" sz="1000" dirty="0"/>
          </a:p>
        </p:txBody>
      </p:sp>
      <p:sp>
        <p:nvSpPr>
          <p:cNvPr id="44" name="TextBox 43"/>
          <p:cNvSpPr txBox="1"/>
          <p:nvPr/>
        </p:nvSpPr>
        <p:spPr>
          <a:xfrm>
            <a:off x="6823655" y="5759434"/>
            <a:ext cx="18333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/>
              <a:t>Установка и запуск новой системы освещения</a:t>
            </a:r>
            <a:endParaRPr lang="ru-RU" sz="1000" dirty="0"/>
          </a:p>
        </p:txBody>
      </p:sp>
      <p:sp>
        <p:nvSpPr>
          <p:cNvPr id="45" name="Овальная выноска 44"/>
          <p:cNvSpPr/>
          <p:nvPr/>
        </p:nvSpPr>
        <p:spPr>
          <a:xfrm>
            <a:off x="4411451" y="5603948"/>
            <a:ext cx="2054650" cy="648072"/>
          </a:xfrm>
          <a:prstGeom prst="wedgeEllipseCallout">
            <a:avLst>
              <a:gd name="adj1" fmla="val -55783"/>
              <a:gd name="adj2" fmla="val -121983"/>
            </a:avLst>
          </a:prstGeom>
          <a:noFill/>
          <a:ln w="127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372964" y="332656"/>
            <a:ext cx="8447508" cy="576064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sp3d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Этапы типового механизма предоставления услуги </a:t>
            </a:r>
          </a:p>
        </p:txBody>
      </p:sp>
      <p:sp>
        <p:nvSpPr>
          <p:cNvPr id="48" name="Oval 18"/>
          <p:cNvSpPr>
            <a:spLocks noChangeArrowheads="1"/>
          </p:cNvSpPr>
          <p:nvPr/>
        </p:nvSpPr>
        <p:spPr bwMode="auto">
          <a:xfrm>
            <a:off x="202084" y="4999988"/>
            <a:ext cx="242887" cy="24765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6" name="Овальная выноска 45"/>
          <p:cNvSpPr/>
          <p:nvPr/>
        </p:nvSpPr>
        <p:spPr>
          <a:xfrm>
            <a:off x="330732" y="5563597"/>
            <a:ext cx="1732644" cy="648072"/>
          </a:xfrm>
          <a:prstGeom prst="wedgeEllipseCallout">
            <a:avLst>
              <a:gd name="adj1" fmla="val -49693"/>
              <a:gd name="adj2" fmla="val -118455"/>
            </a:avLst>
          </a:prstGeom>
          <a:noFill/>
          <a:ln w="127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7544" y="6322161"/>
            <a:ext cx="16891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5225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207B-2D8D-4074-8833-A4F43934E4AA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72964" y="332656"/>
            <a:ext cx="8447508" cy="720080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sp3d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ru-RU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. Светотехническое обследование и светотехнический расчет на примере одной из школ г. Липецка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56258" y="1044025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4</a:t>
            </a:r>
            <a:r>
              <a:rPr lang="ru-RU" b="1" dirty="0" smtClean="0"/>
              <a:t>.1. Для проведения светотехнического обследования и производства светотехнического расчета  НОВИТЭН использует следующее инструменты и данные: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27326" y="1870373"/>
            <a:ext cx="770485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indent="-176213">
              <a:buAutoNum type="arabicPeriod"/>
              <a:tabLst>
                <a:tab pos="92075" algn="l"/>
              </a:tabLs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Измерительная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аппаратура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(люксметр); </a:t>
            </a:r>
          </a:p>
          <a:p>
            <a:pPr marL="176213" indent="-176213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Программное обеспечение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Dialux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позволяющее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смоделировать объект и рассчитать уровень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освещенности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 применении различных типов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светотехнического оборудования разных производителей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ru-RU" sz="1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Данные 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параметрах светотехнического оборудования различных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производителей;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ru-RU" sz="100" dirty="0" smtClean="0">
              <a:latin typeface="Times New Roman" pitchFamily="18" charset="0"/>
              <a:cs typeface="Times New Roman" pitchFamily="18" charset="0"/>
            </a:endParaRPr>
          </a:p>
          <a:p>
            <a:pPr marL="176213" indent="-176213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Актуальные данные о стоимости светотехнического оборудования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различных производителей;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27326" y="3594502"/>
            <a:ext cx="82809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Смоделированный объект  учебного класса в программе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Dialux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1600" b="1" dirty="0" smtClean="0"/>
              <a:t> </a:t>
            </a:r>
          </a:p>
        </p:txBody>
      </p:sp>
      <p:pic>
        <p:nvPicPr>
          <p:cNvPr id="1027" name="Picture 3" descr="C:\Users\isakov-dv\Desktop\Безымянный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194" y="3956758"/>
            <a:ext cx="6929182" cy="2712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165304"/>
            <a:ext cx="16891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9216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207B-2D8D-4074-8833-A4F43934E4AA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noAutofit/>
            <a:sp3d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ru-RU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Светотехническое обследование и светотехнический расчет на примере одной из школ г. Липецка</a:t>
            </a: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611560" y="1916832"/>
            <a:ext cx="7992888" cy="4344733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1900" dirty="0" smtClean="0"/>
              <a:t>Количество учебных классов – 46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900" dirty="0" smtClean="0"/>
              <a:t>Количество ламп (внутреннее освещение) – 537, из них:</a:t>
            </a:r>
          </a:p>
          <a:p>
            <a:pPr lvl="1" algn="just">
              <a:buFont typeface="Wingdings" pitchFamily="2" charset="2"/>
              <a:buChar char="§"/>
            </a:pPr>
            <a:r>
              <a:rPr lang="ru-RU" sz="1900" dirty="0" smtClean="0"/>
              <a:t>Ламп накаливания – 332 шт.;</a:t>
            </a:r>
          </a:p>
          <a:p>
            <a:pPr lvl="1" algn="just">
              <a:buFont typeface="Wingdings" pitchFamily="2" charset="2"/>
              <a:buChar char="§"/>
            </a:pPr>
            <a:r>
              <a:rPr lang="ru-RU" sz="1900" dirty="0" smtClean="0"/>
              <a:t>Люминесцентных ламп – 191 шт.;</a:t>
            </a:r>
          </a:p>
          <a:p>
            <a:pPr lvl="1" algn="just">
              <a:buFont typeface="Wingdings" pitchFamily="2" charset="2"/>
              <a:buChar char="§"/>
            </a:pPr>
            <a:r>
              <a:rPr lang="ru-RU" sz="1900" dirty="0" smtClean="0"/>
              <a:t>Кварцево-галогенных ламп (спортивный зал) – 14 шт.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900" dirty="0" smtClean="0"/>
              <a:t>Средний уровень освещенности в классе по результатам замеров – 350 </a:t>
            </a:r>
            <a:r>
              <a:rPr lang="ru-RU" sz="1900" dirty="0" err="1"/>
              <a:t>л</a:t>
            </a:r>
            <a:r>
              <a:rPr lang="ru-RU" sz="1900" dirty="0" err="1" smtClean="0"/>
              <a:t>к</a:t>
            </a:r>
            <a:r>
              <a:rPr lang="ru-RU" sz="1900" dirty="0" smtClean="0"/>
              <a:t>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900" dirty="0" smtClean="0"/>
              <a:t>В среднем уровень освещённости ниже норм освещенности на 30%;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900" dirty="0" smtClean="0"/>
              <a:t>Мощность существующей системы освещения составляет – 99,8 кВт;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900" dirty="0" smtClean="0"/>
              <a:t>Нормы освещенности в образовательных учреждениях в соответствии со СНиП:</a:t>
            </a:r>
          </a:p>
          <a:p>
            <a:pPr lvl="1" algn="just">
              <a:buFont typeface="Wingdings" pitchFamily="2" charset="2"/>
              <a:buChar char="§"/>
            </a:pPr>
            <a:r>
              <a:rPr lang="ru-RU" sz="1900" dirty="0" smtClean="0"/>
              <a:t>Учебные классы – 400 - 500 </a:t>
            </a:r>
            <a:r>
              <a:rPr lang="ru-RU" sz="1900" dirty="0" err="1" smtClean="0"/>
              <a:t>лк</a:t>
            </a:r>
            <a:r>
              <a:rPr lang="ru-RU" sz="1900" dirty="0" smtClean="0"/>
              <a:t>;</a:t>
            </a:r>
          </a:p>
          <a:p>
            <a:pPr lvl="1" algn="just">
              <a:buFont typeface="Wingdings" pitchFamily="2" charset="2"/>
              <a:buChar char="§"/>
            </a:pPr>
            <a:r>
              <a:rPr lang="ru-RU" sz="1900" dirty="0" smtClean="0"/>
              <a:t>Спортивные залы – 200 </a:t>
            </a:r>
            <a:r>
              <a:rPr lang="ru-RU" sz="1900" dirty="0" err="1" smtClean="0"/>
              <a:t>лк</a:t>
            </a:r>
            <a:r>
              <a:rPr lang="ru-RU" sz="1900" dirty="0" smtClean="0"/>
              <a:t>;</a:t>
            </a:r>
          </a:p>
          <a:p>
            <a:pPr lvl="1" algn="just">
              <a:buFont typeface="Wingdings" pitchFamily="2" charset="2"/>
              <a:buChar char="§"/>
            </a:pPr>
            <a:r>
              <a:rPr lang="ru-RU" sz="1900" dirty="0" smtClean="0"/>
              <a:t>Рекреации (коридоры), административные помещения – 150 </a:t>
            </a:r>
            <a:r>
              <a:rPr lang="ru-RU" sz="1900" dirty="0" err="1" smtClean="0"/>
              <a:t>лк</a:t>
            </a:r>
            <a:r>
              <a:rPr lang="ru-RU" sz="1900" dirty="0" smtClean="0"/>
              <a:t>;</a:t>
            </a:r>
          </a:p>
          <a:p>
            <a:pPr marL="457200" lvl="1" indent="0" algn="just">
              <a:buClr>
                <a:srgbClr val="002060"/>
              </a:buClr>
              <a:buNone/>
            </a:pPr>
            <a:endParaRPr lang="ru-RU" sz="1900" dirty="0" smtClean="0"/>
          </a:p>
          <a:p>
            <a:pPr marL="0" lvl="1" indent="0" algn="just">
              <a:buClr>
                <a:srgbClr val="002060"/>
              </a:buClr>
              <a:buNone/>
            </a:pPr>
            <a:r>
              <a:rPr lang="ru-RU" sz="1900" b="1" dirty="0" smtClean="0"/>
              <a:t>Заключение:</a:t>
            </a:r>
          </a:p>
          <a:p>
            <a:pPr marL="0" indent="0" algn="ctr">
              <a:lnSpc>
                <a:spcPct val="150000"/>
              </a:lnSpc>
              <a:buClr>
                <a:srgbClr val="002060"/>
              </a:buClr>
              <a:buNone/>
            </a:pPr>
            <a:r>
              <a:rPr lang="ru-RU" sz="2000" b="1" i="1" dirty="0" smtClean="0">
                <a:solidFill>
                  <a:srgbClr val="C00000"/>
                </a:solidFill>
              </a:rPr>
              <a:t>!</a:t>
            </a:r>
            <a:r>
              <a:rPr lang="ru-RU" sz="2000" i="1" dirty="0" smtClean="0">
                <a:solidFill>
                  <a:srgbClr val="002060"/>
                </a:solidFill>
              </a:rPr>
              <a:t> </a:t>
            </a:r>
            <a:r>
              <a:rPr lang="ru-RU" sz="2000" i="1" dirty="0" smtClean="0">
                <a:solidFill>
                  <a:srgbClr val="C00000"/>
                </a:solidFill>
              </a:rPr>
              <a:t>Уровень освещенности в классах </a:t>
            </a:r>
            <a:r>
              <a:rPr lang="ru-RU" sz="2000" b="1" i="1" dirty="0" smtClean="0">
                <a:solidFill>
                  <a:srgbClr val="C00000"/>
                </a:solidFill>
              </a:rPr>
              <a:t>не</a:t>
            </a:r>
            <a:r>
              <a:rPr lang="ru-RU" sz="2000" i="1" dirty="0" smtClean="0">
                <a:solidFill>
                  <a:srgbClr val="C00000"/>
                </a:solidFill>
              </a:rPr>
              <a:t> соответствует нормам, установленным СП 52.13330.2011 от 27.12.2010г.</a:t>
            </a:r>
            <a:r>
              <a:rPr lang="ru-RU" sz="2000" dirty="0" smtClean="0">
                <a:solidFill>
                  <a:srgbClr val="C00000"/>
                </a:solidFill>
              </a:rPr>
              <a:t>  </a:t>
            </a:r>
            <a:r>
              <a:rPr lang="ru-RU" sz="2000" dirty="0">
                <a:solidFill>
                  <a:srgbClr val="C00000"/>
                </a:solidFill>
              </a:rPr>
              <a:t>для общеобразовательных </a:t>
            </a:r>
            <a:r>
              <a:rPr lang="ru-RU" sz="2000" dirty="0" smtClean="0">
                <a:solidFill>
                  <a:srgbClr val="C00000"/>
                </a:solidFill>
              </a:rPr>
              <a:t>учреждений</a:t>
            </a:r>
            <a:r>
              <a:rPr lang="ru-RU" sz="2000" i="1" dirty="0" smtClean="0">
                <a:solidFill>
                  <a:srgbClr val="C00000"/>
                </a:solidFill>
              </a:rPr>
              <a:t>.</a:t>
            </a:r>
          </a:p>
          <a:p>
            <a:pPr marL="0" lvl="1" indent="0" algn="just">
              <a:lnSpc>
                <a:spcPct val="150000"/>
              </a:lnSpc>
              <a:buClr>
                <a:srgbClr val="002060"/>
              </a:buClr>
              <a:buNone/>
            </a:pPr>
            <a:r>
              <a:rPr lang="ru-RU" sz="1900" b="1" i="1" dirty="0" smtClean="0"/>
              <a:t>При этом Энергетический </a:t>
            </a:r>
            <a:r>
              <a:rPr lang="ru-RU" sz="1900" b="1" i="1" dirty="0"/>
              <a:t>паспорт </a:t>
            </a:r>
            <a:r>
              <a:rPr lang="ru-RU" sz="1900" b="1" i="1" dirty="0" smtClean="0"/>
              <a:t>представленный </a:t>
            </a:r>
            <a:r>
              <a:rPr lang="ru-RU" sz="1900" b="1" i="1" dirty="0"/>
              <a:t>школой не </a:t>
            </a:r>
            <a:r>
              <a:rPr lang="ru-RU" sz="1900" b="1" i="1" dirty="0" smtClean="0"/>
              <a:t>отражает действительное состояние </a:t>
            </a:r>
            <a:r>
              <a:rPr lang="ru-RU" sz="1900" b="1" i="1" dirty="0"/>
              <a:t>системы освещения.</a:t>
            </a:r>
          </a:p>
          <a:p>
            <a:pPr marL="0" indent="0" algn="ctr">
              <a:lnSpc>
                <a:spcPct val="150000"/>
              </a:lnSpc>
              <a:buClr>
                <a:srgbClr val="002060"/>
              </a:buClr>
              <a:buNone/>
            </a:pPr>
            <a:endParaRPr lang="ru-RU" sz="2000" i="1" dirty="0" smtClean="0"/>
          </a:p>
          <a:p>
            <a:pPr marL="0" indent="0" algn="ctr">
              <a:lnSpc>
                <a:spcPct val="150000"/>
              </a:lnSpc>
              <a:buClr>
                <a:srgbClr val="002060"/>
              </a:buClr>
              <a:buNone/>
            </a:pPr>
            <a:endParaRPr lang="ru-RU" sz="2100" i="1" dirty="0">
              <a:solidFill>
                <a:srgbClr val="C00000"/>
              </a:solidFill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539552" y="1052736"/>
            <a:ext cx="8064896" cy="3696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88900" algn="just"/>
            <a:r>
              <a:rPr lang="ru-RU" sz="1400" b="1" i="1" dirty="0" smtClean="0"/>
              <a:t>Специалистами ООО «НОВИТЭН» проведен светотехнический аудит одной из школ г. Липецка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90573" y="1293842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4</a:t>
            </a:r>
            <a:r>
              <a:rPr lang="ru-RU" b="1" dirty="0" smtClean="0"/>
              <a:t>.2.</a:t>
            </a:r>
            <a:r>
              <a:rPr lang="ru-RU" b="1" i="1" dirty="0" smtClean="0"/>
              <a:t> Результаты светотехнического аудита системы освещения используемой в настоящее время</a:t>
            </a:r>
            <a:r>
              <a:rPr lang="ru-RU" b="1" dirty="0" smtClean="0"/>
              <a:t>:</a:t>
            </a:r>
            <a:endParaRPr lang="ru-RU" b="1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6093296"/>
            <a:ext cx="16891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7372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207B-2D8D-4074-8833-A4F43934E4AA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827420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4</a:t>
            </a:r>
            <a:r>
              <a:rPr lang="ru-RU" b="1" dirty="0" smtClean="0"/>
              <a:t>.3.</a:t>
            </a:r>
            <a:r>
              <a:rPr lang="ru-RU" b="1" i="1" dirty="0" smtClean="0"/>
              <a:t> Светотехнический расчет учебного класса</a:t>
            </a:r>
            <a:r>
              <a:rPr lang="ru-RU" b="1" dirty="0" smtClean="0"/>
              <a:t>: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43118" y="1177588"/>
            <a:ext cx="84773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8900"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программе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Dialux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произведен светотехнический расчет помещения класса,  с применением светотехнического оборудования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Enercom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Users\isakov-dv\Desktop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68987"/>
            <a:ext cx="6604692" cy="39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isakov-dv\Desktop\12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420888"/>
            <a:ext cx="1152128" cy="231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066150" y="1650286"/>
            <a:ext cx="43780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88900"/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Термограмма распределения освещенности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5940569"/>
            <a:ext cx="85493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/>
              <a:t>Согласно расчетным </a:t>
            </a:r>
            <a:r>
              <a:rPr lang="ru-RU" sz="1600" b="1" dirty="0" smtClean="0"/>
              <a:t>данным, </a:t>
            </a:r>
            <a:r>
              <a:rPr lang="ru-RU" sz="1600" b="1" dirty="0"/>
              <a:t>полученным посредством программы </a:t>
            </a:r>
            <a:r>
              <a:rPr lang="en-US" sz="1600" b="1" dirty="0" err="1" smtClean="0"/>
              <a:t>Dialux</a:t>
            </a:r>
            <a:r>
              <a:rPr lang="ru-RU" sz="1600" b="1" dirty="0" smtClean="0"/>
              <a:t>,</a:t>
            </a:r>
            <a:r>
              <a:rPr lang="en-US" sz="1600" b="1" dirty="0" smtClean="0"/>
              <a:t> </a:t>
            </a:r>
            <a:r>
              <a:rPr lang="ru-RU" sz="1600" b="1" dirty="0"/>
              <a:t>данная система освещения позволит  достигнуть </a:t>
            </a:r>
            <a:r>
              <a:rPr lang="ru-RU" sz="1600" b="1" dirty="0" smtClean="0"/>
              <a:t>нормируемой освещённости</a:t>
            </a:r>
            <a:endParaRPr lang="ru-RU" sz="1600" b="1" dirty="0"/>
          </a:p>
        </p:txBody>
      </p:sp>
      <p:sp>
        <p:nvSpPr>
          <p:cNvPr id="12" name="Заголовок 5"/>
          <p:cNvSpPr txBox="1">
            <a:spLocks/>
          </p:cNvSpPr>
          <p:nvPr/>
        </p:nvSpPr>
        <p:spPr>
          <a:xfrm>
            <a:off x="425729" y="116632"/>
            <a:ext cx="8229600" cy="72008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  <a:sp3d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ru-RU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. Светотехническое обследование и светотехнический расчет на примере одной из школ г. Липецка</a:t>
            </a:r>
            <a:endParaRPr lang="ru-RU" sz="2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6743" y="6279366"/>
            <a:ext cx="16891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3104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207B-2D8D-4074-8833-A4F43934E4AA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496944" cy="451178"/>
          </a:xfrm>
        </p:spPr>
        <p:txBody>
          <a:bodyPr>
            <a:normAutofit/>
          </a:bodyPr>
          <a:lstStyle/>
          <a:p>
            <a:pPr algn="l"/>
            <a:r>
              <a:rPr lang="en-US" sz="1800" b="1" i="1" dirty="0" smtClean="0"/>
              <a:t>4</a:t>
            </a:r>
            <a:r>
              <a:rPr lang="ru-RU" sz="1800" b="1" i="1" dirty="0" smtClean="0"/>
              <a:t>.4. Предложение по модернизации системы освещения.</a:t>
            </a:r>
            <a:endParaRPr lang="ru-RU" sz="1800" b="1" i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450519"/>
            <a:ext cx="849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u="sng" dirty="0" smtClean="0"/>
              <a:t>Светотехническое</a:t>
            </a:r>
            <a:r>
              <a:rPr lang="ru-RU" sz="1600" b="1" i="1" u="sng" dirty="0" smtClean="0"/>
              <a:t> оборудование для замены:</a:t>
            </a:r>
          </a:p>
          <a:p>
            <a:r>
              <a:rPr lang="ru-RU" sz="1600" dirty="0" smtClean="0"/>
              <a:t>Предполагается замена существующих светильников  на светильники фирмы </a:t>
            </a:r>
            <a:r>
              <a:rPr lang="en-US" sz="1600" dirty="0" err="1" smtClean="0"/>
              <a:t>Enercom</a:t>
            </a:r>
            <a:r>
              <a:rPr lang="ru-RU" sz="1600" dirty="0" smtClean="0"/>
              <a:t>:</a:t>
            </a:r>
            <a:r>
              <a:rPr lang="en-US" sz="1600" dirty="0" smtClean="0"/>
              <a:t> </a:t>
            </a:r>
            <a:endParaRPr lang="ru-RU" sz="16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/>
              <a:t>в учебных классах на светильники марки </a:t>
            </a:r>
            <a:r>
              <a:rPr lang="en-US" sz="1600" dirty="0"/>
              <a:t>NR-OL60F-25</a:t>
            </a:r>
            <a:r>
              <a:rPr lang="ru-RU" sz="1600" dirty="0" smtClean="0"/>
              <a:t>; в количестве </a:t>
            </a:r>
            <a:r>
              <a:rPr lang="ru-RU" sz="1600" u="sng" dirty="0" smtClean="0"/>
              <a:t>460 шт</a:t>
            </a:r>
            <a:r>
              <a:rPr lang="ru-RU" sz="1600" dirty="0" smtClean="0"/>
              <a:t>. </a:t>
            </a:r>
          </a:p>
          <a:p>
            <a:r>
              <a:rPr lang="ru-RU" sz="1600" i="1" dirty="0" smtClean="0"/>
              <a:t>Стоимость одного светильника с учетом монтажа </a:t>
            </a:r>
            <a:r>
              <a:rPr lang="ru-RU" sz="1600" i="1" dirty="0"/>
              <a:t>составит </a:t>
            </a:r>
            <a:r>
              <a:rPr lang="ru-RU" sz="1600" b="1" i="1" dirty="0"/>
              <a:t> </a:t>
            </a:r>
            <a:r>
              <a:rPr lang="ru-RU" sz="1600" b="1" i="1" u="sng" dirty="0" smtClean="0"/>
              <a:t>2 </a:t>
            </a:r>
            <a:r>
              <a:rPr lang="ru-RU" sz="1600" b="1" i="1" u="sng" dirty="0"/>
              <a:t>773,9 руб.</a:t>
            </a:r>
            <a:r>
              <a:rPr lang="ru-RU" sz="1600" i="1" dirty="0"/>
              <a:t> с НДС</a:t>
            </a:r>
            <a:r>
              <a:rPr lang="ru-RU" sz="1600" i="1" dirty="0" smtClean="0"/>
              <a:t>.</a:t>
            </a:r>
          </a:p>
          <a:p>
            <a:endParaRPr lang="ru-RU" sz="1600" i="1" dirty="0"/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/>
              <a:t>в спортивном зале предлагается замена на светильник марки </a:t>
            </a:r>
            <a:r>
              <a:rPr lang="ru-RU" sz="1600" dirty="0"/>
              <a:t>Светильник </a:t>
            </a:r>
            <a:r>
              <a:rPr lang="en-US" sz="1600" dirty="0"/>
              <a:t>NR ML100S-33WW</a:t>
            </a:r>
            <a:r>
              <a:rPr lang="ru-RU" sz="1600" dirty="0" smtClean="0"/>
              <a:t>,  производителя </a:t>
            </a:r>
            <a:r>
              <a:rPr lang="en-US" sz="1600" dirty="0" err="1" smtClean="0"/>
              <a:t>Enercom</a:t>
            </a:r>
            <a:r>
              <a:rPr lang="ru-RU" sz="1600" dirty="0" smtClean="0"/>
              <a:t>, в количестве </a:t>
            </a:r>
            <a:r>
              <a:rPr lang="ru-RU" sz="1600" u="sng" dirty="0" smtClean="0"/>
              <a:t>14 шт</a:t>
            </a:r>
            <a:r>
              <a:rPr lang="ru-RU" sz="1600" dirty="0" smtClean="0"/>
              <a:t>. </a:t>
            </a:r>
          </a:p>
          <a:p>
            <a:r>
              <a:rPr lang="ru-RU" sz="1600" i="1" dirty="0" smtClean="0"/>
              <a:t>Стоимость </a:t>
            </a:r>
            <a:r>
              <a:rPr lang="ru-RU" sz="1600" i="1" dirty="0"/>
              <a:t>одного </a:t>
            </a:r>
            <a:r>
              <a:rPr lang="ru-RU" sz="1600" i="1" dirty="0" smtClean="0"/>
              <a:t>светильника с учетом монтажа </a:t>
            </a:r>
            <a:r>
              <a:rPr lang="ru-RU" sz="1600" i="1" dirty="0"/>
              <a:t>составит </a:t>
            </a:r>
            <a:r>
              <a:rPr lang="ru-RU" sz="1600" i="1" dirty="0" smtClean="0"/>
              <a:t> </a:t>
            </a:r>
            <a:r>
              <a:rPr lang="en-US" sz="1600" b="1" i="1" u="sng" dirty="0" smtClean="0"/>
              <a:t>6 300</a:t>
            </a:r>
            <a:r>
              <a:rPr lang="ru-RU" sz="1600" b="1" i="1" u="sng" dirty="0" smtClean="0"/>
              <a:t>,7 </a:t>
            </a:r>
            <a:r>
              <a:rPr lang="ru-RU" sz="1600" b="1" i="1" u="sng" dirty="0"/>
              <a:t>руб.</a:t>
            </a:r>
            <a:r>
              <a:rPr lang="ru-RU" sz="1600" i="1" dirty="0"/>
              <a:t> с НДС.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3903727"/>
            <a:ext cx="8424936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8900" algn="just"/>
            <a:r>
              <a:rPr lang="ru-RU" b="1" dirty="0"/>
              <a:t>На рынке светотехнической продукции существуют </a:t>
            </a:r>
            <a:r>
              <a:rPr lang="ru-RU" b="1" dirty="0" smtClean="0"/>
              <a:t>сотни компаний, предлагающих </a:t>
            </a:r>
            <a:r>
              <a:rPr lang="ru-RU" b="1" dirty="0"/>
              <a:t>продукцию сомнительного качества</a:t>
            </a:r>
            <a:r>
              <a:rPr lang="ru-RU" dirty="0" smtClean="0"/>
              <a:t>. </a:t>
            </a:r>
            <a:r>
              <a:rPr lang="ru-RU" b="1" dirty="0" smtClean="0"/>
              <a:t>Компания НОВИТЭН работает </a:t>
            </a:r>
            <a:r>
              <a:rPr lang="ru-RU" b="1" dirty="0"/>
              <a:t>только с проверенными производителями светотехнической </a:t>
            </a:r>
            <a:r>
              <a:rPr lang="ru-RU" b="1" dirty="0" smtClean="0"/>
              <a:t>продукции! </a:t>
            </a:r>
          </a:p>
          <a:p>
            <a:pPr indent="88900" algn="ctr"/>
            <a:r>
              <a:rPr lang="ru-RU" b="1" dirty="0" smtClean="0"/>
              <a:t>Мы гарантируем:</a:t>
            </a:r>
            <a:endParaRPr lang="ru-RU" b="1" dirty="0"/>
          </a:p>
          <a:p>
            <a:endParaRPr lang="ru-RU" sz="900" dirty="0"/>
          </a:p>
          <a:p>
            <a:pPr marL="285750" indent="-285750">
              <a:buFont typeface="Wingdings" pitchFamily="2" charset="2"/>
              <a:buChar char="Ø"/>
            </a:pPr>
            <a:r>
              <a:rPr lang="ru-RU" dirty="0"/>
              <a:t>Достижения результата по </a:t>
            </a:r>
            <a:r>
              <a:rPr lang="ru-RU" dirty="0" smtClean="0"/>
              <a:t>освещённости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sz="1000" dirty="0"/>
          </a:p>
          <a:p>
            <a:pPr marL="285750" indent="-285750">
              <a:buFont typeface="Wingdings" pitchFamily="2" charset="2"/>
              <a:buChar char="Ø"/>
            </a:pPr>
            <a:r>
              <a:rPr lang="ru-RU" dirty="0"/>
              <a:t>Снижение эксплуатационных </a:t>
            </a:r>
            <a:r>
              <a:rPr lang="ru-RU" dirty="0" smtClean="0"/>
              <a:t>затрат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sz="1000" dirty="0"/>
          </a:p>
          <a:p>
            <a:pPr marL="285750" indent="-285750">
              <a:buFont typeface="Wingdings" pitchFamily="2" charset="2"/>
              <a:buChar char="Ø"/>
            </a:pPr>
            <a:r>
              <a:rPr lang="ru-RU" dirty="0"/>
              <a:t>Снижение потребляемой мощности системой </a:t>
            </a:r>
            <a:r>
              <a:rPr lang="ru-RU" dirty="0" smtClean="0"/>
              <a:t>освещения</a:t>
            </a:r>
            <a:endParaRPr lang="ru-RU" sz="1600" dirty="0"/>
          </a:p>
        </p:txBody>
      </p:sp>
      <p:sp>
        <p:nvSpPr>
          <p:cNvPr id="10" name="Заголовок 5"/>
          <p:cNvSpPr txBox="1">
            <a:spLocks/>
          </p:cNvSpPr>
          <p:nvPr/>
        </p:nvSpPr>
        <p:spPr>
          <a:xfrm>
            <a:off x="425729" y="116632"/>
            <a:ext cx="8229600" cy="72008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  <a:sp3d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ru-RU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. Светотехническое обследование и светотехнический расчет на примере одной из школ г. Липецка</a:t>
            </a:r>
            <a:endParaRPr lang="ru-RU" sz="2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195590"/>
            <a:ext cx="16891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8765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207B-2D8D-4074-8833-A4F43934E4AA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136904" cy="25202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Ø"/>
            </a:pPr>
            <a:r>
              <a:rPr lang="ru-RU" sz="1400" dirty="0" smtClean="0"/>
              <a:t>Тариф </a:t>
            </a:r>
            <a:r>
              <a:rPr lang="ru-RU" sz="1400" dirty="0"/>
              <a:t>на электроэнергию (по состоянию на </a:t>
            </a:r>
            <a:r>
              <a:rPr lang="ru-RU" sz="1400" dirty="0" smtClean="0"/>
              <a:t>2020 г</a:t>
            </a:r>
            <a:r>
              <a:rPr lang="ru-RU" sz="1400" dirty="0"/>
              <a:t>.) </a:t>
            </a:r>
            <a:r>
              <a:rPr lang="ru-RU" sz="1400" dirty="0" smtClean="0"/>
              <a:t>		– </a:t>
            </a:r>
            <a:r>
              <a:rPr lang="en-US" sz="1400" dirty="0"/>
              <a:t>4</a:t>
            </a:r>
            <a:r>
              <a:rPr lang="ru-RU" sz="1400" dirty="0" smtClean="0"/>
              <a:t>,</a:t>
            </a:r>
            <a:r>
              <a:rPr lang="en-US" sz="1400" dirty="0" smtClean="0"/>
              <a:t>58</a:t>
            </a:r>
            <a:r>
              <a:rPr lang="ru-RU" sz="1400" dirty="0" smtClean="0"/>
              <a:t> </a:t>
            </a:r>
            <a:r>
              <a:rPr lang="ru-RU" sz="1400" dirty="0"/>
              <a:t>руб.;</a:t>
            </a:r>
          </a:p>
          <a:p>
            <a:pPr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Ø"/>
            </a:pPr>
            <a:r>
              <a:rPr lang="ru-RU" sz="1400" dirty="0" smtClean="0"/>
              <a:t>Мощность </a:t>
            </a:r>
            <a:r>
              <a:rPr lang="ru-RU" sz="1400" dirty="0"/>
              <a:t>существующей системы </a:t>
            </a:r>
            <a:r>
              <a:rPr lang="ru-RU" sz="1400" dirty="0" smtClean="0"/>
              <a:t>освещения	 	– </a:t>
            </a:r>
            <a:r>
              <a:rPr lang="ru-RU" sz="1400" dirty="0"/>
              <a:t>99,8 кВт;</a:t>
            </a:r>
          </a:p>
          <a:p>
            <a:pPr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Ø"/>
            </a:pPr>
            <a:r>
              <a:rPr lang="ru-RU" sz="1400" dirty="0" smtClean="0"/>
              <a:t>Мощность </a:t>
            </a:r>
            <a:r>
              <a:rPr lang="ru-RU" sz="1400" dirty="0"/>
              <a:t>предлагаемой системы </a:t>
            </a:r>
            <a:r>
              <a:rPr lang="ru-RU" sz="1400" dirty="0" smtClean="0"/>
              <a:t>освещения		– </a:t>
            </a:r>
            <a:r>
              <a:rPr lang="en-US" sz="1400" dirty="0" smtClean="0"/>
              <a:t>11,1</a:t>
            </a:r>
            <a:r>
              <a:rPr lang="ru-RU" sz="1400" dirty="0" smtClean="0"/>
              <a:t> </a:t>
            </a:r>
            <a:r>
              <a:rPr lang="ru-RU" sz="1400" dirty="0"/>
              <a:t>кВт;</a:t>
            </a:r>
          </a:p>
          <a:p>
            <a:pPr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Ø"/>
            </a:pPr>
            <a:r>
              <a:rPr lang="ru-RU" sz="1400" dirty="0" smtClean="0"/>
              <a:t>Высвобождаемая мощность </a:t>
            </a:r>
            <a:r>
              <a:rPr lang="ru-RU" sz="1400" dirty="0"/>
              <a:t>	</a:t>
            </a:r>
            <a:r>
              <a:rPr lang="ru-RU" sz="1400" dirty="0" smtClean="0"/>
              <a:t>	 		– </a:t>
            </a:r>
            <a:r>
              <a:rPr lang="en-US" sz="1400" dirty="0" smtClean="0"/>
              <a:t>88</a:t>
            </a:r>
            <a:r>
              <a:rPr lang="ru-RU" sz="1400" dirty="0" smtClean="0"/>
              <a:t>,</a:t>
            </a:r>
            <a:r>
              <a:rPr lang="en-US" sz="1400" dirty="0" smtClean="0"/>
              <a:t>7</a:t>
            </a:r>
            <a:r>
              <a:rPr lang="ru-RU" sz="1400" dirty="0" smtClean="0"/>
              <a:t> </a:t>
            </a:r>
            <a:r>
              <a:rPr lang="ru-RU" sz="1400" dirty="0"/>
              <a:t>кВт;</a:t>
            </a:r>
          </a:p>
          <a:p>
            <a:pPr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Ø"/>
            </a:pPr>
            <a:r>
              <a:rPr lang="ru-RU" sz="1400" dirty="0" smtClean="0"/>
              <a:t>Количество </a:t>
            </a:r>
            <a:r>
              <a:rPr lang="ru-RU" sz="1400" dirty="0"/>
              <a:t>часов потребления в год </a:t>
            </a:r>
            <a:r>
              <a:rPr lang="ru-RU" sz="1400" dirty="0" smtClean="0"/>
              <a:t>			– 960 </a:t>
            </a:r>
            <a:r>
              <a:rPr lang="ru-RU" sz="1400" dirty="0"/>
              <a:t>ч;</a:t>
            </a:r>
          </a:p>
          <a:p>
            <a:pPr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Ø"/>
            </a:pPr>
            <a:r>
              <a:rPr lang="ru-RU" sz="1400" dirty="0"/>
              <a:t>Г</a:t>
            </a:r>
            <a:r>
              <a:rPr lang="ru-RU" sz="1400" dirty="0" smtClean="0"/>
              <a:t>одовая </a:t>
            </a:r>
            <a:r>
              <a:rPr lang="ru-RU" sz="1400" dirty="0"/>
              <a:t>экономия электроэнергии </a:t>
            </a:r>
            <a:r>
              <a:rPr lang="ru-RU" sz="1400" dirty="0" smtClean="0"/>
              <a:t>			– </a:t>
            </a:r>
            <a:r>
              <a:rPr lang="en-US" sz="1400" b="1" dirty="0" smtClean="0"/>
              <a:t>85 152</a:t>
            </a:r>
            <a:r>
              <a:rPr lang="ru-RU" sz="1400" b="1" dirty="0" smtClean="0"/>
              <a:t>кВт*ч</a:t>
            </a:r>
            <a:r>
              <a:rPr lang="ru-RU" sz="1400" dirty="0"/>
              <a:t>, </a:t>
            </a:r>
            <a:endParaRPr lang="ru-RU" sz="1400" dirty="0" smtClean="0"/>
          </a:p>
          <a:p>
            <a:pPr marL="0" indent="0">
              <a:lnSpc>
                <a:spcPct val="150000"/>
              </a:lnSpc>
              <a:spcBef>
                <a:spcPts val="100"/>
              </a:spcBef>
              <a:buNone/>
            </a:pPr>
            <a:r>
              <a:rPr lang="ru-RU" sz="1400" dirty="0" smtClean="0"/>
              <a:t>это в </a:t>
            </a:r>
            <a:r>
              <a:rPr lang="ru-RU" sz="1400" dirty="0"/>
              <a:t>стоимостном выражении по текущему тарифу </a:t>
            </a:r>
            <a:r>
              <a:rPr lang="ru-RU" sz="1400" dirty="0" smtClean="0"/>
              <a:t>	 	– </a:t>
            </a:r>
            <a:r>
              <a:rPr lang="en-US" sz="1400" b="1" dirty="0" smtClean="0"/>
              <a:t>389 996 </a:t>
            </a:r>
            <a:r>
              <a:rPr lang="ru-RU" sz="1400" b="1" dirty="0" smtClean="0"/>
              <a:t>руб</a:t>
            </a:r>
            <a:r>
              <a:rPr lang="ru-RU" sz="1400" dirty="0" smtClean="0"/>
              <a:t>.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714882"/>
              </p:ext>
            </p:extLst>
          </p:nvPr>
        </p:nvGraphicFramePr>
        <p:xfrm>
          <a:off x="467544" y="4077071"/>
          <a:ext cx="8098182" cy="2160240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6624089"/>
                <a:gridCol w="1474093"/>
              </a:tblGrid>
              <a:tr h="445739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Эффект не дисконтированный (</a:t>
                      </a:r>
                      <a:r>
                        <a:rPr lang="en-US" sz="1200" u="none" strike="noStrike" dirty="0">
                          <a:effectLst/>
                        </a:rPr>
                        <a:t>PV</a:t>
                      </a:r>
                      <a:r>
                        <a:rPr lang="en-US" sz="1200" u="none" strike="noStrike" dirty="0" smtClean="0">
                          <a:effectLst/>
                        </a:rPr>
                        <a:t>)</a:t>
                      </a:r>
                      <a:r>
                        <a:rPr lang="ru-RU" sz="1200" u="none" strike="noStrike" dirty="0" smtClean="0">
                          <a:effectLst/>
                        </a:rPr>
                        <a:t>, тыс.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руб</a:t>
                      </a:r>
                      <a:r>
                        <a:rPr lang="ru-RU" sz="1200" u="none" strike="noStrike" baseline="0" dirty="0" smtClean="0">
                          <a:effectLst/>
                        </a:rPr>
                        <a:t> (без НДС)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1 949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492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Эффект дисконтированный (</a:t>
                      </a:r>
                      <a:r>
                        <a:rPr lang="en-US" sz="1200" u="none" strike="noStrike" dirty="0">
                          <a:effectLst/>
                        </a:rPr>
                        <a:t>NPV</a:t>
                      </a:r>
                      <a:r>
                        <a:rPr lang="en-US" sz="1200" u="none" strike="noStrike" dirty="0" smtClean="0">
                          <a:effectLst/>
                        </a:rPr>
                        <a:t>)</a:t>
                      </a:r>
                      <a:r>
                        <a:rPr lang="ru-RU" sz="1200" u="none" strike="noStrike" dirty="0" smtClean="0">
                          <a:effectLst/>
                        </a:rPr>
                        <a:t>, тыс.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руб</a:t>
                      </a:r>
                      <a:r>
                        <a:rPr lang="ru-RU" sz="1200" u="none" strike="noStrike" baseline="0" dirty="0" smtClean="0">
                          <a:effectLst/>
                        </a:rPr>
                        <a:t> (без НДС)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>
                          <a:effectLst/>
                        </a:rPr>
                        <a:t>1 592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492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Внутренняя норма доходности (</a:t>
                      </a:r>
                      <a:r>
                        <a:rPr lang="en-US" sz="1200" u="none" strike="noStrike" dirty="0">
                          <a:effectLst/>
                        </a:rPr>
                        <a:t>IRR), 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29%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492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Индекс доходности (</a:t>
                      </a:r>
                      <a:r>
                        <a:rPr lang="en-US" sz="1200" u="none" strike="noStrike" dirty="0">
                          <a:effectLst/>
                        </a:rPr>
                        <a:t>PI)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1,2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492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Срок окупаемости не дисконтированный (РР), лет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3,4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175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Срок окупаемости дисконтированный (DРР), лет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4,1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051720" y="3666510"/>
            <a:ext cx="51103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2060"/>
              </a:buClr>
            </a:pPr>
            <a:r>
              <a:rPr lang="ru-RU" sz="1600" b="1" i="1" dirty="0"/>
              <a:t>Экономические </a:t>
            </a:r>
            <a:r>
              <a:rPr lang="ru-RU" sz="1600" b="1" i="1" dirty="0" smtClean="0"/>
              <a:t>показатели проекта сроком на 5 лет</a:t>
            </a:r>
            <a:endParaRPr lang="ru-RU" sz="1600" b="1" i="1" dirty="0"/>
          </a:p>
        </p:txBody>
      </p:sp>
      <p:sp>
        <p:nvSpPr>
          <p:cNvPr id="10" name="Заголовок 5"/>
          <p:cNvSpPr txBox="1">
            <a:spLocks/>
          </p:cNvSpPr>
          <p:nvPr/>
        </p:nvSpPr>
        <p:spPr>
          <a:xfrm>
            <a:off x="466994" y="116632"/>
            <a:ext cx="8229600" cy="64807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  <a:sp3d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/>
            <a:r>
              <a:rPr lang="ru-RU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Технико-экономические показатели модернизации системы освещения</a:t>
            </a:r>
            <a:endParaRPr lang="ru-RU" sz="23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6994" y="836712"/>
            <a:ext cx="842548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ru-RU" b="1" i="1" dirty="0" smtClean="0"/>
              <a:t>5.</a:t>
            </a:r>
            <a:r>
              <a:rPr lang="en-US" b="1" i="1" dirty="0" smtClean="0"/>
              <a:t>1</a:t>
            </a:r>
            <a:r>
              <a:rPr lang="ru-RU" b="1" i="1" dirty="0" smtClean="0"/>
              <a:t>. Экономические </a:t>
            </a:r>
            <a:r>
              <a:rPr lang="ru-RU" b="1" i="1" dirty="0"/>
              <a:t>показатели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309320"/>
            <a:ext cx="16891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10165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1007</Words>
  <Application>Microsoft Office PowerPoint</Application>
  <PresentationFormat>Экран (4:3)</PresentationFormat>
  <Paragraphs>154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ПРИМЕНЕНИЕ ЭНЕРГОСЕРВИСНЫХ КОНТРАКТОВ ПРИ МОДЕРНИЗАЦИИ СИСТЕМ ОСВЕЩЕНИЯ   Чернышов Александр Александрович</vt:lpstr>
      <vt:lpstr>1. Понятие услуги по повышению эффективности системы освещения</vt:lpstr>
      <vt:lpstr>2. Что собой представляет услуга по повышению эффективности системы освещения</vt:lpstr>
      <vt:lpstr>Презентация PowerPoint</vt:lpstr>
      <vt:lpstr>Презентация PowerPoint</vt:lpstr>
      <vt:lpstr>4 . Светотехническое обследование и светотехнический расчет на примере одной из школ г. Липецка</vt:lpstr>
      <vt:lpstr>Презентация PowerPoint</vt:lpstr>
      <vt:lpstr>4.4. Предложение по модернизации системы освещения.</vt:lpstr>
      <vt:lpstr>Презентация PowerPoint</vt:lpstr>
      <vt:lpstr>Презентация PowerPoint</vt:lpstr>
      <vt:lpstr>Контактная информация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2012-10-10T18:03:44Z</dcterms:created>
  <dcterms:modified xsi:type="dcterms:W3CDTF">2020-12-01T12:25:34Z</dcterms:modified>
</cp:coreProperties>
</file>