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4" r:id="rId6"/>
    <p:sldId id="266" r:id="rId7"/>
    <p:sldId id="261" r:id="rId8"/>
    <p:sldId id="263" r:id="rId9"/>
    <p:sldId id="268" r:id="rId10"/>
    <p:sldId id="267" r:id="rId11"/>
    <p:sldId id="269" r:id="rId12"/>
    <p:sldId id="270" r:id="rId13"/>
    <p:sldId id="262" r:id="rId14"/>
    <p:sldId id="265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ADFC91-C75A-44CA-A178-51B86EB7775E}">
          <p14:sldIdLst>
            <p14:sldId id="256"/>
            <p14:sldId id="260"/>
            <p14:sldId id="258"/>
            <p14:sldId id="259"/>
            <p14:sldId id="264"/>
            <p14:sldId id="266"/>
          </p14:sldIdLst>
        </p14:section>
        <p14:section name="Раздел без заголовка" id="{C84F2E90-9ACA-4BDC-B4A3-7D72D41D6B8C}">
          <p14:sldIdLst>
            <p14:sldId id="261"/>
            <p14:sldId id="263"/>
            <p14:sldId id="268"/>
            <p14:sldId id="267"/>
            <p14:sldId id="269"/>
            <p14:sldId id="270"/>
            <p14:sldId id="262"/>
            <p14:sldId id="265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" initials="H" lastIdx="2" clrIdx="0">
    <p:extLst>
      <p:ext uri="{19B8F6BF-5375-455C-9EA6-DF929625EA0E}">
        <p15:presenceInfo xmlns:p15="http://schemas.microsoft.com/office/powerpoint/2012/main" userId="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\Downloads\&#1047;&#1072;&#1076;&#1072;&#1095;&#1072;%20&#1087;&#1088;&#1086;%20&#1082;&#1086;&#1085;&#1076;.&#1092;&#1072;&#1073;&#1088;&#1080;&#1082;&#1091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\Downloads\&#1047;&#1072;&#1076;&#1072;&#1095;&#1072;%20&#1087;&#1088;&#1086;%20&#1082;&#1086;&#1085;&#1076;.&#1092;&#1072;&#1073;&#1088;&#1080;&#1082;&#1091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2019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Лист1!$D$6</c:f>
              <c:strCache>
                <c:ptCount val="1"/>
                <c:pt idx="0">
                  <c:v>30900000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F2-482E-B557-B4FE9E481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F2-482E-B557-B4FE9E481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CF2-482E-B557-B4FE9E481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CF2-482E-B557-B4FE9E48112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Лист1!$C$7:$C$10</c:f>
              <c:strCache>
                <c:ptCount val="4"/>
                <c:pt idx="0">
                  <c:v>Очистные сооружения</c:v>
                </c:pt>
                <c:pt idx="1">
                  <c:v>Емкостное оборудование из стеклопластика</c:v>
                </c:pt>
                <c:pt idx="2">
                  <c:v>водоподготовка</c:v>
                </c:pt>
                <c:pt idx="3">
                  <c:v>прочее</c:v>
                </c:pt>
              </c:strCache>
            </c:strRef>
          </c:cat>
          <c:val>
            <c:numRef>
              <c:f>Лист1!$D$7:$D$10</c:f>
              <c:numCache>
                <c:formatCode>General</c:formatCode>
                <c:ptCount val="4"/>
                <c:pt idx="0">
                  <c:v>6603757</c:v>
                </c:pt>
                <c:pt idx="1">
                  <c:v>14877183</c:v>
                </c:pt>
                <c:pt idx="2">
                  <c:v>2187000</c:v>
                </c:pt>
                <c:pt idx="3">
                  <c:v>7232060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F2-482E-B557-B4FE9E48112F}"/>
            </c:ext>
          </c:extLst>
        </c:ser>
        <c:ser>
          <c:idx val="1"/>
          <c:order val="1"/>
          <c:tx>
            <c:strRef>
              <c:f>Лист1!$E$6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CF2-482E-B557-B4FE9E481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ECF2-482E-B557-B4FE9E481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CF2-482E-B557-B4FE9E481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CF2-482E-B557-B4FE9E48112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Лист1!$C$7:$C$10</c:f>
              <c:strCache>
                <c:ptCount val="4"/>
                <c:pt idx="0">
                  <c:v>Очистные сооружения</c:v>
                </c:pt>
                <c:pt idx="1">
                  <c:v>Емкостное оборудование из стеклопластика</c:v>
                </c:pt>
                <c:pt idx="2">
                  <c:v>водоподготовка</c:v>
                </c:pt>
                <c:pt idx="3">
                  <c:v>прочее</c:v>
                </c:pt>
              </c:strCache>
            </c:strRef>
          </c:cat>
          <c:val>
            <c:numRef>
              <c:f>Лист1!$E$7:$E$10</c:f>
              <c:numCache>
                <c:formatCode>0%</c:formatCode>
                <c:ptCount val="4"/>
                <c:pt idx="0">
                  <c:v>0.21</c:v>
                </c:pt>
                <c:pt idx="1">
                  <c:v>0.48</c:v>
                </c:pt>
                <c:pt idx="2">
                  <c:v>7.0000000000000007E-2</c:v>
                </c:pt>
                <c:pt idx="3">
                  <c:v>0.24000000000000005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CF2-482E-B557-B4FE9E4811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2018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Лист1!$D$11</c:f>
              <c:strCache>
                <c:ptCount val="1"/>
                <c:pt idx="0">
                  <c:v>39436803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90-4E0F-857B-8B45CB09C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90-4E0F-857B-8B45CB09CB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90-4E0F-857B-8B45CB09CB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90-4E0F-857B-8B45CB09CB7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Лист1!$C$12:$C$15</c:f>
              <c:strCache>
                <c:ptCount val="4"/>
                <c:pt idx="0">
                  <c:v>Емкостное оборудование из стеклопластика</c:v>
                </c:pt>
                <c:pt idx="1">
                  <c:v>водоподготовка</c:v>
                </c:pt>
                <c:pt idx="2">
                  <c:v>Очистные сооружения</c:v>
                </c:pt>
                <c:pt idx="3">
                  <c:v>прочее</c:v>
                </c:pt>
              </c:strCache>
            </c:strRef>
          </c:cat>
          <c:val>
            <c:numRef>
              <c:f>Лист1!$D$12:$D$15</c:f>
              <c:numCache>
                <c:formatCode>General</c:formatCode>
                <c:ptCount val="4"/>
                <c:pt idx="0">
                  <c:v>30520000</c:v>
                </c:pt>
                <c:pt idx="1">
                  <c:v>3367000</c:v>
                </c:pt>
                <c:pt idx="2" formatCode="#,##0">
                  <c:v>870000</c:v>
                </c:pt>
                <c:pt idx="3">
                  <c:v>4679803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90-4E0F-857B-8B45CB09CB79}"/>
            </c:ext>
          </c:extLst>
        </c:ser>
        <c:ser>
          <c:idx val="1"/>
          <c:order val="1"/>
          <c:tx>
            <c:strRef>
              <c:f>Лист1!$E$11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890-4E0F-857B-8B45CB09C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890-4E0F-857B-8B45CB09CB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890-4E0F-857B-8B45CB09CB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A890-4E0F-857B-8B45CB09CB7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Лист1!$C$12:$C$15</c:f>
              <c:strCache>
                <c:ptCount val="4"/>
                <c:pt idx="0">
                  <c:v>Емкостное оборудование из стеклопластика</c:v>
                </c:pt>
                <c:pt idx="1">
                  <c:v>водоподготовка</c:v>
                </c:pt>
                <c:pt idx="2">
                  <c:v>Очистные сооружения</c:v>
                </c:pt>
                <c:pt idx="3">
                  <c:v>прочее</c:v>
                </c:pt>
              </c:strCache>
            </c:strRef>
          </c:cat>
          <c:val>
            <c:numRef>
              <c:f>Лист1!$E$12:$E$15</c:f>
              <c:numCache>
                <c:formatCode>0.00%</c:formatCode>
                <c:ptCount val="4"/>
                <c:pt idx="0">
                  <c:v>0.77300000000000002</c:v>
                </c:pt>
                <c:pt idx="1">
                  <c:v>8.5000000000000006E-2</c:v>
                </c:pt>
                <c:pt idx="2">
                  <c:v>2.1999999999999999E-2</c:v>
                </c:pt>
                <c:pt idx="3">
                  <c:v>0.11999999999999997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90-4E0F-857B-8B45CB09CB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2017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47422716475309"/>
          <c:y val="0.24508461424972816"/>
          <c:w val="0.45307499827827646"/>
          <c:h val="0.75491538575027184"/>
        </c:manualLayout>
      </c:layout>
      <c:pieChart>
        <c:varyColors val="1"/>
        <c:ser>
          <c:idx val="0"/>
          <c:order val="0"/>
          <c:tx>
            <c:strRef>
              <c:f>Лист1!$D$17</c:f>
              <c:strCache>
                <c:ptCount val="1"/>
                <c:pt idx="0">
                  <c:v>11 579 000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39-4B3B-BA21-7443472EF9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39-4B3B-BA21-7443472EF9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39-4B3B-BA21-7443472EF9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39-4B3B-BA21-7443472EF93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Лист1!$C$18:$C$21</c:f>
              <c:strCache>
                <c:ptCount val="4"/>
                <c:pt idx="0">
                  <c:v>Емкостное оборудование из стеклопластика</c:v>
                </c:pt>
                <c:pt idx="1">
                  <c:v>водоподготовка</c:v>
                </c:pt>
                <c:pt idx="2">
                  <c:v>Очистные сооружения</c:v>
                </c:pt>
                <c:pt idx="3">
                  <c:v>прочее</c:v>
                </c:pt>
              </c:strCache>
            </c:strRef>
          </c:cat>
          <c:val>
            <c:numRef>
              <c:f>Лист1!$D$18:$D$21</c:f>
              <c:numCache>
                <c:formatCode>General</c:formatCode>
                <c:ptCount val="4"/>
                <c:pt idx="0">
                  <c:v>9000000</c:v>
                </c:pt>
                <c:pt idx="1">
                  <c:v>1200000</c:v>
                </c:pt>
                <c:pt idx="2" formatCode="#,##0">
                  <c:v>250000</c:v>
                </c:pt>
                <c:pt idx="3">
                  <c:v>1129000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39-4B3B-BA21-7443472EF931}"/>
            </c:ext>
          </c:extLst>
        </c:ser>
        <c:ser>
          <c:idx val="1"/>
          <c:order val="1"/>
          <c:tx>
            <c:strRef>
              <c:f>Лист1!$E$17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1139-4B3B-BA21-7443472EF9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1139-4B3B-BA21-7443472EF9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139-4B3B-BA21-7443472EF9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1139-4B3B-BA21-7443472EF93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Лист1!$C$18:$C$21</c:f>
              <c:strCache>
                <c:ptCount val="4"/>
                <c:pt idx="0">
                  <c:v>Емкостное оборудование из стеклопластика</c:v>
                </c:pt>
                <c:pt idx="1">
                  <c:v>водоподготовка</c:v>
                </c:pt>
                <c:pt idx="2">
                  <c:v>Очистные сооружения</c:v>
                </c:pt>
                <c:pt idx="3">
                  <c:v>прочее</c:v>
                </c:pt>
              </c:strCache>
            </c:strRef>
          </c:cat>
          <c:val>
            <c:numRef>
              <c:f>Лист1!$E$18:$E$21</c:f>
              <c:numCache>
                <c:formatCode>0.00%</c:formatCode>
                <c:ptCount val="4"/>
                <c:pt idx="0">
                  <c:v>0.77700000000000002</c:v>
                </c:pt>
                <c:pt idx="1">
                  <c:v>0.10299999999999999</c:v>
                </c:pt>
                <c:pt idx="2">
                  <c:v>2.1499999999999998E-2</c:v>
                </c:pt>
                <c:pt idx="3">
                  <c:v>9.8499999999999976E-2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139-4B3B-BA21-7443472EF93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Финансовый профиль проекта</a:t>
            </a:r>
          </a:p>
        </c:rich>
      </c:tx>
      <c:layout>
        <c:manualLayout>
          <c:xMode val="edge"/>
          <c:yMode val="edge"/>
          <c:x val="0.33526710694588396"/>
          <c:y val="3.47003763083831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16943992069674"/>
          <c:y val="0.24921135646687698"/>
          <c:w val="0.82250626637399982"/>
          <c:h val="0.64037854889589907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'[Задача про конд.фабрику.xlsx]Лист1'!$B$139:$H$139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'[Задача про конд.фабрику.xlsx]Лист1'!$B$144:$H$144</c:f>
              <c:numCache>
                <c:formatCode>0.0</c:formatCode>
                <c:ptCount val="7"/>
                <c:pt idx="0">
                  <c:v>-12000000</c:v>
                </c:pt>
                <c:pt idx="1">
                  <c:v>-4065236.3044444453</c:v>
                </c:pt>
                <c:pt idx="2">
                  <c:v>5635092.6362962965</c:v>
                </c:pt>
                <c:pt idx="3">
                  <c:v>16064184.59771605</c:v>
                </c:pt>
                <c:pt idx="4">
                  <c:v>27148508.453168727</c:v>
                </c:pt>
                <c:pt idx="5">
                  <c:v>38824520.865870208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BB-442D-B65F-83577E9A8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456776"/>
        <c:axId val="1"/>
      </c:scatterChart>
      <c:valAx>
        <c:axId val="377456776"/>
        <c:scaling>
          <c:orientation val="minMax"/>
          <c:max val="6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7456776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62790697674418"/>
          <c:y val="0.18823556444675502"/>
          <c:w val="0.82790697674418601"/>
          <c:h val="0.72647163153669514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'[Задача про конд.фабрику.xlsx]Лист1'!$B$85:$H$85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'[Задача про конд.фабрику.xlsx]Лист1'!$B$106:$H$106</c:f>
              <c:numCache>
                <c:formatCode>0.0</c:formatCode>
                <c:ptCount val="7"/>
                <c:pt idx="0">
                  <c:v>0</c:v>
                </c:pt>
                <c:pt idx="1">
                  <c:v>7818604.4346666653</c:v>
                </c:pt>
                <c:pt idx="2">
                  <c:v>19790569.069333334</c:v>
                </c:pt>
                <c:pt idx="3">
                  <c:v>35471590.728666663</c:v>
                </c:pt>
                <c:pt idx="4">
                  <c:v>55712404.375333324</c:v>
                </c:pt>
                <c:pt idx="5">
                  <c:v>87982348.992106676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B7-4243-9C08-B4EA32E98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459728"/>
        <c:axId val="1"/>
      </c:scatterChart>
      <c:valAx>
        <c:axId val="377459728"/>
        <c:scaling>
          <c:orientation val="minMax"/>
          <c:max val="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74597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4712" y="2064830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2200" b="1" dirty="0" smtClean="0"/>
              <a:t>НИЖЕГОРОДСКИЙ </a:t>
            </a:r>
            <a:r>
              <a:rPr lang="ru-RU" sz="2200" b="1" dirty="0"/>
              <a:t>ГОСУДАРСТВЕННЫЙ ТЕХНИЧЕСКИЙ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УНИВЕРСИТЕТ им. Р.Е. Алексеева </a:t>
            </a:r>
            <a:r>
              <a:rPr lang="ru-RU" sz="22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/>
              <a:t>Президентская </a:t>
            </a:r>
            <a:r>
              <a:rPr lang="ru-RU" sz="2200" b="1" dirty="0"/>
              <a:t>программа подготовки управленческих кадров: специальность «Управление производительностью»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ВЫПУСКНАЯ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АТТЕСТАЦИОННАЯ РАБОТА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u="sng" dirty="0" smtClean="0"/>
              <a:t>ТЕМА: Значение </a:t>
            </a:r>
            <a:r>
              <a:rPr lang="ru-RU" sz="2200" b="1" u="sng" dirty="0"/>
              <a:t>запуска производства очистных сооружений и емкостного оборудования из стеклопластика для очистки сточных вод для повышения производительности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u="sng" dirty="0"/>
              <a:t>ООО «НПО </a:t>
            </a:r>
            <a:r>
              <a:rPr lang="ru-RU" sz="2200" b="1" u="sng" dirty="0" smtClean="0"/>
              <a:t>АКВАПРОМ»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7008" y="4452430"/>
            <a:ext cx="8791575" cy="1655762"/>
          </a:xfrm>
        </p:spPr>
        <p:txBody>
          <a:bodyPr>
            <a:noAutofit/>
          </a:bodyPr>
          <a:lstStyle/>
          <a:p>
            <a:r>
              <a:rPr lang="ru-RU" dirty="0"/>
              <a:t>Слушатель: </a:t>
            </a:r>
            <a:r>
              <a:rPr lang="ru-RU" dirty="0" smtClean="0"/>
              <a:t>Жуков С.В. </a:t>
            </a:r>
          </a:p>
          <a:p>
            <a:r>
              <a:rPr lang="ru-RU" dirty="0" smtClean="0"/>
              <a:t>Научный </a:t>
            </a:r>
            <a:r>
              <a:rPr lang="ru-RU" dirty="0"/>
              <a:t>руководитель: Щербакова О.Н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dirty="0" smtClean="0"/>
              <a:t>     Нижний </a:t>
            </a:r>
            <a:r>
              <a:rPr lang="ru-RU" dirty="0"/>
              <a:t>Новгород – </a:t>
            </a:r>
            <a:r>
              <a:rPr lang="ru-RU" dirty="0" smtClean="0"/>
              <a:t>2020 </a:t>
            </a:r>
            <a:r>
              <a:rPr lang="ru-RU" dirty="0"/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2949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АссоРтимент</a:t>
            </a:r>
            <a:r>
              <a:rPr lang="ru-RU" dirty="0" smtClean="0"/>
              <a:t> выпускаемой продукции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38" y="2230567"/>
            <a:ext cx="5290187" cy="35150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0" y="4892431"/>
            <a:ext cx="3398662" cy="1706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46" y="4591878"/>
            <a:ext cx="2853532" cy="2006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9" y="1760749"/>
            <a:ext cx="2483209" cy="2986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99" y="1898373"/>
            <a:ext cx="3174294" cy="22332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9833959" y="4591878"/>
            <a:ext cx="16482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Гиперемкости</a:t>
            </a:r>
            <a:endParaRPr lang="ru-RU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54546" y="1908311"/>
            <a:ext cx="31374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Химическистойкие</a:t>
            </a:r>
            <a:r>
              <a:rPr lang="ru-RU" sz="1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емкости</a:t>
            </a:r>
            <a:endParaRPr lang="ru-RU" sz="1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80888" y="4000016"/>
            <a:ext cx="1067920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4"/>
                </a:solidFill>
                <a:effectLst/>
              </a:rPr>
              <a:t>КНС</a:t>
            </a:r>
            <a:endParaRPr lang="ru-RU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941" y="6137187"/>
            <a:ext cx="35554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Система водоподготовки</a:t>
            </a:r>
            <a:endParaRPr lang="ru-RU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6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2469" y="519127"/>
            <a:ext cx="8821046" cy="2362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Прогноз прибылей и убытков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886154"/>
              </p:ext>
            </p:extLst>
          </p:nvPr>
        </p:nvGraphicFramePr>
        <p:xfrm>
          <a:off x="1141414" y="974036"/>
          <a:ext cx="9905996" cy="5401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924">
                  <a:extLst>
                    <a:ext uri="{9D8B030D-6E8A-4147-A177-3AD203B41FA5}">
                      <a16:colId xmlns:a16="http://schemas.microsoft.com/office/drawing/2014/main" val="109840648"/>
                    </a:ext>
                  </a:extLst>
                </a:gridCol>
                <a:gridCol w="1207924">
                  <a:extLst>
                    <a:ext uri="{9D8B030D-6E8A-4147-A177-3AD203B41FA5}">
                      <a16:colId xmlns:a16="http://schemas.microsoft.com/office/drawing/2014/main" val="3046721964"/>
                    </a:ext>
                  </a:extLst>
                </a:gridCol>
                <a:gridCol w="1207924">
                  <a:extLst>
                    <a:ext uri="{9D8B030D-6E8A-4147-A177-3AD203B41FA5}">
                      <a16:colId xmlns:a16="http://schemas.microsoft.com/office/drawing/2014/main" val="4005911773"/>
                    </a:ext>
                  </a:extLst>
                </a:gridCol>
                <a:gridCol w="1188556">
                  <a:extLst>
                    <a:ext uri="{9D8B030D-6E8A-4147-A177-3AD203B41FA5}">
                      <a16:colId xmlns:a16="http://schemas.microsoft.com/office/drawing/2014/main" val="1603347817"/>
                    </a:ext>
                  </a:extLst>
                </a:gridCol>
                <a:gridCol w="1188556">
                  <a:extLst>
                    <a:ext uri="{9D8B030D-6E8A-4147-A177-3AD203B41FA5}">
                      <a16:colId xmlns:a16="http://schemas.microsoft.com/office/drawing/2014/main" val="1388389184"/>
                    </a:ext>
                  </a:extLst>
                </a:gridCol>
                <a:gridCol w="1188556">
                  <a:extLst>
                    <a:ext uri="{9D8B030D-6E8A-4147-A177-3AD203B41FA5}">
                      <a16:colId xmlns:a16="http://schemas.microsoft.com/office/drawing/2014/main" val="661717828"/>
                    </a:ext>
                  </a:extLst>
                </a:gridCol>
                <a:gridCol w="1188556">
                  <a:extLst>
                    <a:ext uri="{9D8B030D-6E8A-4147-A177-3AD203B41FA5}">
                      <a16:colId xmlns:a16="http://schemas.microsoft.com/office/drawing/2014/main" val="3688694244"/>
                    </a:ext>
                  </a:extLst>
                </a:gridCol>
              </a:tblGrid>
              <a:tr h="1946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511841"/>
                  </a:ext>
                </a:extLst>
              </a:tr>
              <a:tr h="194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126039434"/>
                  </a:ext>
                </a:extLst>
              </a:tr>
              <a:tr h="194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Доходы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1893836996"/>
                  </a:ext>
                </a:extLst>
              </a:tr>
              <a:tr h="23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Выручка от реализации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44160000,0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53433600,0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64654656,0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78232133,8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94660881,8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2233558571"/>
                  </a:ext>
                </a:extLst>
              </a:tr>
              <a:tr h="23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Доход от реализации активов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3697911519"/>
                  </a:ext>
                </a:extLst>
              </a:tr>
              <a:tr h="23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доходов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44160000,0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53433600,0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64654656,0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78232133,8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94660881,8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2895848072"/>
                  </a:ext>
                </a:extLst>
              </a:tr>
              <a:tr h="194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Затраты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1923901842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Расходы на сырье и материалы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-22080000,0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-26716800,0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-32327328,0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-39116066,9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-47330440,9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1403031450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Оплата труда (включая ЕСН)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-5000000,0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-5500000,0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-6050000,0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-6655000,0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-7320500,0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3032463949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Расходы на кредит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-1798687,8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-1505291,2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-1161351,0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-758160,0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-285510,9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1834140834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Управленческие расходы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-1200000,0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-1320000,0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-1452000,0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-1597200,0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-1756920,0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647773092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Прочие расходы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-1000000,0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-1100000,0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-1210000,0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-1331000,0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-1464100,0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182109697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Амортизация оборудования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-2400000,0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-2400000,0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-2400000,0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-2400000,0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-2400000,0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2568918407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затрат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-33478687,8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-38542091,2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-44600679,0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-51857426,9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-60557471,8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856992305"/>
                  </a:ext>
                </a:extLst>
              </a:tr>
              <a:tr h="23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Прибыль до выплаты налогов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10681312,2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14891508,8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20053977,0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26374706,9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34103410,1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249798321"/>
                  </a:ext>
                </a:extLst>
              </a:tr>
              <a:tr h="352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Налог на прибыль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-2136262,4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-2978301,8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-4010795,4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-5274941,4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-6820682,0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655780994"/>
                  </a:ext>
                </a:extLst>
              </a:tr>
              <a:tr h="233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Чистая прибыль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8545049,8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11913207,0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16043181,6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21099765,5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27282728,0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1909203253"/>
                  </a:ext>
                </a:extLst>
              </a:tr>
              <a:tr h="114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350791437"/>
                  </a:ext>
                </a:extLst>
              </a:tr>
              <a:tr h="23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Нераспределенная прибыль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8545049,8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11913207,0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16043181,6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21099765,5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27282728,0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82" marR="39382" marT="0" marB="0" anchor="ctr"/>
                </a:tc>
                <a:extLst>
                  <a:ext uri="{0D108BD9-81ED-4DB2-BD59-A6C34878D82A}">
                    <a16:rowId xmlns:a16="http://schemas.microsoft.com/office/drawing/2014/main" val="3440979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1924180" y="-63852"/>
            <a:ext cx="36040350" cy="4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прибылей и убытков, руб.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6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Финансовая сторона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961647"/>
              </p:ext>
            </p:extLst>
          </p:nvPr>
        </p:nvGraphicFramePr>
        <p:xfrm>
          <a:off x="305116" y="2097088"/>
          <a:ext cx="5568950" cy="371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398573"/>
              </p:ext>
            </p:extLst>
          </p:nvPr>
        </p:nvGraphicFramePr>
        <p:xfrm>
          <a:off x="6094411" y="2959100"/>
          <a:ext cx="5173345" cy="199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4607" y="2328903"/>
            <a:ext cx="46228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/>
              <a:t>график динамики остатка денежных средств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6871" y="6009189"/>
            <a:ext cx="7315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 графикам видно, что проект финансово устойчив</a:t>
            </a:r>
            <a:endParaRPr lang="ru-RU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82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-166605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Маркетинговый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53549"/>
            <a:ext cx="10000353" cy="58044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/>
              <a:t>План </a:t>
            </a:r>
            <a:r>
              <a:rPr lang="ru-RU" sz="3300" dirty="0" smtClean="0"/>
              <a:t>действий </a:t>
            </a:r>
            <a:r>
              <a:rPr lang="ru-RU" sz="3300" dirty="0"/>
              <a:t>будет выглядеть следующим образом:</a:t>
            </a:r>
          </a:p>
          <a:p>
            <a:pPr marL="0" indent="0">
              <a:buNone/>
            </a:pPr>
            <a:r>
              <a:rPr lang="ru-RU" sz="3300" dirty="0" smtClean="0"/>
              <a:t>1. </a:t>
            </a:r>
            <a:r>
              <a:rPr lang="ru-RU" sz="3300" dirty="0"/>
              <a:t>Отследить на сайтах закупок Победителей тендеров по крупным стройкам и </a:t>
            </a:r>
            <a:r>
              <a:rPr lang="ru-RU" sz="3300" dirty="0" smtClean="0"/>
              <a:t> </a:t>
            </a:r>
            <a:r>
              <a:rPr lang="ru-RU" sz="3300" dirty="0"/>
              <a:t>встретиться лично и презентовать свою продукцию.</a:t>
            </a:r>
          </a:p>
          <a:p>
            <a:pPr marL="0" indent="0">
              <a:buNone/>
            </a:pPr>
            <a:r>
              <a:rPr lang="ru-RU" sz="3300" dirty="0"/>
              <a:t>2.Проинформировать министерство ЖКХ. Министерство экологии и министерство строительства, а также торгово-промышленную палату о создании производства в Нижегородской области.</a:t>
            </a:r>
          </a:p>
          <a:p>
            <a:pPr marL="0" indent="0">
              <a:buNone/>
            </a:pPr>
            <a:r>
              <a:rPr lang="ru-RU" sz="3300" dirty="0"/>
              <a:t>3. Холодный </a:t>
            </a:r>
            <a:r>
              <a:rPr lang="ru-RU" sz="3300" dirty="0" err="1"/>
              <a:t>обзвон</a:t>
            </a:r>
            <a:r>
              <a:rPr lang="ru-RU" sz="3300" dirty="0"/>
              <a:t>  и высылка маркетинг кита – о возможностях нашего производства по строительным компаниям, которые работают по коммерческим заказам (те. что строят дома и те, что занимаются прокладкой сетей)</a:t>
            </a:r>
          </a:p>
          <a:p>
            <a:pPr marL="0" indent="0">
              <a:buNone/>
            </a:pPr>
            <a:r>
              <a:rPr lang="ru-RU" sz="3300" dirty="0"/>
              <a:t>4.Корректировка объявлений рекламных кампаний в </a:t>
            </a:r>
            <a:r>
              <a:rPr lang="ru-RU" sz="3300" dirty="0" err="1"/>
              <a:t>яндексе</a:t>
            </a:r>
            <a:r>
              <a:rPr lang="ru-RU" sz="3300" dirty="0"/>
              <a:t> и </a:t>
            </a:r>
            <a:r>
              <a:rPr lang="ru-RU" sz="3300" dirty="0" err="1"/>
              <a:t>гугл</a:t>
            </a:r>
            <a:r>
              <a:rPr lang="ru-RU" sz="3300" dirty="0"/>
              <a:t>  на Нижегородскую область с акцентом на открывающееся производство.</a:t>
            </a:r>
          </a:p>
          <a:p>
            <a:pPr marL="0" indent="0">
              <a:buNone/>
            </a:pPr>
            <a:r>
              <a:rPr lang="ru-RU" sz="3300" dirty="0"/>
              <a:t>5. Поиск тендеров на </a:t>
            </a:r>
            <a:r>
              <a:rPr lang="ru-RU" sz="3300" dirty="0" err="1"/>
              <a:t>госзакупках</a:t>
            </a:r>
            <a:r>
              <a:rPr lang="ru-RU" sz="3300" dirty="0"/>
              <a:t> и </a:t>
            </a:r>
            <a:r>
              <a:rPr lang="ru-RU" sz="3300" dirty="0" err="1" smtClean="0"/>
              <a:t>агрегаторах</a:t>
            </a:r>
            <a:r>
              <a:rPr lang="ru-RU" sz="3300" dirty="0" smtClean="0"/>
              <a:t>.</a:t>
            </a:r>
            <a:endParaRPr lang="ru-RU" sz="3300" dirty="0"/>
          </a:p>
          <a:p>
            <a:pPr marL="0" indent="0">
              <a:buNone/>
            </a:pPr>
            <a:r>
              <a:rPr lang="ru-RU" sz="3300" dirty="0"/>
              <a:t>6. Размещение о возможностях производства  на существующих рекламных и торговых площадках и </a:t>
            </a:r>
            <a:r>
              <a:rPr lang="ru-RU" sz="3300" dirty="0" err="1"/>
              <a:t>маркетплэйсах</a:t>
            </a:r>
            <a:r>
              <a:rPr lang="ru-RU" sz="3300" dirty="0"/>
              <a:t> (</a:t>
            </a:r>
            <a:r>
              <a:rPr lang="en-US" sz="3300" dirty="0" err="1"/>
              <a:t>avito</a:t>
            </a:r>
            <a:r>
              <a:rPr lang="ru-RU" sz="3300" dirty="0"/>
              <a:t>, </a:t>
            </a:r>
            <a:r>
              <a:rPr lang="ru-RU" sz="3300" dirty="0" err="1"/>
              <a:t>тиу</a:t>
            </a:r>
            <a:r>
              <a:rPr lang="ru-RU" sz="3300" dirty="0"/>
              <a:t> </a:t>
            </a:r>
            <a:r>
              <a:rPr lang="ru-RU" sz="3300" dirty="0" err="1"/>
              <a:t>ру</a:t>
            </a:r>
            <a:r>
              <a:rPr lang="ru-RU" sz="3300" dirty="0"/>
              <a:t>)</a:t>
            </a:r>
          </a:p>
          <a:p>
            <a:pPr marL="0" indent="0">
              <a:buNone/>
            </a:pPr>
            <a:r>
              <a:rPr lang="ru-RU" sz="3300" dirty="0"/>
              <a:t>7.Прозвон партнёров, которые работают в смежных областях. (Проектировщики, продавцы насосных станций и </a:t>
            </a:r>
            <a:r>
              <a:rPr lang="ru-RU" sz="3300" dirty="0" err="1"/>
              <a:t>т.д</a:t>
            </a:r>
            <a:r>
              <a:rPr lang="ru-RU" sz="3300" dirty="0"/>
              <a:t>). Презентация для них программы для самостоятельного расчёта цены. </a:t>
            </a:r>
          </a:p>
          <a:p>
            <a:pPr marL="0" indent="0">
              <a:buNone/>
            </a:pPr>
            <a:r>
              <a:rPr lang="ru-RU" sz="3300" dirty="0"/>
              <a:t>8 Работа с базой существующей </a:t>
            </a:r>
            <a:r>
              <a:rPr lang="ru-RU" sz="3300" dirty="0" err="1"/>
              <a:t>срм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3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11623"/>
            <a:ext cx="9905998" cy="1478570"/>
          </a:xfrm>
        </p:spPr>
        <p:txBody>
          <a:bodyPr/>
          <a:lstStyle/>
          <a:p>
            <a:pPr algn="ctr"/>
            <a:r>
              <a:rPr lang="ru-RU" b="1" dirty="0"/>
              <a:t>Оценка социальной и экологической значимости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484173"/>
            <a:ext cx="9905999" cy="5085592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Создание рабочих мест на </a:t>
            </a:r>
            <a:r>
              <a:rPr lang="ru-RU" sz="1600" dirty="0" smtClean="0"/>
              <a:t>предприятии</a:t>
            </a:r>
            <a:r>
              <a:rPr lang="ru-RU" sz="1600" dirty="0"/>
              <a:t> </a:t>
            </a:r>
            <a:r>
              <a:rPr lang="ru-RU" sz="1600" dirty="0" smtClean="0"/>
              <a:t>и  </a:t>
            </a:r>
            <a:r>
              <a:rPr lang="ru-RU" sz="1600" dirty="0"/>
              <a:t>для смежных </a:t>
            </a:r>
            <a:r>
              <a:rPr lang="ru-RU" sz="1600" dirty="0" smtClean="0"/>
              <a:t>отраслей</a:t>
            </a:r>
            <a:endParaRPr lang="ru-RU" sz="1600" dirty="0"/>
          </a:p>
          <a:p>
            <a:pPr lvl="0"/>
            <a:r>
              <a:rPr lang="ru-RU" sz="1600" dirty="0"/>
              <a:t>Кадровая политика современного предприятия улучшает качество подготовки специалистов в средних и высших учебных заведения</a:t>
            </a:r>
          </a:p>
          <a:p>
            <a:pPr lvl="0"/>
            <a:r>
              <a:rPr lang="ru-RU" sz="1600" dirty="0"/>
              <a:t>Современное предприятие закладывает в бюджет и социальные проекты, направленные на развитие региона.</a:t>
            </a:r>
          </a:p>
          <a:p>
            <a:pPr lvl="0"/>
            <a:r>
              <a:rPr lang="ru-RU" sz="1600" dirty="0"/>
              <a:t>Предприятие обычно располагается рядом с населёнными пунктами заселяя и развивая окружающие деревня и сёла.</a:t>
            </a:r>
          </a:p>
          <a:p>
            <a:pPr marL="0" indent="0" algn="ctr">
              <a:buNone/>
            </a:pPr>
            <a:r>
              <a:rPr lang="ru-RU" dirty="0"/>
              <a:t>Кроме социальной значимости есть и экологическая:</a:t>
            </a:r>
          </a:p>
          <a:p>
            <a:pPr lvl="0"/>
            <a:r>
              <a:rPr lang="ru-RU" sz="1600" dirty="0"/>
              <a:t>Производство очистных сооружений предполагает идеологическую пропаганду среди местного населения, а также строителей, представителей госорганов.</a:t>
            </a:r>
          </a:p>
          <a:p>
            <a:pPr lvl="0"/>
            <a:r>
              <a:rPr lang="ru-RU" sz="1600" dirty="0"/>
              <a:t>Доступность очистных сооружений даёт увеличение в их применении в хозяйственно-бытовой деятельности организаций и частных лиц.</a:t>
            </a:r>
          </a:p>
          <a:p>
            <a:r>
              <a:rPr lang="ru-RU" sz="1600" dirty="0"/>
              <a:t>Производя очистные сооружения предприятие в первую очередь своим примером будет показывать грамотную работу с очисткой стоков и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87744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39613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09530"/>
            <a:ext cx="10397917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роста производительности НПО АКВАПРОМ этот проект необходим.</a:t>
            </a:r>
          </a:p>
          <a:p>
            <a:r>
              <a:rPr lang="ru-RU" dirty="0" smtClean="0"/>
              <a:t>При запуске производства увеличится продажи смежных направлений, таких как водоподготовка и насосное оборудование.</a:t>
            </a:r>
          </a:p>
          <a:p>
            <a:r>
              <a:rPr lang="ru-RU" dirty="0" smtClean="0"/>
              <a:t>Проект рентабелен и финансово устойчив.</a:t>
            </a:r>
          </a:p>
          <a:p>
            <a:r>
              <a:rPr lang="ru-RU" dirty="0" smtClean="0"/>
              <a:t>Запуск на базе существующих ресурсов предприятия, позволит существенно сэкономить первоначальные затраты и увеличить финансовую перспективность проекта.</a:t>
            </a:r>
          </a:p>
          <a:p>
            <a:r>
              <a:rPr lang="ru-RU" dirty="0" smtClean="0"/>
              <a:t>Проект несёт в себе положительную значимость в экономическом. Социальном и экологическом аспектах для региона</a:t>
            </a:r>
          </a:p>
          <a:p>
            <a:pPr algn="ctr"/>
            <a:r>
              <a:rPr lang="ru-RU" u="sng" dirty="0" smtClean="0"/>
              <a:t>Проект необходимо ЗАПУСКАТЬ</a:t>
            </a:r>
            <a:r>
              <a:rPr lang="ru-RU" dirty="0" smtClean="0"/>
              <a:t>! И мы запустили!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10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33" y="5063490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Я был очень рад с Вами поработать!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837" y="611517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08" y="1874520"/>
            <a:ext cx="5669280" cy="31889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33508" y="4284071"/>
            <a:ext cx="1747594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кнс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9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573" y="242903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НПО </a:t>
            </a:r>
            <a:r>
              <a:rPr lang="ru-RU" sz="4000" dirty="0" smtClean="0"/>
              <a:t>АКВАПРОМ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Водоподготовка  - очистка сточных вод -  продажа емкостного оборудования</a:t>
            </a:r>
            <a:br>
              <a:rPr lang="ru-RU" sz="2700" dirty="0" smtClean="0"/>
            </a:b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23891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11082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Актуальность проблемы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89652"/>
            <a:ext cx="9905999" cy="4572000"/>
          </a:xfrm>
        </p:spPr>
        <p:txBody>
          <a:bodyPr>
            <a:normAutofit fontScale="40000" lnSpcReduction="20000"/>
          </a:bodyPr>
          <a:lstStyle/>
          <a:p>
            <a:r>
              <a:rPr lang="ru-RU" sz="4400" dirty="0" smtClean="0"/>
              <a:t>Национальный проект Экология на 2019 -2024 г</a:t>
            </a:r>
          </a:p>
          <a:p>
            <a:r>
              <a:rPr lang="ru-RU" sz="4400" dirty="0" smtClean="0"/>
              <a:t>Бюджет 4 </a:t>
            </a:r>
            <a:r>
              <a:rPr lang="ru-RU" sz="4400" dirty="0"/>
              <a:t>041 000 000 000 </a:t>
            </a:r>
            <a:endParaRPr lang="ru-RU" sz="4400" dirty="0" smtClean="0"/>
          </a:p>
          <a:p>
            <a:r>
              <a:rPr lang="ru-RU" sz="4400" dirty="0"/>
              <a:t>Одним из флагманских проектов является программа Оздоровление </a:t>
            </a:r>
            <a:r>
              <a:rPr lang="ru-RU" sz="4400" dirty="0" smtClean="0"/>
              <a:t>Волги. В нём принимает активное участие Нижегородская область 18 млрд </a:t>
            </a:r>
            <a:r>
              <a:rPr lang="ru-RU" sz="4400" dirty="0" err="1" smtClean="0"/>
              <a:t>руб</a:t>
            </a:r>
            <a:r>
              <a:rPr lang="ru-RU" sz="4400" dirty="0" smtClean="0"/>
              <a:t> получит на реализацию этого проекта.</a:t>
            </a:r>
          </a:p>
          <a:p>
            <a:r>
              <a:rPr lang="ru-RU" sz="4400" dirty="0" smtClean="0"/>
              <a:t>Также строительство на строительство дорог  в 2020-2021 г 13 трлн руб.</a:t>
            </a:r>
          </a:p>
          <a:p>
            <a:r>
              <a:rPr lang="ru-RU" sz="4400" dirty="0" smtClean="0"/>
              <a:t>Но претендовать на этот рынок можно только будучи производителем очистных сооружений</a:t>
            </a:r>
          </a:p>
          <a:p>
            <a:pPr algn="ctr"/>
            <a:r>
              <a:rPr lang="ru-RU" sz="7000" u="sng" dirty="0" smtClean="0"/>
              <a:t>Цель </a:t>
            </a:r>
            <a:r>
              <a:rPr lang="ru-RU" sz="7000" u="sng" dirty="0"/>
              <a:t>работы  </a:t>
            </a:r>
            <a:r>
              <a:rPr lang="ru-RU" sz="7000" dirty="0"/>
              <a:t>состоит в </a:t>
            </a:r>
            <a:r>
              <a:rPr lang="ru-RU" sz="7000" dirty="0" smtClean="0"/>
              <a:t>оценк</a:t>
            </a:r>
            <a:r>
              <a:rPr lang="ru-RU" sz="7000" dirty="0"/>
              <a:t>е</a:t>
            </a:r>
            <a:r>
              <a:rPr lang="ru-RU" sz="7000" dirty="0" smtClean="0"/>
              <a:t> </a:t>
            </a:r>
            <a:r>
              <a:rPr lang="ru-RU" sz="7000" dirty="0"/>
              <a:t>значения запуска производства очистных сооружений и емкостного оборудования из стеклопластика для очистки сточных вод </a:t>
            </a:r>
            <a:r>
              <a:rPr lang="ru-RU" sz="7000" u="sng" dirty="0"/>
              <a:t>для повышения производительности </a:t>
            </a:r>
            <a:r>
              <a:rPr lang="ru-RU" sz="7000" dirty="0"/>
              <a:t>ООО «НПО АКВАПРОМ»</a:t>
            </a:r>
            <a:endParaRPr lang="ru-RU" sz="7000" dirty="0" smtClean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3159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70" y="38991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Для достижения указанной цели </a:t>
            </a:r>
            <a:r>
              <a:rPr lang="ru-RU" u="sng" dirty="0" smtClean="0"/>
              <a:t> мы решили </a:t>
            </a:r>
            <a:r>
              <a:rPr lang="ru-RU" u="sng" dirty="0"/>
              <a:t>следующие 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852" y="1620078"/>
            <a:ext cx="9905999" cy="3945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600" dirty="0" smtClean="0"/>
              <a:t>Провели </a:t>
            </a:r>
            <a:r>
              <a:rPr lang="ru-RU" sz="1600" dirty="0"/>
              <a:t>анализ исторического развития и текущего положения НПО АКВАПРОМ на рынке. 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Выявили </a:t>
            </a:r>
            <a:r>
              <a:rPr lang="ru-RU" sz="1600" dirty="0"/>
              <a:t>ключевые проблемы развития НПО АКВАПРОМ на рынке. 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Изучили </a:t>
            </a:r>
            <a:r>
              <a:rPr lang="ru-RU" sz="1600" dirty="0"/>
              <a:t>текущую ситуацию на рынке производства очистных сооружений и емкостного оборудования.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Выработали  </a:t>
            </a:r>
            <a:r>
              <a:rPr lang="ru-RU" sz="1600" dirty="0"/>
              <a:t>стратегический план развития и составить маркетинговый план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Разработали </a:t>
            </a:r>
            <a:r>
              <a:rPr lang="ru-RU" sz="1600" dirty="0"/>
              <a:t>проект запуска производства очистных сооружений и емкостного оборудования из стеклопластика для очистки сточных вод. 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Определили </a:t>
            </a:r>
            <a:r>
              <a:rPr lang="ru-RU" sz="1600" dirty="0"/>
              <a:t>объем инвестиционных затрат.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Оценили </a:t>
            </a:r>
            <a:r>
              <a:rPr lang="ru-RU" sz="1600" dirty="0"/>
              <a:t>коммерческую эффективность  проекта запуска производства очистных сооружений и емкостного оборудования из стеклопластика для очистки сточных вод в Нижегородской области.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Оценили </a:t>
            </a:r>
            <a:r>
              <a:rPr lang="ru-RU" sz="1600" dirty="0"/>
              <a:t>финансовую устойчивость проекта.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Оценили </a:t>
            </a:r>
            <a:r>
              <a:rPr lang="ru-RU" sz="1600" dirty="0"/>
              <a:t>влияние запуска производства на увеличение производительности НПО АКВАПРОМ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Оценили </a:t>
            </a:r>
            <a:r>
              <a:rPr lang="ru-RU" sz="1600" dirty="0"/>
              <a:t>общественную и экологическую значимость проекта.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60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7906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Объект исследования: научно-производственное предприятие АКВАПРОМ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99616"/>
            <a:ext cx="9905999" cy="5010514"/>
          </a:xfrm>
        </p:spPr>
        <p:txBody>
          <a:bodyPr>
            <a:normAutofit/>
          </a:bodyPr>
          <a:lstStyle/>
          <a:p>
            <a:r>
              <a:rPr lang="ru-RU" dirty="0" smtClean="0"/>
              <a:t>Предмет </a:t>
            </a:r>
            <a:r>
              <a:rPr lang="ru-RU" dirty="0"/>
              <a:t>исследования: Проект запуска производства очистных </a:t>
            </a:r>
            <a:r>
              <a:rPr lang="ru-RU" dirty="0" smtClean="0"/>
              <a:t>сооружений</a:t>
            </a:r>
          </a:p>
          <a:p>
            <a:r>
              <a:rPr lang="ru-RU" dirty="0"/>
              <a:t>Методы исследования: наблюдение, обобщение, экспертные оценки, инструменты стратегического анализа, метод вариаций, инвестиционный </a:t>
            </a:r>
            <a:r>
              <a:rPr lang="ru-RU" dirty="0" smtClean="0"/>
              <a:t>анализ</a:t>
            </a:r>
          </a:p>
          <a:p>
            <a:r>
              <a:rPr lang="ru-RU" u="sng" dirty="0" smtClean="0"/>
              <a:t>Практическая </a:t>
            </a:r>
            <a:r>
              <a:rPr lang="ru-RU" u="sng" dirty="0"/>
              <a:t>значимость </a:t>
            </a:r>
            <a:r>
              <a:rPr lang="ru-RU" dirty="0"/>
              <a:t>выпускной работы состоит в том, чтобы </a:t>
            </a:r>
            <a:r>
              <a:rPr lang="ru-RU" u="sng" dirty="0"/>
              <a:t>оценить возможность запуска производства </a:t>
            </a:r>
            <a:r>
              <a:rPr lang="ru-RU" dirty="0"/>
              <a:t>очистных сооружений и емкостного оборудования из стеклопластика для очистки сточных вод в Нижегородской области, а также его дальнейшего масштабирования, </a:t>
            </a:r>
            <a:r>
              <a:rPr lang="ru-RU" u="sng" dirty="0"/>
              <a:t>для повышения производительности предприятия</a:t>
            </a:r>
            <a:r>
              <a:rPr lang="ru-RU" dirty="0"/>
              <a:t>.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94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79094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производительности </a:t>
            </a:r>
            <a:br>
              <a:rPr lang="ru-RU" dirty="0" smtClean="0"/>
            </a:br>
            <a:r>
              <a:rPr lang="ru-RU" dirty="0" err="1" smtClean="0"/>
              <a:t>нПО</a:t>
            </a:r>
            <a:r>
              <a:rPr lang="ru-RU" dirty="0" smtClean="0"/>
              <a:t> АКВАПРОМ </a:t>
            </a:r>
            <a:br>
              <a:rPr lang="ru-RU" dirty="0" smtClean="0"/>
            </a:br>
            <a:r>
              <a:rPr lang="ru-RU" dirty="0" smtClean="0"/>
              <a:t>2017-2019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376100"/>
              </p:ext>
            </p:extLst>
          </p:nvPr>
        </p:nvGraphicFramePr>
        <p:xfrm>
          <a:off x="1141412" y="1857664"/>
          <a:ext cx="4583527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46062"/>
              </p:ext>
            </p:extLst>
          </p:nvPr>
        </p:nvGraphicFramePr>
        <p:xfrm>
          <a:off x="6976952" y="1857664"/>
          <a:ext cx="4573905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054737"/>
              </p:ext>
            </p:extLst>
          </p:nvPr>
        </p:nvGraphicFramePr>
        <p:xfrm>
          <a:off x="4052305" y="4240762"/>
          <a:ext cx="4084212" cy="218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565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Провели </a:t>
            </a:r>
            <a:r>
              <a:rPr lang="en-US" dirty="0" smtClean="0"/>
              <a:t>SWOT,PEST </a:t>
            </a:r>
            <a:r>
              <a:rPr lang="ru-RU" dirty="0" smtClean="0"/>
              <a:t>анализ. Анализа структуры компании</a:t>
            </a:r>
            <a:r>
              <a:rPr lang="en-US" dirty="0" smtClean="0"/>
              <a:t>/</a:t>
            </a:r>
            <a:r>
              <a:rPr lang="ru-RU" dirty="0" smtClean="0"/>
              <a:t>конкурентов</a:t>
            </a:r>
            <a:r>
              <a:rPr lang="en-US" dirty="0" smtClean="0"/>
              <a:t>/</a:t>
            </a:r>
            <a:r>
              <a:rPr lang="ru-RU" dirty="0" smtClean="0"/>
              <a:t>потребителей</a:t>
            </a:r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77" y="1806446"/>
            <a:ext cx="4439478" cy="25374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421903" y="3995678"/>
            <a:ext cx="68480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Наши предложения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Необходимо организовывать производство очистных сооружений, КНС и емкостного оборудования диаметром от 1,2 -4.2 м.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Предусмотреть возможность сборочного производства систем водоподготовки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Разработать свою патентованную технологию очистных.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Разработать и внедрить систему отбора</a:t>
            </a:r>
            <a:r>
              <a:rPr lang="en-US" sz="2000" dirty="0" smtClean="0"/>
              <a:t>/</a:t>
            </a:r>
            <a:r>
              <a:rPr lang="ru-RU" sz="2000" dirty="0" smtClean="0"/>
              <a:t>адаптации персонала.</a:t>
            </a:r>
            <a:endParaRPr lang="ru-RU" sz="2000" dirty="0"/>
          </a:p>
        </p:txBody>
      </p:sp>
      <p:pic>
        <p:nvPicPr>
          <p:cNvPr id="16" name="Рисунок 15" descr="Жизненный цикл организации по Адизес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82" y="1823820"/>
            <a:ext cx="2661037" cy="25026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57671" y="1737360"/>
            <a:ext cx="2950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Доли рынка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72968" y="2377440"/>
            <a:ext cx="1636776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238342" y="2377440"/>
            <a:ext cx="2571402" cy="1170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Компания определила для себя следующие </a:t>
            </a:r>
            <a:r>
              <a:rPr lang="ru-RU" dirty="0" smtClean="0"/>
              <a:t>ЗАДАЧИ </a:t>
            </a:r>
            <a:r>
              <a:rPr lang="ru-RU" dirty="0" smtClean="0"/>
              <a:t>в производстве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20887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/>
              <a:t> </a:t>
            </a:r>
            <a:r>
              <a:rPr lang="ru-RU" sz="1800" dirty="0"/>
              <a:t>Производство и реализация на рынке Нижегородской области и ближайших регионов высококачественного и современного емкостного оборудования из стеклопластика.</a:t>
            </a:r>
          </a:p>
          <a:p>
            <a:pPr lvl="0"/>
            <a:r>
              <a:rPr lang="ru-RU" sz="1800" dirty="0"/>
              <a:t>Формирование рынка и спроса на этот продукт, выстраивание дилерской сети сбыта, обеспечивающей комфортные условия покупки для конечных покупателей, приемлемый уровень добавочной стоимости для всех участников рынка. </a:t>
            </a:r>
          </a:p>
          <a:p>
            <a:pPr lvl="0"/>
            <a:r>
              <a:rPr lang="ru-RU" sz="1800" dirty="0"/>
              <a:t>Поддержание высокого уровня качества производимого продукта, формирование положительного </a:t>
            </a:r>
            <a:r>
              <a:rPr lang="ru-RU" sz="1800" dirty="0" err="1"/>
              <a:t>репутационного</a:t>
            </a:r>
            <a:r>
              <a:rPr lang="ru-RU" sz="1800" dirty="0"/>
              <a:t> фона для данного вида емкостного оборудования. </a:t>
            </a:r>
          </a:p>
          <a:p>
            <a:pPr lvl="0"/>
            <a:r>
              <a:rPr lang="ru-RU" sz="1800" dirty="0"/>
              <a:t>Увеличение продаж сопутствующих направлений. К примеру, продажа насосного оборудования или станций водоподготовки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Оказать положительное социальное, экономическое и экологическое влияние на общество</a:t>
            </a:r>
            <a:endParaRPr lang="ru-RU" sz="18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584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239" y="437322"/>
            <a:ext cx="9905999" cy="3912705"/>
          </a:xfrm>
        </p:spPr>
        <p:txBody>
          <a:bodyPr/>
          <a:lstStyle/>
          <a:p>
            <a:pPr algn="ctr"/>
            <a:r>
              <a:rPr lang="ru-RU" dirty="0" smtClean="0"/>
              <a:t>Оптимальным способом производства является метод </a:t>
            </a:r>
            <a:r>
              <a:rPr lang="ru-RU" dirty="0" err="1" smtClean="0"/>
              <a:t>филаментной</a:t>
            </a:r>
            <a:r>
              <a:rPr lang="ru-RU" dirty="0" smtClean="0"/>
              <a:t> намотки тело емкости</a:t>
            </a:r>
          </a:p>
          <a:p>
            <a:pPr algn="ctr"/>
            <a:r>
              <a:rPr lang="ru-RU" dirty="0" smtClean="0"/>
              <a:t>И ручное формование торца емкости</a:t>
            </a:r>
            <a:endParaRPr lang="ru-RU" dirty="0"/>
          </a:p>
        </p:txBody>
      </p:sp>
      <p:pic>
        <p:nvPicPr>
          <p:cNvPr id="1026" name="Picture 2" descr="http://i.water-and-sand.ru/u/e8/8308ee377411e5ae238e16213367d4/-/VID_20141217_152519.3gp_snapshot_00.06_%5B2015.07.03_08.33.28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89" y="2083802"/>
            <a:ext cx="5269711" cy="21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esent5.com/presentation/1/54734094_132213461.pdf-img/54734094_132213461.pdf-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3" y="2083801"/>
            <a:ext cx="5530709" cy="41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4350027"/>
            <a:ext cx="2783540" cy="1752599"/>
          </a:xfrm>
          <a:prstGeom prst="rect">
            <a:avLst/>
          </a:prstGeom>
        </p:spPr>
      </p:pic>
      <p:pic>
        <p:nvPicPr>
          <p:cNvPr id="1032" name="Picture 8" descr="https://images.ru.prom.st/24353230_w640_h640_emkosti-stekloplastikovy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01" y="4401327"/>
            <a:ext cx="2199999" cy="1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86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3713</TotalTime>
  <Words>1046</Words>
  <Application>Microsoft Office PowerPoint</Application>
  <PresentationFormat>Широкоэкранный</PresentationFormat>
  <Paragraphs>214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Cyr</vt:lpstr>
      <vt:lpstr>Calibri</vt:lpstr>
      <vt:lpstr>Calibri Light</vt:lpstr>
      <vt:lpstr>Times New Roman</vt:lpstr>
      <vt:lpstr>Trebuchet MS</vt:lpstr>
      <vt:lpstr>Tw Cen MT</vt:lpstr>
      <vt:lpstr>Контур</vt:lpstr>
      <vt:lpstr>   НИЖЕГОРОДСКИЙ ГОСУДАРСТВЕННЫЙ ТЕХНИЧЕСКИЙ  УНИВЕРСИТЕТ им. Р.Е. Алексеева   Президентская программа подготовки управленческих кадров: специальность «Управление производительностью»   ВЫПУСКНАЯ  АТТЕСТАЦИОННАЯ РАБОТА   ТЕМА: Значение запуска производства очистных сооружений и емкостного оборудования из стеклопластика для очистки сточных вод для повышения производительности ООО «НПО АКВАПРОМ» </vt:lpstr>
      <vt:lpstr>НПО АКВАПРОМ  Водоподготовка  - очистка сточных вод -  продажа емкостного оборудования </vt:lpstr>
      <vt:lpstr>Актуальность проблемы</vt:lpstr>
      <vt:lpstr>Для достижения указанной цели  мы решили следующие задачи: </vt:lpstr>
      <vt:lpstr>Объект исследования: научно-производственное предприятие АКВАПРОМ </vt:lpstr>
      <vt:lpstr>Анализ производительности  нПО АКВАПРОМ  2017-2019</vt:lpstr>
      <vt:lpstr>Провели SWOT,PEST анализ. Анализа структуры компании/конкурентов/потребителей</vt:lpstr>
      <vt:lpstr>Компания определила для себя следующие ЗАДАЧИ в производстве продукции</vt:lpstr>
      <vt:lpstr>Презентация PowerPoint</vt:lpstr>
      <vt:lpstr>АссоРтимент выпускаемой продукции</vt:lpstr>
      <vt:lpstr>Прогноз прибылей и убытков</vt:lpstr>
      <vt:lpstr>Финансовая сторона проекта</vt:lpstr>
      <vt:lpstr>Маркетинговый план</vt:lpstr>
      <vt:lpstr>Оценка социальной и экологической значимости проекта</vt:lpstr>
      <vt:lpstr>Заключение</vt:lpstr>
      <vt:lpstr>Я был очень рад с Вами поработать!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НИЖЕГОРОДСКИЙ ГОСУДАРСТВЕННЫЙ ТЕХНИЧЕСКИЙ  УНИВЕРСИТЕТ им. Р.Е. Алексеева   Президентская программа подготовки управленческих кадров: специальность «Управление производительностью»   ВЫПУСКНАЯ  АТТЕСТАЦИОННАЯ РАБОТА   ТЕМА: Значение запуска производства очистных сооружений и емкостного оборудования из стеклопластика для очистки сточных вод для повышения производительности ООО «НПО АКВАПРОМ»</dc:title>
  <dc:creator>HI</dc:creator>
  <cp:lastModifiedBy>HI</cp:lastModifiedBy>
  <cp:revision>35</cp:revision>
  <dcterms:created xsi:type="dcterms:W3CDTF">2020-11-26T19:49:41Z</dcterms:created>
  <dcterms:modified xsi:type="dcterms:W3CDTF">2020-11-30T09:35:33Z</dcterms:modified>
</cp:coreProperties>
</file>