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  <p:sldId id="282" r:id="rId5"/>
    <p:sldId id="283" r:id="rId6"/>
    <p:sldId id="284" r:id="rId7"/>
    <p:sldId id="291" r:id="rId8"/>
    <p:sldId id="292" r:id="rId9"/>
    <p:sldId id="290" r:id="rId10"/>
    <p:sldId id="293" r:id="rId11"/>
    <p:sldId id="294" r:id="rId12"/>
    <p:sldId id="266" r:id="rId13"/>
    <p:sldId id="273" r:id="rId14"/>
  </p:sldIdLst>
  <p:sldSz cx="12195175" cy="6862763"/>
  <p:notesSz cx="6858000" cy="9144000"/>
  <p:defaultTextStyle>
    <a:defPPr>
      <a:defRPr lang="ru-RU"/>
    </a:defPPr>
    <a:lvl1pPr marL="0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686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374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9060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747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8434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8121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7807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7495" algn="l" defTabSz="10393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7">
          <p15:clr>
            <a:srgbClr val="A4A3A4"/>
          </p15:clr>
        </p15:guide>
        <p15:guide id="2" pos="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EAA"/>
    <a:srgbClr val="E51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3607"/>
        <p:guide pos="6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1907"/>
            <a:ext cx="10365899" cy="14710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888899"/>
            <a:ext cx="8536623" cy="1753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3" y="274831"/>
            <a:ext cx="2743914" cy="58555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831"/>
            <a:ext cx="8028490" cy="5855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9963"/>
            <a:ext cx="10365899" cy="136302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8733"/>
            <a:ext cx="10365899" cy="150122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6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3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9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7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7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59" y="1601313"/>
            <a:ext cx="5386202" cy="45291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215" y="1601313"/>
            <a:ext cx="5386202" cy="45291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6179"/>
            <a:ext cx="5388320" cy="64020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686" indent="0">
              <a:buNone/>
              <a:defRPr sz="2300" b="1"/>
            </a:lvl2pPr>
            <a:lvl3pPr marL="1039374" indent="0">
              <a:buNone/>
              <a:defRPr sz="2000" b="1"/>
            </a:lvl3pPr>
            <a:lvl4pPr marL="1559060" indent="0">
              <a:buNone/>
              <a:defRPr sz="1800" b="1"/>
            </a:lvl4pPr>
            <a:lvl5pPr marL="2078747" indent="0">
              <a:buNone/>
              <a:defRPr sz="1800" b="1"/>
            </a:lvl5pPr>
            <a:lvl6pPr marL="2598434" indent="0">
              <a:buNone/>
              <a:defRPr sz="1800" b="1"/>
            </a:lvl6pPr>
            <a:lvl7pPr marL="3118121" indent="0">
              <a:buNone/>
              <a:defRPr sz="1800" b="1"/>
            </a:lvl7pPr>
            <a:lvl8pPr marL="3637807" indent="0">
              <a:buNone/>
              <a:defRPr sz="1800" b="1"/>
            </a:lvl8pPr>
            <a:lvl9pPr marL="415749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759" y="2176387"/>
            <a:ext cx="5388320" cy="395403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6179"/>
            <a:ext cx="5390437" cy="64020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686" indent="0">
              <a:buNone/>
              <a:defRPr sz="2300" b="1"/>
            </a:lvl2pPr>
            <a:lvl3pPr marL="1039374" indent="0">
              <a:buNone/>
              <a:defRPr sz="2000" b="1"/>
            </a:lvl3pPr>
            <a:lvl4pPr marL="1559060" indent="0">
              <a:buNone/>
              <a:defRPr sz="1800" b="1"/>
            </a:lvl4pPr>
            <a:lvl5pPr marL="2078747" indent="0">
              <a:buNone/>
              <a:defRPr sz="1800" b="1"/>
            </a:lvl5pPr>
            <a:lvl6pPr marL="2598434" indent="0">
              <a:buNone/>
              <a:defRPr sz="1800" b="1"/>
            </a:lvl6pPr>
            <a:lvl7pPr marL="3118121" indent="0">
              <a:buNone/>
              <a:defRPr sz="1800" b="1"/>
            </a:lvl7pPr>
            <a:lvl8pPr marL="3637807" indent="0">
              <a:buNone/>
              <a:defRPr sz="1800" b="1"/>
            </a:lvl8pPr>
            <a:lvl9pPr marL="415749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980" y="2176387"/>
            <a:ext cx="5390437" cy="395403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240"/>
            <a:ext cx="4012129" cy="116285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76" y="273242"/>
            <a:ext cx="6817441" cy="585717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6099"/>
            <a:ext cx="4012129" cy="4694321"/>
          </a:xfrm>
        </p:spPr>
        <p:txBody>
          <a:bodyPr/>
          <a:lstStyle>
            <a:lvl1pPr marL="0" indent="0">
              <a:buNone/>
              <a:defRPr sz="1600"/>
            </a:lvl1pPr>
            <a:lvl2pPr marL="519686" indent="0">
              <a:buNone/>
              <a:defRPr sz="1400"/>
            </a:lvl2pPr>
            <a:lvl3pPr marL="1039374" indent="0">
              <a:buNone/>
              <a:defRPr sz="1100"/>
            </a:lvl3pPr>
            <a:lvl4pPr marL="1559060" indent="0">
              <a:buNone/>
              <a:defRPr sz="1000"/>
            </a:lvl4pPr>
            <a:lvl5pPr marL="2078747" indent="0">
              <a:buNone/>
              <a:defRPr sz="1000"/>
            </a:lvl5pPr>
            <a:lvl6pPr marL="2598434" indent="0">
              <a:buNone/>
              <a:defRPr sz="1000"/>
            </a:lvl6pPr>
            <a:lvl7pPr marL="3118121" indent="0">
              <a:buNone/>
              <a:defRPr sz="1000"/>
            </a:lvl7pPr>
            <a:lvl8pPr marL="3637807" indent="0">
              <a:buNone/>
              <a:defRPr sz="1000"/>
            </a:lvl8pPr>
            <a:lvl9pPr marL="41574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9" y="4803934"/>
            <a:ext cx="7317105" cy="56713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9" y="613200"/>
            <a:ext cx="7317105" cy="4117658"/>
          </a:xfrm>
        </p:spPr>
        <p:txBody>
          <a:bodyPr/>
          <a:lstStyle>
            <a:lvl1pPr marL="0" indent="0">
              <a:buNone/>
              <a:defRPr sz="3600"/>
            </a:lvl1pPr>
            <a:lvl2pPr marL="519686" indent="0">
              <a:buNone/>
              <a:defRPr sz="3200"/>
            </a:lvl2pPr>
            <a:lvl3pPr marL="1039374" indent="0">
              <a:buNone/>
              <a:defRPr sz="2700"/>
            </a:lvl3pPr>
            <a:lvl4pPr marL="1559060" indent="0">
              <a:buNone/>
              <a:defRPr sz="2300"/>
            </a:lvl4pPr>
            <a:lvl5pPr marL="2078747" indent="0">
              <a:buNone/>
              <a:defRPr sz="2300"/>
            </a:lvl5pPr>
            <a:lvl6pPr marL="2598434" indent="0">
              <a:buNone/>
              <a:defRPr sz="2300"/>
            </a:lvl6pPr>
            <a:lvl7pPr marL="3118121" indent="0">
              <a:buNone/>
              <a:defRPr sz="2300"/>
            </a:lvl7pPr>
            <a:lvl8pPr marL="3637807" indent="0">
              <a:buNone/>
              <a:defRPr sz="2300"/>
            </a:lvl8pPr>
            <a:lvl9pPr marL="415749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9" y="5371067"/>
            <a:ext cx="7317105" cy="805421"/>
          </a:xfrm>
        </p:spPr>
        <p:txBody>
          <a:bodyPr/>
          <a:lstStyle>
            <a:lvl1pPr marL="0" indent="0">
              <a:buNone/>
              <a:defRPr sz="1600"/>
            </a:lvl1pPr>
            <a:lvl2pPr marL="519686" indent="0">
              <a:buNone/>
              <a:defRPr sz="1400"/>
            </a:lvl2pPr>
            <a:lvl3pPr marL="1039374" indent="0">
              <a:buNone/>
              <a:defRPr sz="1100"/>
            </a:lvl3pPr>
            <a:lvl4pPr marL="1559060" indent="0">
              <a:buNone/>
              <a:defRPr sz="1000"/>
            </a:lvl4pPr>
            <a:lvl5pPr marL="2078747" indent="0">
              <a:buNone/>
              <a:defRPr sz="1000"/>
            </a:lvl5pPr>
            <a:lvl6pPr marL="2598434" indent="0">
              <a:buNone/>
              <a:defRPr sz="1000"/>
            </a:lvl6pPr>
            <a:lvl7pPr marL="3118121" indent="0">
              <a:buNone/>
              <a:defRPr sz="1000"/>
            </a:lvl7pPr>
            <a:lvl8pPr marL="3637807" indent="0">
              <a:buNone/>
              <a:defRPr sz="1000"/>
            </a:lvl8pPr>
            <a:lvl9pPr marL="41574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0" y="274829"/>
            <a:ext cx="10975658" cy="1143794"/>
          </a:xfrm>
          <a:prstGeom prst="rect">
            <a:avLst/>
          </a:prstGeom>
        </p:spPr>
        <p:txBody>
          <a:bodyPr vert="horz" lIns="103936" tIns="51969" rIns="103936" bIns="5196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60" y="1601313"/>
            <a:ext cx="10975658" cy="4529106"/>
          </a:xfrm>
          <a:prstGeom prst="rect">
            <a:avLst/>
          </a:prstGeom>
        </p:spPr>
        <p:txBody>
          <a:bodyPr vert="horz" lIns="103936" tIns="51969" rIns="103936" bIns="519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60766"/>
            <a:ext cx="2845541" cy="365379"/>
          </a:xfrm>
          <a:prstGeom prst="rect">
            <a:avLst/>
          </a:prstGeom>
        </p:spPr>
        <p:txBody>
          <a:bodyPr vert="horz" lIns="103936" tIns="51969" rIns="103936" bIns="5196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6" y="6360766"/>
            <a:ext cx="3861805" cy="365379"/>
          </a:xfrm>
          <a:prstGeom prst="rect">
            <a:avLst/>
          </a:prstGeom>
        </p:spPr>
        <p:txBody>
          <a:bodyPr vert="horz" lIns="103936" tIns="51969" rIns="103936" bIns="5196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60766"/>
            <a:ext cx="2845541" cy="365379"/>
          </a:xfrm>
          <a:prstGeom prst="rect">
            <a:avLst/>
          </a:prstGeom>
        </p:spPr>
        <p:txBody>
          <a:bodyPr vert="horz" lIns="103936" tIns="51969" rIns="103936" bIns="5196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393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766" indent="-389766" algn="l" defTabSz="103937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491" indent="-324804" algn="l" defTabSz="1039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217" indent="-259844" algn="l" defTabSz="10393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904" indent="-259844" algn="l" defTabSz="10393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590" indent="-259844" algn="l" defTabSz="10393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8277" indent="-259844" algn="l" defTabSz="10393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964" indent="-259844" algn="l" defTabSz="10393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651" indent="-259844" algn="l" defTabSz="10393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337" indent="-259844" algn="l" defTabSz="10393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86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374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060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747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434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121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807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495" algn="l" defTabSz="10393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льга\Загрузки Телеграмм\1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01"/>
            <a:ext cx="12195175" cy="6861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6938" y="416046"/>
            <a:ext cx="10240962" cy="41532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Нижегородский государственный технический университет им. Р.Е. Алексеева</a:t>
            </a:r>
            <a:b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экономики и управления </a:t>
            </a:r>
            <a:b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Кафедра «Менеджмент»</a:t>
            </a:r>
            <a:b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Выпускная квалификационная работа </a:t>
            </a:r>
            <a:b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тему:</a:t>
            </a:r>
            <a:b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повышения производительности ООО «ОК «ВЕТА» на основе оптимизации ее основных бизнес-процессов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27" y="4430097"/>
            <a:ext cx="8685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Выполнила: 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Семина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М.И.</a:t>
            </a:r>
          </a:p>
          <a:p>
            <a:pPr algn="r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Научный руководитель: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Еремина И.В.</a:t>
            </a:r>
            <a:r>
              <a:rPr lang="ru-RU" sz="1600" dirty="0" smtClean="0">
                <a:solidFill>
                  <a:schemeClr val="lt1"/>
                </a:solidFill>
              </a:rPr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34772" y="5999757"/>
            <a:ext cx="1125629" cy="365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13972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льга\Загрузки Телеграмм\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88"/>
            <a:ext cx="12192000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37" y="1085592"/>
            <a:ext cx="9512300" cy="1501239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  <a:latin typeface="Museo Sans Cyrl 900" pitchFamily="50" charset="-52"/>
              </a:rPr>
              <a:t>Вывод</a:t>
            </a:r>
            <a:endParaRPr lang="ru-RU" sz="5400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938" y="2596891"/>
            <a:ext cx="6100749" cy="263469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45000"/>
              </a:lnSpc>
            </a:pPr>
            <a:r>
              <a:rPr lang="ru-R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Предложенные рекомендации по совершенствованию бизнес-процессов в ООО «ОК «ВЕТА» положительно отразятся на функционировании компании, а также на динамике развития организации в целом, повысит производительность труда.</a:t>
            </a:r>
          </a:p>
          <a:p>
            <a:pPr algn="l"/>
            <a:endParaRPr lang="ru-RU" sz="2800" dirty="0">
              <a:solidFill>
                <a:schemeClr val="bg1"/>
              </a:solidFill>
              <a:latin typeface="Museo Sans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57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льга\Загрузки Телеграмм\1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6938" y="1090613"/>
            <a:ext cx="10240962" cy="46355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Ольга\Загрузки Телеграмм\8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2195175" cy="686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Ольга\Загрузки Телеграмм\19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87625" y="2081213"/>
            <a:ext cx="1955800" cy="195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08237" y="4481016"/>
            <a:ext cx="250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useo Sans Cyrl 900" pitchFamily="50" charset="-52"/>
              </a:rPr>
              <a:t>Марина Семина</a:t>
            </a:r>
            <a:endParaRPr lang="ru-RU" sz="2400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733" y="4942681"/>
            <a:ext cx="267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useo Sans Cyrl 100" pitchFamily="50" charset="-52"/>
              </a:rPr>
              <a:t>р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useo Sans Cyrl 100" pitchFamily="50" charset="-52"/>
              </a:rPr>
              <a:t>уководитель проектов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Museo Sans Cyrl 1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6771" y="2080716"/>
            <a:ext cx="47019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Оценочная компания «ВЕТА»</a:t>
            </a: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+7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920 021 41 22</a:t>
            </a: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1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msemina@veta.expert</a:t>
            </a: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www.veta.expert</a:t>
            </a: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51D3C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Нижний Новгород, ул. Славянская</a:t>
            </a:r>
            <a:endParaRPr lang="en-US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5" y="2064537"/>
            <a:ext cx="2118360" cy="200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льга\Загрузки Телеграмм\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88"/>
            <a:ext cx="12192000" cy="686117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993" y="461050"/>
            <a:ext cx="6480720" cy="5985665"/>
          </a:xfrm>
        </p:spPr>
        <p:txBody>
          <a:bodyPr>
            <a:noAutofit/>
          </a:bodyPr>
          <a:lstStyle/>
          <a:p>
            <a:pPr algn="l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Актуальность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темы 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обусловлена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тем, что компании в современных условиях нестабильности, обязаны постоянно улучшать свою деятельность и, в частности, в настоящий момент заинтересованы в повышении производительности персонала. Это требует разработки новых предложений по совершенствованию основных бизнес-процессов компании, их оптимизации. Проведенные при этом исследования позволят реализовать всесторонний анализ, взглянуть на компанию с разных сторон, возможно увидеть то, что скрыто как от руководства, так и от работников компании.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исследования: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«ОК «ВЕТА» как социотехническая система.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chemeClr val="bg1"/>
              </a:solidFill>
              <a:latin typeface="Museo Sans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73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Загрузки Телеграмм\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6997" y="326036"/>
            <a:ext cx="7020780" cy="612068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None/>
            </a:pPr>
            <a:endPara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Предмет исследования: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бизнес-процессы ООО «ОК «ВЕТА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</a:p>
          <a:p>
            <a:pPr marL="0" indent="0">
              <a:lnSpc>
                <a:spcPct val="125000"/>
              </a:lnSpc>
              <a:buNone/>
            </a:pPr>
            <a:endPara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выпускной квалификационной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работы: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125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проекта повышения производительности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ООО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 «ВЕТА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на основе оптимизации ее основных бизнес-процессов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lvl="0" indent="0">
              <a:lnSpc>
                <a:spcPct val="125000"/>
              </a:lnSpc>
              <a:buNone/>
            </a:pP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исследования: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комплексной диагностики бизнес-процессов ООО «ОК «ВЕТА»;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выявление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анализ на системной основе основных проблем в бизнес-процессах ООО «ОК «ВЕТА»;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предложений по совершенствованию бизнес-процессов ООО «ОК «ВЕТА».</a:t>
            </a:r>
          </a:p>
        </p:txBody>
      </p:sp>
    </p:spTree>
    <p:extLst>
      <p:ext uri="{BB962C8B-B14F-4D97-AF65-F5344CB8AC3E}">
        <p14:creationId xmlns:p14="http://schemas.microsoft.com/office/powerpoint/2010/main" val="516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Ольга\Загрузки Телеграмм\12-07-54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97" y="461052"/>
            <a:ext cx="6596360" cy="5085564"/>
          </a:xfrm>
        </p:spPr>
        <p:txBody>
          <a:bodyPr>
            <a:normAutofit/>
          </a:bodyPr>
          <a:lstStyle/>
          <a:p>
            <a:pPr algn="l">
              <a:lnSpc>
                <a:spcPct val="125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Методы исследования: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системный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подход;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SWOT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– анализ;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PEST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-анализ;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SPACE-анализ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матрица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6*6;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изучение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документации компании;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- 5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сил Портера.</a:t>
            </a:r>
          </a:p>
        </p:txBody>
      </p:sp>
    </p:spTree>
    <p:extLst>
      <p:ext uri="{BB962C8B-B14F-4D97-AF65-F5344CB8AC3E}">
        <p14:creationId xmlns:p14="http://schemas.microsoft.com/office/powerpoint/2010/main" val="1604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льга\Загрузки Телеграмм\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81" y="2357"/>
            <a:ext cx="12244388" cy="6888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337" y="1766196"/>
            <a:ext cx="7470505" cy="2865335"/>
          </a:xfrm>
        </p:spPr>
        <p:txBody>
          <a:bodyPr>
            <a:normAutofit fontScale="90000"/>
          </a:bodyPr>
          <a:lstStyle/>
          <a:p>
            <a:pPr algn="l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Практическая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значимость выпускной квалификационной работы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заключается в возможности применения результатов исследования и рекомендаций по решению проблем основных бизнес-процессов руководством компании, а также другими компаниями смежной отрасли, для решения ключевых проблем.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льга\Загрузки Телеграмм\1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1992" y="326035"/>
            <a:ext cx="10666185" cy="6345705"/>
          </a:xfrm>
        </p:spPr>
        <p:txBody>
          <a:bodyPr>
            <a:normAutofit fontScale="90000"/>
          </a:bodyPr>
          <a:lstStyle/>
          <a:p>
            <a:pPr algn="l">
              <a:lnSpc>
                <a:spcPct val="125000"/>
              </a:lnSpc>
            </a:pPr>
            <a:r>
              <a:rPr lang="ru-RU" sz="2200" b="1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Общая характеристика компании: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Миссия </a:t>
            </a:r>
            <a:r>
              <a:rPr lang="ru-RU" sz="2000" b="1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состоит в помощи </a:t>
            </a: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заказчикам 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решении споров с оппонентами</a:t>
            </a: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Целью компании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является укрепление лидирующих позиций на рынке консалтинговых услуг.</a:t>
            </a:r>
            <a:b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данным рейтингового агентства RAEX на 2019 год ООО «ОК «ВЕТА» занимает 1 место в рейтинге крупнейших оценочных организаций Приволжского федерального округа и 25 место в списке крупнейших оценочных организаций Российской </a:t>
            </a: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Федерации.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Компания специализируется </a:t>
            </a: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проведении оценочных, финансово-экономических, строительно-технических и почерковедческих экспертиз и комплексном экспертном сопровождении судебных споров.  </a:t>
            </a:r>
            <a: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kern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 «ОК «ВЕТА» работает с крупнейшими юридическими компаниями и корпорациями, помогая им выигрывать судебные споры.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Ольга\Загрузки Телеграмм\10-34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987" y="371040"/>
            <a:ext cx="10711190" cy="589565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результате проведенной диагностики компании были определены следующие проблемы: </a:t>
            </a: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техническое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задание, составляемое руководителями проектов и экспертами, не всегда является точным и исчерпывающим для выполняющего сотрудника. Задачи ставятся или с чрезмерными требованиями, или с заниженными, полностью не раскрывающими поставленный вопрос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взаимосвязь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 отделами, при выполнении совместного проекта, не всегда является четкой и своевременной. Проанализированная и обработанная информация финансово-экономическим отделом с запозданием поступает к оценочному отделу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при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обработке большого количества данных сотрудник выполняет всё вручную, без применения средств автоматизации;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отсутствие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расширенного знания пользования программами Microsoft Excel и Microsoft Word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отсутствует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наставничество над вновь прибывшими сотрудниками.</a:t>
            </a:r>
          </a:p>
        </p:txBody>
      </p:sp>
    </p:spTree>
    <p:extLst>
      <p:ext uri="{BB962C8B-B14F-4D97-AF65-F5344CB8AC3E}">
        <p14:creationId xmlns:p14="http://schemas.microsoft.com/office/powerpoint/2010/main" val="27863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Ольга\Загрузки Телеграмм\13-02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12195175" cy="6888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996" y="371040"/>
            <a:ext cx="10666185" cy="6075675"/>
          </a:xfrm>
        </p:spPr>
        <p:txBody>
          <a:bodyPr>
            <a:normAutofit/>
          </a:bodyPr>
          <a:lstStyle/>
          <a:p>
            <a:pPr lvl="0" algn="l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проекта повышения производительности ООО «ОК «ВЕТА»: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мероприятий по повышению производительности предприятия на основе оптимизации основных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бизнес-процессов:</a:t>
            </a:r>
            <a:b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принятие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штат специалиста по автоматизации расчетов и сбора информации, используемых в работе;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проведение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периодического обучения персонала по использованию возможностей Microsoft Excel и Microsoft Word;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для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каждого отдела создать шаблон технического задания (ТЗ) под часто встречающиеся работы;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проведение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олимпиад и конкурсов в университетах, для отбора будущих работников</a:t>
            </a:r>
            <a:b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введение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наставничества для вновь прибывших практикантов на практику.</a:t>
            </a:r>
            <a:r>
              <a:rPr lang="ru-RU" dirty="0"/>
              <a:t/>
            </a:r>
            <a:br>
              <a:rPr lang="ru-RU" dirty="0"/>
            </a:br>
            <a:endParaRPr lang="ru-RU" sz="5400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94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льга\Загрузки Телеграмм\1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61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6997" y="326036"/>
            <a:ext cx="10621180" cy="616568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Оценка результативности разработанного </a:t>
            </a: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проекта: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b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Экономическая эффективность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всех вводимых изменений будет составлять: 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при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привлечении 4 клиентов: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83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231 руб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 год;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при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привлечении 6 клиентов: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683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231 руб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год.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Социальная эффективность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заключается в предоставлении новых рабочих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ест, привлечение молодых специалистов, снижение угрозы профессионального выгорания, рост удовлетворенности работников условиями труда, улучшение психологического климата в коллективе,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улучшении финансового положения отобранных студентов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Производственная эффективность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заключается в более рациональном использовании рабочего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времени,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автоматизации производственных процессов </a:t>
            </a:r>
            <a:b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Экологическая эффективность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заключается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экономии электроэнергии при работе на компьютере.</a:t>
            </a:r>
          </a:p>
        </p:txBody>
      </p:sp>
    </p:spTree>
    <p:extLst>
      <p:ext uri="{BB962C8B-B14F-4D97-AF65-F5344CB8AC3E}">
        <p14:creationId xmlns:p14="http://schemas.microsoft.com/office/powerpoint/2010/main" val="14854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193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Museo Sans Cyrl 100</vt:lpstr>
      <vt:lpstr>Museo Sans Cyrl 900</vt:lpstr>
      <vt:lpstr>Verdana</vt:lpstr>
      <vt:lpstr>Wingdings</vt:lpstr>
      <vt:lpstr>Тема Office</vt:lpstr>
      <vt:lpstr>  Нижегородский государственный технический университет им. Р.Е. Алексеева Институт экономики и управления  Кафедра «Менеджмент»  Выпускная квалификационная работа  на тему:  Проект повышения производительности ООО «ОК «ВЕТА» на основе оптимизации ее основных бизнес-процессов   </vt:lpstr>
      <vt:lpstr>Презентация PowerPoint</vt:lpstr>
      <vt:lpstr>Презентация PowerPoint</vt:lpstr>
      <vt:lpstr>Методы исследования:  - системный подход; - SWOT – анализ; - PEST-анализ; - SPACE-анализ; - матрица 6*6; - изучение документации компании; - 5 сил Портера.</vt:lpstr>
      <vt:lpstr>Практическая значимость выпускной квалификационной работы заключается в возможности применения результатов исследования и рекомендаций по решению проблем основных бизнес-процессов руководством компании, а также другими компаниями смежной отрасли, для решения ключевых проблем. </vt:lpstr>
      <vt:lpstr>Общая характеристика компании:  Миссия компании состоит в помощи заказчикам в решении споров с оппонентами.  Целью компании является укрепление лидирующих позиций на рынке консалтинговых услуг.   По данным рейтингового агентства RAEX на 2019 год ООО «ОК «ВЕТА» занимает 1 место в рейтинге крупнейших оценочных организаций Приволжского федерального округа и 25 место в списке крупнейших оценочных организаций Российской Федерации.   Компания специализируется на проведении оценочных, финансово-экономических, строительно-технических и почерковедческих экспертиз и комплексном экспертном сопровождении судебных споров.    ООО «ОК «ВЕТА» работает с крупнейшими юридическими компаниями и корпорациями, помогая им выигрывать судебные споры. </vt:lpstr>
      <vt:lpstr>В результате проведенной диагностики компании были определены следующие проблемы:   - техническое задание, составляемое руководителями проектов и экспертами, не всегда является точным и исчерпывающим для выполняющего сотрудника. Задачи ставятся или с чрезмерными требованиями, или с заниженными, полностью не раскрывающими поставленный вопрос;  - взаимосвязь между отделами, при выполнении совместного проекта, не всегда является четкой и своевременной. Проанализированная и обработанная информация финансово-экономическим отделом с запозданием поступает к оценочному отделу;  - при обработке большого количества данных сотрудник выполняет всё вручную, без применения средств автоматизации; - отсутствие расширенного знания пользования программами Microsoft Excel и Microsoft Word;  - отсутствует наставничество над вновь прибывшими сотрудниками.</vt:lpstr>
      <vt:lpstr>Разработка проекта повышения производительности ООО «ОК «ВЕТА»:   Разработка мероприятий по повышению производительности предприятия на основе оптимизации основных бизнес-процессов:  - принятие в штат специалиста по автоматизации расчетов и сбора информации, используемых в работе; - проведение периодического обучения персонала по использованию возможностей Microsoft Excel и Microsoft Word; - для каждого отдела создать шаблон технического задания (ТЗ) под часто встречающиеся работы; - проведение олимпиад и конкурсов в университетах, для отбора будущих работников - введение наставничества для вновь прибывших практикантов на практику. </vt:lpstr>
      <vt:lpstr>Оценка результативности разработанного проекта:    Экономическая эффективность всех вводимых изменений будет составлять:  - при привлечении 4 клиентов: 83 231 руб. в год; - при привлечении 6 клиентов: 683 231 руб. в год.   Социальная эффективность заключается в предоставлении новых рабочих мест, привлечение молодых специалистов, снижение угрозы профессионального выгорания, рост удовлетворенности работников условиями труда, улучшение психологического климата в коллективе, улучшении финансового положения отобранных студентов   Производственная эффективность заключается в более рациональном использовании рабочего времени, автоматизации производственных процессов    Экологическая эффективность заключается в экономии электроэнергии при работе на компьютере.</vt:lpstr>
      <vt:lpstr>Вывод</vt:lpstr>
      <vt:lpstr>Спасибо за внимание!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 Семина</cp:lastModifiedBy>
  <cp:revision>108</cp:revision>
  <dcterms:created xsi:type="dcterms:W3CDTF">2019-10-23T05:33:08Z</dcterms:created>
  <dcterms:modified xsi:type="dcterms:W3CDTF">2020-11-27T17:36:05Z</dcterms:modified>
</cp:coreProperties>
</file>