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8"/>
  </p:notesMasterIdLst>
  <p:sldIdLst>
    <p:sldId id="256" r:id="rId2"/>
    <p:sldId id="257" r:id="rId3"/>
    <p:sldId id="258" r:id="rId4"/>
    <p:sldId id="276" r:id="rId5"/>
    <p:sldId id="260" r:id="rId6"/>
    <p:sldId id="277" r:id="rId7"/>
    <p:sldId id="278" r:id="rId8"/>
    <p:sldId id="279" r:id="rId9"/>
    <p:sldId id="281" r:id="rId10"/>
    <p:sldId id="280" r:id="rId11"/>
    <p:sldId id="282" r:id="rId12"/>
    <p:sldId id="290" r:id="rId13"/>
    <p:sldId id="283" r:id="rId14"/>
    <p:sldId id="284" r:id="rId15"/>
    <p:sldId id="285" r:id="rId16"/>
    <p:sldId id="286" r:id="rId17"/>
    <p:sldId id="287" r:id="rId18"/>
    <p:sldId id="291" r:id="rId19"/>
    <p:sldId id="292" r:id="rId20"/>
    <p:sldId id="288" r:id="rId21"/>
    <p:sldId id="294" r:id="rId22"/>
    <p:sldId id="293" r:id="rId23"/>
    <p:sldId id="295" r:id="rId24"/>
    <p:sldId id="296" r:id="rId25"/>
    <p:sldId id="297" r:id="rId26"/>
    <p:sldId id="275"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2101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76" autoAdjust="0"/>
    <p:restoredTop sz="94624" autoAdjust="0"/>
  </p:normalViewPr>
  <p:slideViewPr>
    <p:cSldViewPr>
      <p:cViewPr>
        <p:scale>
          <a:sx n="70" d="100"/>
          <a:sy n="70" d="100"/>
        </p:scale>
        <p:origin x="-1278"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C7A125D-142C-47F8-93A4-A90E33F20D74}" type="datetimeFigureOut">
              <a:rPr lang="ru-RU"/>
              <a:pPr>
                <a:defRPr/>
              </a:pPr>
              <a:t>28.11.2020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3EE3CB0-9778-472E-AF23-ABD2B5F3B4C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97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BCF869-0651-4D3C-9C4D-83BEB5675628}" type="slidenum">
              <a:rPr lang="ru-RU"/>
              <a:pPr fontAlgn="base">
                <a:spcBef>
                  <a:spcPct val="0"/>
                </a:spcBef>
                <a:spcAft>
                  <a:spcPct val="0"/>
                </a:spcAft>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D7C851E-9103-48FE-9356-5541613B217C}" type="datetimeFigureOut">
              <a:rPr lang="ru-RU"/>
              <a:pPr>
                <a:defRPr/>
              </a:pPr>
              <a:t>28.11.2020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B5D1900-C7B1-46EE-9801-34DB1E79F65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C4691EE-7D1D-41EC-994D-D64FF142E443}" type="datetimeFigureOut">
              <a:rPr lang="ru-RU"/>
              <a:pPr>
                <a:defRPr/>
              </a:pPr>
              <a:t>28.11.2020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EF2865E-5EA3-4744-AD09-B1B813ED743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233713F-65F7-4D82-8301-5C30D2DD2058}" type="datetimeFigureOut">
              <a:rPr lang="ru-RU"/>
              <a:pPr>
                <a:defRPr/>
              </a:pPr>
              <a:t>28.11.2020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72A421-5C07-4A12-BECE-C81D46322DD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E7FC1F0-9D93-48EC-BD62-464BEA3C1CA7}" type="datetimeFigureOut">
              <a:rPr lang="ru-RU"/>
              <a:pPr>
                <a:defRPr/>
              </a:pPr>
              <a:t>28.11.2020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789E871-AC57-40AA-BCD2-AB4AC0A615F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7724514-1F60-4AA2-B2CA-BF7FBA14C55D}" type="datetimeFigureOut">
              <a:rPr lang="ru-RU"/>
              <a:pPr>
                <a:defRPr/>
              </a:pPr>
              <a:t>28.11.2020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C9E3CF1-C418-45E2-B1B4-B2DA287D961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8B3A7A6-2AD5-4DF4-B533-8C2B9F27EAB0}" type="datetimeFigureOut">
              <a:rPr lang="ru-RU"/>
              <a:pPr>
                <a:defRPr/>
              </a:pPr>
              <a:t>28.11.2020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769A147-2C24-4865-BD55-AB91CBFE3A2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80158C5-545F-42B6-9CF6-715335A0F8A1}" type="datetimeFigureOut">
              <a:rPr lang="ru-RU"/>
              <a:pPr>
                <a:defRPr/>
              </a:pPr>
              <a:t>28.11.2020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F8099F2-43F3-4783-A362-8C0D5A289D6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1B76336-66F5-462E-9D16-DD745721248D}" type="datetimeFigureOut">
              <a:rPr lang="ru-RU"/>
              <a:pPr>
                <a:defRPr/>
              </a:pPr>
              <a:t>28.11.2020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C4FFC5A-F11F-4C66-8220-DA467FC411B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0DA867B-E275-43B3-A13F-584F75C38613}" type="datetimeFigureOut">
              <a:rPr lang="ru-RU"/>
              <a:pPr>
                <a:defRPr/>
              </a:pPr>
              <a:t>28.11.2020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55FC19F-996D-4A53-AEB9-8D5F158BBF2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3443120-12FE-4D42-8C8B-F48DE034A0BA}" type="datetimeFigureOut">
              <a:rPr lang="ru-RU"/>
              <a:pPr>
                <a:defRPr/>
              </a:pPr>
              <a:t>28.11.2020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D5D2432-1A74-4F47-9ACE-894E1CF8404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A39D6F-2B54-473B-8AD4-94DA1100FD56}" type="datetimeFigureOut">
              <a:rPr lang="ru-RU"/>
              <a:pPr>
                <a:defRPr/>
              </a:pPr>
              <a:t>28.11.2020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C15FD15-3BB6-423D-B007-E2C3F317EA0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69DEC7A-30E2-4A48-B72E-37C19199F25E}" type="datetimeFigureOut">
              <a:rPr lang="ru-RU"/>
              <a:pPr>
                <a:defRPr/>
              </a:pPr>
              <a:t>28.11.2020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6B1578C-CFF5-4E54-BFF2-DA0D170BEF3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3" y="1677988"/>
            <a:ext cx="7772400" cy="2747962"/>
          </a:xfrm>
        </p:spPr>
        <p:txBody>
          <a:bodyPr rtlCol="0">
            <a:noAutofit/>
          </a:bodyPr>
          <a:lstStyle/>
          <a:p>
            <a:pPr fontAlgn="auto">
              <a:spcAft>
                <a:spcPts val="0"/>
              </a:spcAft>
              <a:defRPr/>
            </a:pPr>
            <a:r>
              <a:rPr lang="ru-RU" sz="2400" b="1" dirty="0" smtClean="0">
                <a:solidFill>
                  <a:srgbClr val="002060"/>
                </a:solidFill>
                <a:effectLst>
                  <a:outerShdw blurRad="38100" dist="38100" dir="2700000" algn="tl">
                    <a:srgbClr val="000000">
                      <a:alpha val="43137"/>
                    </a:srgbClr>
                  </a:outerShdw>
                </a:effectLst>
              </a:rPr>
              <a:t>Выпускная аттестационная работа</a:t>
            </a:r>
            <a:br>
              <a:rPr lang="ru-RU" sz="2400" b="1" dirty="0" smtClean="0">
                <a:solidFill>
                  <a:srgbClr val="002060"/>
                </a:solidFill>
                <a:effectLst>
                  <a:outerShdw blurRad="38100" dist="38100" dir="2700000" algn="tl">
                    <a:srgbClr val="000000">
                      <a:alpha val="43137"/>
                    </a:srgbClr>
                  </a:outerShdw>
                </a:effectLst>
              </a:rPr>
            </a:br>
            <a:r>
              <a:rPr lang="ru-RU" sz="2400" b="1" dirty="0" smtClean="0">
                <a:solidFill>
                  <a:srgbClr val="002060"/>
                </a:solidFill>
                <a:effectLst>
                  <a:outerShdw blurRad="38100" dist="38100" dir="2700000" algn="tl">
                    <a:srgbClr val="000000">
                      <a:alpha val="43137"/>
                    </a:srgbClr>
                  </a:outerShdw>
                </a:effectLst>
              </a:rPr>
              <a:t>на тему:</a:t>
            </a:r>
            <a:r>
              <a:rPr lang="ru-RU" sz="2800" b="1" dirty="0">
                <a:solidFill>
                  <a:srgbClr val="C00000"/>
                </a:solidFill>
              </a:rPr>
              <a:t/>
            </a:r>
            <a:br>
              <a:rPr lang="ru-RU" sz="2800" b="1" dirty="0">
                <a:solidFill>
                  <a:srgbClr val="C00000"/>
                </a:solidFill>
              </a:rPr>
            </a:br>
            <a:r>
              <a:rPr lang="ru-RU" sz="2400" b="1" dirty="0">
                <a:solidFill>
                  <a:srgbClr val="C00000"/>
                </a:solidFill>
                <a:effectLst>
                  <a:outerShdw blurRad="38100" dist="38100" dir="2700000" algn="tl">
                    <a:srgbClr val="000000">
                      <a:alpha val="43137"/>
                    </a:srgbClr>
                  </a:outerShdw>
                </a:effectLst>
              </a:rPr>
              <a:t>«Проект повышения эффективности бизнес-процессов административно-хозяйственной деятельности </a:t>
            </a:r>
            <a:r>
              <a:rPr lang="ru-RU" sz="2400" b="1" dirty="0" smtClean="0">
                <a:solidFill>
                  <a:srgbClr val="C00000"/>
                </a:solidFill>
                <a:effectLst>
                  <a:outerShdw blurRad="38100" dist="38100" dir="2700000" algn="tl">
                    <a:srgbClr val="000000">
                      <a:alpha val="43137"/>
                    </a:srgbClr>
                  </a:outerShdw>
                </a:effectLst>
              </a:rPr>
              <a:t/>
            </a:r>
            <a:br>
              <a:rPr lang="ru-RU" sz="2400" b="1" dirty="0" smtClean="0">
                <a:solidFill>
                  <a:srgbClr val="C00000"/>
                </a:solidFill>
                <a:effectLst>
                  <a:outerShdw blurRad="38100" dist="38100" dir="2700000" algn="tl">
                    <a:srgbClr val="000000">
                      <a:alpha val="43137"/>
                    </a:srgbClr>
                  </a:outerShdw>
                </a:effectLst>
              </a:rPr>
            </a:br>
            <a:r>
              <a:rPr lang="ru-RU" sz="2400" b="1" dirty="0" smtClean="0">
                <a:solidFill>
                  <a:srgbClr val="C00000"/>
                </a:solidFill>
                <a:effectLst>
                  <a:outerShdw blurRad="38100" dist="38100" dir="2700000" algn="tl">
                    <a:srgbClr val="000000">
                      <a:alpha val="43137"/>
                    </a:srgbClr>
                  </a:outerShdw>
                </a:effectLst>
              </a:rPr>
              <a:t>АО </a:t>
            </a:r>
            <a:r>
              <a:rPr lang="ru-RU" sz="2400" b="1" dirty="0">
                <a:solidFill>
                  <a:srgbClr val="C00000"/>
                </a:solidFill>
                <a:effectLst>
                  <a:outerShdw blurRad="38100" dist="38100" dir="2700000" algn="tl">
                    <a:srgbClr val="000000">
                      <a:alpha val="43137"/>
                    </a:srgbClr>
                  </a:outerShdw>
                </a:effectLst>
              </a:rPr>
              <a:t>«Нижегородский завод 70-летия </a:t>
            </a:r>
            <a:r>
              <a:rPr lang="ru-RU" sz="2400" b="1" dirty="0" smtClean="0">
                <a:solidFill>
                  <a:srgbClr val="C00000"/>
                </a:solidFill>
                <a:effectLst>
                  <a:outerShdw blurRad="38100" dist="38100" dir="2700000" algn="tl">
                    <a:srgbClr val="000000">
                      <a:alpha val="43137"/>
                    </a:srgbClr>
                  </a:outerShdw>
                </a:effectLst>
              </a:rPr>
              <a:t>Победы»</a:t>
            </a:r>
            <a:br>
              <a:rPr lang="ru-RU" sz="2400" b="1" dirty="0" smtClean="0">
                <a:solidFill>
                  <a:srgbClr val="C00000"/>
                </a:solidFill>
                <a:effectLst>
                  <a:outerShdw blurRad="38100" dist="38100" dir="2700000" algn="tl">
                    <a:srgbClr val="000000">
                      <a:alpha val="43137"/>
                    </a:srgbClr>
                  </a:outerShdw>
                </a:effectLst>
              </a:rPr>
            </a:br>
            <a:r>
              <a:rPr lang="ru-RU" sz="2400" b="1" dirty="0" smtClean="0">
                <a:solidFill>
                  <a:srgbClr val="C00000"/>
                </a:solidFill>
                <a:effectLst>
                  <a:outerShdw blurRad="38100" dist="38100" dir="2700000" algn="tl">
                    <a:srgbClr val="000000">
                      <a:alpha val="43137"/>
                    </a:srgbClr>
                  </a:outerShdw>
                </a:effectLst>
              </a:rPr>
              <a:t>за </a:t>
            </a:r>
            <a:r>
              <a:rPr lang="ru-RU" sz="2400" b="1" dirty="0">
                <a:solidFill>
                  <a:srgbClr val="C00000"/>
                </a:solidFill>
                <a:effectLst>
                  <a:outerShdw blurRad="38100" dist="38100" dir="2700000" algn="tl">
                    <a:srgbClr val="000000">
                      <a:alpha val="43137"/>
                    </a:srgbClr>
                  </a:outerShdw>
                </a:effectLst>
              </a:rPr>
              <a:t>счет внедрения технологий бережливого производства»    </a:t>
            </a:r>
            <a:r>
              <a:rPr lang="ru-RU" sz="2800" b="1" dirty="0">
                <a:solidFill>
                  <a:srgbClr val="C00000"/>
                </a:solidFill>
                <a:effectLst>
                  <a:outerShdw blurRad="38100" dist="38100" dir="2700000" algn="tl">
                    <a:srgbClr val="000000">
                      <a:alpha val="43137"/>
                    </a:srgbClr>
                  </a:outerShdw>
                </a:effectLst>
              </a:rPr>
              <a:t/>
            </a:r>
            <a:br>
              <a:rPr lang="ru-RU" sz="2800" b="1" dirty="0">
                <a:solidFill>
                  <a:srgbClr val="C00000"/>
                </a:solidFill>
                <a:effectLst>
                  <a:outerShdw blurRad="38100" dist="38100" dir="2700000" algn="tl">
                    <a:srgbClr val="000000">
                      <a:alpha val="43137"/>
                    </a:srgbClr>
                  </a:outerShdw>
                </a:effectLst>
              </a:rPr>
            </a:br>
            <a:r>
              <a:rPr lang="ru-RU" sz="2800" b="1" dirty="0">
                <a:solidFill>
                  <a:srgbClr val="C00000"/>
                </a:solidFill>
                <a:effectLst>
                  <a:outerShdw blurRad="38100" dist="38100" dir="2700000" algn="tl">
                    <a:srgbClr val="000000">
                      <a:alpha val="43137"/>
                    </a:srgbClr>
                  </a:outerShdw>
                </a:effectLst>
              </a:rPr>
              <a:t/>
            </a:r>
            <a:br>
              <a:rPr lang="ru-RU" sz="2800" b="1" dirty="0">
                <a:solidFill>
                  <a:srgbClr val="C00000"/>
                </a:solidFill>
                <a:effectLst>
                  <a:outerShdw blurRad="38100" dist="38100" dir="2700000" algn="tl">
                    <a:srgbClr val="000000">
                      <a:alpha val="43137"/>
                    </a:srgbClr>
                  </a:outerShdw>
                </a:effectLst>
              </a:rPr>
            </a:br>
            <a:r>
              <a:rPr lang="ru-RU" sz="2800" b="1" dirty="0" smtClean="0">
                <a:solidFill>
                  <a:srgbClr val="E21010"/>
                </a:solidFill>
              </a:rPr>
              <a:t> </a:t>
            </a:r>
            <a:endParaRPr lang="ru-RU" sz="2800" b="1" dirty="0">
              <a:solidFill>
                <a:srgbClr val="E21010"/>
              </a:solidFill>
            </a:endParaRPr>
          </a:p>
        </p:txBody>
      </p:sp>
      <p:sp>
        <p:nvSpPr>
          <p:cNvPr id="3" name="Подзаголовок 2"/>
          <p:cNvSpPr>
            <a:spLocks noGrp="1"/>
          </p:cNvSpPr>
          <p:nvPr>
            <p:ph type="subTitle" idx="1"/>
          </p:nvPr>
        </p:nvSpPr>
        <p:spPr>
          <a:xfrm>
            <a:off x="1285875" y="214313"/>
            <a:ext cx="6400800" cy="1538287"/>
          </a:xfrm>
        </p:spPr>
        <p:txBody>
          <a:bodyPr rtlCol="0">
            <a:normAutofit/>
          </a:bodyPr>
          <a:lstStyle/>
          <a:p>
            <a:pPr fontAlgn="auto">
              <a:spcAft>
                <a:spcPts val="0"/>
              </a:spcAft>
              <a:buFont typeface="Arial" pitchFamily="34" charset="0"/>
              <a:buNone/>
              <a:defRPr/>
            </a:pPr>
            <a:r>
              <a:rPr lang="ru-RU" sz="1200" b="1" dirty="0">
                <a:solidFill>
                  <a:srgbClr val="0070C0"/>
                </a:solidFill>
              </a:rPr>
              <a:t>НИЖЕГОРОДСКИЙ ГОСУДАРСТВЕННЫЙ ТЕХНИЧЕСКИЙ</a:t>
            </a:r>
          </a:p>
          <a:p>
            <a:pPr fontAlgn="auto">
              <a:spcAft>
                <a:spcPts val="0"/>
              </a:spcAft>
              <a:buFont typeface="Arial" pitchFamily="34" charset="0"/>
              <a:buNone/>
              <a:defRPr/>
            </a:pPr>
            <a:r>
              <a:rPr lang="ru-RU" sz="1200" b="1" dirty="0">
                <a:solidFill>
                  <a:srgbClr val="0070C0"/>
                </a:solidFill>
              </a:rPr>
              <a:t>УНИВЕРСИТЕТ имени Р.Е. АЛЕКСЕЕВА</a:t>
            </a:r>
          </a:p>
          <a:p>
            <a:pPr fontAlgn="auto">
              <a:spcAft>
                <a:spcPts val="0"/>
              </a:spcAft>
              <a:buFont typeface="Arial" pitchFamily="34" charset="0"/>
              <a:buNone/>
              <a:defRPr/>
            </a:pPr>
            <a:r>
              <a:rPr lang="ru-RU" sz="1200" b="1" dirty="0">
                <a:solidFill>
                  <a:srgbClr val="0070C0"/>
                </a:solidFill>
              </a:rPr>
              <a:t>Президентская Программа подготовки управленческих кадров</a:t>
            </a:r>
          </a:p>
          <a:p>
            <a:pPr fontAlgn="auto">
              <a:spcAft>
                <a:spcPts val="0"/>
              </a:spcAft>
              <a:buFont typeface="Arial" pitchFamily="34" charset="0"/>
              <a:buNone/>
              <a:defRPr/>
            </a:pPr>
            <a:r>
              <a:rPr lang="ru-RU" sz="1200" b="1" dirty="0">
                <a:solidFill>
                  <a:srgbClr val="0070C0"/>
                </a:solidFill>
              </a:rPr>
              <a:t>Специальность   «МЕНЕДЖМЕНТ»</a:t>
            </a:r>
          </a:p>
          <a:p>
            <a:pPr fontAlgn="auto">
              <a:spcAft>
                <a:spcPts val="0"/>
              </a:spcAft>
              <a:buFont typeface="Arial" pitchFamily="34" charset="0"/>
              <a:buNone/>
              <a:defRPr/>
            </a:pPr>
            <a:endParaRPr lang="ru-RU" dirty="0"/>
          </a:p>
        </p:txBody>
      </p:sp>
      <p:sp>
        <p:nvSpPr>
          <p:cNvPr id="4" name="Подзаголовок 2"/>
          <p:cNvSpPr txBox="1">
            <a:spLocks/>
          </p:cNvSpPr>
          <p:nvPr/>
        </p:nvSpPr>
        <p:spPr>
          <a:xfrm>
            <a:off x="2743200" y="4857750"/>
            <a:ext cx="6400800" cy="1538288"/>
          </a:xfrm>
          <a:prstGeom prst="rect">
            <a:avLst/>
          </a:prstGeom>
        </p:spPr>
        <p:txBody>
          <a:bodyPr>
            <a:normAutofit/>
          </a:bodyPr>
          <a:lstStyle/>
          <a:p>
            <a:pPr algn="ctr" fontAlgn="auto">
              <a:spcBef>
                <a:spcPct val="20000"/>
              </a:spcBef>
              <a:spcAft>
                <a:spcPts val="0"/>
              </a:spcAft>
              <a:buFont typeface="Arial" pitchFamily="34" charset="0"/>
              <a:buNone/>
              <a:defRPr/>
            </a:pPr>
            <a:endParaRPr lang="ru-RU" sz="3200" dirty="0">
              <a:solidFill>
                <a:schemeClr val="tx1">
                  <a:tint val="75000"/>
                </a:schemeClr>
              </a:solidFill>
              <a:latin typeface="+mn-lt"/>
              <a:cs typeface="+mn-cs"/>
            </a:endParaRPr>
          </a:p>
        </p:txBody>
      </p:sp>
      <p:sp>
        <p:nvSpPr>
          <p:cNvPr id="2053" name="Прямоугольник 5"/>
          <p:cNvSpPr>
            <a:spLocks noChangeArrowheads="1"/>
          </p:cNvSpPr>
          <p:nvPr/>
        </p:nvSpPr>
        <p:spPr bwMode="auto">
          <a:xfrm>
            <a:off x="4240213" y="4381500"/>
            <a:ext cx="4572000" cy="2062163"/>
          </a:xfrm>
          <a:prstGeom prst="rect">
            <a:avLst/>
          </a:prstGeom>
          <a:noFill/>
          <a:ln w="9525">
            <a:noFill/>
            <a:miter lim="800000"/>
            <a:headEnd/>
            <a:tailEnd/>
          </a:ln>
        </p:spPr>
        <p:txBody>
          <a:bodyPr>
            <a:spAutoFit/>
          </a:bodyPr>
          <a:lstStyle/>
          <a:p>
            <a:pPr algn="r"/>
            <a:r>
              <a:rPr lang="ru-RU" b="1">
                <a:solidFill>
                  <a:srgbClr val="002060"/>
                </a:solidFill>
                <a:latin typeface="Calibri" pitchFamily="34" charset="0"/>
              </a:rPr>
              <a:t>Выполнил слушатель:</a:t>
            </a:r>
          </a:p>
          <a:p>
            <a:pPr algn="r"/>
            <a:r>
              <a:rPr lang="ru-RU" b="1">
                <a:solidFill>
                  <a:srgbClr val="002060"/>
                </a:solidFill>
                <a:latin typeface="Calibri" pitchFamily="34" charset="0"/>
              </a:rPr>
              <a:t>Стреляева Е.А. </a:t>
            </a:r>
          </a:p>
          <a:p>
            <a:pPr algn="r"/>
            <a:endParaRPr lang="ru-RU" b="1">
              <a:solidFill>
                <a:srgbClr val="002060"/>
              </a:solidFill>
              <a:latin typeface="Calibri" pitchFamily="34" charset="0"/>
            </a:endParaRPr>
          </a:p>
          <a:p>
            <a:pPr algn="r"/>
            <a:r>
              <a:rPr lang="ru-RU" b="1">
                <a:solidFill>
                  <a:srgbClr val="002060"/>
                </a:solidFill>
                <a:latin typeface="Calibri" pitchFamily="34" charset="0"/>
              </a:rPr>
              <a:t>Научный руководитель:</a:t>
            </a:r>
          </a:p>
          <a:p>
            <a:pPr algn="r"/>
            <a:r>
              <a:rPr lang="ru-RU" b="1">
                <a:solidFill>
                  <a:srgbClr val="002060"/>
                </a:solidFill>
                <a:latin typeface="Calibri" pitchFamily="34" charset="0"/>
              </a:rPr>
              <a:t>Мансуров Р.Ш. </a:t>
            </a:r>
          </a:p>
          <a:p>
            <a:pPr algn="r"/>
            <a:r>
              <a:rPr lang="ru-RU" b="1">
                <a:solidFill>
                  <a:srgbClr val="002060"/>
                </a:solidFill>
                <a:latin typeface="Calibri" pitchFamily="34" charset="0"/>
              </a:rPr>
              <a:t>к.э.н., доцент  </a:t>
            </a:r>
          </a:p>
          <a:p>
            <a:pPr algn="just"/>
            <a:r>
              <a:rPr lang="ru-RU" sz="2000" b="1">
                <a:solidFill>
                  <a:srgbClr val="002060"/>
                </a:solidFill>
                <a:latin typeface="Calibri" pitchFamily="34" charset="0"/>
              </a:rPr>
              <a:t>                                                                         </a:t>
            </a:r>
          </a:p>
        </p:txBody>
      </p:sp>
      <p:sp>
        <p:nvSpPr>
          <p:cNvPr id="2054" name="Прямоугольник 6"/>
          <p:cNvSpPr>
            <a:spLocks noChangeArrowheads="1"/>
          </p:cNvSpPr>
          <p:nvPr/>
        </p:nvSpPr>
        <p:spPr bwMode="auto">
          <a:xfrm>
            <a:off x="2928938" y="6488113"/>
            <a:ext cx="2287587" cy="339725"/>
          </a:xfrm>
          <a:prstGeom prst="rect">
            <a:avLst/>
          </a:prstGeom>
          <a:noFill/>
          <a:ln w="9525">
            <a:noFill/>
            <a:miter lim="800000"/>
            <a:headEnd/>
            <a:tailEnd/>
          </a:ln>
        </p:spPr>
        <p:txBody>
          <a:bodyPr wrap="none">
            <a:spAutoFit/>
          </a:bodyPr>
          <a:lstStyle/>
          <a:p>
            <a:r>
              <a:rPr lang="ru-RU" sz="1600" b="1">
                <a:solidFill>
                  <a:srgbClr val="0070C0"/>
                </a:solidFill>
                <a:latin typeface="Calibri" pitchFamily="34" charset="0"/>
              </a:rPr>
              <a:t>Нижний Новгород 2020</a:t>
            </a:r>
          </a:p>
        </p:txBody>
      </p:sp>
      <p:pic>
        <p:nvPicPr>
          <p:cNvPr id="2055" name="Picture 2" descr="C:\Users\s.e.kushakova\Desktop\Для презентации к Координационному совету\Безымянный-12.jpg"/>
          <p:cNvPicPr>
            <a:picLocks noChangeAspect="1" noChangeArrowheads="1"/>
          </p:cNvPicPr>
          <p:nvPr/>
        </p:nvPicPr>
        <p:blipFill>
          <a:blip r:embed="rId3"/>
          <a:srcRect t="8797"/>
          <a:stretch>
            <a:fillRect/>
          </a:stretch>
        </p:blipFill>
        <p:spPr bwMode="auto">
          <a:xfrm>
            <a:off x="468313" y="4014788"/>
            <a:ext cx="477520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r>
              <a:rPr lang="ru-RU" sz="2800" b="1" smtClean="0">
                <a:solidFill>
                  <a:srgbClr val="C00000"/>
                </a:solidFill>
              </a:rPr>
              <a:t>Карта потока создания ценности</a:t>
            </a:r>
            <a:br>
              <a:rPr lang="ru-RU" sz="2800" b="1" smtClean="0">
                <a:solidFill>
                  <a:srgbClr val="C00000"/>
                </a:solidFill>
              </a:rPr>
            </a:br>
            <a:r>
              <a:rPr lang="ru-RU" sz="2800" b="1" smtClean="0">
                <a:solidFill>
                  <a:srgbClr val="C00000"/>
                </a:solidFill>
              </a:rPr>
              <a:t> будущего состояния</a:t>
            </a:r>
            <a:endParaRPr lang="ru-RU" sz="2800" smtClean="0">
              <a:solidFill>
                <a:srgbClr val="C00000"/>
              </a:solidFill>
            </a:endParaRPr>
          </a:p>
        </p:txBody>
      </p:sp>
      <p:pic>
        <p:nvPicPr>
          <p:cNvPr id="11267" name="Рисунок 11"/>
          <p:cNvPicPr>
            <a:picLocks noChangeAspect="1"/>
          </p:cNvPicPr>
          <p:nvPr/>
        </p:nvPicPr>
        <p:blipFill>
          <a:blip r:embed="rId2"/>
          <a:srcRect/>
          <a:stretch>
            <a:fillRect/>
          </a:stretch>
        </p:blipFill>
        <p:spPr bwMode="auto">
          <a:xfrm>
            <a:off x="0" y="2349500"/>
            <a:ext cx="9144000" cy="2243138"/>
          </a:xfrm>
          <a:prstGeom prst="rect">
            <a:avLst/>
          </a:prstGeom>
          <a:noFill/>
          <a:ln w="9525">
            <a:noFill/>
            <a:miter lim="800000"/>
            <a:headEnd/>
            <a:tailEnd/>
          </a:ln>
        </p:spPr>
      </p:pic>
      <p:pic>
        <p:nvPicPr>
          <p:cNvPr id="11268" name="Рисунок 12"/>
          <p:cNvPicPr>
            <a:picLocks noChangeAspect="1"/>
          </p:cNvPicPr>
          <p:nvPr/>
        </p:nvPicPr>
        <p:blipFill>
          <a:blip r:embed="rId3"/>
          <a:srcRect/>
          <a:stretch>
            <a:fillRect/>
          </a:stretch>
        </p:blipFill>
        <p:spPr bwMode="auto">
          <a:xfrm>
            <a:off x="1692275" y="4586288"/>
            <a:ext cx="1806575" cy="2232025"/>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4643438" y="4838700"/>
          <a:ext cx="3600450" cy="1727203"/>
        </p:xfrm>
        <a:graphic>
          <a:graphicData uri="http://schemas.openxmlformats.org/drawingml/2006/table">
            <a:tbl>
              <a:tblPr/>
              <a:tblGrid>
                <a:gridCol w="1681162"/>
                <a:gridCol w="985838"/>
                <a:gridCol w="933450"/>
              </a:tblGrid>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 Показатель</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Текущее состояние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Будущее состояние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r>
              <a:tr h="192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Полезное время, ч.</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2060"/>
                          </a:solidFill>
                          <a:effectLst/>
                          <a:latin typeface="Times New Roman" pitchFamily="18" charset="0"/>
                          <a:cs typeface="Times New Roman" pitchFamily="18" charset="0"/>
                        </a:rPr>
                        <a:t>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2060"/>
                          </a:solidFill>
                          <a:effectLst/>
                          <a:latin typeface="Times New Roman" pitchFamily="18" charset="0"/>
                          <a:cs typeface="Times New Roman" pitchFamily="18" charset="0"/>
                        </a:rPr>
                        <a:t>4,7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r>
              <a:tr h="192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Общее время, ч.</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2060"/>
                          </a:solidFill>
                          <a:effectLst/>
                          <a:latin typeface="Times New Roman" pitchFamily="18" charset="0"/>
                          <a:cs typeface="Times New Roman" pitchFamily="18" charset="0"/>
                        </a:rPr>
                        <a:t>8,66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2060"/>
                          </a:solidFill>
                          <a:effectLst/>
                          <a:latin typeface="Times New Roman" pitchFamily="18" charset="0"/>
                          <a:cs typeface="Times New Roman" pitchFamily="18" charset="0"/>
                        </a:rPr>
                        <a:t>8,66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r>
              <a:tr h="195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ЕоМСТ,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2060"/>
                          </a:solidFill>
                          <a:effectLst/>
                          <a:latin typeface="Times New Roman" pitchFamily="18" charset="0"/>
                          <a:cs typeface="Times New Roman" pitchFamily="18" charset="0"/>
                        </a:rPr>
                        <a:t>28,8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2060"/>
                          </a:solidFill>
                          <a:effectLst/>
                          <a:latin typeface="Times New Roman" pitchFamily="18" charset="0"/>
                          <a:cs typeface="Times New Roman" pitchFamily="18" charset="0"/>
                        </a:rPr>
                        <a:t>54,2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Время с учетом рисков, ч.</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2060"/>
                          </a:solidFill>
                          <a:effectLst/>
                          <a:latin typeface="Times New Roman" pitchFamily="18" charset="0"/>
                          <a:cs typeface="Times New Roman" pitchFamily="18" charset="0"/>
                        </a:rPr>
                        <a:t>19,5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2060"/>
                          </a:solidFill>
                          <a:effectLst/>
                          <a:latin typeface="Times New Roman" pitchFamily="18" charset="0"/>
                          <a:cs typeface="Times New Roman" pitchFamily="18" charset="0"/>
                        </a:rPr>
                        <a:t>28,5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ЕоМСТ с учетом рисков,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2060"/>
                          </a:solidFill>
                          <a:effectLst/>
                          <a:latin typeface="Times New Roman" pitchFamily="18" charset="0"/>
                          <a:cs typeface="Times New Roman" pitchFamily="18" charset="0"/>
                        </a:rPr>
                        <a:t>12,8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2060"/>
                          </a:solidFill>
                          <a:effectLst/>
                          <a:latin typeface="Times New Roman" pitchFamily="18" charset="0"/>
                          <a:cs typeface="Times New Roman" pitchFamily="18" charset="0"/>
                        </a:rPr>
                        <a:t>16,4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r>
              <a:rPr lang="ru-RU" sz="2800" b="1" smtClean="0">
                <a:solidFill>
                  <a:srgbClr val="C00000"/>
                </a:solidFill>
              </a:rPr>
              <a:t>Применение методов и инструментов</a:t>
            </a:r>
            <a:br>
              <a:rPr lang="ru-RU" sz="2800" b="1" smtClean="0">
                <a:solidFill>
                  <a:srgbClr val="C00000"/>
                </a:solidFill>
              </a:rPr>
            </a:br>
            <a:r>
              <a:rPr lang="ru-RU" sz="2800" b="1" smtClean="0">
                <a:solidFill>
                  <a:srgbClr val="C00000"/>
                </a:solidFill>
              </a:rPr>
              <a:t> СМБП </a:t>
            </a:r>
          </a:p>
        </p:txBody>
      </p:sp>
      <p:sp>
        <p:nvSpPr>
          <p:cNvPr id="12291" name="Объект 2"/>
          <p:cNvSpPr>
            <a:spLocks noGrp="1"/>
          </p:cNvSpPr>
          <p:nvPr>
            <p:ph idx="1"/>
          </p:nvPr>
        </p:nvSpPr>
        <p:spPr>
          <a:xfrm>
            <a:off x="357188" y="1143000"/>
            <a:ext cx="8229600" cy="1285875"/>
          </a:xfrm>
        </p:spPr>
        <p:txBody>
          <a:bodyPr/>
          <a:lstStyle/>
          <a:p>
            <a:pPr algn="just"/>
            <a:r>
              <a:rPr lang="ru-RU" sz="1800" b="1" smtClean="0">
                <a:solidFill>
                  <a:srgbClr val="002060"/>
                </a:solidFill>
              </a:rPr>
              <a:t>Стандартизированная работа - </a:t>
            </a:r>
            <a:r>
              <a:rPr lang="ru-RU" sz="1800" smtClean="0"/>
              <a:t>визуализированный алгоритм выполнения какой-то определенной деятельности, включающей в себя стандарты продолжительности цикла операций, последовательности действий при выполнении этих операций (СТО СМБП 8.7-04-2018)</a:t>
            </a:r>
            <a:endParaRPr lang="ru-RU" sz="1800" b="1" smtClean="0">
              <a:solidFill>
                <a:srgbClr val="002060"/>
              </a:solidFill>
            </a:endParaRPr>
          </a:p>
          <a:p>
            <a:pPr algn="just"/>
            <a:endParaRPr lang="ru-RU" b="1" smtClean="0">
              <a:solidFill>
                <a:srgbClr val="002060"/>
              </a:solidFill>
            </a:endParaRPr>
          </a:p>
        </p:txBody>
      </p:sp>
      <p:pic>
        <p:nvPicPr>
          <p:cNvPr id="12292" name="Рисунок 17"/>
          <p:cNvPicPr>
            <a:picLocks noChangeAspect="1" noChangeArrowheads="1"/>
          </p:cNvPicPr>
          <p:nvPr/>
        </p:nvPicPr>
        <p:blipFill>
          <a:blip r:embed="rId2"/>
          <a:srcRect l="2475"/>
          <a:stretch>
            <a:fillRect/>
          </a:stretch>
        </p:blipFill>
        <p:spPr bwMode="auto">
          <a:xfrm>
            <a:off x="857250" y="2357438"/>
            <a:ext cx="3313113" cy="4229100"/>
          </a:xfrm>
          <a:prstGeom prst="rect">
            <a:avLst/>
          </a:prstGeom>
          <a:noFill/>
          <a:ln w="3175">
            <a:solidFill>
              <a:srgbClr val="000000"/>
            </a:solidFill>
            <a:miter lim="800000"/>
            <a:headEnd/>
            <a:tailEnd/>
          </a:ln>
        </p:spPr>
      </p:pic>
      <p:pic>
        <p:nvPicPr>
          <p:cNvPr id="12293" name="Рисунок 16"/>
          <p:cNvPicPr>
            <a:picLocks noChangeAspect="1" noChangeArrowheads="1"/>
          </p:cNvPicPr>
          <p:nvPr/>
        </p:nvPicPr>
        <p:blipFill>
          <a:blip r:embed="rId3"/>
          <a:srcRect l="24559" t="11420" r="42711" b="3305"/>
          <a:stretch>
            <a:fillRect/>
          </a:stretch>
        </p:blipFill>
        <p:spPr bwMode="auto">
          <a:xfrm>
            <a:off x="5000625" y="2357438"/>
            <a:ext cx="3386138" cy="4275137"/>
          </a:xfrm>
          <a:prstGeom prst="rect">
            <a:avLst/>
          </a:prstGeom>
          <a:noFill/>
          <a:ln w="3175">
            <a:solidFill>
              <a:srgbClr val="00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r>
              <a:rPr lang="ru-RU" sz="2800" b="1" smtClean="0">
                <a:solidFill>
                  <a:srgbClr val="C00000"/>
                </a:solidFill>
              </a:rPr>
              <a:t>Применение методов и инструментов</a:t>
            </a:r>
            <a:br>
              <a:rPr lang="ru-RU" sz="2800" b="1" smtClean="0">
                <a:solidFill>
                  <a:srgbClr val="C00000"/>
                </a:solidFill>
              </a:rPr>
            </a:br>
            <a:r>
              <a:rPr lang="ru-RU" sz="2800" b="1" smtClean="0">
                <a:solidFill>
                  <a:srgbClr val="C00000"/>
                </a:solidFill>
              </a:rPr>
              <a:t> СМБП </a:t>
            </a:r>
          </a:p>
        </p:txBody>
      </p:sp>
      <p:sp>
        <p:nvSpPr>
          <p:cNvPr id="13315" name="Объект 2"/>
          <p:cNvSpPr>
            <a:spLocks noGrp="1"/>
          </p:cNvSpPr>
          <p:nvPr>
            <p:ph idx="1"/>
          </p:nvPr>
        </p:nvSpPr>
        <p:spPr>
          <a:xfrm>
            <a:off x="357188" y="1214438"/>
            <a:ext cx="8229600" cy="1285875"/>
          </a:xfrm>
        </p:spPr>
        <p:txBody>
          <a:bodyPr/>
          <a:lstStyle/>
          <a:p>
            <a:r>
              <a:rPr lang="ru-RU" sz="1800" b="1" smtClean="0">
                <a:solidFill>
                  <a:srgbClr val="002060"/>
                </a:solidFill>
              </a:rPr>
              <a:t>Организация рабочего пространства на основе метода 5</a:t>
            </a:r>
            <a:r>
              <a:rPr lang="en-US" sz="1800" b="1" smtClean="0">
                <a:solidFill>
                  <a:srgbClr val="002060"/>
                </a:solidFill>
              </a:rPr>
              <a:t>S</a:t>
            </a:r>
            <a:endParaRPr lang="ru-RU" sz="1800" b="1" smtClean="0">
              <a:solidFill>
                <a:srgbClr val="002060"/>
              </a:solidFill>
            </a:endParaRPr>
          </a:p>
          <a:p>
            <a:pPr algn="just"/>
            <a:endParaRPr lang="ru-RU" b="1" smtClean="0">
              <a:solidFill>
                <a:srgbClr val="002060"/>
              </a:solidFill>
            </a:endParaRPr>
          </a:p>
        </p:txBody>
      </p:sp>
      <p:pic>
        <p:nvPicPr>
          <p:cNvPr id="13316" name="Picture 8" descr="C:\Users\e.a.vlasova\Desktop\Работа ПС\Проекты\Проект_2017\АХЧ\Фотографии\кладовая хозинвентаря складирование  моющих средств до.JPG"/>
          <p:cNvPicPr>
            <a:picLocks noChangeAspect="1" noChangeArrowheads="1"/>
          </p:cNvPicPr>
          <p:nvPr/>
        </p:nvPicPr>
        <p:blipFill>
          <a:blip r:embed="rId2"/>
          <a:srcRect/>
          <a:stretch>
            <a:fillRect/>
          </a:stretch>
        </p:blipFill>
        <p:spPr bwMode="auto">
          <a:xfrm>
            <a:off x="500063" y="2428875"/>
            <a:ext cx="3451225" cy="3286125"/>
          </a:xfrm>
          <a:prstGeom prst="rect">
            <a:avLst/>
          </a:prstGeom>
          <a:noFill/>
          <a:ln w="38100">
            <a:solidFill>
              <a:srgbClr val="FF0000"/>
            </a:solidFill>
            <a:miter lim="800000"/>
            <a:headEnd/>
            <a:tailEnd/>
          </a:ln>
        </p:spPr>
      </p:pic>
      <p:pic>
        <p:nvPicPr>
          <p:cNvPr id="13317" name="Picture 2" descr="C:\Users\e.a.vlasova\Desktop\Работа ПС\Проекты\Проект_2017\АХЧ\Фотографии\кладовая хозинвентаря складирование  моющих средств после.JPG"/>
          <p:cNvPicPr>
            <a:picLocks noChangeAspect="1" noChangeArrowheads="1"/>
          </p:cNvPicPr>
          <p:nvPr/>
        </p:nvPicPr>
        <p:blipFill>
          <a:blip r:embed="rId3"/>
          <a:srcRect/>
          <a:stretch>
            <a:fillRect/>
          </a:stretch>
        </p:blipFill>
        <p:spPr bwMode="auto">
          <a:xfrm>
            <a:off x="5214938" y="2428875"/>
            <a:ext cx="3286125" cy="3238500"/>
          </a:xfrm>
          <a:prstGeom prst="rect">
            <a:avLst/>
          </a:prstGeom>
          <a:noFill/>
          <a:ln w="38100">
            <a:solidFill>
              <a:srgbClr val="00B050"/>
            </a:solidFill>
            <a:miter lim="800000"/>
            <a:headEnd/>
            <a:tailEnd/>
          </a:ln>
        </p:spPr>
      </p:pic>
      <p:sp>
        <p:nvSpPr>
          <p:cNvPr id="8" name="Прямоугольник 7"/>
          <p:cNvSpPr/>
          <p:nvPr/>
        </p:nvSpPr>
        <p:spPr>
          <a:xfrm>
            <a:off x="1785938" y="1928813"/>
            <a:ext cx="1223962" cy="263525"/>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ru-RU" sz="2000" b="1" dirty="0">
                <a:solidFill>
                  <a:srgbClr val="FF0000"/>
                </a:solidFill>
              </a:rPr>
              <a:t>БЫЛО</a:t>
            </a:r>
            <a:endParaRPr lang="ru-RU" sz="2000" b="1" dirty="0">
              <a:solidFill>
                <a:srgbClr val="FF0000"/>
              </a:solidFill>
            </a:endParaRPr>
          </a:p>
        </p:txBody>
      </p:sp>
      <p:sp>
        <p:nvSpPr>
          <p:cNvPr id="9" name="Прямоугольник 8"/>
          <p:cNvSpPr/>
          <p:nvPr/>
        </p:nvSpPr>
        <p:spPr>
          <a:xfrm>
            <a:off x="6286500" y="1785938"/>
            <a:ext cx="1295400" cy="298450"/>
          </a:xfrm>
          <a:prstGeom prst="rect">
            <a:avLst/>
          </a:prstGeom>
          <a:solidFill>
            <a:schemeClr val="accent3">
              <a:lumMod val="40000"/>
              <a:lumOff val="60000"/>
            </a:schemeClr>
          </a:solidFill>
          <a:ln>
            <a:solidFill>
              <a:srgbClr val="00B050"/>
            </a:solidFill>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ru-RU" sz="2000" b="1" dirty="0">
                <a:solidFill>
                  <a:srgbClr val="00B050"/>
                </a:solidFill>
              </a:rPr>
              <a:t>СТАЛО</a:t>
            </a:r>
            <a:endParaRPr lang="ru-RU" sz="2000" b="1" dirty="0">
              <a:solidFill>
                <a:srgbClr val="00B05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r>
              <a:rPr lang="ru-RU" sz="2800" b="1" smtClean="0">
                <a:solidFill>
                  <a:srgbClr val="C00000"/>
                </a:solidFill>
              </a:rPr>
              <a:t>Применение методов и инструментов</a:t>
            </a:r>
            <a:br>
              <a:rPr lang="ru-RU" sz="2800" b="1" smtClean="0">
                <a:solidFill>
                  <a:srgbClr val="C00000"/>
                </a:solidFill>
              </a:rPr>
            </a:br>
            <a:r>
              <a:rPr lang="ru-RU" sz="2800" b="1" smtClean="0">
                <a:solidFill>
                  <a:srgbClr val="C00000"/>
                </a:solidFill>
              </a:rPr>
              <a:t> СМБП </a:t>
            </a:r>
          </a:p>
        </p:txBody>
      </p:sp>
      <p:sp>
        <p:nvSpPr>
          <p:cNvPr id="14339" name="Объект 2"/>
          <p:cNvSpPr>
            <a:spLocks noGrp="1"/>
          </p:cNvSpPr>
          <p:nvPr>
            <p:ph idx="1"/>
          </p:nvPr>
        </p:nvSpPr>
        <p:spPr>
          <a:xfrm>
            <a:off x="0" y="1357313"/>
            <a:ext cx="8786813" cy="714375"/>
          </a:xfrm>
        </p:spPr>
        <p:txBody>
          <a:bodyPr/>
          <a:lstStyle/>
          <a:p>
            <a:r>
              <a:rPr lang="ru-RU" sz="2000" b="1" smtClean="0">
                <a:solidFill>
                  <a:srgbClr val="002060"/>
                </a:solidFill>
              </a:rPr>
              <a:t>Метод быстрой переналадки (</a:t>
            </a:r>
            <a:r>
              <a:rPr lang="en-US" sz="2000" b="1" smtClean="0">
                <a:solidFill>
                  <a:srgbClr val="002060"/>
                </a:solidFill>
              </a:rPr>
              <a:t>SMED)</a:t>
            </a:r>
            <a:r>
              <a:rPr lang="ru-RU" sz="2000" b="1" smtClean="0">
                <a:solidFill>
                  <a:srgbClr val="002060"/>
                </a:solidFill>
              </a:rPr>
              <a:t>- </a:t>
            </a:r>
            <a:r>
              <a:rPr lang="ru-RU" sz="1800" b="1" smtClean="0">
                <a:solidFill>
                  <a:srgbClr val="002060"/>
                </a:solidFill>
              </a:rPr>
              <a:t>Закупка дополнительного аккумулятора для поломоечной машины с целью исключения простоев ожидания подзарядки </a:t>
            </a:r>
          </a:p>
        </p:txBody>
      </p:sp>
      <p:pic>
        <p:nvPicPr>
          <p:cNvPr id="14340" name="Picture 1"/>
          <p:cNvPicPr>
            <a:picLocks noChangeAspect="1" noChangeArrowheads="1"/>
          </p:cNvPicPr>
          <p:nvPr/>
        </p:nvPicPr>
        <p:blipFill>
          <a:blip r:embed="rId2"/>
          <a:srcRect/>
          <a:stretch>
            <a:fillRect/>
          </a:stretch>
        </p:blipFill>
        <p:spPr bwMode="auto">
          <a:xfrm>
            <a:off x="1928813" y="2143125"/>
            <a:ext cx="4786312" cy="4572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ru-RU" sz="2800" b="1" smtClean="0">
                <a:solidFill>
                  <a:srgbClr val="C00000"/>
                </a:solidFill>
              </a:rPr>
              <a:t>Применение методов и инструментов</a:t>
            </a:r>
            <a:br>
              <a:rPr lang="ru-RU" sz="2800" b="1" smtClean="0">
                <a:solidFill>
                  <a:srgbClr val="C00000"/>
                </a:solidFill>
              </a:rPr>
            </a:br>
            <a:r>
              <a:rPr lang="ru-RU" sz="2800" b="1" smtClean="0">
                <a:solidFill>
                  <a:srgbClr val="C00000"/>
                </a:solidFill>
              </a:rPr>
              <a:t> СМБП </a:t>
            </a:r>
            <a:endParaRPr lang="ru-RU" sz="2800" smtClean="0"/>
          </a:p>
        </p:txBody>
      </p:sp>
      <p:sp>
        <p:nvSpPr>
          <p:cNvPr id="15363" name="Объект 2"/>
          <p:cNvSpPr>
            <a:spLocks noGrp="1"/>
          </p:cNvSpPr>
          <p:nvPr>
            <p:ph idx="1"/>
          </p:nvPr>
        </p:nvSpPr>
        <p:spPr>
          <a:xfrm>
            <a:off x="203200" y="1341438"/>
            <a:ext cx="8940800" cy="1069975"/>
          </a:xfrm>
        </p:spPr>
        <p:txBody>
          <a:bodyPr/>
          <a:lstStyle/>
          <a:p>
            <a:r>
              <a:rPr lang="ru-RU" sz="2000" b="1" smtClean="0">
                <a:solidFill>
                  <a:srgbClr val="002060"/>
                </a:solidFill>
              </a:rPr>
              <a:t>Автономное обслуживание оборудования -TPM (СТО СМБП 7.1-07-2018)</a:t>
            </a:r>
          </a:p>
          <a:p>
            <a:pPr>
              <a:buFont typeface="Arial" charset="0"/>
              <a:buNone/>
            </a:pPr>
            <a:r>
              <a:rPr lang="ru-RU" sz="1800" b="1" smtClean="0">
                <a:solidFill>
                  <a:srgbClr val="002060"/>
                </a:solidFill>
              </a:rPr>
              <a:t>       Самостоятельное обслуживание поломоечной машины с целью предотвращения поломок.</a:t>
            </a:r>
          </a:p>
          <a:p>
            <a:pPr>
              <a:buFont typeface="Arial" charset="0"/>
              <a:buNone/>
            </a:pPr>
            <a:endParaRPr lang="ru-RU" smtClean="0"/>
          </a:p>
        </p:txBody>
      </p:sp>
      <p:pic>
        <p:nvPicPr>
          <p:cNvPr id="15364" name="Рисунок 4"/>
          <p:cNvPicPr>
            <a:picLocks noChangeAspect="1"/>
          </p:cNvPicPr>
          <p:nvPr/>
        </p:nvPicPr>
        <p:blipFill>
          <a:blip r:embed="rId2"/>
          <a:srcRect/>
          <a:stretch>
            <a:fillRect/>
          </a:stretch>
        </p:blipFill>
        <p:spPr bwMode="auto">
          <a:xfrm>
            <a:off x="3714750" y="2071688"/>
            <a:ext cx="5000625" cy="4614862"/>
          </a:xfrm>
          <a:prstGeom prst="rect">
            <a:avLst/>
          </a:prstGeom>
          <a:noFill/>
          <a:ln w="9525">
            <a:noFill/>
            <a:miter lim="800000"/>
            <a:headEnd/>
            <a:tailEnd/>
          </a:ln>
        </p:spPr>
      </p:pic>
      <p:pic>
        <p:nvPicPr>
          <p:cNvPr id="15365" name="Рисунок 5"/>
          <p:cNvPicPr>
            <a:picLocks noChangeAspect="1"/>
          </p:cNvPicPr>
          <p:nvPr/>
        </p:nvPicPr>
        <p:blipFill>
          <a:blip r:embed="rId3"/>
          <a:srcRect/>
          <a:stretch>
            <a:fillRect/>
          </a:stretch>
        </p:blipFill>
        <p:spPr bwMode="auto">
          <a:xfrm>
            <a:off x="357188" y="3286125"/>
            <a:ext cx="3052762" cy="17859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ru-RU" sz="2800" b="1" smtClean="0">
                <a:solidFill>
                  <a:srgbClr val="C00000"/>
                </a:solidFill>
              </a:rPr>
              <a:t>Применение методов и инструментов</a:t>
            </a:r>
            <a:br>
              <a:rPr lang="ru-RU" sz="2800" b="1" smtClean="0">
                <a:solidFill>
                  <a:srgbClr val="C00000"/>
                </a:solidFill>
              </a:rPr>
            </a:br>
            <a:r>
              <a:rPr lang="ru-RU" sz="2800" b="1" smtClean="0">
                <a:solidFill>
                  <a:srgbClr val="C00000"/>
                </a:solidFill>
              </a:rPr>
              <a:t> СМБП </a:t>
            </a:r>
          </a:p>
        </p:txBody>
      </p:sp>
      <p:sp>
        <p:nvSpPr>
          <p:cNvPr id="16387" name="Объект 2"/>
          <p:cNvSpPr>
            <a:spLocks noGrp="1"/>
          </p:cNvSpPr>
          <p:nvPr>
            <p:ph idx="1"/>
          </p:nvPr>
        </p:nvSpPr>
        <p:spPr>
          <a:xfrm>
            <a:off x="428625" y="1428750"/>
            <a:ext cx="8229600" cy="749300"/>
          </a:xfrm>
        </p:spPr>
        <p:txBody>
          <a:bodyPr/>
          <a:lstStyle/>
          <a:p>
            <a:r>
              <a:rPr lang="ru-RU" sz="2000" b="1" smtClean="0">
                <a:solidFill>
                  <a:srgbClr val="002060"/>
                </a:solidFill>
              </a:rPr>
              <a:t>Визуальный менеджмент </a:t>
            </a:r>
          </a:p>
        </p:txBody>
      </p:sp>
      <p:pic>
        <p:nvPicPr>
          <p:cNvPr id="16388" name="Рисунок 3"/>
          <p:cNvPicPr>
            <a:picLocks noChangeAspect="1"/>
          </p:cNvPicPr>
          <p:nvPr/>
        </p:nvPicPr>
        <p:blipFill>
          <a:blip r:embed="rId2"/>
          <a:srcRect/>
          <a:stretch>
            <a:fillRect/>
          </a:stretch>
        </p:blipFill>
        <p:spPr bwMode="auto">
          <a:xfrm>
            <a:off x="1071563" y="2000250"/>
            <a:ext cx="7134225" cy="4176713"/>
          </a:xfrm>
          <a:prstGeom prst="rect">
            <a:avLst/>
          </a:prstGeom>
          <a:noFill/>
          <a:ln w="9525">
            <a:solidFill>
              <a:srgbClr val="0000FF"/>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ru-RU" sz="2800" b="1" smtClean="0">
                <a:solidFill>
                  <a:srgbClr val="C00000"/>
                </a:solidFill>
              </a:rPr>
              <a:t>Применение методов и инструментов</a:t>
            </a:r>
            <a:br>
              <a:rPr lang="ru-RU" sz="2800" b="1" smtClean="0">
                <a:solidFill>
                  <a:srgbClr val="C00000"/>
                </a:solidFill>
              </a:rPr>
            </a:br>
            <a:r>
              <a:rPr lang="ru-RU" sz="2800" b="1" smtClean="0">
                <a:solidFill>
                  <a:srgbClr val="C00000"/>
                </a:solidFill>
              </a:rPr>
              <a:t> СМБП </a:t>
            </a:r>
          </a:p>
        </p:txBody>
      </p:sp>
      <p:sp>
        <p:nvSpPr>
          <p:cNvPr id="17411" name="Объект 2"/>
          <p:cNvSpPr>
            <a:spLocks noGrp="1"/>
          </p:cNvSpPr>
          <p:nvPr>
            <p:ph idx="1"/>
          </p:nvPr>
        </p:nvSpPr>
        <p:spPr>
          <a:xfrm>
            <a:off x="457200" y="1600200"/>
            <a:ext cx="8229600" cy="1108075"/>
          </a:xfrm>
        </p:spPr>
        <p:txBody>
          <a:bodyPr/>
          <a:lstStyle/>
          <a:p>
            <a:r>
              <a:rPr lang="ru-RU" sz="2000" b="1" smtClean="0">
                <a:solidFill>
                  <a:srgbClr val="002060"/>
                </a:solidFill>
              </a:rPr>
              <a:t>Система ППУ (подача полезных улучшений) ПО СМБП 10.2-03-2018 </a:t>
            </a:r>
          </a:p>
        </p:txBody>
      </p:sp>
      <p:pic>
        <p:nvPicPr>
          <p:cNvPr id="17412" name="Picture 2"/>
          <p:cNvPicPr>
            <a:picLocks noChangeAspect="1" noChangeArrowheads="1"/>
          </p:cNvPicPr>
          <p:nvPr/>
        </p:nvPicPr>
        <p:blipFill>
          <a:blip r:embed="rId2"/>
          <a:srcRect/>
          <a:stretch>
            <a:fillRect/>
          </a:stretch>
        </p:blipFill>
        <p:spPr bwMode="auto">
          <a:xfrm>
            <a:off x="5357813" y="2071688"/>
            <a:ext cx="3443287" cy="4286250"/>
          </a:xfrm>
          <a:prstGeom prst="rect">
            <a:avLst/>
          </a:prstGeom>
          <a:noFill/>
          <a:ln w="9525">
            <a:noFill/>
            <a:miter lim="800000"/>
            <a:headEnd/>
            <a:tailEnd/>
          </a:ln>
        </p:spPr>
      </p:pic>
      <p:pic>
        <p:nvPicPr>
          <p:cNvPr id="17413" name="Picture 3"/>
          <p:cNvPicPr>
            <a:picLocks noChangeAspect="1" noChangeArrowheads="1"/>
          </p:cNvPicPr>
          <p:nvPr/>
        </p:nvPicPr>
        <p:blipFill>
          <a:blip r:embed="rId3"/>
          <a:srcRect/>
          <a:stretch>
            <a:fillRect/>
          </a:stretch>
        </p:blipFill>
        <p:spPr bwMode="auto">
          <a:xfrm>
            <a:off x="428625" y="2071688"/>
            <a:ext cx="4643438" cy="43116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785813"/>
            <a:ext cx="8643937" cy="1143000"/>
          </a:xfrm>
        </p:spPr>
        <p:txBody>
          <a:bodyPr rtlCol="0">
            <a:normAutofit fontScale="90000"/>
          </a:bodyPr>
          <a:lstStyle/>
          <a:p>
            <a:pPr fontAlgn="auto">
              <a:spcAft>
                <a:spcPts val="0"/>
              </a:spcAft>
              <a:defRPr/>
            </a:pPr>
            <a:r>
              <a:rPr lang="ru-RU" sz="3600" b="1" dirty="0" smtClean="0">
                <a:solidFill>
                  <a:srgbClr val="C00000"/>
                </a:solidFill>
                <a:latin typeface="+mn-lt"/>
              </a:rPr>
              <a:t>Проект :</a:t>
            </a:r>
            <a:br>
              <a:rPr lang="ru-RU" sz="3600" b="1" dirty="0" smtClean="0">
                <a:solidFill>
                  <a:srgbClr val="C00000"/>
                </a:solidFill>
                <a:latin typeface="+mn-lt"/>
              </a:rPr>
            </a:br>
            <a:r>
              <a:rPr lang="ru-RU" sz="3600" b="1" dirty="0" smtClean="0">
                <a:solidFill>
                  <a:srgbClr val="C00000"/>
                </a:solidFill>
                <a:latin typeface="+mn-lt"/>
              </a:rPr>
              <a:t> «</a:t>
            </a:r>
            <a:r>
              <a:rPr lang="ru-RU" sz="2700" b="1" dirty="0" smtClean="0">
                <a:solidFill>
                  <a:srgbClr val="C00000"/>
                </a:solidFill>
                <a:latin typeface="+mn-lt"/>
              </a:rPr>
              <a:t>Повышение эффективности и снижение потерь при плановой уборке производственных помещений корпуса №7»</a:t>
            </a:r>
            <a:r>
              <a:rPr lang="ru-RU" dirty="0" smtClean="0"/>
              <a:t/>
            </a:r>
            <a:br>
              <a:rPr lang="ru-RU" dirty="0" smtClean="0"/>
            </a:br>
            <a:endParaRPr lang="ru-RU" dirty="0"/>
          </a:p>
        </p:txBody>
      </p:sp>
      <p:pic>
        <p:nvPicPr>
          <p:cNvPr id="18435" name="Picture 1"/>
          <p:cNvPicPr>
            <a:picLocks noChangeAspect="1" noChangeArrowheads="1"/>
          </p:cNvPicPr>
          <p:nvPr/>
        </p:nvPicPr>
        <p:blipFill>
          <a:blip r:embed="rId2"/>
          <a:srcRect/>
          <a:stretch>
            <a:fillRect/>
          </a:stretch>
        </p:blipFill>
        <p:spPr bwMode="auto">
          <a:xfrm>
            <a:off x="285750" y="2786063"/>
            <a:ext cx="8526463" cy="3586162"/>
          </a:xfrm>
          <a:prstGeom prst="rect">
            <a:avLst/>
          </a:prstGeom>
          <a:noFill/>
          <a:ln w="9525">
            <a:noFill/>
            <a:miter lim="800000"/>
            <a:headEnd/>
            <a:tailEnd/>
          </a:ln>
        </p:spPr>
      </p:pic>
      <p:sp>
        <p:nvSpPr>
          <p:cNvPr id="18436" name="Прямоугольник 3"/>
          <p:cNvSpPr>
            <a:spLocks noChangeArrowheads="1"/>
          </p:cNvSpPr>
          <p:nvPr/>
        </p:nvSpPr>
        <p:spPr bwMode="auto">
          <a:xfrm>
            <a:off x="2000250" y="1928813"/>
            <a:ext cx="5607050" cy="461962"/>
          </a:xfrm>
          <a:prstGeom prst="rect">
            <a:avLst/>
          </a:prstGeom>
          <a:noFill/>
          <a:ln w="9525">
            <a:noFill/>
            <a:miter lim="800000"/>
            <a:headEnd/>
            <a:tailEnd/>
          </a:ln>
        </p:spPr>
        <p:txBody>
          <a:bodyPr wrap="none">
            <a:spAutoFit/>
          </a:bodyPr>
          <a:lstStyle/>
          <a:p>
            <a:r>
              <a:rPr lang="ru-RU" sz="2400" b="1">
                <a:solidFill>
                  <a:srgbClr val="002060"/>
                </a:solidFill>
                <a:latin typeface="Calibri" pitchFamily="34" charset="0"/>
              </a:rPr>
              <a:t>Дорожная карта по реализации проекта</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785813"/>
            <a:ext cx="8643937" cy="1143000"/>
          </a:xfrm>
        </p:spPr>
        <p:txBody>
          <a:bodyPr rtlCol="0">
            <a:normAutofit fontScale="90000"/>
          </a:bodyPr>
          <a:lstStyle/>
          <a:p>
            <a:pPr fontAlgn="auto">
              <a:spcAft>
                <a:spcPts val="0"/>
              </a:spcAft>
              <a:defRPr/>
            </a:pPr>
            <a:r>
              <a:rPr lang="ru-RU" sz="3600" b="1" dirty="0" smtClean="0">
                <a:solidFill>
                  <a:srgbClr val="C00000"/>
                </a:solidFill>
                <a:latin typeface="+mn-lt"/>
              </a:rPr>
              <a:t>Проект :</a:t>
            </a:r>
            <a:br>
              <a:rPr lang="ru-RU" sz="3600" b="1" dirty="0" smtClean="0">
                <a:solidFill>
                  <a:srgbClr val="C00000"/>
                </a:solidFill>
                <a:latin typeface="+mn-lt"/>
              </a:rPr>
            </a:br>
            <a:r>
              <a:rPr lang="ru-RU" sz="3600" b="1" dirty="0" smtClean="0">
                <a:solidFill>
                  <a:srgbClr val="C00000"/>
                </a:solidFill>
                <a:latin typeface="+mn-lt"/>
              </a:rPr>
              <a:t> «</a:t>
            </a:r>
            <a:r>
              <a:rPr lang="ru-RU" sz="2700" b="1" dirty="0" smtClean="0">
                <a:solidFill>
                  <a:srgbClr val="C00000"/>
                </a:solidFill>
                <a:latin typeface="+mn-lt"/>
              </a:rPr>
              <a:t>Повышение эффективности и снижение потерь при плановой уборке производственных помещений корпуса №7»</a:t>
            </a:r>
            <a:r>
              <a:rPr lang="ru-RU" dirty="0" smtClean="0"/>
              <a:t/>
            </a:r>
            <a:br>
              <a:rPr lang="ru-RU" dirty="0" smtClean="0"/>
            </a:br>
            <a:endParaRPr lang="ru-RU" dirty="0"/>
          </a:p>
        </p:txBody>
      </p:sp>
      <p:sp>
        <p:nvSpPr>
          <p:cNvPr id="19459" name="Прямоугольник 3"/>
          <p:cNvSpPr>
            <a:spLocks noChangeArrowheads="1"/>
          </p:cNvSpPr>
          <p:nvPr/>
        </p:nvSpPr>
        <p:spPr bwMode="auto">
          <a:xfrm>
            <a:off x="2857500" y="1714500"/>
            <a:ext cx="3398838" cy="461963"/>
          </a:xfrm>
          <a:prstGeom prst="rect">
            <a:avLst/>
          </a:prstGeom>
          <a:noFill/>
          <a:ln w="9525">
            <a:noFill/>
            <a:miter lim="800000"/>
            <a:headEnd/>
            <a:tailEnd/>
          </a:ln>
        </p:spPr>
        <p:txBody>
          <a:bodyPr wrap="none">
            <a:spAutoFit/>
          </a:bodyPr>
          <a:lstStyle/>
          <a:p>
            <a:r>
              <a:rPr lang="ru-RU" sz="2400" b="1">
                <a:solidFill>
                  <a:srgbClr val="002060"/>
                </a:solidFill>
                <a:latin typeface="Calibri" pitchFamily="34" charset="0"/>
              </a:rPr>
              <a:t>Рабочая группа проекта</a:t>
            </a:r>
          </a:p>
        </p:txBody>
      </p:sp>
      <p:graphicFrame>
        <p:nvGraphicFramePr>
          <p:cNvPr id="6" name="Таблица 5"/>
          <p:cNvGraphicFramePr>
            <a:graphicFrameLocks noGrp="1"/>
          </p:cNvGraphicFramePr>
          <p:nvPr/>
        </p:nvGraphicFramePr>
        <p:xfrm>
          <a:off x="285750" y="2214563"/>
          <a:ext cx="8501063" cy="4513262"/>
        </p:xfrm>
        <a:graphic>
          <a:graphicData uri="http://schemas.openxmlformats.org/drawingml/2006/table">
            <a:tbl>
              <a:tblPr/>
              <a:tblGrid>
                <a:gridCol w="785813"/>
                <a:gridCol w="1785937"/>
                <a:gridCol w="1714500"/>
                <a:gridCol w="4214813"/>
              </a:tblGrid>
              <a:tr h="5524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cs typeface="Times New Roman" pitchFamily="18" charset="0"/>
                        </a:rPr>
                        <a:t>№ п/п</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cs typeface="Times New Roman" pitchFamily="18" charset="0"/>
                        </a:rPr>
                        <a:t>Должность</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cs typeface="Times New Roman" pitchFamily="18" charset="0"/>
                        </a:rPr>
                        <a:t>Ф.И.О.</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cs typeface="Times New Roman" pitchFamily="18" charset="0"/>
                        </a:rPr>
                        <a:t>Роль в проекте</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524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Руководитель СП</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Денисова М.Н.</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Согласование мероприятий, координирование производственных вопросов</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508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Специалист УРПС</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Коробов С.Г.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Методологическое обеспечение проекта в вопросах применения инструментов бережливого производства</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683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Специалист ОТиЗ</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Казанин С.В.</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Консультации и решение вопросов расчета трудоемкости производственных процессов, контроля KPI, мотивации персонала</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32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Специалист ОМТС</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Горина Ю.С.</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Решение вопросов по своевременной закупке ПКИ и материалов в части</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35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Специалист АХО</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Фатеева А.В.</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Участие в реализации проекта</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683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Уборщик производственных помещений</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Герасимов О.В.</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Calibri" pitchFamily="34" charset="0"/>
                          <a:cs typeface="Times New Roman" pitchFamily="18" charset="0"/>
                        </a:rPr>
                        <a:t>Участие в реализации проекта</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428625"/>
            <a:ext cx="8643937" cy="1143000"/>
          </a:xfrm>
        </p:spPr>
        <p:txBody>
          <a:bodyPr rtlCol="0">
            <a:normAutofit fontScale="90000"/>
          </a:bodyPr>
          <a:lstStyle/>
          <a:p>
            <a:pPr fontAlgn="auto">
              <a:spcAft>
                <a:spcPts val="0"/>
              </a:spcAft>
              <a:defRPr/>
            </a:pPr>
            <a:r>
              <a:rPr lang="ru-RU" sz="3600" b="1" dirty="0" smtClean="0">
                <a:solidFill>
                  <a:srgbClr val="C00000"/>
                </a:solidFill>
                <a:latin typeface="+mn-lt"/>
              </a:rPr>
              <a:t>Проект :</a:t>
            </a:r>
            <a:br>
              <a:rPr lang="ru-RU" sz="3600" b="1" dirty="0" smtClean="0">
                <a:solidFill>
                  <a:srgbClr val="C00000"/>
                </a:solidFill>
                <a:latin typeface="+mn-lt"/>
              </a:rPr>
            </a:br>
            <a:r>
              <a:rPr lang="ru-RU" sz="3600" b="1" dirty="0" smtClean="0">
                <a:solidFill>
                  <a:srgbClr val="C00000"/>
                </a:solidFill>
                <a:latin typeface="+mn-lt"/>
              </a:rPr>
              <a:t> </a:t>
            </a:r>
            <a:r>
              <a:rPr lang="ru-RU" sz="2200" b="1" dirty="0" smtClean="0">
                <a:solidFill>
                  <a:srgbClr val="C00000"/>
                </a:solidFill>
                <a:latin typeface="+mn-lt"/>
              </a:rPr>
              <a:t>«Повышение эффективности и снижение потерь при плановой уборке производственных помещений корпуса №7»</a:t>
            </a:r>
            <a:r>
              <a:rPr lang="ru-RU" sz="2200" dirty="0" smtClean="0"/>
              <a:t/>
            </a:r>
            <a:br>
              <a:rPr lang="ru-RU" sz="2200" dirty="0" smtClean="0"/>
            </a:br>
            <a:endParaRPr lang="ru-RU" sz="2200" dirty="0"/>
          </a:p>
        </p:txBody>
      </p:sp>
      <p:graphicFrame>
        <p:nvGraphicFramePr>
          <p:cNvPr id="6" name="Таблица 5"/>
          <p:cNvGraphicFramePr>
            <a:graphicFrameLocks noGrp="1"/>
          </p:cNvGraphicFramePr>
          <p:nvPr/>
        </p:nvGraphicFramePr>
        <p:xfrm>
          <a:off x="142875" y="1962150"/>
          <a:ext cx="8715375" cy="4292600"/>
        </p:xfrm>
        <a:graphic>
          <a:graphicData uri="http://schemas.openxmlformats.org/drawingml/2006/table">
            <a:tbl>
              <a:tblPr/>
              <a:tblGrid>
                <a:gridCol w="428625"/>
                <a:gridCol w="1936750"/>
                <a:gridCol w="3492500"/>
                <a:gridCol w="1714500"/>
                <a:gridCol w="1143000"/>
              </a:tblGrid>
              <a:tr h="5524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FFFFFF"/>
                          </a:solidFill>
                          <a:effectLst/>
                          <a:latin typeface="Times New Roman" pitchFamily="18" charset="0"/>
                          <a:cs typeface="Times New Roman" pitchFamily="18" charset="0"/>
                        </a:rPr>
                        <a:t>№</a:t>
                      </a: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FFFFFF"/>
                          </a:solidFill>
                          <a:effectLst/>
                          <a:latin typeface="Times New Roman" pitchFamily="18" charset="0"/>
                          <a:cs typeface="Times New Roman" pitchFamily="18" charset="0"/>
                        </a:rPr>
                        <a:t>п/п</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FFFFFF"/>
                          </a:solidFill>
                          <a:effectLst/>
                          <a:latin typeface="Times New Roman" pitchFamily="18" charset="0"/>
                          <a:cs typeface="Times New Roman" pitchFamily="18" charset="0"/>
                        </a:rPr>
                        <a:t>Вид потерь</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FFFFFF"/>
                          </a:solidFill>
                          <a:effectLst/>
                          <a:latin typeface="Times New Roman" pitchFamily="18" charset="0"/>
                          <a:cs typeface="Times New Roman" pitchFamily="18" charset="0"/>
                        </a:rPr>
                        <a:t>Планируемые мероприятия</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FFFFFF"/>
                          </a:solidFill>
                          <a:effectLst/>
                          <a:latin typeface="Times New Roman" pitchFamily="18" charset="0"/>
                          <a:cs typeface="Times New Roman" pitchFamily="18" charset="0"/>
                        </a:rPr>
                        <a:t>Задействованные подразделения</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FFFFFF"/>
                          </a:solidFill>
                          <a:effectLst/>
                          <a:latin typeface="Times New Roman" pitchFamily="18" charset="0"/>
                          <a:cs typeface="Times New Roman" pitchFamily="18" charset="0"/>
                        </a:rPr>
                        <a:t>Ответственный исполнитель</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524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Потери рабочего времени на перемещение уборщиков для замены моющего состава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1.Произвести закупку тележек с двумя ведрами </a:t>
                      </a:r>
                    </a:p>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2. Организовать точки для водослива и получения моющего раствора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Дирекция по производству</a:t>
                      </a: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Дирекция по развитию</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ru-RU" sz="10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Начальник АХО</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508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Потери в качестве и скорости уборки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1. Произвести закупку поломоечной машины </a:t>
                      </a:r>
                      <a:r>
                        <a:rPr kumimoji="0" lang="en-US" sz="1000" b="1" i="0" u="none" strike="noStrike" cap="none" normalizeH="0" baseline="0" smtClean="0">
                          <a:ln>
                            <a:noFill/>
                          </a:ln>
                          <a:solidFill>
                            <a:srgbClr val="002060"/>
                          </a:solidFill>
                          <a:effectLst/>
                          <a:latin typeface="Times New Roman" pitchFamily="18" charset="0"/>
                          <a:cs typeface="Times New Roman" pitchFamily="18" charset="0"/>
                        </a:rPr>
                        <a:t>B</a:t>
                      </a: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90</a:t>
                      </a:r>
                    </a:p>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2. Разработать структуру персонала в связи с внедрением поломоечной машины </a:t>
                      </a:r>
                      <a:r>
                        <a:rPr kumimoji="0" lang="en-US" sz="1000" b="1" i="0" u="none" strike="noStrike" cap="none" normalizeH="0" baseline="0" smtClean="0">
                          <a:ln>
                            <a:noFill/>
                          </a:ln>
                          <a:solidFill>
                            <a:srgbClr val="002060"/>
                          </a:solidFill>
                          <a:effectLst/>
                          <a:latin typeface="Times New Roman" pitchFamily="18" charset="0"/>
                          <a:cs typeface="Times New Roman" pitchFamily="18" charset="0"/>
                        </a:rPr>
                        <a:t>B</a:t>
                      </a: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90</a:t>
                      </a:r>
                    </a:p>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3. Разработать и внедрить стандарт уборки помещений для оптимизации времени уборки</a:t>
                      </a:r>
                    </a:p>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4. Разработать и внедрить форму визуализации помещений для поиска помещений и рабочих площадок</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Дирекция по производству</a:t>
                      </a: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Дирекция по развитию</a:t>
                      </a: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Дирекция по закупкам</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Начальник АХО</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683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Потери ожидания зарядки поломоечной машины </a:t>
                      </a:r>
                      <a:r>
                        <a:rPr kumimoji="0" lang="en-US" sz="1000" b="1" i="0" u="none" strike="noStrike" cap="none" normalizeH="0" baseline="0" smtClean="0">
                          <a:ln>
                            <a:noFill/>
                          </a:ln>
                          <a:solidFill>
                            <a:srgbClr val="002060"/>
                          </a:solidFill>
                          <a:effectLst/>
                          <a:latin typeface="Times New Roman" pitchFamily="18" charset="0"/>
                          <a:cs typeface="Times New Roman" pitchFamily="18" charset="0"/>
                        </a:rPr>
                        <a:t>B</a:t>
                      </a: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90</a:t>
                      </a:r>
                      <a:r>
                        <a:rPr kumimoji="0" lang="en-US" sz="1000" b="1" i="0" u="none" strike="noStrike" cap="none" normalizeH="0" baseline="0" smtClean="0">
                          <a:ln>
                            <a:noFill/>
                          </a:ln>
                          <a:solidFill>
                            <a:srgbClr val="002060"/>
                          </a:solidFill>
                          <a:effectLst/>
                          <a:latin typeface="Times New Roman" pitchFamily="18" charset="0"/>
                          <a:cs typeface="Times New Roman" pitchFamily="18" charset="0"/>
                        </a:rPr>
                        <a:t>DR</a:t>
                      </a: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55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1. Произвести закупку дополнительного аккумулятора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Дирекция по производству</a:t>
                      </a: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Дирекция по развитию</a:t>
                      </a: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Дирекция по закупкам</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Начальник АХО</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32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Потери при поломках поломоечной машины </a:t>
                      </a:r>
                      <a:r>
                        <a:rPr kumimoji="0" lang="en-US" sz="1000" b="1" i="0" u="none" strike="noStrike" cap="none" normalizeH="0" baseline="0" smtClean="0">
                          <a:ln>
                            <a:noFill/>
                          </a:ln>
                          <a:solidFill>
                            <a:srgbClr val="002060"/>
                          </a:solidFill>
                          <a:effectLst/>
                          <a:latin typeface="Times New Roman" pitchFamily="18" charset="0"/>
                          <a:cs typeface="Times New Roman" pitchFamily="18" charset="0"/>
                        </a:rPr>
                        <a:t>B</a:t>
                      </a: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90</a:t>
                      </a:r>
                      <a:r>
                        <a:rPr kumimoji="0" lang="en-US" sz="1000" b="1" i="0" u="none" strike="noStrike" cap="none" normalizeH="0" baseline="0" smtClean="0">
                          <a:ln>
                            <a:noFill/>
                          </a:ln>
                          <a:solidFill>
                            <a:srgbClr val="002060"/>
                          </a:solidFill>
                          <a:effectLst/>
                          <a:latin typeface="Times New Roman" pitchFamily="18" charset="0"/>
                          <a:cs typeface="Times New Roman" pitchFamily="18" charset="0"/>
                        </a:rPr>
                        <a:t>DR</a:t>
                      </a: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55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1. Внедрение стандарта по автономному обслуживанию поломоечной машины </a:t>
                      </a:r>
                      <a:r>
                        <a:rPr kumimoji="0" lang="en-US" sz="1000" b="1" i="0" u="none" strike="noStrike" cap="none" normalizeH="0" baseline="0" smtClean="0">
                          <a:ln>
                            <a:noFill/>
                          </a:ln>
                          <a:solidFill>
                            <a:srgbClr val="002060"/>
                          </a:solidFill>
                          <a:effectLst/>
                          <a:latin typeface="Times New Roman" pitchFamily="18" charset="0"/>
                          <a:cs typeface="Times New Roman" pitchFamily="18" charset="0"/>
                        </a:rPr>
                        <a:t>B</a:t>
                      </a: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90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Отдел главного механика </a:t>
                      </a: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Отдел главного энергетика</a:t>
                      </a: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Дирекция по развитию</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Начальник АХО</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0521" name="Прямоугольник 4"/>
          <p:cNvSpPr>
            <a:spLocks noChangeArrowheads="1"/>
          </p:cNvSpPr>
          <p:nvPr/>
        </p:nvSpPr>
        <p:spPr bwMode="auto">
          <a:xfrm>
            <a:off x="2643188" y="1500188"/>
            <a:ext cx="3697287" cy="369887"/>
          </a:xfrm>
          <a:prstGeom prst="rect">
            <a:avLst/>
          </a:prstGeom>
          <a:noFill/>
          <a:ln w="9525">
            <a:noFill/>
            <a:miter lim="800000"/>
            <a:headEnd/>
            <a:tailEnd/>
          </a:ln>
        </p:spPr>
        <p:txBody>
          <a:bodyPr wrap="none">
            <a:spAutoFit/>
          </a:bodyPr>
          <a:lstStyle/>
          <a:p>
            <a:r>
              <a:rPr lang="ru-RU" b="1">
                <a:solidFill>
                  <a:srgbClr val="002060"/>
                </a:solidFill>
                <a:latin typeface="Calibri" pitchFamily="34" charset="0"/>
              </a:rPr>
              <a:t>Перечень ключевых мероприятий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1196975"/>
            <a:ext cx="8472488" cy="5500688"/>
          </a:xfrm>
        </p:spPr>
        <p:txBody>
          <a:bodyPr rtlCol="0">
            <a:normAutofit/>
          </a:bodyPr>
          <a:lstStyle/>
          <a:p>
            <a:pPr algn="just" fontAlgn="auto">
              <a:spcAft>
                <a:spcPts val="0"/>
              </a:spcAft>
              <a:buClr>
                <a:srgbClr val="FF0000"/>
              </a:buClr>
              <a:buFont typeface="Wingdings" pitchFamily="2" charset="2"/>
              <a:buChar char="Ø"/>
              <a:defRPr/>
            </a:pPr>
            <a:r>
              <a:rPr lang="ru-RU" sz="1800" b="1" dirty="0">
                <a:solidFill>
                  <a:srgbClr val="C00000"/>
                </a:solidFill>
                <a:effectLst>
                  <a:outerShdw blurRad="38100" dist="38100" dir="2700000" algn="tl">
                    <a:srgbClr val="000000">
                      <a:alpha val="43137"/>
                    </a:srgbClr>
                  </a:outerShdw>
                </a:effectLst>
                <a:cs typeface="Times New Roman" pitchFamily="18" charset="0"/>
              </a:rPr>
              <a:t>Актуальность </a:t>
            </a:r>
            <a:r>
              <a:rPr lang="ru-RU" sz="1800" b="1" dirty="0" smtClean="0">
                <a:solidFill>
                  <a:srgbClr val="C00000"/>
                </a:solidFill>
                <a:effectLst>
                  <a:outerShdw blurRad="38100" dist="38100" dir="2700000" algn="tl">
                    <a:srgbClr val="000000">
                      <a:alpha val="43137"/>
                    </a:srgbClr>
                  </a:outerShdw>
                </a:effectLst>
                <a:cs typeface="Times New Roman" pitchFamily="18" charset="0"/>
              </a:rPr>
              <a:t>работы  </a:t>
            </a:r>
            <a:r>
              <a:rPr lang="ru-RU" sz="1800" b="1" dirty="0" smtClean="0">
                <a:solidFill>
                  <a:srgbClr val="002060"/>
                </a:solidFill>
              </a:rPr>
              <a:t>Актуальность данного исследования обусловлена тем, что одним из эффективных современных инструментов повышения эффективности деятельности предприятий по праву считается концепция бережливого производства, методы которой без существенных затрат позволяют устранить непроизводительные расходы, ускорить функционирование бизнес-процессов и улучшить качество конечной продукции. </a:t>
            </a:r>
            <a:endParaRPr lang="ru-RU" sz="1800" b="1" dirty="0" smtClean="0">
              <a:solidFill>
                <a:srgbClr val="002060"/>
              </a:solidFill>
              <a:cs typeface="Times New Roman" pitchFamily="18" charset="0"/>
            </a:endParaRPr>
          </a:p>
          <a:p>
            <a:pPr algn="just" fontAlgn="auto">
              <a:spcAft>
                <a:spcPts val="0"/>
              </a:spcAft>
              <a:buClr>
                <a:srgbClr val="FF0000"/>
              </a:buClr>
              <a:buFont typeface="Arial" pitchFamily="34" charset="0"/>
              <a:buNone/>
              <a:defRPr/>
            </a:pPr>
            <a:endParaRPr lang="ru-RU" sz="1800" b="1" i="1" dirty="0" smtClean="0">
              <a:solidFill>
                <a:srgbClr val="002060"/>
              </a:solidFill>
              <a:cs typeface="Times New Roman" pitchFamily="18" charset="0"/>
            </a:endParaRPr>
          </a:p>
          <a:p>
            <a:pPr algn="just" fontAlgn="auto">
              <a:spcAft>
                <a:spcPts val="0"/>
              </a:spcAft>
              <a:buClr>
                <a:srgbClr val="FF0000"/>
              </a:buClr>
              <a:buFont typeface="Wingdings" pitchFamily="2" charset="2"/>
              <a:buChar char="Ø"/>
              <a:defRPr/>
            </a:pPr>
            <a:r>
              <a:rPr lang="ru-RU" sz="1800" b="1" dirty="0" smtClean="0">
                <a:solidFill>
                  <a:srgbClr val="C00000"/>
                </a:solidFill>
                <a:effectLst>
                  <a:outerShdw blurRad="38100" dist="38100" dir="2700000" algn="tl">
                    <a:srgbClr val="000000">
                      <a:alpha val="43137"/>
                    </a:srgbClr>
                  </a:outerShdw>
                </a:effectLst>
                <a:cs typeface="Times New Roman" pitchFamily="18" charset="0"/>
              </a:rPr>
              <a:t>Объект </a:t>
            </a:r>
            <a:r>
              <a:rPr lang="ru-RU" sz="1800" b="1" dirty="0">
                <a:solidFill>
                  <a:srgbClr val="C00000"/>
                </a:solidFill>
                <a:effectLst>
                  <a:outerShdw blurRad="38100" dist="38100" dir="2700000" algn="tl">
                    <a:srgbClr val="000000">
                      <a:alpha val="43137"/>
                    </a:srgbClr>
                  </a:outerShdw>
                </a:effectLst>
                <a:cs typeface="Times New Roman" pitchFamily="18" charset="0"/>
              </a:rPr>
              <a:t>исследования </a:t>
            </a:r>
            <a:r>
              <a:rPr lang="ru-RU" sz="1800" b="1" dirty="0" smtClean="0">
                <a:solidFill>
                  <a:srgbClr val="002060"/>
                </a:solidFill>
                <a:cs typeface="Times New Roman" pitchFamily="18" charset="0"/>
              </a:rPr>
              <a:t>- АО «Нижегородский завод 70-летия Победы»(«</a:t>
            </a:r>
            <a:r>
              <a:rPr lang="ru-RU" sz="1800" b="1" dirty="0">
                <a:solidFill>
                  <a:srgbClr val="002060"/>
                </a:solidFill>
                <a:cs typeface="Times New Roman" pitchFamily="18" charset="0"/>
              </a:rPr>
              <a:t>Концерн ВКО «Алмаз – Антей</a:t>
            </a:r>
            <a:r>
              <a:rPr lang="ru-RU" sz="1800" b="1" dirty="0" smtClean="0">
                <a:solidFill>
                  <a:srgbClr val="002060"/>
                </a:solidFill>
                <a:cs typeface="Times New Roman" pitchFamily="18" charset="0"/>
              </a:rPr>
              <a:t>»)</a:t>
            </a:r>
          </a:p>
          <a:p>
            <a:pPr algn="just" fontAlgn="auto">
              <a:spcAft>
                <a:spcPts val="0"/>
              </a:spcAft>
              <a:buClr>
                <a:srgbClr val="FF0000"/>
              </a:buClr>
              <a:buFont typeface="Arial" pitchFamily="34" charset="0"/>
              <a:buNone/>
              <a:defRPr/>
            </a:pPr>
            <a:r>
              <a:rPr lang="ru-RU" sz="1800" b="1" dirty="0" smtClean="0">
                <a:solidFill>
                  <a:srgbClr val="002060"/>
                </a:solidFill>
                <a:cs typeface="Times New Roman" pitchFamily="18" charset="0"/>
              </a:rPr>
              <a:t> </a:t>
            </a:r>
          </a:p>
          <a:p>
            <a:pPr algn="just" fontAlgn="auto">
              <a:spcAft>
                <a:spcPts val="0"/>
              </a:spcAft>
              <a:buClr>
                <a:srgbClr val="FF0000"/>
              </a:buClr>
              <a:buFont typeface="Wingdings" pitchFamily="2" charset="2"/>
              <a:buChar char="Ø"/>
              <a:defRPr/>
            </a:pPr>
            <a:r>
              <a:rPr lang="ru-RU" sz="1800" b="1" dirty="0" smtClean="0">
                <a:solidFill>
                  <a:srgbClr val="002060"/>
                </a:solidFill>
                <a:cs typeface="Times New Roman" pitchFamily="18" charset="0"/>
              </a:rPr>
              <a:t> </a:t>
            </a:r>
            <a:r>
              <a:rPr lang="ru-RU" sz="1800" b="1" dirty="0" smtClean="0">
                <a:solidFill>
                  <a:srgbClr val="C00000"/>
                </a:solidFill>
                <a:effectLst>
                  <a:outerShdw blurRad="38100" dist="38100" dir="2700000" algn="tl">
                    <a:srgbClr val="000000">
                      <a:alpha val="43137"/>
                    </a:srgbClr>
                  </a:outerShdw>
                </a:effectLst>
                <a:cs typeface="Times New Roman" pitchFamily="18" charset="0"/>
              </a:rPr>
              <a:t>Предмет </a:t>
            </a:r>
            <a:r>
              <a:rPr lang="ru-RU" sz="1800" b="1" dirty="0">
                <a:solidFill>
                  <a:srgbClr val="C00000"/>
                </a:solidFill>
                <a:effectLst>
                  <a:outerShdw blurRad="38100" dist="38100" dir="2700000" algn="tl">
                    <a:srgbClr val="000000">
                      <a:alpha val="43137"/>
                    </a:srgbClr>
                  </a:outerShdw>
                </a:effectLst>
                <a:cs typeface="Times New Roman" pitchFamily="18" charset="0"/>
              </a:rPr>
              <a:t>исследования </a:t>
            </a:r>
            <a:r>
              <a:rPr lang="ru-RU" sz="1800" b="1" dirty="0">
                <a:solidFill>
                  <a:srgbClr val="002060"/>
                </a:solidFill>
                <a:cs typeface="Times New Roman" pitchFamily="18" charset="0"/>
              </a:rPr>
              <a:t>– </a:t>
            </a:r>
            <a:r>
              <a:rPr lang="ru-RU" sz="1800" b="1" dirty="0" smtClean="0">
                <a:solidFill>
                  <a:srgbClr val="002060"/>
                </a:solidFill>
                <a:cs typeface="Times New Roman" pitchFamily="18" charset="0"/>
              </a:rPr>
              <a:t>административно-хозяйственная деятельность </a:t>
            </a:r>
            <a:r>
              <a:rPr lang="ru-RU" sz="1800" b="1" dirty="0">
                <a:solidFill>
                  <a:srgbClr val="002060"/>
                </a:solidFill>
                <a:cs typeface="Times New Roman" pitchFamily="18" charset="0"/>
              </a:rPr>
              <a:t>АО «Нижегородский завод 70-летия Победы</a:t>
            </a:r>
            <a:r>
              <a:rPr lang="ru-RU" sz="1800" b="1" dirty="0" smtClean="0">
                <a:solidFill>
                  <a:srgbClr val="002060"/>
                </a:solidFill>
                <a:cs typeface="Times New Roman" pitchFamily="18" charset="0"/>
              </a:rPr>
              <a:t>»</a:t>
            </a:r>
          </a:p>
          <a:p>
            <a:pPr algn="just" fontAlgn="auto">
              <a:spcAft>
                <a:spcPts val="0"/>
              </a:spcAft>
              <a:buClr>
                <a:srgbClr val="FF0000"/>
              </a:buClr>
              <a:buFont typeface="Wingdings" pitchFamily="2" charset="2"/>
              <a:buChar char="Ø"/>
              <a:defRPr/>
            </a:pPr>
            <a:endParaRPr lang="ru-RU" sz="1800" b="1" dirty="0">
              <a:solidFill>
                <a:srgbClr val="002060"/>
              </a:solidFill>
              <a:cs typeface="Times New Roman" pitchFamily="18" charset="0"/>
            </a:endParaRPr>
          </a:p>
          <a:p>
            <a:pPr algn="just" fontAlgn="auto">
              <a:spcAft>
                <a:spcPts val="0"/>
              </a:spcAft>
              <a:buClr>
                <a:srgbClr val="FF0000"/>
              </a:buClr>
              <a:buFont typeface="Wingdings" pitchFamily="2" charset="2"/>
              <a:buChar char="Ø"/>
              <a:defRPr/>
            </a:pPr>
            <a:r>
              <a:rPr lang="ru-RU" sz="1800" b="1" dirty="0">
                <a:solidFill>
                  <a:srgbClr val="C00000"/>
                </a:solidFill>
                <a:effectLst>
                  <a:outerShdw blurRad="38100" dist="38100" dir="2700000" algn="tl">
                    <a:srgbClr val="000000">
                      <a:alpha val="43137"/>
                    </a:srgbClr>
                  </a:outerShdw>
                </a:effectLst>
                <a:cs typeface="Times New Roman" pitchFamily="18" charset="0"/>
              </a:rPr>
              <a:t>Цель </a:t>
            </a:r>
            <a:r>
              <a:rPr lang="ru-RU" sz="1800" b="1" dirty="0" smtClean="0">
                <a:solidFill>
                  <a:srgbClr val="C00000"/>
                </a:solidFill>
                <a:effectLst>
                  <a:outerShdw blurRad="38100" dist="38100" dir="2700000" algn="tl">
                    <a:srgbClr val="000000">
                      <a:alpha val="43137"/>
                    </a:srgbClr>
                  </a:outerShdw>
                </a:effectLst>
                <a:cs typeface="Times New Roman" pitchFamily="18" charset="0"/>
              </a:rPr>
              <a:t>исследования- </a:t>
            </a:r>
            <a:r>
              <a:rPr lang="ru-RU" sz="1800" b="1" dirty="0" smtClean="0">
                <a:solidFill>
                  <a:srgbClr val="002060"/>
                </a:solidFill>
              </a:rPr>
              <a:t>Разработка проекта повышения эффективности бизнес-процессов административно-хозяйственной деятельности за счет внедрения технологий бережливого производства.</a:t>
            </a:r>
            <a:endParaRPr lang="ru-RU" sz="1800" b="1" dirty="0">
              <a:solidFill>
                <a:srgbClr val="002060"/>
              </a:solidFill>
              <a:cs typeface="Times New Roman" pitchFamily="18" charset="0"/>
            </a:endParaRPr>
          </a:p>
          <a:p>
            <a:pPr algn="just" fontAlgn="auto">
              <a:spcAft>
                <a:spcPts val="0"/>
              </a:spcAft>
              <a:buFont typeface="Wingdings" pitchFamily="2" charset="2"/>
              <a:buChar char="Ø"/>
              <a:defRPr/>
            </a:pPr>
            <a:endParaRPr lang="ru-RU"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57188" y="428625"/>
            <a:ext cx="8229600" cy="1143000"/>
          </a:xfrm>
        </p:spPr>
        <p:txBody>
          <a:bodyPr/>
          <a:lstStyle/>
          <a:p>
            <a:r>
              <a:rPr lang="ru-RU" sz="2800" b="1" smtClean="0">
                <a:solidFill>
                  <a:srgbClr val="C00000"/>
                </a:solidFill>
              </a:rPr>
              <a:t>Расчет экономического эффекта </a:t>
            </a:r>
            <a:br>
              <a:rPr lang="ru-RU" sz="2800" b="1" smtClean="0">
                <a:solidFill>
                  <a:srgbClr val="C00000"/>
                </a:solidFill>
              </a:rPr>
            </a:br>
            <a:r>
              <a:rPr lang="ru-RU" sz="2800" b="1" smtClean="0">
                <a:solidFill>
                  <a:srgbClr val="C00000"/>
                </a:solidFill>
              </a:rPr>
              <a:t>от внедрения поломоечной машины в производственном помещении корпус №7</a:t>
            </a:r>
            <a:br>
              <a:rPr lang="ru-RU" sz="2800" b="1" smtClean="0">
                <a:solidFill>
                  <a:srgbClr val="C00000"/>
                </a:solidFill>
              </a:rPr>
            </a:br>
            <a:endParaRPr lang="ru-RU" sz="2800" b="1" smtClean="0">
              <a:solidFill>
                <a:srgbClr val="C00000"/>
              </a:solidFill>
            </a:endParaRPr>
          </a:p>
        </p:txBody>
      </p:sp>
      <p:sp>
        <p:nvSpPr>
          <p:cNvPr id="21507" name="Прямоугольник 3"/>
          <p:cNvSpPr>
            <a:spLocks noChangeArrowheads="1"/>
          </p:cNvSpPr>
          <p:nvPr/>
        </p:nvSpPr>
        <p:spPr bwMode="auto">
          <a:xfrm>
            <a:off x="214313" y="1571625"/>
            <a:ext cx="6643687" cy="369888"/>
          </a:xfrm>
          <a:prstGeom prst="rect">
            <a:avLst/>
          </a:prstGeom>
          <a:noFill/>
          <a:ln w="9525">
            <a:noFill/>
            <a:miter lim="800000"/>
            <a:headEnd/>
            <a:tailEnd/>
          </a:ln>
        </p:spPr>
        <p:txBody>
          <a:bodyPr>
            <a:spAutoFit/>
          </a:bodyPr>
          <a:lstStyle/>
          <a:p>
            <a:r>
              <a:rPr lang="ru-RU" b="1">
                <a:solidFill>
                  <a:srgbClr val="002060"/>
                </a:solidFill>
                <a:latin typeface="Calibri" pitchFamily="34" charset="0"/>
              </a:rPr>
              <a:t>Расчет количества уборщиков с применением ручного труда</a:t>
            </a:r>
          </a:p>
        </p:txBody>
      </p:sp>
      <p:graphicFrame>
        <p:nvGraphicFramePr>
          <p:cNvPr id="5" name="Таблица 4"/>
          <p:cNvGraphicFramePr>
            <a:graphicFrameLocks noGrp="1"/>
          </p:cNvGraphicFramePr>
          <p:nvPr/>
        </p:nvGraphicFramePr>
        <p:xfrm>
          <a:off x="214313" y="2000250"/>
          <a:ext cx="8572500" cy="1671638"/>
        </p:xfrm>
        <a:graphic>
          <a:graphicData uri="http://schemas.openxmlformats.org/drawingml/2006/table">
            <a:tbl>
              <a:tblPr/>
              <a:tblGrid>
                <a:gridCol w="2047875"/>
                <a:gridCol w="1370012"/>
                <a:gridCol w="1719263"/>
                <a:gridCol w="1716087"/>
                <a:gridCol w="1719263"/>
              </a:tblGrid>
              <a:tr h="112236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Times New Roman" pitchFamily="18" charset="0"/>
                          <a:cs typeface="Times New Roman" pitchFamily="18" charset="0"/>
                        </a:rPr>
                        <a:t>Корпус</a:t>
                      </a:r>
                    </a:p>
                  </a:txBody>
                  <a:tcPr marL="68537" marR="685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Times New Roman" pitchFamily="18" charset="0"/>
                          <a:cs typeface="Times New Roman" pitchFamily="18" charset="0"/>
                        </a:rPr>
                        <a:t>Площадь корпуса, кв.м.</a:t>
                      </a:r>
                    </a:p>
                  </a:txBody>
                  <a:tcPr marL="68537" marR="685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Times New Roman" pitchFamily="18" charset="0"/>
                          <a:cs typeface="Times New Roman" pitchFamily="18" charset="0"/>
                        </a:rPr>
                        <a:t>Фактическая площадь, подлежащая уборке, кв.м.</a:t>
                      </a:r>
                    </a:p>
                  </a:txBody>
                  <a:tcPr marL="68537" marR="685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Times New Roman" pitchFamily="18" charset="0"/>
                          <a:cs typeface="Times New Roman" pitchFamily="18" charset="0"/>
                        </a:rPr>
                        <a:t>Норма по ручной уборке на 1 чел. в 1смену (8 часов), кв.м.</a:t>
                      </a:r>
                    </a:p>
                  </a:txBody>
                  <a:tcPr marL="68537" marR="685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Times New Roman" pitchFamily="18" charset="0"/>
                          <a:cs typeface="Times New Roman" pitchFamily="18" charset="0"/>
                        </a:rPr>
                        <a:t>Необходимое количество рабочих на ручную уборку, чел.</a:t>
                      </a:r>
                    </a:p>
                  </a:txBody>
                  <a:tcPr marL="68537" marR="685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Times New Roman" pitchFamily="18" charset="0"/>
                          <a:cs typeface="Times New Roman" pitchFamily="18" charset="0"/>
                        </a:rPr>
                        <a:t>Корпус №7   узловая сборка</a:t>
                      </a:r>
                    </a:p>
                  </a:txBody>
                  <a:tcPr marL="68537" marR="685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Times New Roman" pitchFamily="18" charset="0"/>
                          <a:cs typeface="Times New Roman" pitchFamily="18" charset="0"/>
                        </a:rPr>
                        <a:t>7892</a:t>
                      </a:r>
                    </a:p>
                  </a:txBody>
                  <a:tcPr marL="68537" marR="685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Times New Roman" pitchFamily="18" charset="0"/>
                          <a:cs typeface="Times New Roman" pitchFamily="18" charset="0"/>
                        </a:rPr>
                        <a:t>5256</a:t>
                      </a:r>
                    </a:p>
                  </a:txBody>
                  <a:tcPr marL="68537" marR="685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Times New Roman" pitchFamily="18" charset="0"/>
                          <a:cs typeface="Times New Roman" pitchFamily="18" charset="0"/>
                        </a:rPr>
                        <a:t>710</a:t>
                      </a:r>
                    </a:p>
                  </a:txBody>
                  <a:tcPr marL="68537" marR="685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200" b="1" i="0" u="none" strike="noStrike" cap="none" normalizeH="0" baseline="0" smtClean="0">
                          <a:ln>
                            <a:noFill/>
                          </a:ln>
                          <a:solidFill>
                            <a:srgbClr val="002060"/>
                          </a:solidFill>
                          <a:effectLst/>
                          <a:latin typeface="Times New Roman" pitchFamily="18" charset="0"/>
                          <a:cs typeface="Times New Roman" pitchFamily="18" charset="0"/>
                        </a:rPr>
                        <a:t>8</a:t>
                      </a:r>
                    </a:p>
                  </a:txBody>
                  <a:tcPr marL="68537" marR="685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28" name="Прямоугольник 5"/>
          <p:cNvSpPr>
            <a:spLocks noChangeArrowheads="1"/>
          </p:cNvSpPr>
          <p:nvPr/>
        </p:nvSpPr>
        <p:spPr bwMode="auto">
          <a:xfrm>
            <a:off x="214313" y="3929063"/>
            <a:ext cx="8929687" cy="369887"/>
          </a:xfrm>
          <a:prstGeom prst="rect">
            <a:avLst/>
          </a:prstGeom>
          <a:noFill/>
          <a:ln w="9525">
            <a:noFill/>
            <a:miter lim="800000"/>
            <a:headEnd/>
            <a:tailEnd/>
          </a:ln>
        </p:spPr>
        <p:txBody>
          <a:bodyPr>
            <a:spAutoFit/>
          </a:bodyPr>
          <a:lstStyle/>
          <a:p>
            <a:r>
              <a:rPr lang="ru-RU" b="1">
                <a:solidFill>
                  <a:srgbClr val="002060"/>
                </a:solidFill>
                <a:latin typeface="Calibri" pitchFamily="34" charset="0"/>
              </a:rPr>
              <a:t>Расчет количества уборщиков с применением поломоечной машины «</a:t>
            </a:r>
            <a:r>
              <a:rPr lang="en-US" b="1">
                <a:solidFill>
                  <a:srgbClr val="002060"/>
                </a:solidFill>
                <a:latin typeface="Calibri" pitchFamily="34" charset="0"/>
              </a:rPr>
              <a:t>KAR</a:t>
            </a:r>
            <a:r>
              <a:rPr lang="ru-RU" b="1">
                <a:solidFill>
                  <a:srgbClr val="002060"/>
                </a:solidFill>
                <a:latin typeface="Calibri" pitchFamily="34" charset="0"/>
              </a:rPr>
              <a:t>С</a:t>
            </a:r>
            <a:r>
              <a:rPr lang="en-US" b="1">
                <a:solidFill>
                  <a:srgbClr val="002060"/>
                </a:solidFill>
                <a:latin typeface="Calibri" pitchFamily="34" charset="0"/>
              </a:rPr>
              <a:t>HER</a:t>
            </a:r>
            <a:r>
              <a:rPr lang="ru-RU" b="1">
                <a:solidFill>
                  <a:srgbClr val="002060"/>
                </a:solidFill>
                <a:latin typeface="Calibri" pitchFamily="34" charset="0"/>
              </a:rPr>
              <a:t>» </a:t>
            </a:r>
            <a:r>
              <a:rPr lang="en-US" b="1">
                <a:solidFill>
                  <a:srgbClr val="002060"/>
                </a:solidFill>
                <a:latin typeface="Calibri" pitchFamily="34" charset="0"/>
              </a:rPr>
              <a:t>B</a:t>
            </a:r>
            <a:r>
              <a:rPr lang="ru-RU" b="1">
                <a:solidFill>
                  <a:srgbClr val="002060"/>
                </a:solidFill>
                <a:latin typeface="Calibri" pitchFamily="34" charset="0"/>
              </a:rPr>
              <a:t>90</a:t>
            </a:r>
          </a:p>
        </p:txBody>
      </p:sp>
      <p:graphicFrame>
        <p:nvGraphicFramePr>
          <p:cNvPr id="7" name="Таблица 6"/>
          <p:cNvGraphicFramePr>
            <a:graphicFrameLocks noGrp="1"/>
          </p:cNvGraphicFramePr>
          <p:nvPr/>
        </p:nvGraphicFramePr>
        <p:xfrm>
          <a:off x="214313" y="4357688"/>
          <a:ext cx="8715375" cy="2209800"/>
        </p:xfrm>
        <a:graphic>
          <a:graphicData uri="http://schemas.openxmlformats.org/drawingml/2006/table">
            <a:tbl>
              <a:tblPr/>
              <a:tblGrid>
                <a:gridCol w="790575"/>
                <a:gridCol w="628650"/>
                <a:gridCol w="903287"/>
                <a:gridCol w="676275"/>
                <a:gridCol w="573088"/>
                <a:gridCol w="1143000"/>
                <a:gridCol w="1143000"/>
                <a:gridCol w="1000125"/>
                <a:gridCol w="1000125"/>
                <a:gridCol w="857250"/>
              </a:tblGrid>
              <a:tr h="157321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Корпус</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Площадь корпуса, кв.м.</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Фактическая площадь, подлежащая уборке, кв.м.</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C00000"/>
                          </a:solidFill>
                          <a:effectLst/>
                          <a:latin typeface="Times New Roman" pitchFamily="18" charset="0"/>
                          <a:cs typeface="Times New Roman" pitchFamily="18" charset="0"/>
                        </a:rPr>
                        <a:t>Механизированная уборка, кв.м.</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Ручная уборка, кв.м.</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C00000"/>
                          </a:solidFill>
                          <a:effectLst/>
                          <a:latin typeface="Times New Roman" pitchFamily="18" charset="0"/>
                          <a:cs typeface="Times New Roman" pitchFamily="18" charset="0"/>
                        </a:rPr>
                        <a:t>Норма по механизированной уборке на1 человека в 1 час (8 часовой рабочий день), кв.м.</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Норма по ручной уборке на1 человека в 1 час (8 часовой рабочий день), кв.м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C00000"/>
                          </a:solidFill>
                          <a:effectLst/>
                          <a:latin typeface="Times New Roman" pitchFamily="18" charset="0"/>
                          <a:cs typeface="Times New Roman" pitchFamily="18" charset="0"/>
                        </a:rPr>
                        <a:t>Необходимое количество рабочих на механизированную уборку, чел.</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Необходимое количество рабочих на ручную уборку, чел.</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C00000"/>
                          </a:solidFill>
                          <a:effectLst/>
                          <a:latin typeface="Times New Roman" pitchFamily="18" charset="0"/>
                          <a:cs typeface="Times New Roman" pitchFamily="18" charset="0"/>
                        </a:rPr>
                        <a:t>Количество механизированных машин ед.</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Корпус №7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7892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5256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C00000"/>
                          </a:solidFill>
                          <a:effectLst/>
                          <a:latin typeface="Times New Roman" pitchFamily="18" charset="0"/>
                          <a:cs typeface="Times New Roman" pitchFamily="18" charset="0"/>
                        </a:rPr>
                        <a:t>2930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2326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C00000"/>
                          </a:solidFill>
                          <a:effectLst/>
                          <a:latin typeface="Times New Roman" pitchFamily="18" charset="0"/>
                          <a:cs typeface="Times New Roman" pitchFamily="18" charset="0"/>
                        </a:rPr>
                        <a:t>4 825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710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C00000"/>
                          </a:solidFill>
                          <a:effectLst/>
                          <a:latin typeface="Times New Roman" pitchFamily="18" charset="0"/>
                          <a:cs typeface="Times New Roman" pitchFamily="18" charset="0"/>
                        </a:rPr>
                        <a:t>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002060"/>
                          </a:solidFill>
                          <a:effectLst/>
                          <a:latin typeface="Times New Roman" pitchFamily="18" charset="0"/>
                          <a:cs typeface="Times New Roman" pitchFamily="18" charset="0"/>
                        </a:rPr>
                        <a:t>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C00000"/>
                          </a:solidFill>
                          <a:effectLst/>
                          <a:latin typeface="Times New Roman" pitchFamily="18" charset="0"/>
                          <a:cs typeface="Times New Roman" pitchFamily="18" charset="0"/>
                        </a:rPr>
                        <a:t>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357188" y="428625"/>
            <a:ext cx="8229600" cy="1143000"/>
          </a:xfrm>
        </p:spPr>
        <p:txBody>
          <a:bodyPr/>
          <a:lstStyle/>
          <a:p>
            <a:r>
              <a:rPr lang="ru-RU" sz="2800" b="1" smtClean="0">
                <a:solidFill>
                  <a:srgbClr val="C00000"/>
                </a:solidFill>
              </a:rPr>
              <a:t>Расчет экономического эффекта </a:t>
            </a:r>
            <a:br>
              <a:rPr lang="ru-RU" sz="2800" b="1" smtClean="0">
                <a:solidFill>
                  <a:srgbClr val="C00000"/>
                </a:solidFill>
              </a:rPr>
            </a:br>
            <a:r>
              <a:rPr lang="ru-RU" sz="2800" b="1" smtClean="0">
                <a:solidFill>
                  <a:srgbClr val="C00000"/>
                </a:solidFill>
              </a:rPr>
              <a:t>от внедрения поломоечной машины в производственном помещении корпус №7</a:t>
            </a:r>
            <a:br>
              <a:rPr lang="ru-RU" sz="2800" b="1" smtClean="0">
                <a:solidFill>
                  <a:srgbClr val="C00000"/>
                </a:solidFill>
              </a:rPr>
            </a:br>
            <a:endParaRPr lang="ru-RU" sz="2800" b="1" smtClean="0">
              <a:solidFill>
                <a:srgbClr val="C00000"/>
              </a:solidFill>
            </a:endParaRPr>
          </a:p>
        </p:txBody>
      </p:sp>
      <p:graphicFrame>
        <p:nvGraphicFramePr>
          <p:cNvPr id="8" name="Таблица 7"/>
          <p:cNvGraphicFramePr>
            <a:graphicFrameLocks noGrp="1"/>
          </p:cNvGraphicFramePr>
          <p:nvPr/>
        </p:nvGraphicFramePr>
        <p:xfrm>
          <a:off x="857250" y="2071688"/>
          <a:ext cx="7143750" cy="2278062"/>
        </p:xfrm>
        <a:graphic>
          <a:graphicData uri="http://schemas.openxmlformats.org/drawingml/2006/table">
            <a:tbl>
              <a:tblPr/>
              <a:tblGrid>
                <a:gridCol w="6072188"/>
                <a:gridCol w="1071562"/>
              </a:tblGrid>
              <a:tr h="3571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400" b="1" i="0" u="none" strike="noStrike" cap="none" normalizeH="0" baseline="0" smtClean="0">
                          <a:ln>
                            <a:noFill/>
                          </a:ln>
                          <a:solidFill>
                            <a:srgbClr val="C00000"/>
                          </a:solidFill>
                          <a:effectLst/>
                          <a:latin typeface="Calibri" pitchFamily="34" charset="0"/>
                          <a:cs typeface="Times New Roman" pitchFamily="18" charset="0"/>
                        </a:rPr>
                        <a:t>Показатели</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400" b="1" i="0" u="none" strike="noStrike" cap="none" normalizeH="0" baseline="0" smtClean="0">
                          <a:ln>
                            <a:noFill/>
                          </a:ln>
                          <a:solidFill>
                            <a:srgbClr val="C00000"/>
                          </a:solidFill>
                          <a:effectLst/>
                          <a:latin typeface="Calibri" pitchFamily="34" charset="0"/>
                          <a:cs typeface="Times New Roman" pitchFamily="18" charset="0"/>
                        </a:rPr>
                        <a:t>Количество</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400" b="1" i="0" u="none" strike="noStrike" cap="none" normalizeH="0" baseline="0" smtClean="0">
                          <a:ln>
                            <a:noFill/>
                          </a:ln>
                          <a:solidFill>
                            <a:srgbClr val="002060"/>
                          </a:solidFill>
                          <a:effectLst/>
                          <a:latin typeface="Calibri" pitchFamily="34" charset="0"/>
                          <a:cs typeface="Times New Roman" pitchFamily="18" charset="0"/>
                        </a:rPr>
                        <a:t>1. Численность уборщиков, высвобождаемых в результате предполагаемого мероприятия, чел.</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400" b="1" i="0" u="none" strike="noStrike" cap="none" normalizeH="0" baseline="0" smtClean="0">
                          <a:ln>
                            <a:noFill/>
                          </a:ln>
                          <a:solidFill>
                            <a:srgbClr val="002060"/>
                          </a:solidFill>
                          <a:effectLst/>
                          <a:latin typeface="Calibri" pitchFamily="34" charset="0"/>
                          <a:cs typeface="Times New Roman" pitchFamily="18" charset="0"/>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400" b="1" i="0" u="none" strike="noStrike" cap="none" normalizeH="0" baseline="0" smtClean="0">
                          <a:ln>
                            <a:noFill/>
                          </a:ln>
                          <a:solidFill>
                            <a:srgbClr val="002060"/>
                          </a:solidFill>
                          <a:effectLst/>
                          <a:latin typeface="Calibri" pitchFamily="34" charset="0"/>
                          <a:cs typeface="Times New Roman" pitchFamily="18" charset="0"/>
                        </a:rPr>
                        <a:t>2. Среднемесячная заработная плата одного работника по группе высвобождаемых, руб.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400" b="1" i="0" u="none" strike="noStrike" cap="none" normalizeH="0" baseline="0" smtClean="0">
                          <a:ln>
                            <a:noFill/>
                          </a:ln>
                          <a:solidFill>
                            <a:srgbClr val="002060"/>
                          </a:solidFill>
                          <a:effectLst/>
                          <a:latin typeface="Calibri" pitchFamily="34" charset="0"/>
                          <a:cs typeface="Times New Roman" pitchFamily="18" charset="0"/>
                        </a:rPr>
                        <a:t>25500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400" b="1" i="0" u="none" strike="noStrike" cap="none" normalizeH="0" baseline="0" smtClean="0">
                          <a:ln>
                            <a:noFill/>
                          </a:ln>
                          <a:solidFill>
                            <a:srgbClr val="002060"/>
                          </a:solidFill>
                          <a:effectLst/>
                          <a:latin typeface="Calibri" pitchFamily="34" charset="0"/>
                          <a:cs typeface="Times New Roman" pitchFamily="18" charset="0"/>
                        </a:rPr>
                        <a:t>3. Отчисления во внебюджетные фонды, руб.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400" b="1" i="0" u="none" strike="noStrike" cap="none" normalizeH="0" baseline="0" smtClean="0">
                          <a:ln>
                            <a:noFill/>
                          </a:ln>
                          <a:solidFill>
                            <a:srgbClr val="002060"/>
                          </a:solidFill>
                          <a:effectLst/>
                          <a:latin typeface="Calibri" pitchFamily="34" charset="0"/>
                          <a:cs typeface="Times New Roman" pitchFamily="18" charset="0"/>
                        </a:rPr>
                        <a:t>7650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400" b="1" i="0" u="none" strike="noStrike" cap="none" normalizeH="0" baseline="0" smtClean="0">
                          <a:ln>
                            <a:noFill/>
                          </a:ln>
                          <a:solidFill>
                            <a:srgbClr val="002060"/>
                          </a:solidFill>
                          <a:effectLst/>
                          <a:latin typeface="Calibri" pitchFamily="34" charset="0"/>
                          <a:cs typeface="Times New Roman" pitchFamily="18" charset="0"/>
                        </a:rPr>
                        <a:t>4. Расчетная численность уборщиков, чел</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400" b="1" i="0" u="none" strike="noStrike" cap="none" normalizeH="0" baseline="0" smtClean="0">
                          <a:ln>
                            <a:noFill/>
                          </a:ln>
                          <a:solidFill>
                            <a:srgbClr val="002060"/>
                          </a:solidFill>
                          <a:effectLst/>
                          <a:latin typeface="Calibri" pitchFamily="34" charset="0"/>
                          <a:cs typeface="Times New Roman" pitchFamily="18" charset="0"/>
                        </a:rPr>
                        <a:t>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551" name="Прямоугольник 8"/>
          <p:cNvSpPr>
            <a:spLocks noChangeArrowheads="1"/>
          </p:cNvSpPr>
          <p:nvPr/>
        </p:nvSpPr>
        <p:spPr bwMode="auto">
          <a:xfrm>
            <a:off x="2143125" y="1571625"/>
            <a:ext cx="4456113" cy="369888"/>
          </a:xfrm>
          <a:prstGeom prst="rect">
            <a:avLst/>
          </a:prstGeom>
          <a:noFill/>
          <a:ln w="9525">
            <a:noFill/>
            <a:miter lim="800000"/>
            <a:headEnd/>
            <a:tailEnd/>
          </a:ln>
        </p:spPr>
        <p:txBody>
          <a:bodyPr wrap="none">
            <a:spAutoFit/>
          </a:bodyPr>
          <a:lstStyle/>
          <a:p>
            <a:r>
              <a:rPr lang="ru-RU" b="1">
                <a:solidFill>
                  <a:srgbClr val="002060"/>
                </a:solidFill>
                <a:latin typeface="Calibri" pitchFamily="34" charset="0"/>
              </a:rPr>
              <a:t>Исходные данные численности персонала</a:t>
            </a:r>
          </a:p>
        </p:txBody>
      </p:sp>
      <p:sp>
        <p:nvSpPr>
          <p:cNvPr id="22552" name="Прямоугольник 9"/>
          <p:cNvSpPr>
            <a:spLocks noChangeArrowheads="1"/>
          </p:cNvSpPr>
          <p:nvPr/>
        </p:nvSpPr>
        <p:spPr bwMode="auto">
          <a:xfrm>
            <a:off x="285750" y="4500563"/>
            <a:ext cx="8001000" cy="2032000"/>
          </a:xfrm>
          <a:prstGeom prst="rect">
            <a:avLst/>
          </a:prstGeom>
          <a:noFill/>
          <a:ln w="9525">
            <a:noFill/>
            <a:miter lim="800000"/>
            <a:headEnd/>
            <a:tailEnd/>
          </a:ln>
        </p:spPr>
        <p:txBody>
          <a:bodyPr>
            <a:spAutoFit/>
          </a:bodyPr>
          <a:lstStyle/>
          <a:p>
            <a:r>
              <a:rPr lang="ru-RU" b="1">
                <a:solidFill>
                  <a:srgbClr val="002060"/>
                </a:solidFill>
                <a:latin typeface="Calibri" pitchFamily="34" charset="0"/>
              </a:rPr>
              <a:t>Экономия по фонду оплаты труда от высвобождения 4 человек составит:</a:t>
            </a:r>
          </a:p>
          <a:p>
            <a:r>
              <a:rPr lang="ru-RU" b="1">
                <a:solidFill>
                  <a:srgbClr val="002060"/>
                </a:solidFill>
                <a:latin typeface="Calibri" pitchFamily="34" charset="0"/>
              </a:rPr>
              <a:t>Э</a:t>
            </a:r>
            <a:r>
              <a:rPr lang="ru-RU" b="1" baseline="-25000">
                <a:solidFill>
                  <a:srgbClr val="002060"/>
                </a:solidFill>
                <a:latin typeface="Calibri" pitchFamily="34" charset="0"/>
              </a:rPr>
              <a:t>фот</a:t>
            </a:r>
            <a:r>
              <a:rPr lang="ru-RU" b="1">
                <a:solidFill>
                  <a:srgbClr val="002060"/>
                </a:solidFill>
                <a:latin typeface="Calibri" pitchFamily="34" charset="0"/>
              </a:rPr>
              <a:t> = Зср х </a:t>
            </a:r>
            <a:r>
              <a:rPr lang="en-US" b="1">
                <a:solidFill>
                  <a:srgbClr val="002060"/>
                </a:solidFill>
                <a:latin typeface="Calibri" pitchFamily="34" charset="0"/>
              </a:rPr>
              <a:t>n</a:t>
            </a:r>
            <a:r>
              <a:rPr lang="ru-RU" b="1" i="1">
                <a:solidFill>
                  <a:srgbClr val="002060"/>
                </a:solidFill>
                <a:latin typeface="Calibri" pitchFamily="34" charset="0"/>
              </a:rPr>
              <a:t> </a:t>
            </a:r>
            <a:r>
              <a:rPr lang="ru-RU" b="1">
                <a:solidFill>
                  <a:srgbClr val="002060"/>
                </a:solidFill>
                <a:latin typeface="Calibri" pitchFamily="34" charset="0"/>
              </a:rPr>
              <a:t>=</a:t>
            </a:r>
            <a:r>
              <a:rPr lang="ru-RU" b="1" baseline="-25000">
                <a:solidFill>
                  <a:srgbClr val="002060"/>
                </a:solidFill>
                <a:latin typeface="Calibri" pitchFamily="34" charset="0"/>
              </a:rPr>
              <a:t> </a:t>
            </a:r>
            <a:r>
              <a:rPr lang="ru-RU" b="1">
                <a:solidFill>
                  <a:srgbClr val="002060"/>
                </a:solidFill>
                <a:latin typeface="Calibri" pitchFamily="34" charset="0"/>
              </a:rPr>
              <a:t>25500 х 4 = 102000 руб./мес.        </a:t>
            </a:r>
            <a:r>
              <a:rPr lang="ru-RU">
                <a:solidFill>
                  <a:srgbClr val="C00000"/>
                </a:solidFill>
                <a:latin typeface="Calibri" pitchFamily="34" charset="0"/>
              </a:rPr>
              <a:t>               </a:t>
            </a:r>
            <a:r>
              <a:rPr lang="ru-RU" b="1">
                <a:solidFill>
                  <a:srgbClr val="C00000"/>
                </a:solidFill>
                <a:latin typeface="Calibri" pitchFamily="34" charset="0"/>
              </a:rPr>
              <a:t>1 224 000 руб./год</a:t>
            </a:r>
          </a:p>
          <a:p>
            <a:endParaRPr lang="ru-RU">
              <a:latin typeface="Calibri" pitchFamily="34" charset="0"/>
            </a:endParaRPr>
          </a:p>
          <a:p>
            <a:endParaRPr lang="ru-RU">
              <a:latin typeface="Calibri" pitchFamily="34" charset="0"/>
            </a:endParaRPr>
          </a:p>
          <a:p>
            <a:endParaRPr lang="ru-RU">
              <a:latin typeface="Calibri" pitchFamily="34" charset="0"/>
            </a:endParaRPr>
          </a:p>
          <a:p>
            <a:endParaRPr lang="ru-RU">
              <a:latin typeface="Calibri" pitchFamily="34" charset="0"/>
            </a:endParaRPr>
          </a:p>
          <a:p>
            <a:endParaRPr lang="ru-RU">
              <a:latin typeface="Calibri" pitchFamily="34" charset="0"/>
            </a:endParaRPr>
          </a:p>
        </p:txBody>
      </p:sp>
      <p:sp>
        <p:nvSpPr>
          <p:cNvPr id="22553" name="Прямоугольник 10"/>
          <p:cNvSpPr>
            <a:spLocks noChangeArrowheads="1"/>
          </p:cNvSpPr>
          <p:nvPr/>
        </p:nvSpPr>
        <p:spPr bwMode="auto">
          <a:xfrm>
            <a:off x="357188" y="5286375"/>
            <a:ext cx="8358187" cy="646113"/>
          </a:xfrm>
          <a:prstGeom prst="rect">
            <a:avLst/>
          </a:prstGeom>
          <a:noFill/>
          <a:ln w="9525">
            <a:noFill/>
            <a:miter lim="800000"/>
            <a:headEnd/>
            <a:tailEnd/>
          </a:ln>
        </p:spPr>
        <p:txBody>
          <a:bodyPr>
            <a:spAutoFit/>
          </a:bodyPr>
          <a:lstStyle/>
          <a:p>
            <a:r>
              <a:rPr lang="ru-RU" b="1">
                <a:solidFill>
                  <a:srgbClr val="002060"/>
                </a:solidFill>
                <a:latin typeface="Calibri" pitchFamily="34" charset="0"/>
              </a:rPr>
              <a:t>Экономия по расходам на взносы во внебюджетные фонды</a:t>
            </a:r>
          </a:p>
          <a:p>
            <a:r>
              <a:rPr lang="ru-RU" b="1">
                <a:solidFill>
                  <a:srgbClr val="002060"/>
                </a:solidFill>
                <a:latin typeface="Calibri" pitchFamily="34" charset="0"/>
              </a:rPr>
              <a:t>Э</a:t>
            </a:r>
            <a:r>
              <a:rPr lang="ru-RU" b="1" baseline="-25000">
                <a:solidFill>
                  <a:srgbClr val="002060"/>
                </a:solidFill>
                <a:latin typeface="Calibri" pitchFamily="34" charset="0"/>
              </a:rPr>
              <a:t>вн.фонды </a:t>
            </a:r>
            <a:r>
              <a:rPr lang="ru-RU" b="1">
                <a:solidFill>
                  <a:srgbClr val="002060"/>
                </a:solidFill>
                <a:latin typeface="Calibri" pitchFamily="34" charset="0"/>
              </a:rPr>
              <a:t>= Отч х n =7650 х 4 = 30 600 руб./мес.</a:t>
            </a:r>
            <a:r>
              <a:rPr lang="en-US" b="1">
                <a:solidFill>
                  <a:srgbClr val="002060"/>
                </a:solidFill>
                <a:latin typeface="Calibri" pitchFamily="34" charset="0"/>
              </a:rPr>
              <a:t> </a:t>
            </a:r>
            <a:r>
              <a:rPr lang="ru-RU" b="1">
                <a:solidFill>
                  <a:srgbClr val="002060"/>
                </a:solidFill>
                <a:latin typeface="Calibri" pitchFamily="34" charset="0"/>
              </a:rPr>
              <a:t>                  </a:t>
            </a:r>
            <a:r>
              <a:rPr lang="ru-RU" b="1">
                <a:solidFill>
                  <a:srgbClr val="C00000"/>
                </a:solidFill>
                <a:latin typeface="Calibri" pitchFamily="34" charset="0"/>
              </a:rPr>
              <a:t>367 200 руб./год</a:t>
            </a:r>
          </a:p>
        </p:txBody>
      </p:sp>
      <p:sp>
        <p:nvSpPr>
          <p:cNvPr id="12" name="Прямоугольник 11"/>
          <p:cNvSpPr/>
          <p:nvPr/>
        </p:nvSpPr>
        <p:spPr>
          <a:xfrm>
            <a:off x="0" y="6000750"/>
            <a:ext cx="9144000" cy="646113"/>
          </a:xfrm>
          <a:prstGeom prst="rect">
            <a:avLst/>
          </a:prstGeom>
        </p:spPr>
        <p:txBody>
          <a:bodyPr>
            <a:spAutoFit/>
          </a:bodyPr>
          <a:lstStyle/>
          <a:p>
            <a:pPr algn="ctr" fontAlgn="auto">
              <a:spcBef>
                <a:spcPts val="0"/>
              </a:spcBef>
              <a:spcAft>
                <a:spcPts val="0"/>
              </a:spcAft>
              <a:defRPr/>
            </a:pPr>
            <a:r>
              <a:rPr lang="ru-RU" b="1" dirty="0">
                <a:solidFill>
                  <a:srgbClr val="C00000"/>
                </a:solidFill>
                <a:effectLst>
                  <a:outerShdw blurRad="38100" dist="38100" dir="2700000" algn="tl">
                    <a:srgbClr val="000000">
                      <a:alpha val="43137"/>
                    </a:srgbClr>
                  </a:outerShdw>
                </a:effectLst>
                <a:latin typeface="+mn-lt"/>
                <a:cs typeface="+mn-cs"/>
              </a:rPr>
              <a:t>Годовой экономический эффект по расходам на оплату труда и отчислениям во внебюджетные фонды =1 591 200 руб./год</a:t>
            </a:r>
            <a:endParaRPr lang="ru-RU" b="1" dirty="0">
              <a:solidFill>
                <a:srgbClr val="C00000"/>
              </a:solidFill>
              <a:effectLst>
                <a:outerShdw blurRad="38100" dist="38100" dir="2700000" algn="tl">
                  <a:srgbClr val="000000">
                    <a:alpha val="43137"/>
                  </a:srgbClr>
                </a:outerShdw>
              </a:effectLst>
              <a:latin typeface="+mn-lt"/>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r>
              <a:rPr lang="ru-RU" sz="2800" b="1" smtClean="0">
                <a:solidFill>
                  <a:srgbClr val="C00000"/>
                </a:solidFill>
              </a:rPr>
              <a:t>Расчет экономического эффекта </a:t>
            </a:r>
            <a:br>
              <a:rPr lang="ru-RU" sz="2800" b="1" smtClean="0">
                <a:solidFill>
                  <a:srgbClr val="C00000"/>
                </a:solidFill>
              </a:rPr>
            </a:br>
            <a:r>
              <a:rPr lang="ru-RU" sz="2800" b="1" smtClean="0">
                <a:solidFill>
                  <a:srgbClr val="C00000"/>
                </a:solidFill>
              </a:rPr>
              <a:t>от внедрения поломоечной машины в производственном помещении корпус №7</a:t>
            </a:r>
            <a:br>
              <a:rPr lang="ru-RU" sz="2800" b="1" smtClean="0">
                <a:solidFill>
                  <a:srgbClr val="C00000"/>
                </a:solidFill>
              </a:rPr>
            </a:br>
            <a:endParaRPr lang="ru-RU" sz="2800" b="1" smtClean="0">
              <a:solidFill>
                <a:srgbClr val="C00000"/>
              </a:solidFill>
            </a:endParaRPr>
          </a:p>
        </p:txBody>
      </p:sp>
      <p:sp>
        <p:nvSpPr>
          <p:cNvPr id="37891" name="Rectangle 3"/>
          <p:cNvSpPr>
            <a:spLocks noChangeArrowheads="1"/>
          </p:cNvSpPr>
          <p:nvPr/>
        </p:nvSpPr>
        <p:spPr bwMode="auto">
          <a:xfrm>
            <a:off x="285750" y="1357313"/>
            <a:ext cx="8001000" cy="338137"/>
          </a:xfrm>
          <a:prstGeom prst="rect">
            <a:avLst/>
          </a:prstGeom>
          <a:noFill/>
          <a:ln w="9525">
            <a:noFill/>
            <a:miter lim="800000"/>
            <a:headEnd/>
            <a:tailEnd/>
          </a:ln>
          <a:effectLst/>
        </p:spPr>
        <p:txBody>
          <a:bodyPr anchor="ctr">
            <a:spAutoFit/>
          </a:bodyPr>
          <a:lstStyle/>
          <a:p>
            <a:pPr algn="just">
              <a:buFont typeface="Wingdings" pitchFamily="2" charset="2"/>
              <a:buChar char="ü"/>
              <a:defRPr/>
            </a:pPr>
            <a:r>
              <a:rPr lang="ru-RU" sz="1600" b="1" dirty="0">
                <a:solidFill>
                  <a:srgbClr val="C00000"/>
                </a:solidFill>
                <a:latin typeface="+mn-lt"/>
                <a:ea typeface="Times New Roman" pitchFamily="18" charset="0"/>
                <a:cs typeface="Arial" pitchFamily="34" charset="0"/>
              </a:rPr>
              <a:t>   Прирост</a:t>
            </a:r>
            <a:r>
              <a:rPr lang="ru-RU" sz="1600" b="1" dirty="0">
                <a:solidFill>
                  <a:srgbClr val="002060"/>
                </a:solidFill>
                <a:latin typeface="+mn-lt"/>
                <a:ea typeface="Times New Roman" pitchFamily="18" charset="0"/>
                <a:cs typeface="Arial" pitchFamily="34" charset="0"/>
              </a:rPr>
              <a:t> </a:t>
            </a:r>
            <a:r>
              <a:rPr lang="ru-RU" sz="1600" b="1" dirty="0">
                <a:solidFill>
                  <a:srgbClr val="C00000"/>
                </a:solidFill>
                <a:latin typeface="+mn-lt"/>
                <a:ea typeface="Times New Roman" pitchFamily="18" charset="0"/>
                <a:cs typeface="Arial" pitchFamily="34" charset="0"/>
              </a:rPr>
              <a:t>производительности</a:t>
            </a:r>
            <a:r>
              <a:rPr lang="ru-RU" sz="1600" b="1" dirty="0">
                <a:solidFill>
                  <a:srgbClr val="002060"/>
                </a:solidFill>
                <a:latin typeface="+mn-lt"/>
                <a:ea typeface="Times New Roman" pitchFamily="18" charset="0"/>
                <a:cs typeface="Arial" pitchFamily="34" charset="0"/>
              </a:rPr>
              <a:t> по предприятию в % = 4/8-4 </a:t>
            </a:r>
            <a:r>
              <a:rPr lang="ru-RU" sz="1600" b="1" dirty="0" err="1">
                <a:solidFill>
                  <a:srgbClr val="002060"/>
                </a:solidFill>
                <a:latin typeface="+mn-lt"/>
                <a:ea typeface="Times New Roman" pitchFamily="18" charset="0"/>
                <a:cs typeface="Arial" pitchFamily="34" charset="0"/>
              </a:rPr>
              <a:t>х</a:t>
            </a:r>
            <a:r>
              <a:rPr lang="ru-RU" sz="1600" b="1" dirty="0">
                <a:solidFill>
                  <a:srgbClr val="002060"/>
                </a:solidFill>
                <a:latin typeface="+mn-lt"/>
                <a:ea typeface="Times New Roman" pitchFamily="18" charset="0"/>
                <a:cs typeface="Arial" pitchFamily="34" charset="0"/>
              </a:rPr>
              <a:t> 100% = </a:t>
            </a:r>
            <a:r>
              <a:rPr lang="ru-RU" sz="1600" b="1" dirty="0">
                <a:solidFill>
                  <a:srgbClr val="C00000"/>
                </a:solidFill>
                <a:effectLst>
                  <a:outerShdw blurRad="38100" dist="38100" dir="2700000" algn="tl">
                    <a:srgbClr val="000000">
                      <a:alpha val="43137"/>
                    </a:srgbClr>
                  </a:outerShdw>
                </a:effectLst>
                <a:latin typeface="+mn-lt"/>
                <a:ea typeface="Times New Roman" pitchFamily="18" charset="0"/>
                <a:cs typeface="Arial" pitchFamily="34" charset="0"/>
              </a:rPr>
              <a:t>100%</a:t>
            </a:r>
            <a:endParaRPr lang="ru-RU" sz="1600" b="1" dirty="0">
              <a:solidFill>
                <a:srgbClr val="C00000"/>
              </a:solidFill>
              <a:effectLst>
                <a:outerShdw blurRad="38100" dist="38100" dir="2700000" algn="tl">
                  <a:srgbClr val="000000">
                    <a:alpha val="43137"/>
                  </a:srgbClr>
                </a:outerShdw>
              </a:effectLst>
              <a:latin typeface="+mn-lt"/>
              <a:cs typeface="Arial" pitchFamily="34" charset="0"/>
            </a:endParaRPr>
          </a:p>
        </p:txBody>
      </p:sp>
      <p:sp>
        <p:nvSpPr>
          <p:cNvPr id="37892" name="Rectangle 4"/>
          <p:cNvSpPr>
            <a:spLocks noChangeArrowheads="1"/>
          </p:cNvSpPr>
          <p:nvPr/>
        </p:nvSpPr>
        <p:spPr bwMode="auto">
          <a:xfrm>
            <a:off x="214313" y="1571625"/>
            <a:ext cx="9286875" cy="2062163"/>
          </a:xfrm>
          <a:prstGeom prst="rect">
            <a:avLst/>
          </a:prstGeom>
          <a:noFill/>
          <a:ln w="9525">
            <a:noFill/>
            <a:miter lim="800000"/>
            <a:headEnd/>
            <a:tailEnd/>
          </a:ln>
          <a:effectLst/>
        </p:spPr>
        <p:txBody>
          <a:bodyPr anchor="ctr">
            <a:spAutoFit/>
          </a:bodyPr>
          <a:lstStyle/>
          <a:p>
            <a:endParaRPr lang="ru-RU" sz="1600" b="1">
              <a:solidFill>
                <a:srgbClr val="002060"/>
              </a:solidFill>
              <a:latin typeface="Calibri" pitchFamily="34" charset="0"/>
              <a:ea typeface="Times New Roman" pitchFamily="18" charset="0"/>
            </a:endParaRPr>
          </a:p>
          <a:p>
            <a:r>
              <a:rPr lang="ru-RU" sz="1600" b="1">
                <a:solidFill>
                  <a:srgbClr val="002060"/>
                </a:solidFill>
                <a:latin typeface="Calibri" pitchFamily="34" charset="0"/>
                <a:ea typeface="Times New Roman" pitchFamily="18" charset="0"/>
              </a:rPr>
              <a:t> При полезном времени цикла 2,5 часа, имеем </a:t>
            </a:r>
            <a:r>
              <a:rPr lang="ru-RU" sz="1600" b="1">
                <a:solidFill>
                  <a:srgbClr val="C00000"/>
                </a:solidFill>
                <a:latin typeface="Calibri" pitchFamily="34" charset="0"/>
                <a:ea typeface="Times New Roman" pitchFamily="18" charset="0"/>
              </a:rPr>
              <a:t>потери </a:t>
            </a:r>
            <a:r>
              <a:rPr lang="ru-RU" sz="1600" b="1">
                <a:solidFill>
                  <a:srgbClr val="002060"/>
                </a:solidFill>
                <a:latin typeface="Calibri" pitchFamily="34" charset="0"/>
                <a:ea typeface="Times New Roman" pitchFamily="18" charset="0"/>
              </a:rPr>
              <a:t>на перемещения и ожидания </a:t>
            </a:r>
            <a:r>
              <a:rPr lang="ru-RU" sz="1600" b="1">
                <a:solidFill>
                  <a:srgbClr val="C00000"/>
                </a:solidFill>
                <a:latin typeface="Calibri" pitchFamily="34" charset="0"/>
                <a:ea typeface="Times New Roman" pitchFamily="18" charset="0"/>
              </a:rPr>
              <a:t>5,5часа</a:t>
            </a:r>
          </a:p>
          <a:p>
            <a:pPr eaLnBrk="0" hangingPunct="0"/>
            <a:endParaRPr lang="ru-RU" sz="1600" b="1">
              <a:solidFill>
                <a:srgbClr val="002060"/>
              </a:solidFill>
              <a:latin typeface="Calibri" pitchFamily="34" charset="0"/>
              <a:ea typeface="Times New Roman" pitchFamily="18" charset="0"/>
            </a:endParaRPr>
          </a:p>
          <a:p>
            <a:pPr eaLnBrk="0" hangingPunct="0"/>
            <a:r>
              <a:rPr lang="ru-RU" sz="1600" b="1">
                <a:solidFill>
                  <a:srgbClr val="002060"/>
                </a:solidFill>
                <a:latin typeface="Calibri" pitchFamily="34" charset="0"/>
                <a:ea typeface="Times New Roman" pitchFamily="18" charset="0"/>
              </a:rPr>
              <a:t>Стоимость одного часа работы уборщика = </a:t>
            </a:r>
            <a:r>
              <a:rPr lang="ru-RU" sz="1600" b="1" u="sng">
                <a:solidFill>
                  <a:srgbClr val="002060"/>
                </a:solidFill>
                <a:latin typeface="Calibri" pitchFamily="34" charset="0"/>
                <a:ea typeface="Times New Roman" pitchFamily="18" charset="0"/>
              </a:rPr>
              <a:t>152 руб./час</a:t>
            </a:r>
            <a:endParaRPr lang="ru-RU" sz="1600" b="1" u="sng">
              <a:solidFill>
                <a:srgbClr val="002060"/>
              </a:solidFill>
              <a:latin typeface="Calibri" pitchFamily="34" charset="0"/>
            </a:endParaRPr>
          </a:p>
          <a:p>
            <a:pPr eaLnBrk="0" hangingPunct="0"/>
            <a:r>
              <a:rPr lang="ru-RU" sz="1600" b="1">
                <a:solidFill>
                  <a:srgbClr val="002060"/>
                </a:solidFill>
                <a:latin typeface="Calibri" pitchFamily="34" charset="0"/>
                <a:cs typeface="Times New Roman" pitchFamily="18" charset="0"/>
              </a:rPr>
              <a:t>Предполагаемая численность уборщиков после внедрения поломоечной машины – </a:t>
            </a:r>
            <a:r>
              <a:rPr lang="ru-RU" sz="1600" b="1" u="sng">
                <a:solidFill>
                  <a:srgbClr val="002060"/>
                </a:solidFill>
                <a:latin typeface="Calibri" pitchFamily="34" charset="0"/>
                <a:cs typeface="Times New Roman" pitchFamily="18" charset="0"/>
              </a:rPr>
              <a:t>4 человека</a:t>
            </a:r>
            <a:endParaRPr lang="ru-RU" sz="1600" b="1" u="sng">
              <a:solidFill>
                <a:srgbClr val="002060"/>
              </a:solidFill>
              <a:latin typeface="Calibri" pitchFamily="34" charset="0"/>
            </a:endParaRPr>
          </a:p>
          <a:p>
            <a:pPr eaLnBrk="0" hangingPunct="0"/>
            <a:r>
              <a:rPr lang="ru-RU" sz="1600" b="1">
                <a:solidFill>
                  <a:srgbClr val="002060"/>
                </a:solidFill>
                <a:latin typeface="Calibri" pitchFamily="34" charset="0"/>
                <a:cs typeface="Times New Roman" pitchFamily="18" charset="0"/>
              </a:rPr>
              <a:t>Годовой фонд работы уборщика: </a:t>
            </a:r>
            <a:r>
              <a:rPr lang="ru-RU" sz="1600" b="1" u="sng">
                <a:solidFill>
                  <a:srgbClr val="002060"/>
                </a:solidFill>
                <a:latin typeface="Calibri" pitchFamily="34" charset="0"/>
                <a:cs typeface="Times New Roman" pitchFamily="18" charset="0"/>
              </a:rPr>
              <a:t>227 дней</a:t>
            </a:r>
          </a:p>
          <a:p>
            <a:pPr eaLnBrk="0" hangingPunct="0"/>
            <a:endParaRPr lang="ru-RU" sz="1600" b="1">
              <a:solidFill>
                <a:srgbClr val="002060"/>
              </a:solidFill>
              <a:latin typeface="Calibri" pitchFamily="34" charset="0"/>
            </a:endParaRPr>
          </a:p>
          <a:p>
            <a:pPr eaLnBrk="0" hangingPunct="0">
              <a:buFont typeface="Wingdings" pitchFamily="2" charset="2"/>
              <a:buChar char="ü"/>
            </a:pPr>
            <a:r>
              <a:rPr lang="ru-RU" sz="1600" b="1">
                <a:solidFill>
                  <a:srgbClr val="C00000"/>
                </a:solidFill>
                <a:latin typeface="Calibri" pitchFamily="34" charset="0"/>
                <a:cs typeface="Times New Roman" pitchFamily="18" charset="0"/>
              </a:rPr>
              <a:t>  Потери при ненужных перемещениях = (8х227х5,5х152) - (4х227х5,5х152) = </a:t>
            </a:r>
            <a:r>
              <a:rPr lang="ru-RU" sz="1600" b="1">
                <a:solidFill>
                  <a:srgbClr val="C00000"/>
                </a:solidFill>
                <a:effectLst>
                  <a:outerShdw blurRad="38100" dist="38100" dir="2700000" algn="tl">
                    <a:srgbClr val="C0C0C0"/>
                  </a:outerShdw>
                </a:effectLst>
                <a:latin typeface="Calibri" pitchFamily="34" charset="0"/>
                <a:cs typeface="Times New Roman" pitchFamily="18" charset="0"/>
              </a:rPr>
              <a:t>759 000 руб./год</a:t>
            </a:r>
            <a:endParaRPr lang="ru-RU" sz="1600" b="1">
              <a:solidFill>
                <a:srgbClr val="C00000"/>
              </a:solidFill>
              <a:effectLst>
                <a:outerShdw blurRad="38100" dist="38100" dir="2700000" algn="tl">
                  <a:srgbClr val="C0C0C0"/>
                </a:outerShdw>
              </a:effectLst>
              <a:latin typeface="Calibri" pitchFamily="34" charset="0"/>
            </a:endParaRPr>
          </a:p>
        </p:txBody>
      </p:sp>
      <p:sp>
        <p:nvSpPr>
          <p:cNvPr id="37895" name="Rectangle 7"/>
          <p:cNvSpPr>
            <a:spLocks noChangeArrowheads="1"/>
          </p:cNvSpPr>
          <p:nvPr/>
        </p:nvSpPr>
        <p:spPr bwMode="auto">
          <a:xfrm>
            <a:off x="214313" y="3779838"/>
            <a:ext cx="8501062" cy="3078162"/>
          </a:xfrm>
          <a:prstGeom prst="rect">
            <a:avLst/>
          </a:prstGeom>
          <a:noFill/>
          <a:ln w="9525">
            <a:noFill/>
            <a:miter lim="800000"/>
            <a:headEnd/>
            <a:tailEnd/>
          </a:ln>
          <a:effectLst/>
        </p:spPr>
        <p:txBody>
          <a:bodyPr anchor="ctr">
            <a:spAutoFit/>
          </a:bodyPr>
          <a:lstStyle/>
          <a:p>
            <a:pPr>
              <a:buFont typeface="Wingdings" pitchFamily="2" charset="2"/>
              <a:buChar char="ü"/>
              <a:defRPr/>
            </a:pPr>
            <a:r>
              <a:rPr lang="ru-RU" sz="1600" b="1" dirty="0">
                <a:solidFill>
                  <a:srgbClr val="002060"/>
                </a:solidFill>
                <a:latin typeface="+mn-lt"/>
                <a:ea typeface="Times New Roman" pitchFamily="18" charset="0"/>
                <a:cs typeface="Arial" pitchFamily="34" charset="0"/>
              </a:rPr>
              <a:t>   Эффект от внедрения элементов 5С и визуализации:</a:t>
            </a:r>
            <a:endParaRPr lang="ru-RU" sz="1600" b="1" dirty="0">
              <a:solidFill>
                <a:srgbClr val="002060"/>
              </a:solidFill>
              <a:latin typeface="+mn-lt"/>
              <a:cs typeface="Arial" pitchFamily="34" charset="0"/>
            </a:endParaRPr>
          </a:p>
          <a:p>
            <a:pPr eaLnBrk="0" hangingPunct="0">
              <a:defRPr/>
            </a:pPr>
            <a:endParaRPr lang="ru-RU" sz="1600" b="1" dirty="0">
              <a:solidFill>
                <a:srgbClr val="002060"/>
              </a:solidFill>
              <a:latin typeface="+mn-lt"/>
              <a:ea typeface="Times New Roman" pitchFamily="18" charset="0"/>
              <a:cs typeface="Arial" pitchFamily="34" charset="0"/>
            </a:endParaRPr>
          </a:p>
          <a:p>
            <a:pPr eaLnBrk="0" hangingPunct="0">
              <a:defRPr/>
            </a:pPr>
            <a:endParaRPr lang="ru-RU" sz="1600" b="1" dirty="0">
              <a:solidFill>
                <a:srgbClr val="002060"/>
              </a:solidFill>
              <a:latin typeface="+mn-lt"/>
              <a:ea typeface="Times New Roman" pitchFamily="18" charset="0"/>
              <a:cs typeface="Arial" pitchFamily="34" charset="0"/>
            </a:endParaRPr>
          </a:p>
          <a:p>
            <a:pPr eaLnBrk="0" hangingPunct="0">
              <a:defRPr/>
            </a:pPr>
            <a:endParaRPr lang="ru-RU" sz="1600" b="1" dirty="0">
              <a:solidFill>
                <a:srgbClr val="002060"/>
              </a:solidFill>
              <a:latin typeface="+mn-lt"/>
              <a:ea typeface="Times New Roman" pitchFamily="18" charset="0"/>
              <a:cs typeface="Arial" pitchFamily="34" charset="0"/>
            </a:endParaRPr>
          </a:p>
          <a:p>
            <a:pPr eaLnBrk="0" hangingPunct="0">
              <a:defRPr/>
            </a:pPr>
            <a:endParaRPr lang="ru-RU" sz="1600" b="1" dirty="0">
              <a:solidFill>
                <a:srgbClr val="002060"/>
              </a:solidFill>
              <a:latin typeface="+mn-lt"/>
              <a:ea typeface="Times New Roman" pitchFamily="18" charset="0"/>
              <a:cs typeface="Arial" pitchFamily="34" charset="0"/>
            </a:endParaRPr>
          </a:p>
          <a:p>
            <a:pPr eaLnBrk="0" hangingPunct="0">
              <a:defRPr/>
            </a:pPr>
            <a:endParaRPr lang="ru-RU" sz="1600" b="1" dirty="0">
              <a:solidFill>
                <a:srgbClr val="002060"/>
              </a:solidFill>
              <a:latin typeface="+mn-lt"/>
              <a:ea typeface="Times New Roman" pitchFamily="18" charset="0"/>
              <a:cs typeface="Arial" pitchFamily="34" charset="0"/>
            </a:endParaRPr>
          </a:p>
          <a:p>
            <a:pPr eaLnBrk="0" hangingPunct="0">
              <a:defRPr/>
            </a:pPr>
            <a:endParaRPr lang="ru-RU" sz="1600" b="1" dirty="0">
              <a:solidFill>
                <a:srgbClr val="002060"/>
              </a:solidFill>
              <a:latin typeface="+mn-lt"/>
              <a:ea typeface="Times New Roman" pitchFamily="18" charset="0"/>
              <a:cs typeface="Arial" pitchFamily="34" charset="0"/>
            </a:endParaRPr>
          </a:p>
          <a:p>
            <a:pPr eaLnBrk="0" hangingPunct="0">
              <a:defRPr/>
            </a:pPr>
            <a:endParaRPr lang="ru-RU" sz="1600" b="1" dirty="0">
              <a:solidFill>
                <a:srgbClr val="002060"/>
              </a:solidFill>
              <a:latin typeface="+mn-lt"/>
              <a:ea typeface="Times New Roman" pitchFamily="18" charset="0"/>
              <a:cs typeface="Arial" pitchFamily="34" charset="0"/>
            </a:endParaRPr>
          </a:p>
          <a:p>
            <a:pPr eaLnBrk="0" hangingPunct="0">
              <a:defRPr/>
            </a:pPr>
            <a:endParaRPr lang="ru-RU" sz="1600" b="1" dirty="0">
              <a:solidFill>
                <a:srgbClr val="002060"/>
              </a:solidFill>
              <a:latin typeface="+mn-lt"/>
              <a:ea typeface="Times New Roman" pitchFamily="18" charset="0"/>
              <a:cs typeface="Arial" pitchFamily="34" charset="0"/>
            </a:endParaRPr>
          </a:p>
          <a:p>
            <a:pPr eaLnBrk="0" hangingPunct="0">
              <a:defRPr/>
            </a:pPr>
            <a:endParaRPr lang="ru-RU" sz="1600" b="1" dirty="0">
              <a:solidFill>
                <a:srgbClr val="C00000"/>
              </a:solidFill>
              <a:latin typeface="+mn-lt"/>
              <a:ea typeface="Times New Roman" pitchFamily="18" charset="0"/>
              <a:cs typeface="Arial" pitchFamily="34" charset="0"/>
            </a:endParaRPr>
          </a:p>
          <a:p>
            <a:pPr algn="ctr" eaLnBrk="0" hangingPunct="0">
              <a:defRPr/>
            </a:pPr>
            <a:r>
              <a:rPr lang="ru-RU" sz="1600" b="1" dirty="0">
                <a:solidFill>
                  <a:srgbClr val="C00000"/>
                </a:solidFill>
                <a:latin typeface="+mn-lt"/>
                <a:ea typeface="Times New Roman" pitchFamily="18" charset="0"/>
                <a:cs typeface="Arial" pitchFamily="34" charset="0"/>
              </a:rPr>
              <a:t>Эффект = (8х0,067х227х152) – (4х0,017х227х152) = 18 494 – 2 346 </a:t>
            </a:r>
            <a:r>
              <a:rPr lang="ru-RU" sz="1600" b="1" dirty="0">
                <a:solidFill>
                  <a:srgbClr val="C00000"/>
                </a:solidFill>
                <a:effectLst>
                  <a:outerShdw blurRad="38100" dist="38100" dir="2700000" algn="tl">
                    <a:srgbClr val="000000">
                      <a:alpha val="43137"/>
                    </a:srgbClr>
                  </a:outerShdw>
                </a:effectLst>
                <a:latin typeface="+mn-lt"/>
                <a:ea typeface="Times New Roman" pitchFamily="18" charset="0"/>
                <a:cs typeface="Arial" pitchFamily="34" charset="0"/>
              </a:rPr>
              <a:t>= 16 148 руб./год</a:t>
            </a:r>
            <a:endParaRPr lang="ru-RU" sz="1600" b="1" dirty="0">
              <a:solidFill>
                <a:srgbClr val="C00000"/>
              </a:solidFill>
              <a:effectLst>
                <a:outerShdw blurRad="38100" dist="38100" dir="2700000" algn="tl">
                  <a:srgbClr val="000000">
                    <a:alpha val="43137"/>
                  </a:srgbClr>
                </a:outerShdw>
              </a:effectLst>
              <a:latin typeface="+mn-lt"/>
              <a:cs typeface="Arial" pitchFamily="34" charset="0"/>
            </a:endParaRPr>
          </a:p>
          <a:p>
            <a:pPr eaLnBrk="0" hangingPunct="0">
              <a:defRPr/>
            </a:pPr>
            <a:endParaRPr lang="ru-RU" dirty="0">
              <a:latin typeface="Arial" pitchFamily="34" charset="0"/>
              <a:cs typeface="Arial" pitchFamily="34" charset="0"/>
            </a:endParaRPr>
          </a:p>
        </p:txBody>
      </p:sp>
      <p:graphicFrame>
        <p:nvGraphicFramePr>
          <p:cNvPr id="18" name="Таблица 17"/>
          <p:cNvGraphicFramePr>
            <a:graphicFrameLocks noGrp="1"/>
          </p:cNvGraphicFramePr>
          <p:nvPr/>
        </p:nvGraphicFramePr>
        <p:xfrm>
          <a:off x="1428750" y="4214813"/>
          <a:ext cx="6429375" cy="2011362"/>
        </p:xfrm>
        <a:graphic>
          <a:graphicData uri="http://schemas.openxmlformats.org/drawingml/2006/table">
            <a:tbl>
              <a:tblPr/>
              <a:tblGrid>
                <a:gridCol w="2987675"/>
                <a:gridCol w="1854200"/>
                <a:gridCol w="1587500"/>
              </a:tblGrid>
              <a:tr h="25082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ru-RU" sz="1100" b="1"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Текущее состояние</a:t>
                      </a:r>
                      <a:endParaRPr kumimoji="0" lang="ru-RU" sz="1200" b="1"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Будущее состояние</a:t>
                      </a:r>
                      <a:endParaRPr kumimoji="0" lang="ru-RU" sz="1200" b="1"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Количество уборщиков</a:t>
                      </a:r>
                      <a:endParaRPr kumimoji="0" lang="ru-RU" sz="1200" b="1"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8 чел</a:t>
                      </a:r>
                      <a:endParaRPr kumimoji="0" lang="ru-RU" sz="1200" b="1"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4 чел</a:t>
                      </a:r>
                      <a:endParaRPr kumimoji="0" lang="ru-RU" sz="1200" b="1"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C00000"/>
                          </a:solidFill>
                          <a:effectLst/>
                          <a:latin typeface="Times New Roman" pitchFamily="18" charset="0"/>
                          <a:cs typeface="Times New Roman" pitchFamily="18" charset="0"/>
                        </a:rPr>
                        <a:t>Среднее время поиска расходных материалов на одного уборщика</a:t>
                      </a:r>
                      <a:endParaRPr kumimoji="0" lang="ru-RU" sz="1200" b="1" i="0" u="none" strike="noStrike" cap="none" normalizeH="0" baseline="0" smtClean="0">
                        <a:ln>
                          <a:noFill/>
                        </a:ln>
                        <a:solidFill>
                          <a:srgbClr val="C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C00000"/>
                          </a:solidFill>
                          <a:effectLst/>
                          <a:latin typeface="Times New Roman" pitchFamily="18" charset="0"/>
                          <a:cs typeface="Times New Roman" pitchFamily="18" charset="0"/>
                        </a:rPr>
                        <a:t>4 минуты (0,067 часа)</a:t>
                      </a:r>
                      <a:endParaRPr kumimoji="0" lang="ru-RU" sz="1200" b="1" i="0" u="none" strike="noStrike" cap="none" normalizeH="0" baseline="0" smtClean="0">
                        <a:ln>
                          <a:noFill/>
                        </a:ln>
                        <a:solidFill>
                          <a:srgbClr val="C00000"/>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C00000"/>
                          </a:solidFill>
                          <a:effectLst/>
                          <a:latin typeface="Times New Roman" pitchFamily="18" charset="0"/>
                          <a:cs typeface="Times New Roman" pitchFamily="18" charset="0"/>
                        </a:rPr>
                        <a:t>1 минута (0,017 часа)</a:t>
                      </a:r>
                      <a:endParaRPr kumimoji="0" lang="ru-RU" sz="1200" b="1" i="0" u="none" strike="noStrike" cap="none" normalizeH="0" baseline="0" smtClean="0">
                        <a:ln>
                          <a:noFill/>
                        </a:ln>
                        <a:solidFill>
                          <a:srgbClr val="C00000"/>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Годовой фонд рабочего времени 1 уборщика</a:t>
                      </a:r>
                      <a:endParaRPr kumimoji="0" lang="ru-RU" sz="1200" b="1"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227 дней</a:t>
                      </a:r>
                      <a:endParaRPr kumimoji="0" lang="ru-RU" sz="1200" b="1"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50006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Потери на поиск и выдачу расходных материалов </a:t>
                      </a:r>
                      <a:endParaRPr kumimoji="0" lang="ru-RU" sz="1200" b="1"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121 час/год</a:t>
                      </a:r>
                      <a:endParaRPr kumimoji="0" lang="ru-RU" sz="1200" b="1"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15 час/год</a:t>
                      </a:r>
                      <a:endParaRPr kumimoji="0" lang="ru-RU" sz="1200" b="1"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Стоимость часа работы 1 уборщика </a:t>
                      </a:r>
                      <a:endParaRPr kumimoji="0" lang="ru-RU" sz="1200" b="1"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1" i="0" u="none" strike="noStrike" cap="none" normalizeH="0" baseline="0" smtClean="0">
                          <a:ln>
                            <a:noFill/>
                          </a:ln>
                          <a:solidFill>
                            <a:srgbClr val="002060"/>
                          </a:solidFill>
                          <a:effectLst/>
                          <a:latin typeface="Times New Roman" pitchFamily="18" charset="0"/>
                          <a:cs typeface="Times New Roman" pitchFamily="18" charset="0"/>
                        </a:rPr>
                        <a:t>152 руб./час</a:t>
                      </a:r>
                      <a:endParaRPr kumimoji="0" lang="ru-RU" sz="1200" b="1"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00063" y="357188"/>
            <a:ext cx="8229600" cy="1143000"/>
          </a:xfrm>
          <a:prstGeom prst="rect">
            <a:avLst/>
          </a:prstGeom>
        </p:spPr>
        <p:txBody>
          <a:bodyPr anchor="ctr"/>
          <a:lstStyle/>
          <a:p>
            <a:pPr algn="ctr" fontAlgn="auto">
              <a:spcAft>
                <a:spcPts val="0"/>
              </a:spcAft>
              <a:defRPr/>
            </a:pPr>
            <a:r>
              <a:rPr lang="ru-RU" sz="2800" b="1" dirty="0">
                <a:solidFill>
                  <a:srgbClr val="C00000"/>
                </a:solidFill>
                <a:latin typeface="+mj-lt"/>
                <a:ea typeface="+mj-ea"/>
                <a:cs typeface="+mj-cs"/>
              </a:rPr>
              <a:t>Расчет экономического эффекта </a:t>
            </a:r>
            <a:br>
              <a:rPr lang="ru-RU" sz="2800" b="1" dirty="0">
                <a:solidFill>
                  <a:srgbClr val="C00000"/>
                </a:solidFill>
                <a:latin typeface="+mj-lt"/>
                <a:ea typeface="+mj-ea"/>
                <a:cs typeface="+mj-cs"/>
              </a:rPr>
            </a:br>
            <a:r>
              <a:rPr lang="ru-RU" sz="2800" b="1" dirty="0">
                <a:solidFill>
                  <a:srgbClr val="C00000"/>
                </a:solidFill>
                <a:latin typeface="+mj-lt"/>
                <a:ea typeface="+mj-ea"/>
                <a:cs typeface="+mj-cs"/>
              </a:rPr>
              <a:t>от внедрения поломоечной машины в производственном помещении корпуса №7</a:t>
            </a:r>
            <a:br>
              <a:rPr lang="ru-RU" sz="2800" b="1" dirty="0">
                <a:solidFill>
                  <a:srgbClr val="C00000"/>
                </a:solidFill>
                <a:latin typeface="+mj-lt"/>
                <a:ea typeface="+mj-ea"/>
                <a:cs typeface="+mj-cs"/>
              </a:rPr>
            </a:br>
            <a:endParaRPr lang="ru-RU" sz="2800" b="1" dirty="0">
              <a:solidFill>
                <a:srgbClr val="C00000"/>
              </a:solidFill>
              <a:latin typeface="+mj-lt"/>
              <a:ea typeface="+mj-ea"/>
              <a:cs typeface="+mj-cs"/>
            </a:endParaRPr>
          </a:p>
        </p:txBody>
      </p:sp>
      <p:sp>
        <p:nvSpPr>
          <p:cNvPr id="24579" name="Прямоугольник 4"/>
          <p:cNvSpPr>
            <a:spLocks noChangeArrowheads="1"/>
          </p:cNvSpPr>
          <p:nvPr/>
        </p:nvSpPr>
        <p:spPr bwMode="auto">
          <a:xfrm>
            <a:off x="1643063" y="1428750"/>
            <a:ext cx="6357937" cy="369888"/>
          </a:xfrm>
          <a:prstGeom prst="rect">
            <a:avLst/>
          </a:prstGeom>
          <a:noFill/>
          <a:ln w="9525">
            <a:noFill/>
            <a:miter lim="800000"/>
            <a:headEnd/>
            <a:tailEnd/>
          </a:ln>
        </p:spPr>
        <p:txBody>
          <a:bodyPr>
            <a:spAutoFit/>
          </a:bodyPr>
          <a:lstStyle/>
          <a:p>
            <a:r>
              <a:rPr lang="ru-RU" b="1">
                <a:solidFill>
                  <a:srgbClr val="002060"/>
                </a:solidFill>
                <a:latin typeface="Calibri" pitchFamily="34" charset="0"/>
              </a:rPr>
              <a:t>Затраты на покупку и обслуживание поломоечной машины</a:t>
            </a:r>
          </a:p>
        </p:txBody>
      </p:sp>
      <p:graphicFrame>
        <p:nvGraphicFramePr>
          <p:cNvPr id="7" name="Таблица 6"/>
          <p:cNvGraphicFramePr>
            <a:graphicFrameLocks noGrp="1"/>
          </p:cNvGraphicFramePr>
          <p:nvPr/>
        </p:nvGraphicFramePr>
        <p:xfrm>
          <a:off x="571500" y="1857375"/>
          <a:ext cx="8072438" cy="4754563"/>
        </p:xfrm>
        <a:graphic>
          <a:graphicData uri="http://schemas.openxmlformats.org/drawingml/2006/table">
            <a:tbl>
              <a:tblPr/>
              <a:tblGrid>
                <a:gridCol w="447675"/>
                <a:gridCol w="4691063"/>
                <a:gridCol w="1366837"/>
                <a:gridCol w="1566863"/>
              </a:tblGrid>
              <a:tr h="7127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 п/п</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Статьи затрат/оборудование</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Обозначение</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a:t>
                      </a:r>
                      <a:r>
                        <a:rPr kumimoji="0" lang="en-US" sz="1600" b="1" i="0" u="none" strike="noStrike" cap="none" normalizeH="0" baseline="0" smtClean="0">
                          <a:ln>
                            <a:noFill/>
                          </a:ln>
                          <a:solidFill>
                            <a:srgbClr val="002060"/>
                          </a:solidFill>
                          <a:effectLst/>
                          <a:latin typeface="Calibri" pitchFamily="34" charset="0"/>
                          <a:cs typeface="Times New Roman" pitchFamily="18" charset="0"/>
                        </a:rPr>
                        <a:t>KAR</a:t>
                      </a:r>
                      <a:r>
                        <a:rPr kumimoji="0" lang="ru-RU" sz="1600" b="1" i="0" u="none" strike="noStrike" cap="none" normalizeH="0" baseline="0" smtClean="0">
                          <a:ln>
                            <a:noFill/>
                          </a:ln>
                          <a:solidFill>
                            <a:srgbClr val="002060"/>
                          </a:solidFill>
                          <a:effectLst/>
                          <a:latin typeface="Calibri" pitchFamily="34" charset="0"/>
                          <a:cs typeface="Times New Roman" pitchFamily="18" charset="0"/>
                        </a:rPr>
                        <a:t>С</a:t>
                      </a:r>
                      <a:r>
                        <a:rPr kumimoji="0" lang="en-US" sz="1600" b="1" i="0" u="none" strike="noStrike" cap="none" normalizeH="0" baseline="0" smtClean="0">
                          <a:ln>
                            <a:noFill/>
                          </a:ln>
                          <a:solidFill>
                            <a:srgbClr val="002060"/>
                          </a:solidFill>
                          <a:effectLst/>
                          <a:latin typeface="Calibri" pitchFamily="34" charset="0"/>
                          <a:cs typeface="Times New Roman" pitchFamily="18" charset="0"/>
                        </a:rPr>
                        <a:t>HER</a:t>
                      </a:r>
                      <a:r>
                        <a:rPr kumimoji="0" lang="ru-RU" sz="1600" b="1" i="0" u="none" strike="noStrike" cap="none" normalizeH="0" baseline="0" smtClean="0">
                          <a:ln>
                            <a:noFill/>
                          </a:ln>
                          <a:solidFill>
                            <a:srgbClr val="002060"/>
                          </a:solidFill>
                          <a:effectLst/>
                          <a:latin typeface="Calibri" pitchFamily="34" charset="0"/>
                          <a:cs typeface="Times New Roman" pitchFamily="18" charset="0"/>
                        </a:rPr>
                        <a:t>» </a:t>
                      </a:r>
                      <a:r>
                        <a:rPr kumimoji="0" lang="en-US" sz="1600" b="1" i="0" u="none" strike="noStrike" cap="none" normalizeH="0" baseline="0" smtClean="0">
                          <a:ln>
                            <a:noFill/>
                          </a:ln>
                          <a:solidFill>
                            <a:srgbClr val="002060"/>
                          </a:solidFill>
                          <a:effectLst/>
                          <a:latin typeface="Calibri" pitchFamily="34" charset="0"/>
                          <a:cs typeface="Times New Roman" pitchFamily="18" charset="0"/>
                        </a:rPr>
                        <a:t>B</a:t>
                      </a:r>
                      <a:r>
                        <a:rPr kumimoji="0" lang="ru-RU" sz="1600" b="1" i="0" u="none" strike="noStrike" cap="none" normalizeH="0" baseline="0" smtClean="0">
                          <a:ln>
                            <a:noFill/>
                          </a:ln>
                          <a:solidFill>
                            <a:srgbClr val="002060"/>
                          </a:solidFill>
                          <a:effectLst/>
                          <a:latin typeface="Calibri" pitchFamily="34" charset="0"/>
                          <a:cs typeface="Times New Roman" pitchFamily="18" charset="0"/>
                        </a:rPr>
                        <a:t>90</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1</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Стоимость поломоечной машины, руб.</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Ас</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987 980</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2</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Затраты на ремонт и техническое обслуживание, руб/год</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Р</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36 000</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3</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Затраты на силовую электроэнергию, потребляемую оборудованием, руб/год</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Э</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6 547</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4</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Затраты на вспомогательные материалы, используемые при эксплуатации оборудования, руб/год</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Мв</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50 000</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5</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Стоимость запасного аккумулятора, руб.</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Аз</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108 864</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6</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C00000"/>
                          </a:solidFill>
                          <a:effectLst/>
                          <a:latin typeface="Calibri" pitchFamily="34" charset="0"/>
                          <a:cs typeface="Times New Roman" pitchFamily="18" charset="0"/>
                        </a:rPr>
                        <a:t>Себестоимость работы оборудования руб/год</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Calibri" pitchFamily="34" charset="0"/>
                          <a:cs typeface="Times New Roman" pitchFamily="18" charset="0"/>
                        </a:rPr>
                        <a:t>Ас+Р+Э+Аз+Мв</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smtClean="0">
                          <a:ln>
                            <a:noFill/>
                          </a:ln>
                          <a:solidFill>
                            <a:srgbClr val="C00000"/>
                          </a:solidFill>
                          <a:effectLst/>
                          <a:latin typeface="Calibri" pitchFamily="34" charset="0"/>
                          <a:cs typeface="Times New Roman" pitchFamily="18" charset="0"/>
                        </a:rPr>
                        <a:t>1 189 391</a:t>
                      </a:r>
                    </a:p>
                  </a:txBody>
                  <a:tcPr marL="67525" marR="67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00063" y="357188"/>
            <a:ext cx="8229600" cy="1143000"/>
          </a:xfrm>
          <a:prstGeom prst="rect">
            <a:avLst/>
          </a:prstGeom>
        </p:spPr>
        <p:txBody>
          <a:bodyPr anchor="ctr"/>
          <a:lstStyle/>
          <a:p>
            <a:pPr algn="ctr" fontAlgn="auto">
              <a:spcAft>
                <a:spcPts val="0"/>
              </a:spcAft>
              <a:defRPr/>
            </a:pPr>
            <a:r>
              <a:rPr lang="ru-RU" sz="2800" b="1" dirty="0">
                <a:solidFill>
                  <a:srgbClr val="C00000"/>
                </a:solidFill>
                <a:latin typeface="+mj-lt"/>
                <a:ea typeface="+mj-ea"/>
                <a:cs typeface="+mj-cs"/>
              </a:rPr>
              <a:t>Расчет экономического эффекта </a:t>
            </a:r>
            <a:br>
              <a:rPr lang="ru-RU" sz="2800" b="1" dirty="0">
                <a:solidFill>
                  <a:srgbClr val="C00000"/>
                </a:solidFill>
                <a:latin typeface="+mj-lt"/>
                <a:ea typeface="+mj-ea"/>
                <a:cs typeface="+mj-cs"/>
              </a:rPr>
            </a:br>
            <a:r>
              <a:rPr lang="ru-RU" sz="2800" b="1" dirty="0">
                <a:solidFill>
                  <a:srgbClr val="C00000"/>
                </a:solidFill>
                <a:latin typeface="+mj-lt"/>
                <a:ea typeface="+mj-ea"/>
                <a:cs typeface="+mj-cs"/>
              </a:rPr>
              <a:t>от внедрения поломоечной машины в производственном помещении корпуса №7</a:t>
            </a:r>
            <a:br>
              <a:rPr lang="ru-RU" sz="2800" b="1" dirty="0">
                <a:solidFill>
                  <a:srgbClr val="C00000"/>
                </a:solidFill>
                <a:latin typeface="+mj-lt"/>
                <a:ea typeface="+mj-ea"/>
                <a:cs typeface="+mj-cs"/>
              </a:rPr>
            </a:br>
            <a:endParaRPr lang="ru-RU" sz="2800" b="1" dirty="0">
              <a:solidFill>
                <a:srgbClr val="C00000"/>
              </a:solidFill>
              <a:latin typeface="+mj-lt"/>
              <a:ea typeface="+mj-ea"/>
              <a:cs typeface="+mj-cs"/>
            </a:endParaRPr>
          </a:p>
        </p:txBody>
      </p:sp>
      <p:graphicFrame>
        <p:nvGraphicFramePr>
          <p:cNvPr id="6" name="Таблица 5"/>
          <p:cNvGraphicFramePr>
            <a:graphicFrameLocks noGrp="1"/>
          </p:cNvGraphicFramePr>
          <p:nvPr/>
        </p:nvGraphicFramePr>
        <p:xfrm>
          <a:off x="428625" y="1857375"/>
          <a:ext cx="8072438" cy="4143375"/>
        </p:xfrm>
        <a:graphic>
          <a:graphicData uri="http://schemas.openxmlformats.org/drawingml/2006/table">
            <a:tbl>
              <a:tblPr/>
              <a:tblGrid>
                <a:gridCol w="6000750"/>
                <a:gridCol w="2071688"/>
              </a:tblGrid>
              <a:tr h="725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2060"/>
                          </a:solidFill>
                          <a:effectLst/>
                          <a:latin typeface="Calibri" pitchFamily="34" charset="0"/>
                        </a:rPr>
                        <a:t>Годовой экономический эффект от высвобождения люде</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2060"/>
                          </a:solidFill>
                          <a:effectLst/>
                          <a:latin typeface="Calibri" pitchFamily="34" charset="0"/>
                        </a:rPr>
                        <a:t>1 591 200 руб./год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r>
              <a:tr h="854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2060"/>
                          </a:solidFill>
                          <a:effectLst/>
                          <a:latin typeface="Calibri" pitchFamily="34" charset="0"/>
                          <a:cs typeface="Times New Roman" pitchFamily="18" charset="0"/>
                        </a:rPr>
                        <a:t>Себестоимость работы оборудования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206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2060"/>
                          </a:solidFill>
                          <a:effectLst/>
                          <a:latin typeface="Calibri" pitchFamily="34" charset="0"/>
                          <a:cs typeface="Times New Roman" pitchFamily="18" charset="0"/>
                        </a:rPr>
                        <a:t>1 189 391 </a:t>
                      </a:r>
                      <a:r>
                        <a:rPr kumimoji="0" lang="ru-RU" sz="1800" b="1" i="0" u="none" strike="noStrike" cap="none" normalizeH="0" baseline="0" smtClean="0">
                          <a:ln>
                            <a:noFill/>
                          </a:ln>
                          <a:solidFill>
                            <a:srgbClr val="002060"/>
                          </a:solidFill>
                          <a:effectLst/>
                          <a:latin typeface="Calibri" pitchFamily="34" charset="0"/>
                        </a:rPr>
                        <a:t>руб./год  </a:t>
                      </a:r>
                      <a:endParaRPr kumimoji="0" lang="ru-RU" sz="1800" b="1" i="0" u="none" strike="noStrike" cap="none" normalizeH="0" baseline="0" smtClean="0">
                        <a:ln>
                          <a:noFill/>
                        </a:ln>
                        <a:solidFill>
                          <a:srgbClr val="002060"/>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8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C00000"/>
                          </a:solidFill>
                          <a:effectLst/>
                          <a:latin typeface="Calibri" pitchFamily="34" charset="0"/>
                        </a:rPr>
                        <a:t>Прибыль, принесенная эксплуатацией оборудования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C00000"/>
                          </a:solidFill>
                          <a:effectLst/>
                          <a:latin typeface="Calibri" pitchFamily="34" charset="0"/>
                        </a:rPr>
                        <a:t>399 463 руб./год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8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58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C00000"/>
                          </a:solidFill>
                          <a:effectLst/>
                          <a:latin typeface="Calibri" pitchFamily="34" charset="0"/>
                        </a:rPr>
                        <a:t>Срок окупаемости основного средства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00206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rPr>
                        <a:t>(при среднем сроке эксплуатации оборудования 8- 10 лет)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C00000"/>
                          </a:solidFill>
                          <a:effectLst/>
                          <a:latin typeface="Calibri" pitchFamily="34" charset="0"/>
                        </a:rPr>
                        <a:t>3 года </a:t>
                      </a:r>
                      <a:endParaRPr kumimoji="0" lang="ru-RU" sz="1800" b="0" i="0" u="none" strike="noStrike" cap="none" normalizeH="0" baseline="0" smtClean="0">
                        <a:ln>
                          <a:noFill/>
                        </a:ln>
                        <a:solidFill>
                          <a:srgbClr val="C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00063" y="357188"/>
            <a:ext cx="8229600" cy="1143000"/>
          </a:xfrm>
          <a:prstGeom prst="rect">
            <a:avLst/>
          </a:prstGeom>
        </p:spPr>
        <p:txBody>
          <a:bodyPr anchor="ctr"/>
          <a:lstStyle/>
          <a:p>
            <a:pPr algn="ctr" fontAlgn="auto">
              <a:spcAft>
                <a:spcPts val="0"/>
              </a:spcAft>
              <a:defRPr/>
            </a:pPr>
            <a:r>
              <a:rPr lang="ru-RU" sz="2800" b="1" dirty="0">
                <a:solidFill>
                  <a:srgbClr val="C00000"/>
                </a:solidFill>
                <a:latin typeface="+mj-lt"/>
                <a:ea typeface="+mj-ea"/>
                <a:cs typeface="+mj-cs"/>
              </a:rPr>
              <a:t>Расчет экономического эффекта </a:t>
            </a:r>
            <a:br>
              <a:rPr lang="ru-RU" sz="2800" b="1" dirty="0">
                <a:solidFill>
                  <a:srgbClr val="C00000"/>
                </a:solidFill>
                <a:latin typeface="+mj-lt"/>
                <a:ea typeface="+mj-ea"/>
                <a:cs typeface="+mj-cs"/>
              </a:rPr>
            </a:br>
            <a:r>
              <a:rPr lang="ru-RU" sz="2800" b="1" dirty="0">
                <a:solidFill>
                  <a:srgbClr val="C00000"/>
                </a:solidFill>
                <a:latin typeface="+mj-lt"/>
                <a:ea typeface="+mj-ea"/>
                <a:cs typeface="+mj-cs"/>
              </a:rPr>
              <a:t>от внедрения поломоечной машины в производственном помещении корпуса №7</a:t>
            </a:r>
            <a:br>
              <a:rPr lang="ru-RU" sz="2800" b="1" dirty="0">
                <a:solidFill>
                  <a:srgbClr val="C00000"/>
                </a:solidFill>
                <a:latin typeface="+mj-lt"/>
                <a:ea typeface="+mj-ea"/>
                <a:cs typeface="+mj-cs"/>
              </a:rPr>
            </a:br>
            <a:endParaRPr lang="ru-RU" sz="2800" b="1" dirty="0">
              <a:solidFill>
                <a:srgbClr val="C00000"/>
              </a:solidFill>
              <a:latin typeface="+mj-lt"/>
              <a:ea typeface="+mj-ea"/>
              <a:cs typeface="+mj-cs"/>
            </a:endParaRPr>
          </a:p>
        </p:txBody>
      </p:sp>
      <p:sp>
        <p:nvSpPr>
          <p:cNvPr id="26627" name="Rectangle 1"/>
          <p:cNvSpPr>
            <a:spLocks noChangeArrowheads="1"/>
          </p:cNvSpPr>
          <p:nvPr/>
        </p:nvSpPr>
        <p:spPr bwMode="auto">
          <a:xfrm>
            <a:off x="428625" y="4572000"/>
            <a:ext cx="8072438" cy="1262063"/>
          </a:xfrm>
          <a:prstGeom prst="rect">
            <a:avLst/>
          </a:prstGeom>
          <a:noFill/>
          <a:ln w="9525">
            <a:noFill/>
            <a:miter lim="800000"/>
            <a:headEnd/>
            <a:tailEnd/>
          </a:ln>
        </p:spPr>
        <p:txBody>
          <a:bodyPr anchor="ctr">
            <a:spAutoFit/>
          </a:bodyPr>
          <a:lstStyle/>
          <a:p>
            <a:pPr indent="90488" algn="ctr"/>
            <a:r>
              <a:rPr lang="ru-RU" sz="2000" b="1">
                <a:solidFill>
                  <a:srgbClr val="C00000"/>
                </a:solidFill>
                <a:latin typeface="Calibri" pitchFamily="34" charset="0"/>
                <a:ea typeface="Times New Roman" pitchFamily="18" charset="0"/>
              </a:rPr>
              <a:t>Экономия рабочего времени при ожидании получения расходных материалов и зарядки аккумуляторов во временном отношении: </a:t>
            </a:r>
          </a:p>
          <a:p>
            <a:pPr indent="90488" algn="just"/>
            <a:endParaRPr lang="ru-RU" sz="1600">
              <a:latin typeface="Calibri" pitchFamily="34" charset="0"/>
              <a:ea typeface="Times New Roman" pitchFamily="18" charset="0"/>
            </a:endParaRPr>
          </a:p>
          <a:p>
            <a:pPr indent="90488" algn="ctr" eaLnBrk="0" hangingPunct="0"/>
            <a:r>
              <a:rPr lang="ru-RU" sz="2000">
                <a:solidFill>
                  <a:srgbClr val="000000"/>
                </a:solidFill>
                <a:latin typeface="Calibri" pitchFamily="34" charset="0"/>
                <a:ea typeface="Times New Roman" pitchFamily="18" charset="0"/>
              </a:rPr>
              <a:t>З = (81,8 + 121) – (19,9 + 15) = </a:t>
            </a:r>
            <a:r>
              <a:rPr lang="ru-RU" sz="2000" b="1">
                <a:solidFill>
                  <a:srgbClr val="C00000"/>
                </a:solidFill>
                <a:latin typeface="Calibri" pitchFamily="34" charset="0"/>
                <a:ea typeface="Times New Roman" pitchFamily="18" charset="0"/>
              </a:rPr>
              <a:t>167,9 часа/год</a:t>
            </a:r>
            <a:endParaRPr lang="ru-RU" sz="2000">
              <a:solidFill>
                <a:srgbClr val="C00000"/>
              </a:solidFill>
              <a:latin typeface="Calibri" pitchFamily="34" charset="0"/>
            </a:endParaRPr>
          </a:p>
        </p:txBody>
      </p:sp>
      <p:graphicFrame>
        <p:nvGraphicFramePr>
          <p:cNvPr id="5" name="Таблица 4"/>
          <p:cNvGraphicFramePr>
            <a:graphicFrameLocks noGrp="1"/>
          </p:cNvGraphicFramePr>
          <p:nvPr/>
        </p:nvGraphicFramePr>
        <p:xfrm>
          <a:off x="857250" y="1643063"/>
          <a:ext cx="7643813" cy="2686050"/>
        </p:xfrm>
        <a:graphic>
          <a:graphicData uri="http://schemas.openxmlformats.org/drawingml/2006/table">
            <a:tbl>
              <a:tblPr firstRow="1" bandRow="1">
                <a:tableStyleId>{5C22544A-7EE6-4342-B048-85BDC9FD1C3A}</a:tableStyleId>
              </a:tblPr>
              <a:tblGrid>
                <a:gridCol w="3786214"/>
                <a:gridCol w="2000264"/>
                <a:gridCol w="1857388"/>
              </a:tblGrid>
              <a:tr h="857256">
                <a:tc>
                  <a:txBody>
                    <a:bodyPr/>
                    <a:lstStyle/>
                    <a:p>
                      <a:endParaRPr lang="ru-RU" dirty="0"/>
                    </a:p>
                  </a:txBody>
                  <a:tcPr/>
                </a:tc>
                <a:tc>
                  <a:txBody>
                    <a:bodyPr/>
                    <a:lstStyle/>
                    <a:p>
                      <a:r>
                        <a:rPr lang="ru-RU" dirty="0" smtClean="0"/>
                        <a:t>Текущее состояние</a:t>
                      </a:r>
                      <a:endParaRPr lang="ru-RU" dirty="0"/>
                    </a:p>
                  </a:txBody>
                  <a:tcPr/>
                </a:tc>
                <a:tc>
                  <a:txBody>
                    <a:bodyPr/>
                    <a:lstStyle/>
                    <a:p>
                      <a:r>
                        <a:rPr lang="ru-RU" dirty="0" smtClean="0"/>
                        <a:t>Будущее состояние</a:t>
                      </a:r>
                      <a:endParaRPr lang="ru-RU" dirty="0"/>
                    </a:p>
                  </a:txBody>
                  <a:tcPr/>
                </a:tc>
              </a:tr>
              <a:tr h="370840">
                <a:tc>
                  <a:txBody>
                    <a:bodyPr/>
                    <a:lstStyle/>
                    <a:p>
                      <a:r>
                        <a:rPr kumimoji="0" lang="ru-RU" sz="1800" b="1" i="0" u="none" strike="noStrike" cap="none" normalizeH="0" baseline="0" dirty="0" smtClean="0">
                          <a:ln>
                            <a:noFill/>
                          </a:ln>
                          <a:solidFill>
                            <a:srgbClr val="002060"/>
                          </a:solidFill>
                          <a:effectLst/>
                          <a:ea typeface="Times New Roman" pitchFamily="18" charset="0"/>
                          <a:cs typeface="Arial" pitchFamily="34" charset="0"/>
                        </a:rPr>
                        <a:t>Потери на ожидание зарядки аккумулятора</a:t>
                      </a:r>
                    </a:p>
                    <a:p>
                      <a:endParaRPr lang="ru-RU" b="1" dirty="0">
                        <a:solidFill>
                          <a:srgbClr val="002060"/>
                        </a:solidFill>
                      </a:endParaRPr>
                    </a:p>
                  </a:txBody>
                  <a:tcPr/>
                </a:tc>
                <a:tc>
                  <a:txBody>
                    <a:bodyPr/>
                    <a:lstStyle/>
                    <a:p>
                      <a:r>
                        <a:rPr kumimoji="0" lang="ru-RU" sz="1800" b="1" i="0" u="none" strike="noStrike" cap="none" normalizeH="0" baseline="0" dirty="0" smtClean="0">
                          <a:ln>
                            <a:noFill/>
                          </a:ln>
                          <a:solidFill>
                            <a:srgbClr val="002060"/>
                          </a:solidFill>
                          <a:effectLst/>
                          <a:ea typeface="Times New Roman" pitchFamily="18" charset="0"/>
                          <a:cs typeface="Arial" pitchFamily="34" charset="0"/>
                        </a:rPr>
                        <a:t>81,8  часа/год</a:t>
                      </a:r>
                      <a:endParaRPr lang="ru-RU" b="1" dirty="0">
                        <a:solidFill>
                          <a:srgbClr val="002060"/>
                        </a:solidFill>
                      </a:endParaRPr>
                    </a:p>
                  </a:txBody>
                  <a:tcPr/>
                </a:tc>
                <a:tc>
                  <a:txBody>
                    <a:bodyPr/>
                    <a:lstStyle/>
                    <a:p>
                      <a:r>
                        <a:rPr kumimoji="0" lang="ru-RU" sz="1800" b="1" i="0" u="none" strike="noStrike" cap="none" normalizeH="0" baseline="0" dirty="0" smtClean="0">
                          <a:ln>
                            <a:noFill/>
                          </a:ln>
                          <a:solidFill>
                            <a:srgbClr val="002060"/>
                          </a:solidFill>
                          <a:effectLst/>
                          <a:ea typeface="Times New Roman" pitchFamily="18" charset="0"/>
                          <a:cs typeface="Arial" pitchFamily="34" charset="0"/>
                        </a:rPr>
                        <a:t>19,9  часа/год</a:t>
                      </a:r>
                      <a:endParaRPr lang="ru-RU" b="1" dirty="0">
                        <a:solidFill>
                          <a:srgbClr val="002060"/>
                        </a:solidFill>
                      </a:endParaRPr>
                    </a:p>
                  </a:txBody>
                  <a:tcPr/>
                </a:tc>
              </a:tr>
              <a:tr h="370840">
                <a:tc>
                  <a:txBody>
                    <a:bodyPr/>
                    <a:lstStyle/>
                    <a:p>
                      <a:r>
                        <a:rPr kumimoji="0" lang="ru-RU" sz="1800" b="1" i="0" u="none" strike="noStrike" cap="none" normalizeH="0" baseline="0" dirty="0" smtClean="0">
                          <a:ln>
                            <a:noFill/>
                          </a:ln>
                          <a:solidFill>
                            <a:srgbClr val="002060"/>
                          </a:solidFill>
                          <a:effectLst/>
                          <a:ea typeface="Times New Roman" pitchFamily="18" charset="0"/>
                          <a:cs typeface="Arial" pitchFamily="34" charset="0"/>
                        </a:rPr>
                        <a:t>Потери на поиск и выдачу расходных материалов уборщикам</a:t>
                      </a:r>
                    </a:p>
                    <a:p>
                      <a:endParaRPr lang="ru-RU" b="1" dirty="0">
                        <a:solidFill>
                          <a:srgbClr val="002060"/>
                        </a:solidFill>
                      </a:endParaRPr>
                    </a:p>
                  </a:txBody>
                  <a:tcPr/>
                </a:tc>
                <a:tc>
                  <a:txBody>
                    <a:bodyPr/>
                    <a:lstStyle/>
                    <a:p>
                      <a:r>
                        <a:rPr kumimoji="0" lang="ru-RU" sz="1800" b="1" i="0" u="none" strike="noStrike" cap="none" normalizeH="0" baseline="0" dirty="0" smtClean="0">
                          <a:ln>
                            <a:noFill/>
                          </a:ln>
                          <a:solidFill>
                            <a:srgbClr val="002060"/>
                          </a:solidFill>
                          <a:effectLst/>
                          <a:ea typeface="Times New Roman" pitchFamily="18" charset="0"/>
                          <a:cs typeface="Arial" pitchFamily="34" charset="0"/>
                        </a:rPr>
                        <a:t>121 час/год</a:t>
                      </a:r>
                      <a:endParaRPr lang="ru-RU" b="1" dirty="0">
                        <a:solidFill>
                          <a:srgbClr val="002060"/>
                        </a:solidFill>
                      </a:endParaRPr>
                    </a:p>
                  </a:txBody>
                  <a:tcPr/>
                </a:tc>
                <a:tc>
                  <a:txBody>
                    <a:bodyPr/>
                    <a:lstStyle/>
                    <a:p>
                      <a:r>
                        <a:rPr kumimoji="0" lang="ru-RU" sz="1800" b="1" i="0" u="none" strike="noStrike" cap="none" normalizeH="0" baseline="0" dirty="0" smtClean="0">
                          <a:ln>
                            <a:noFill/>
                          </a:ln>
                          <a:solidFill>
                            <a:srgbClr val="002060"/>
                          </a:solidFill>
                          <a:effectLst/>
                          <a:ea typeface="Times New Roman" pitchFamily="18" charset="0"/>
                          <a:cs typeface="Arial" pitchFamily="34" charset="0"/>
                        </a:rPr>
                        <a:t>15 час/год</a:t>
                      </a:r>
                      <a:endParaRPr lang="ru-RU" b="1" dirty="0">
                        <a:solidFill>
                          <a:srgbClr val="002060"/>
                        </a:solidFill>
                      </a:endParaRPr>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1643063" y="214313"/>
            <a:ext cx="8229600" cy="1143000"/>
          </a:xfrm>
        </p:spPr>
        <p:txBody>
          <a:bodyPr/>
          <a:lstStyle/>
          <a:p>
            <a:r>
              <a:rPr lang="ru-RU" sz="4000" b="1" smtClean="0">
                <a:solidFill>
                  <a:srgbClr val="C00000"/>
                </a:solidFill>
              </a:rPr>
              <a:t>СПАСИБО ЗА ВНИМАНИЕ!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1125538"/>
            <a:ext cx="8501063" cy="5949950"/>
          </a:xfrm>
        </p:spPr>
        <p:txBody>
          <a:bodyPr rtlCol="0">
            <a:normAutofit fontScale="55000" lnSpcReduction="20000"/>
          </a:bodyPr>
          <a:lstStyle/>
          <a:p>
            <a:pPr marL="457200" indent="-457200" fontAlgn="auto">
              <a:lnSpc>
                <a:spcPct val="170000"/>
              </a:lnSpc>
              <a:spcAft>
                <a:spcPts val="0"/>
              </a:spcAft>
              <a:buFont typeface="Wingdings" pitchFamily="2" charset="2"/>
              <a:buChar char="Ø"/>
              <a:defRPr/>
            </a:pPr>
            <a:r>
              <a:rPr lang="ru-RU" b="1" dirty="0" smtClean="0">
                <a:solidFill>
                  <a:srgbClr val="002060"/>
                </a:solidFill>
              </a:rPr>
              <a:t>проанализировать характеристику деятельности предприятия</a:t>
            </a:r>
          </a:p>
          <a:p>
            <a:pPr marL="457200" indent="-457200" fontAlgn="auto">
              <a:lnSpc>
                <a:spcPct val="170000"/>
              </a:lnSpc>
              <a:spcAft>
                <a:spcPts val="0"/>
              </a:spcAft>
              <a:buFont typeface="Wingdings" pitchFamily="2" charset="2"/>
              <a:buChar char="Ø"/>
              <a:defRPr/>
            </a:pPr>
            <a:r>
              <a:rPr lang="ru-RU" b="1" dirty="0" smtClean="0">
                <a:solidFill>
                  <a:srgbClr val="002060"/>
                </a:solidFill>
              </a:rPr>
              <a:t>рассмотреть бизнес-процессы административно-хозяйственной деятельности на предприятии</a:t>
            </a:r>
          </a:p>
          <a:p>
            <a:pPr marL="457200" indent="-457200" fontAlgn="auto">
              <a:lnSpc>
                <a:spcPct val="170000"/>
              </a:lnSpc>
              <a:spcAft>
                <a:spcPts val="0"/>
              </a:spcAft>
              <a:buFont typeface="Wingdings" pitchFamily="2" charset="2"/>
              <a:buChar char="Ø"/>
              <a:defRPr/>
            </a:pPr>
            <a:r>
              <a:rPr lang="ru-RU" b="1" dirty="0" smtClean="0">
                <a:solidFill>
                  <a:srgbClr val="002060"/>
                </a:solidFill>
              </a:rPr>
              <a:t> выявить соответствие административно-хозяйственной деятельности принципам Системы менеджмента бережливого производства</a:t>
            </a:r>
          </a:p>
          <a:p>
            <a:pPr marL="457200" indent="-457200" fontAlgn="auto">
              <a:lnSpc>
                <a:spcPct val="170000"/>
              </a:lnSpc>
              <a:spcAft>
                <a:spcPts val="0"/>
              </a:spcAft>
              <a:buFont typeface="Wingdings" pitchFamily="2" charset="2"/>
              <a:buChar char="Ø"/>
              <a:defRPr/>
            </a:pPr>
            <a:r>
              <a:rPr lang="ru-RU" b="1" dirty="0" smtClean="0">
                <a:solidFill>
                  <a:srgbClr val="002060"/>
                </a:solidFill>
              </a:rPr>
              <a:t> выявить проблемы в эффективности бизнес-процессов административно-хозяйственной деятельности</a:t>
            </a:r>
          </a:p>
          <a:p>
            <a:pPr marL="457200" indent="-457200" fontAlgn="auto">
              <a:lnSpc>
                <a:spcPct val="170000"/>
              </a:lnSpc>
              <a:spcAft>
                <a:spcPts val="0"/>
              </a:spcAft>
              <a:buFont typeface="Wingdings" pitchFamily="2" charset="2"/>
              <a:buChar char="Ø"/>
              <a:defRPr/>
            </a:pPr>
            <a:r>
              <a:rPr lang="ru-RU" b="1" dirty="0" smtClean="0">
                <a:solidFill>
                  <a:srgbClr val="002060"/>
                </a:solidFill>
              </a:rPr>
              <a:t>разработать рекомендации по повышению эффективности административно-хозяйственной деятельности</a:t>
            </a:r>
          </a:p>
          <a:p>
            <a:pPr marL="457200" indent="-457200" fontAlgn="auto">
              <a:lnSpc>
                <a:spcPct val="170000"/>
              </a:lnSpc>
              <a:spcAft>
                <a:spcPts val="0"/>
              </a:spcAft>
              <a:buFont typeface="Wingdings" pitchFamily="2" charset="2"/>
              <a:buChar char="Ø"/>
              <a:defRPr/>
            </a:pPr>
            <a:r>
              <a:rPr lang="ru-RU" b="1" dirty="0" smtClean="0">
                <a:solidFill>
                  <a:srgbClr val="002060"/>
                </a:solidFill>
              </a:rPr>
              <a:t>оценить экономическую эффективность предложенных рекомендаций</a:t>
            </a:r>
          </a:p>
          <a:p>
            <a:pPr algn="just" fontAlgn="auto">
              <a:spcAft>
                <a:spcPts val="0"/>
              </a:spcAft>
              <a:buFont typeface="Arial" pitchFamily="34" charset="0"/>
              <a:buNone/>
              <a:defRPr/>
            </a:pPr>
            <a:endParaRPr lang="ru-RU" sz="3500" dirty="0" smtClean="0">
              <a:solidFill>
                <a:srgbClr val="002060"/>
              </a:solidFill>
              <a:latin typeface="Times New Roman" pitchFamily="18" charset="0"/>
              <a:cs typeface="Times New Roman" pitchFamily="18" charset="0"/>
            </a:endParaRPr>
          </a:p>
          <a:p>
            <a:pPr algn="just" fontAlgn="auto">
              <a:spcAft>
                <a:spcPts val="0"/>
              </a:spcAft>
              <a:buFont typeface="Arial" pitchFamily="34" charset="0"/>
              <a:buNone/>
              <a:defRPr/>
            </a:pPr>
            <a:r>
              <a:rPr lang="ru-RU"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Период </a:t>
            </a: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реализации проекта</a:t>
            </a:r>
            <a:r>
              <a:rPr lang="ru-RU"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3-4 квартал 2020 г.</a:t>
            </a:r>
            <a:endPar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fontAlgn="auto">
              <a:spcAft>
                <a:spcPts val="0"/>
              </a:spcAft>
              <a:buFont typeface="Arial" pitchFamily="34" charset="0"/>
              <a:buChar char="•"/>
              <a:defRPr/>
            </a:pPr>
            <a:endParaRPr lang="ru-RU" dirty="0"/>
          </a:p>
        </p:txBody>
      </p:sp>
      <p:sp>
        <p:nvSpPr>
          <p:cNvPr id="2" name="Прямоугольник 1"/>
          <p:cNvSpPr/>
          <p:nvPr/>
        </p:nvSpPr>
        <p:spPr>
          <a:xfrm>
            <a:off x="1763713" y="404813"/>
            <a:ext cx="4572000" cy="522287"/>
          </a:xfrm>
          <a:prstGeom prst="rect">
            <a:avLst/>
          </a:prstGeom>
        </p:spPr>
        <p:txBody>
          <a:bodyPr>
            <a:spAutoFit/>
          </a:bodyPr>
          <a:lstStyle/>
          <a:p>
            <a:pPr marL="342900" indent="-342900" algn="ctr" fontAlgn="auto">
              <a:spcBef>
                <a:spcPct val="20000"/>
              </a:spcBef>
              <a:spcAft>
                <a:spcPts val="0"/>
              </a:spcAft>
              <a:defRPr/>
            </a:pPr>
            <a:r>
              <a:rPr lang="ru-RU"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Поставленные задачи: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0" y="214313"/>
            <a:ext cx="8715375" cy="714375"/>
          </a:xfrm>
        </p:spPr>
        <p:txBody>
          <a:bodyPr/>
          <a:lstStyle/>
          <a:p>
            <a:r>
              <a:rPr lang="ru-RU" sz="3200" b="1" smtClean="0">
                <a:solidFill>
                  <a:srgbClr val="C00000"/>
                </a:solidFill>
                <a:cs typeface="Times New Roman" pitchFamily="18" charset="0"/>
              </a:rPr>
              <a:t>АО «Нижегородский завод </a:t>
            </a:r>
            <a:br>
              <a:rPr lang="ru-RU" sz="3200" b="1" smtClean="0">
                <a:solidFill>
                  <a:srgbClr val="C00000"/>
                </a:solidFill>
                <a:cs typeface="Times New Roman" pitchFamily="18" charset="0"/>
              </a:rPr>
            </a:br>
            <a:r>
              <a:rPr lang="ru-RU" sz="3200" b="1" smtClean="0">
                <a:solidFill>
                  <a:srgbClr val="C00000"/>
                </a:solidFill>
                <a:cs typeface="Times New Roman" pitchFamily="18" charset="0"/>
              </a:rPr>
              <a:t>70-летия Победы»</a:t>
            </a:r>
          </a:p>
        </p:txBody>
      </p:sp>
      <p:sp>
        <p:nvSpPr>
          <p:cNvPr id="4" name="Подзаголовок 2"/>
          <p:cNvSpPr>
            <a:spLocks noGrp="1"/>
          </p:cNvSpPr>
          <p:nvPr>
            <p:ph idx="1"/>
          </p:nvPr>
        </p:nvSpPr>
        <p:spPr>
          <a:xfrm>
            <a:off x="250825" y="1484313"/>
            <a:ext cx="8643938" cy="5024437"/>
          </a:xfrm>
        </p:spPr>
        <p:txBody>
          <a:bodyPr rtlCol="0">
            <a:normAutofit fontScale="25000" lnSpcReduction="20000"/>
          </a:bodyPr>
          <a:lstStyle/>
          <a:p>
            <a:pPr algn="just" fontAlgn="auto">
              <a:spcAft>
                <a:spcPts val="0"/>
              </a:spcAft>
              <a:buFont typeface="Arial" pitchFamily="34" charset="0"/>
              <a:buNone/>
              <a:defRPr/>
            </a:pPr>
            <a:r>
              <a:rPr lang="ru-RU" sz="7200" b="1" dirty="0">
                <a:solidFill>
                  <a:srgbClr val="002060"/>
                </a:solidFill>
                <a:cs typeface="Times New Roman" pitchFamily="18" charset="0"/>
              </a:rPr>
              <a:t>В 2011 г. Президентом Российской Федерации и Правительством Российской </a:t>
            </a:r>
            <a:r>
              <a:rPr lang="ru-RU" sz="7200" b="1" dirty="0" smtClean="0">
                <a:solidFill>
                  <a:srgbClr val="002060"/>
                </a:solidFill>
                <a:cs typeface="Times New Roman" pitchFamily="18" charset="0"/>
              </a:rPr>
              <a:t>Федерации было принято </a:t>
            </a:r>
            <a:r>
              <a:rPr lang="ru-RU" sz="7200" b="1" dirty="0">
                <a:solidFill>
                  <a:srgbClr val="002060"/>
                </a:solidFill>
                <a:cs typeface="Times New Roman" pitchFamily="18" charset="0"/>
              </a:rPr>
              <a:t>Решение о строительстве нового завода в г. Нижнем Новгороде  </a:t>
            </a:r>
            <a:r>
              <a:rPr lang="ru-RU" sz="7200" b="1" dirty="0" smtClean="0">
                <a:solidFill>
                  <a:srgbClr val="002060"/>
                </a:solidFill>
                <a:cs typeface="Times New Roman" pitchFamily="18" charset="0"/>
              </a:rPr>
              <a:t>на </a:t>
            </a:r>
            <a:r>
              <a:rPr lang="ru-RU" sz="7200" b="1" dirty="0">
                <a:solidFill>
                  <a:srgbClr val="002060"/>
                </a:solidFill>
                <a:cs typeface="Times New Roman" pitchFamily="18" charset="0"/>
              </a:rPr>
              <a:t>базе ПАО «Нижегородский машиностроительный завод</a:t>
            </a:r>
            <a:r>
              <a:rPr lang="ru-RU" sz="7200" b="1" dirty="0" smtClean="0">
                <a:solidFill>
                  <a:srgbClr val="002060"/>
                </a:solidFill>
                <a:cs typeface="Times New Roman" pitchFamily="18" charset="0"/>
              </a:rPr>
              <a:t>». </a:t>
            </a:r>
            <a:endParaRPr lang="ru-RU" sz="7200" b="1" dirty="0">
              <a:solidFill>
                <a:srgbClr val="002060"/>
              </a:solidFill>
              <a:cs typeface="Times New Roman" pitchFamily="18" charset="0"/>
            </a:endParaRPr>
          </a:p>
          <a:p>
            <a:pPr algn="just" fontAlgn="auto">
              <a:spcAft>
                <a:spcPts val="0"/>
              </a:spcAft>
              <a:buFont typeface="Arial" pitchFamily="34" charset="0"/>
              <a:buNone/>
              <a:defRPr/>
            </a:pPr>
            <a:endParaRPr lang="ru-RU" sz="7200" b="1" dirty="0">
              <a:solidFill>
                <a:srgbClr val="002060"/>
              </a:solidFill>
              <a:cs typeface="Times New Roman" pitchFamily="18" charset="0"/>
            </a:endParaRPr>
          </a:p>
          <a:p>
            <a:pPr algn="just" fontAlgn="auto">
              <a:spcAft>
                <a:spcPts val="0"/>
              </a:spcAft>
              <a:buFont typeface="Arial" pitchFamily="34" charset="0"/>
              <a:buNone/>
              <a:defRPr/>
            </a:pPr>
            <a:r>
              <a:rPr lang="ru-RU" sz="7200" b="1" dirty="0" smtClean="0">
                <a:solidFill>
                  <a:srgbClr val="002060"/>
                </a:solidFill>
                <a:cs typeface="Times New Roman" pitchFamily="18" charset="0"/>
              </a:rPr>
              <a:t>В </a:t>
            </a:r>
            <a:r>
              <a:rPr lang="ru-RU" sz="7200" b="1" dirty="0">
                <a:solidFill>
                  <a:srgbClr val="002060"/>
                </a:solidFill>
                <a:cs typeface="Times New Roman" pitchFamily="18" charset="0"/>
              </a:rPr>
              <a:t>начале 2016 г. завод вступил в строй действующих</a:t>
            </a:r>
            <a:r>
              <a:rPr lang="ru-RU" sz="7200" b="1" dirty="0" smtClean="0">
                <a:solidFill>
                  <a:srgbClr val="002060"/>
                </a:solidFill>
                <a:cs typeface="Times New Roman" pitchFamily="18" charset="0"/>
              </a:rPr>
              <a:t>.</a:t>
            </a:r>
          </a:p>
          <a:p>
            <a:pPr algn="just" fontAlgn="auto">
              <a:spcAft>
                <a:spcPts val="0"/>
              </a:spcAft>
              <a:buFont typeface="Arial" pitchFamily="34" charset="0"/>
              <a:buChar char="•"/>
              <a:defRPr/>
            </a:pPr>
            <a:endParaRPr lang="ru-RU" sz="7200" b="1" dirty="0">
              <a:solidFill>
                <a:srgbClr val="002060"/>
              </a:solidFill>
              <a:cs typeface="Times New Roman" pitchFamily="18" charset="0"/>
            </a:endParaRPr>
          </a:p>
          <a:p>
            <a:pPr algn="just" fontAlgn="auto">
              <a:spcAft>
                <a:spcPts val="0"/>
              </a:spcAft>
              <a:buFont typeface="Arial" pitchFamily="34" charset="0"/>
              <a:buNone/>
              <a:defRPr/>
            </a:pPr>
            <a:r>
              <a:rPr lang="ru-RU" sz="7200" b="1" dirty="0">
                <a:solidFill>
                  <a:srgbClr val="C00000"/>
                </a:solidFill>
                <a:cs typeface="Times New Roman" pitchFamily="18" charset="0"/>
              </a:rPr>
              <a:t>Задача АО «НЗ 70-летия Победы» - </a:t>
            </a:r>
            <a:r>
              <a:rPr lang="ru-RU" sz="7200" b="1" dirty="0">
                <a:solidFill>
                  <a:srgbClr val="002060"/>
                </a:solidFill>
                <a:cs typeface="Times New Roman" pitchFamily="18" charset="0"/>
              </a:rPr>
              <a:t>выпуск новейших средств зенитных ракетных систем – вооружения следующего поколения, создание технологических уровней и производственных мощностей для выпуска перспективных вооружений и военной техники, обеспечивающих выполнение Государственного оборонного заказа и государственной программы вооружения.</a:t>
            </a:r>
          </a:p>
          <a:p>
            <a:pPr algn="just" fontAlgn="auto">
              <a:spcAft>
                <a:spcPts val="0"/>
              </a:spcAft>
              <a:buFont typeface="Arial" pitchFamily="34" charset="0"/>
              <a:buChar char="•"/>
              <a:defRPr/>
            </a:pPr>
            <a:endParaRPr lang="ru-RU" sz="7200" b="1" dirty="0" smtClean="0">
              <a:solidFill>
                <a:srgbClr val="FF0000"/>
              </a:solidFill>
              <a:cs typeface="Times New Roman" pitchFamily="18" charset="0"/>
            </a:endParaRPr>
          </a:p>
          <a:p>
            <a:pPr marL="635000" indent="-280988" algn="just" fontAlgn="auto">
              <a:spcAft>
                <a:spcPts val="0"/>
              </a:spcAft>
              <a:buFont typeface="Wingdings" pitchFamily="2" charset="2"/>
              <a:buChar char="§"/>
              <a:defRPr/>
            </a:pPr>
            <a:r>
              <a:rPr lang="ru-RU" sz="7200" b="1" dirty="0" smtClean="0">
                <a:solidFill>
                  <a:srgbClr val="002060"/>
                </a:solidFill>
                <a:cs typeface="Times New Roman" pitchFamily="18" charset="0"/>
              </a:rPr>
              <a:t>Общая </a:t>
            </a:r>
            <a:r>
              <a:rPr lang="ru-RU" sz="7200" b="1" dirty="0">
                <a:solidFill>
                  <a:srgbClr val="002060"/>
                </a:solidFill>
                <a:cs typeface="Times New Roman" pitchFamily="18" charset="0"/>
              </a:rPr>
              <a:t>площадь производственных корпусов -  147 </a:t>
            </a:r>
            <a:r>
              <a:rPr lang="ru-RU" sz="7200" b="1" dirty="0" smtClean="0">
                <a:solidFill>
                  <a:srgbClr val="002060"/>
                </a:solidFill>
                <a:cs typeface="Times New Roman" pitchFamily="18" charset="0"/>
              </a:rPr>
              <a:t>тыс. </a:t>
            </a:r>
            <a:r>
              <a:rPr lang="ru-RU" sz="7200" b="1" dirty="0" err="1">
                <a:solidFill>
                  <a:srgbClr val="002060"/>
                </a:solidFill>
                <a:cs typeface="Times New Roman" pitchFamily="18" charset="0"/>
              </a:rPr>
              <a:t>кв.м</a:t>
            </a:r>
            <a:r>
              <a:rPr lang="ru-RU" sz="7200" b="1" dirty="0">
                <a:solidFill>
                  <a:srgbClr val="002060"/>
                </a:solidFill>
                <a:cs typeface="Times New Roman" pitchFamily="18" charset="0"/>
              </a:rPr>
              <a:t>. </a:t>
            </a:r>
          </a:p>
          <a:p>
            <a:pPr marL="635000" indent="-280988" algn="just" fontAlgn="auto">
              <a:spcAft>
                <a:spcPts val="0"/>
              </a:spcAft>
              <a:buFont typeface="Wingdings" pitchFamily="2" charset="2"/>
              <a:buChar char="§"/>
              <a:defRPr/>
            </a:pPr>
            <a:r>
              <a:rPr lang="ru-RU" sz="7200" b="1" dirty="0">
                <a:solidFill>
                  <a:srgbClr val="002060"/>
                </a:solidFill>
                <a:cs typeface="Times New Roman" pitchFamily="18" charset="0"/>
              </a:rPr>
              <a:t>Общая площадь завода -  60 </a:t>
            </a:r>
            <a:r>
              <a:rPr lang="ru-RU" sz="7200" b="1" dirty="0" smtClean="0">
                <a:solidFill>
                  <a:srgbClr val="002060"/>
                </a:solidFill>
                <a:cs typeface="Times New Roman" pitchFamily="18" charset="0"/>
              </a:rPr>
              <a:t>га.</a:t>
            </a:r>
            <a:endParaRPr lang="ru-RU" sz="7200" b="1" dirty="0">
              <a:solidFill>
                <a:srgbClr val="002060"/>
              </a:solidFill>
              <a:cs typeface="Times New Roman" pitchFamily="18" charset="0"/>
            </a:endParaRPr>
          </a:p>
          <a:p>
            <a:pPr marL="635000" indent="-280988" algn="just" fontAlgn="auto">
              <a:spcAft>
                <a:spcPts val="0"/>
              </a:spcAft>
              <a:buFont typeface="Wingdings" pitchFamily="2" charset="2"/>
              <a:buChar char="§"/>
              <a:defRPr/>
            </a:pPr>
            <a:r>
              <a:rPr lang="ru-RU" sz="7200" b="1" dirty="0" smtClean="0">
                <a:solidFill>
                  <a:srgbClr val="002060"/>
                </a:solidFill>
                <a:cs typeface="Times New Roman" pitchFamily="18" charset="0"/>
              </a:rPr>
              <a:t>Средний </a:t>
            </a:r>
            <a:r>
              <a:rPr lang="ru-RU" sz="7200" b="1" dirty="0">
                <a:solidFill>
                  <a:srgbClr val="002060"/>
                </a:solidFill>
                <a:cs typeface="Times New Roman" pitchFamily="18" charset="0"/>
              </a:rPr>
              <a:t>возраст сотрудников – 35 </a:t>
            </a:r>
            <a:r>
              <a:rPr lang="ru-RU" sz="7200" b="1" dirty="0" smtClean="0">
                <a:solidFill>
                  <a:srgbClr val="002060"/>
                </a:solidFill>
                <a:cs typeface="Times New Roman" pitchFamily="18" charset="0"/>
              </a:rPr>
              <a:t>лет.</a:t>
            </a:r>
          </a:p>
          <a:p>
            <a:pPr marL="635000" indent="-280988" algn="just" fontAlgn="auto">
              <a:spcAft>
                <a:spcPts val="0"/>
              </a:spcAft>
              <a:buFont typeface="Wingdings" pitchFamily="2" charset="2"/>
              <a:buChar char="§"/>
              <a:defRPr/>
            </a:pPr>
            <a:r>
              <a:rPr lang="ru-RU" sz="7200" b="1" dirty="0" smtClean="0">
                <a:solidFill>
                  <a:srgbClr val="002060"/>
                </a:solidFill>
                <a:cs typeface="Times New Roman" pitchFamily="18" charset="0"/>
              </a:rPr>
              <a:t>Среднемесячная </a:t>
            </a:r>
            <a:r>
              <a:rPr lang="ru-RU" sz="7200" b="1" dirty="0">
                <a:solidFill>
                  <a:srgbClr val="002060"/>
                </a:solidFill>
                <a:cs typeface="Times New Roman" pitchFamily="18" charset="0"/>
              </a:rPr>
              <a:t>заработная плата </a:t>
            </a:r>
            <a:r>
              <a:rPr lang="ru-RU" sz="7200" b="1" dirty="0" smtClean="0">
                <a:solidFill>
                  <a:srgbClr val="002060"/>
                </a:solidFill>
                <a:cs typeface="Times New Roman" pitchFamily="18" charset="0"/>
              </a:rPr>
              <a:t> </a:t>
            </a:r>
            <a:r>
              <a:rPr lang="ru-RU" sz="7200" b="1" dirty="0">
                <a:solidFill>
                  <a:srgbClr val="002060"/>
                </a:solidFill>
                <a:cs typeface="Times New Roman" pitchFamily="18" charset="0"/>
              </a:rPr>
              <a:t>- 47 480 </a:t>
            </a:r>
            <a:r>
              <a:rPr lang="ru-RU" sz="7200" b="1" dirty="0" smtClean="0">
                <a:solidFill>
                  <a:srgbClr val="002060"/>
                </a:solidFill>
                <a:cs typeface="Times New Roman" pitchFamily="18" charset="0"/>
              </a:rPr>
              <a:t>руб.</a:t>
            </a:r>
          </a:p>
          <a:p>
            <a:pPr algn="just" fontAlgn="auto">
              <a:spcAft>
                <a:spcPts val="0"/>
              </a:spcAft>
              <a:buFont typeface="Arial" pitchFamily="34" charset="0"/>
              <a:buChar char="•"/>
              <a:defRPr/>
            </a:pPr>
            <a:endParaRPr lang="ru-RU" sz="7200" b="1" dirty="0" smtClean="0">
              <a:solidFill>
                <a:srgbClr val="002060"/>
              </a:solidFill>
            </a:endParaRPr>
          </a:p>
          <a:p>
            <a:pPr fontAlgn="auto">
              <a:spcAft>
                <a:spcPts val="0"/>
              </a:spcAft>
              <a:buFont typeface="Arial" pitchFamily="34" charset="0"/>
              <a:buChar char="•"/>
              <a:defRPr/>
            </a:pPr>
            <a:endParaRPr lang="ru-RU" sz="4300" b="1" dirty="0">
              <a:solidFill>
                <a:srgbClr val="002060"/>
              </a:solidFill>
            </a:endParaRPr>
          </a:p>
          <a:p>
            <a:pPr fontAlgn="auto">
              <a:spcAft>
                <a:spcPts val="0"/>
              </a:spcAft>
              <a:buFont typeface="Arial" pitchFamily="34" charset="0"/>
              <a:buChar char="•"/>
              <a:defRPr/>
            </a:pPr>
            <a:endParaRPr lang="ru-RU" b="1"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539750" y="333375"/>
            <a:ext cx="8229600" cy="725488"/>
          </a:xfrm>
        </p:spPr>
        <p:txBody>
          <a:bodyPr/>
          <a:lstStyle/>
          <a:p>
            <a:r>
              <a:rPr lang="ru-RU" sz="2800" b="1" smtClean="0">
                <a:solidFill>
                  <a:srgbClr val="C00000"/>
                </a:solidFill>
                <a:cs typeface="Times New Roman" pitchFamily="18" charset="0"/>
              </a:rPr>
              <a:t>Административно-хозяйственная </a:t>
            </a:r>
            <a:br>
              <a:rPr lang="ru-RU" sz="2800" b="1" smtClean="0">
                <a:solidFill>
                  <a:srgbClr val="C00000"/>
                </a:solidFill>
                <a:cs typeface="Times New Roman" pitchFamily="18" charset="0"/>
              </a:rPr>
            </a:br>
            <a:r>
              <a:rPr lang="ru-RU" sz="2800" b="1" smtClean="0">
                <a:solidFill>
                  <a:srgbClr val="C00000"/>
                </a:solidFill>
                <a:cs typeface="Times New Roman" pitchFamily="18" charset="0"/>
              </a:rPr>
              <a:t>деятельность на предприятии</a:t>
            </a:r>
            <a:endParaRPr lang="ru-RU" sz="2800" smtClean="0">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nvPr>
        </p:nvGraphicFramePr>
        <p:xfrm>
          <a:off x="179388" y="1557338"/>
          <a:ext cx="8858312" cy="4568380"/>
        </p:xfrm>
        <a:graphic>
          <a:graphicData uri="http://schemas.openxmlformats.org/drawingml/2006/table">
            <a:tbl>
              <a:tblPr firstRow="1" bandRow="1">
                <a:tableStyleId>{5C22544A-7EE6-4342-B048-85BDC9FD1C3A}</a:tableStyleId>
              </a:tblPr>
              <a:tblGrid>
                <a:gridCol w="2304256"/>
                <a:gridCol w="6554056"/>
              </a:tblGrid>
              <a:tr h="2396081">
                <a:tc>
                  <a:txBody>
                    <a:bodyPr/>
                    <a:lstStyle/>
                    <a:p>
                      <a:r>
                        <a:rPr lang="ru-RU" sz="1600" b="1" kern="1200" dirty="0" smtClean="0">
                          <a:solidFill>
                            <a:srgbClr val="002060"/>
                          </a:solidFill>
                          <a:latin typeface="+mn-lt"/>
                          <a:ea typeface="+mn-ea"/>
                          <a:cs typeface="+mn-cs"/>
                        </a:rPr>
                        <a:t>Текущее обеспечение деятельности</a:t>
                      </a:r>
                      <a:endParaRPr lang="ru-RU" sz="1600" dirty="0">
                        <a:solidFill>
                          <a:srgbClr val="002060"/>
                        </a:solidFill>
                        <a:latin typeface="+mn-lt"/>
                      </a:endParaRPr>
                    </a:p>
                  </a:txBody>
                  <a:tcPr>
                    <a:solidFill>
                      <a:schemeClr val="accent1">
                        <a:lumMod val="40000"/>
                        <a:lumOff val="60000"/>
                      </a:schemeClr>
                    </a:solidFill>
                  </a:tcPr>
                </a:tc>
                <a:tc>
                  <a:txBody>
                    <a:bodyPr/>
                    <a:lstStyle/>
                    <a:p>
                      <a:pPr marL="0" lvl="0" indent="177800" fontAlgn="base">
                        <a:buFont typeface="Arial" pitchFamily="34" charset="0"/>
                        <a:buChar char="•"/>
                      </a:pPr>
                      <a:r>
                        <a:rPr lang="ru-RU" sz="1600" b="1" kern="1200" dirty="0" smtClean="0">
                          <a:solidFill>
                            <a:srgbClr val="002060"/>
                          </a:solidFill>
                          <a:latin typeface="+mn-lt"/>
                          <a:ea typeface="+mn-ea"/>
                          <a:cs typeface="+mn-cs"/>
                        </a:rPr>
                        <a:t>уборка помещений и цехов</a:t>
                      </a:r>
                    </a:p>
                    <a:p>
                      <a:pPr marL="0" lvl="0" indent="177800" fontAlgn="base">
                        <a:buFont typeface="Arial" pitchFamily="34" charset="0"/>
                        <a:buChar char="•"/>
                      </a:pPr>
                      <a:r>
                        <a:rPr lang="ru-RU" sz="1600" b="1" kern="1200" dirty="0" smtClean="0">
                          <a:solidFill>
                            <a:srgbClr val="002060"/>
                          </a:solidFill>
                          <a:latin typeface="+mn-lt"/>
                          <a:ea typeface="+mn-ea"/>
                          <a:cs typeface="+mn-cs"/>
                        </a:rPr>
                        <a:t>обеспечение офисным инвентарем и расходными материалами</a:t>
                      </a:r>
                    </a:p>
                    <a:p>
                      <a:pPr marL="0" lvl="0" indent="177800" fontAlgn="base">
                        <a:buFont typeface="Arial" pitchFamily="34" charset="0"/>
                        <a:buChar char="•"/>
                      </a:pPr>
                      <a:r>
                        <a:rPr lang="ru-RU" sz="1600" b="1" kern="1200" dirty="0" smtClean="0">
                          <a:solidFill>
                            <a:srgbClr val="002060"/>
                          </a:solidFill>
                          <a:latin typeface="+mn-lt"/>
                          <a:ea typeface="+mn-ea"/>
                          <a:cs typeface="+mn-cs"/>
                        </a:rPr>
                        <a:t>обеспечение водой</a:t>
                      </a:r>
                    </a:p>
                    <a:p>
                      <a:pPr marL="0" lvl="0" indent="177800" fontAlgn="base">
                        <a:buFont typeface="Arial" pitchFamily="34" charset="0"/>
                        <a:buChar char="•"/>
                      </a:pPr>
                      <a:r>
                        <a:rPr lang="ru-RU" sz="1600" b="1" kern="1200" dirty="0" smtClean="0">
                          <a:solidFill>
                            <a:srgbClr val="002060"/>
                          </a:solidFill>
                          <a:latin typeface="+mn-lt"/>
                          <a:ea typeface="+mn-ea"/>
                          <a:cs typeface="+mn-cs"/>
                        </a:rPr>
                        <a:t>обеспечение хозяйственными товарами</a:t>
                      </a:r>
                    </a:p>
                    <a:p>
                      <a:pPr marL="0" lvl="0" indent="177800" fontAlgn="base">
                        <a:buFont typeface="Arial" pitchFamily="34" charset="0"/>
                        <a:buChar char="•"/>
                      </a:pPr>
                      <a:r>
                        <a:rPr lang="ru-RU" sz="1600" b="1" kern="1200" dirty="0" smtClean="0">
                          <a:solidFill>
                            <a:srgbClr val="002060"/>
                          </a:solidFill>
                          <a:latin typeface="+mn-lt"/>
                          <a:ea typeface="+mn-ea"/>
                          <a:cs typeface="+mn-cs"/>
                        </a:rPr>
                        <a:t>поддержание офисной мебели в рабочем состоянии (ремонт)</a:t>
                      </a:r>
                    </a:p>
                    <a:p>
                      <a:pPr marL="0" lvl="0" indent="177800" fontAlgn="base">
                        <a:buFont typeface="Arial" pitchFamily="34" charset="0"/>
                        <a:buChar char="•"/>
                      </a:pPr>
                      <a:r>
                        <a:rPr lang="ru-RU" sz="1600" b="1" kern="1200" dirty="0" smtClean="0">
                          <a:solidFill>
                            <a:srgbClr val="002060"/>
                          </a:solidFill>
                          <a:latin typeface="+mn-lt"/>
                          <a:ea typeface="+mn-ea"/>
                          <a:cs typeface="+mn-cs"/>
                        </a:rPr>
                        <a:t>эксплуатация зданий (мелкий бытовой ремонт)</a:t>
                      </a:r>
                    </a:p>
                    <a:p>
                      <a:pPr marL="0" lvl="0" indent="177800" fontAlgn="base">
                        <a:buFont typeface="Arial" pitchFamily="34" charset="0"/>
                        <a:buChar char="•"/>
                      </a:pPr>
                      <a:r>
                        <a:rPr lang="ru-RU" sz="1600" b="1" kern="1200" dirty="0" smtClean="0">
                          <a:solidFill>
                            <a:srgbClr val="002060"/>
                          </a:solidFill>
                          <a:latin typeface="+mn-lt"/>
                          <a:ea typeface="+mn-ea"/>
                          <a:cs typeface="+mn-cs"/>
                        </a:rPr>
                        <a:t>оформление помещений</a:t>
                      </a:r>
                    </a:p>
                    <a:p>
                      <a:pPr marL="0" lvl="0" indent="177800" fontAlgn="base">
                        <a:buFont typeface="Arial" pitchFamily="34" charset="0"/>
                        <a:buChar char="•"/>
                      </a:pPr>
                      <a:r>
                        <a:rPr lang="ru-RU" sz="1600" b="1" kern="1200" dirty="0" smtClean="0">
                          <a:solidFill>
                            <a:srgbClr val="002060"/>
                          </a:solidFill>
                          <a:latin typeface="+mn-lt"/>
                          <a:ea typeface="+mn-ea"/>
                          <a:cs typeface="+mn-cs"/>
                        </a:rPr>
                        <a:t>обустройство прилегающих территорий</a:t>
                      </a:r>
                    </a:p>
                    <a:p>
                      <a:pPr marL="0" lvl="0" indent="177800" fontAlgn="base">
                        <a:buFont typeface="Arial" pitchFamily="34" charset="0"/>
                        <a:buChar char="•"/>
                      </a:pPr>
                      <a:r>
                        <a:rPr lang="ru-RU" sz="1600" b="1" kern="1200" dirty="0" smtClean="0">
                          <a:solidFill>
                            <a:srgbClr val="002060"/>
                          </a:solidFill>
                          <a:latin typeface="+mn-lt"/>
                          <a:ea typeface="+mn-ea"/>
                          <a:cs typeface="+mn-cs"/>
                        </a:rPr>
                        <a:t>озеленение</a:t>
                      </a:r>
                    </a:p>
                    <a:p>
                      <a:endParaRPr lang="ru-RU" sz="1600" dirty="0">
                        <a:solidFill>
                          <a:srgbClr val="002060"/>
                        </a:solidFill>
                        <a:latin typeface="+mn-lt"/>
                      </a:endParaRPr>
                    </a:p>
                  </a:txBody>
                  <a:tcPr>
                    <a:solidFill>
                      <a:schemeClr val="accent1">
                        <a:lumMod val="40000"/>
                        <a:lumOff val="60000"/>
                      </a:schemeClr>
                    </a:solidFill>
                  </a:tcPr>
                </a:tc>
              </a:tr>
              <a:tr h="1215580">
                <a:tc>
                  <a:txBody>
                    <a:bodyPr/>
                    <a:lstStyle/>
                    <a:p>
                      <a:r>
                        <a:rPr lang="ru-RU" sz="1600" b="1" kern="1200" dirty="0" smtClean="0">
                          <a:solidFill>
                            <a:srgbClr val="002060"/>
                          </a:solidFill>
                          <a:latin typeface="+mn-lt"/>
                          <a:ea typeface="+mn-ea"/>
                          <a:cs typeface="+mn-cs"/>
                        </a:rPr>
                        <a:t>Организационная работа</a:t>
                      </a:r>
                      <a:endParaRPr lang="ru-RU" sz="1600" dirty="0">
                        <a:solidFill>
                          <a:srgbClr val="002060"/>
                        </a:solidFill>
                        <a:latin typeface="+mn-lt"/>
                      </a:endParaRPr>
                    </a:p>
                  </a:txBody>
                  <a:tcPr/>
                </a:tc>
                <a:tc>
                  <a:txBody>
                    <a:bodyPr/>
                    <a:lstStyle/>
                    <a:p>
                      <a:pPr marL="0" lvl="0" indent="177800" fontAlgn="base">
                        <a:buFont typeface="Arial" pitchFamily="34" charset="0"/>
                        <a:buChar char="•"/>
                      </a:pPr>
                      <a:r>
                        <a:rPr lang="ru-RU" sz="1600" b="1" kern="1200" dirty="0" smtClean="0">
                          <a:solidFill>
                            <a:srgbClr val="002060"/>
                          </a:solidFill>
                          <a:latin typeface="+mn-lt"/>
                          <a:ea typeface="+mn-ea"/>
                          <a:cs typeface="+mn-cs"/>
                        </a:rPr>
                        <a:t>организация рабочих мест</a:t>
                      </a:r>
                    </a:p>
                    <a:p>
                      <a:pPr marL="0" lvl="0" indent="177800" fontAlgn="base">
                        <a:buFont typeface="Arial" pitchFamily="34" charset="0"/>
                        <a:buChar char="•"/>
                      </a:pPr>
                      <a:r>
                        <a:rPr lang="ru-RU" sz="1600" b="1" kern="1200" dirty="0" smtClean="0">
                          <a:solidFill>
                            <a:srgbClr val="002060"/>
                          </a:solidFill>
                          <a:latin typeface="+mn-lt"/>
                          <a:ea typeface="+mn-ea"/>
                          <a:cs typeface="+mn-cs"/>
                        </a:rPr>
                        <a:t>организация мероприятий (праздники, корпоративные собрания)</a:t>
                      </a:r>
                    </a:p>
                    <a:p>
                      <a:pPr marL="0" lvl="0" indent="177800" fontAlgn="base">
                        <a:buFont typeface="Arial" pitchFamily="34" charset="0"/>
                        <a:buChar char="•"/>
                      </a:pPr>
                      <a:r>
                        <a:rPr lang="ru-RU" sz="1600" b="1" kern="1200" dirty="0" smtClean="0">
                          <a:solidFill>
                            <a:srgbClr val="002060"/>
                          </a:solidFill>
                          <a:latin typeface="+mn-lt"/>
                          <a:ea typeface="+mn-ea"/>
                          <a:cs typeface="+mn-cs"/>
                        </a:rPr>
                        <a:t>организация переездов</a:t>
                      </a:r>
                    </a:p>
                    <a:p>
                      <a:endParaRPr lang="ru-RU" sz="1600" dirty="0">
                        <a:solidFill>
                          <a:srgbClr val="002060"/>
                        </a:solidFill>
                        <a:latin typeface="+mn-lt"/>
                      </a:endParaRPr>
                    </a:p>
                  </a:txBody>
                  <a:tcPr/>
                </a:tc>
              </a:tr>
              <a:tr h="654406">
                <a:tc>
                  <a:txBody>
                    <a:bodyPr/>
                    <a:lstStyle/>
                    <a:p>
                      <a:r>
                        <a:rPr lang="ru-RU" sz="1600" b="1" kern="1200" dirty="0" smtClean="0">
                          <a:solidFill>
                            <a:srgbClr val="002060"/>
                          </a:solidFill>
                          <a:latin typeface="+mn-lt"/>
                          <a:ea typeface="+mn-ea"/>
                          <a:cs typeface="+mn-cs"/>
                        </a:rPr>
                        <a:t>Взаимоотношения со сторонними организациями</a:t>
                      </a:r>
                      <a:endParaRPr lang="ru-RU" sz="1600" dirty="0">
                        <a:solidFill>
                          <a:srgbClr val="002060"/>
                        </a:solidFill>
                        <a:latin typeface="+mn-lt"/>
                      </a:endParaRPr>
                    </a:p>
                  </a:txBody>
                  <a:tcPr/>
                </a:tc>
                <a:tc>
                  <a:txBody>
                    <a:bodyPr/>
                    <a:lstStyle/>
                    <a:p>
                      <a:pPr marL="0" marR="0" indent="952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1" kern="1200" dirty="0" smtClean="0">
                          <a:solidFill>
                            <a:srgbClr val="002060"/>
                          </a:solidFill>
                          <a:latin typeface="+mn-lt"/>
                          <a:ea typeface="+mn-ea"/>
                          <a:cs typeface="+mn-cs"/>
                        </a:rPr>
                        <a:t>взаимоотношения с поставщиками, отслеживание договоров, счетов, оплата</a:t>
                      </a:r>
                    </a:p>
                    <a:p>
                      <a:endParaRPr lang="ru-RU" sz="1600" dirty="0">
                        <a:solidFill>
                          <a:srgbClr val="002060"/>
                        </a:solidFill>
                        <a:latin typeface="+mn-lt"/>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4075" y="476250"/>
            <a:ext cx="4968875" cy="431800"/>
          </a:xfrm>
        </p:spPr>
        <p:txBody>
          <a:bodyPr rtlCol="0">
            <a:normAutofit fontScale="90000"/>
          </a:bodyPr>
          <a:lstStyle/>
          <a:p>
            <a:pPr fontAlgn="auto">
              <a:spcAft>
                <a:spcPts val="0"/>
              </a:spcAft>
              <a:defRPr/>
            </a:pPr>
            <a:r>
              <a:rPr lang="ru-RU" sz="2800" b="1" dirty="0" smtClean="0">
                <a:solidFill>
                  <a:srgbClr val="C00000"/>
                </a:solidFill>
                <a:effectLst>
                  <a:outerShdw blurRad="38100" dist="38100" dir="2700000" algn="tl">
                    <a:srgbClr val="000000">
                      <a:alpha val="43137"/>
                    </a:srgbClr>
                  </a:outerShdw>
                </a:effectLst>
              </a:rPr>
              <a:t>ЧЕК ЛИСТ СМБП</a:t>
            </a:r>
            <a:endParaRPr lang="ru-RU" sz="2800" b="1" dirty="0">
              <a:solidFill>
                <a:srgbClr val="C00000"/>
              </a:solidFill>
              <a:effectLst>
                <a:outerShdw blurRad="38100" dist="38100" dir="2700000" algn="tl">
                  <a:srgbClr val="000000">
                    <a:alpha val="43137"/>
                  </a:srgbClr>
                </a:outerShdw>
              </a:effectLst>
            </a:endParaRPr>
          </a:p>
        </p:txBody>
      </p:sp>
      <p:pic>
        <p:nvPicPr>
          <p:cNvPr id="7171" name="Рисунок 14"/>
          <p:cNvPicPr>
            <a:picLocks noChangeAspect="1"/>
          </p:cNvPicPr>
          <p:nvPr/>
        </p:nvPicPr>
        <p:blipFill>
          <a:blip r:embed="rId2"/>
          <a:srcRect/>
          <a:stretch>
            <a:fillRect/>
          </a:stretch>
        </p:blipFill>
        <p:spPr bwMode="auto">
          <a:xfrm>
            <a:off x="179388" y="1304925"/>
            <a:ext cx="4059237" cy="3787775"/>
          </a:xfrm>
          <a:prstGeom prst="rect">
            <a:avLst/>
          </a:prstGeom>
          <a:noFill/>
          <a:ln w="9525">
            <a:noFill/>
            <a:miter lim="800000"/>
            <a:headEnd/>
            <a:tailEnd/>
          </a:ln>
        </p:spPr>
      </p:pic>
      <p:pic>
        <p:nvPicPr>
          <p:cNvPr id="7172" name="Рисунок 16"/>
          <p:cNvPicPr>
            <a:picLocks noChangeAspect="1"/>
          </p:cNvPicPr>
          <p:nvPr/>
        </p:nvPicPr>
        <p:blipFill>
          <a:blip r:embed="rId3"/>
          <a:srcRect/>
          <a:stretch>
            <a:fillRect/>
          </a:stretch>
        </p:blipFill>
        <p:spPr bwMode="auto">
          <a:xfrm>
            <a:off x="4476750" y="1285875"/>
            <a:ext cx="4198938" cy="3824288"/>
          </a:xfrm>
          <a:prstGeom prst="rect">
            <a:avLst/>
          </a:prstGeom>
          <a:noFill/>
          <a:ln w="9525">
            <a:noFill/>
            <a:miter lim="800000"/>
            <a:headEnd/>
            <a:tailEnd/>
          </a:ln>
        </p:spPr>
      </p:pic>
      <p:sp>
        <p:nvSpPr>
          <p:cNvPr id="19" name="Заголовок 1"/>
          <p:cNvSpPr txBox="1">
            <a:spLocks/>
          </p:cNvSpPr>
          <p:nvPr/>
        </p:nvSpPr>
        <p:spPr>
          <a:xfrm>
            <a:off x="193675" y="4868863"/>
            <a:ext cx="8645525" cy="1944687"/>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Aft>
                <a:spcPts val="0"/>
              </a:spcAft>
              <a:defRPr/>
            </a:pPr>
            <a:r>
              <a:rPr lang="ru-RU" sz="1400" b="1" dirty="0">
                <a:solidFill>
                  <a:srgbClr val="C00000"/>
                </a:solidFill>
              </a:rPr>
              <a:t>Согласно результатам опроса из чек-листа можно сделать вывод, что в административно-хозяйственной деятельности АО «НЗ 70-летия Победы» есть ряд проблем и не соответствующих принципам СМБП, над которыми стоит работать.</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7"/>
          <p:cNvPicPr>
            <a:picLocks noChangeAspect="1"/>
          </p:cNvPicPr>
          <p:nvPr/>
        </p:nvPicPr>
        <p:blipFill>
          <a:blip r:embed="rId2"/>
          <a:srcRect/>
          <a:stretch>
            <a:fillRect/>
          </a:stretch>
        </p:blipFill>
        <p:spPr bwMode="auto">
          <a:xfrm>
            <a:off x="250825" y="1014413"/>
            <a:ext cx="4186238" cy="5843587"/>
          </a:xfrm>
          <a:prstGeom prst="rect">
            <a:avLst/>
          </a:prstGeom>
          <a:noFill/>
          <a:ln w="9525">
            <a:noFill/>
            <a:miter lim="800000"/>
            <a:headEnd/>
            <a:tailEnd/>
          </a:ln>
        </p:spPr>
      </p:pic>
      <p:pic>
        <p:nvPicPr>
          <p:cNvPr id="8195" name="Рисунок 9"/>
          <p:cNvPicPr>
            <a:picLocks noChangeAspect="1"/>
          </p:cNvPicPr>
          <p:nvPr/>
        </p:nvPicPr>
        <p:blipFill>
          <a:blip r:embed="rId3"/>
          <a:srcRect/>
          <a:stretch>
            <a:fillRect/>
          </a:stretch>
        </p:blipFill>
        <p:spPr bwMode="auto">
          <a:xfrm>
            <a:off x="4500563" y="992188"/>
            <a:ext cx="4332287" cy="2973387"/>
          </a:xfrm>
          <a:prstGeom prst="rect">
            <a:avLst/>
          </a:prstGeom>
          <a:noFill/>
          <a:ln w="9525">
            <a:noFill/>
            <a:miter lim="800000"/>
            <a:headEnd/>
            <a:tailEnd/>
          </a:ln>
        </p:spPr>
      </p:pic>
      <p:sp>
        <p:nvSpPr>
          <p:cNvPr id="11" name="Заголовок 1"/>
          <p:cNvSpPr txBox="1">
            <a:spLocks/>
          </p:cNvSpPr>
          <p:nvPr/>
        </p:nvSpPr>
        <p:spPr>
          <a:xfrm>
            <a:off x="2344738" y="404813"/>
            <a:ext cx="4967287" cy="431800"/>
          </a:xfrm>
          <a:prstGeom prst="rect">
            <a:avLst/>
          </a:prstGeom>
        </p:spPr>
        <p:txBody>
          <a:bodyPr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2800" b="1" dirty="0" smtClean="0">
                <a:solidFill>
                  <a:srgbClr val="C00000"/>
                </a:solidFill>
                <a:effectLst>
                  <a:outerShdw blurRad="38100" dist="38100" dir="2700000" algn="tl">
                    <a:srgbClr val="000000">
                      <a:alpha val="43137"/>
                    </a:srgbClr>
                  </a:outerShdw>
                </a:effectLst>
              </a:rPr>
              <a:t>Матрица +- 10</a:t>
            </a:r>
            <a:endParaRPr lang="ru-RU" sz="2800" b="1" dirty="0">
              <a:solidFill>
                <a:srgbClr val="C00000"/>
              </a:solidFill>
              <a:effectLst>
                <a:outerShdw blurRad="38100" dist="38100" dir="2700000" algn="tl">
                  <a:srgbClr val="000000">
                    <a:alpha val="43137"/>
                  </a:srgbClr>
                </a:outerShdw>
              </a:effectLst>
            </a:endParaRPr>
          </a:p>
        </p:txBody>
      </p:sp>
      <p:pic>
        <p:nvPicPr>
          <p:cNvPr id="8197" name="Рисунок 12"/>
          <p:cNvPicPr>
            <a:picLocks noChangeAspect="1"/>
          </p:cNvPicPr>
          <p:nvPr/>
        </p:nvPicPr>
        <p:blipFill>
          <a:blip r:embed="rId4"/>
          <a:srcRect/>
          <a:stretch>
            <a:fillRect/>
          </a:stretch>
        </p:blipFill>
        <p:spPr bwMode="auto">
          <a:xfrm>
            <a:off x="5292725" y="4292600"/>
            <a:ext cx="3240088" cy="229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r>
              <a:rPr lang="ru-RU" sz="2800" b="1" smtClean="0">
                <a:solidFill>
                  <a:srgbClr val="C00000"/>
                </a:solidFill>
                <a:cs typeface="Times New Roman" pitchFamily="18" charset="0"/>
              </a:rPr>
              <a:t>Карта потока создания ценности </a:t>
            </a:r>
            <a:br>
              <a:rPr lang="ru-RU" sz="2800" b="1" smtClean="0">
                <a:solidFill>
                  <a:srgbClr val="C00000"/>
                </a:solidFill>
                <a:cs typeface="Times New Roman" pitchFamily="18" charset="0"/>
              </a:rPr>
            </a:br>
            <a:r>
              <a:rPr lang="ru-RU" sz="2800" b="1" smtClean="0">
                <a:solidFill>
                  <a:srgbClr val="C00000"/>
                </a:solidFill>
                <a:cs typeface="Times New Roman" pitchFamily="18" charset="0"/>
              </a:rPr>
              <a:t>текущего состояния</a:t>
            </a:r>
            <a:endParaRPr lang="ru-RU" sz="2800" smtClean="0">
              <a:solidFill>
                <a:srgbClr val="C00000"/>
              </a:solidFill>
            </a:endParaRPr>
          </a:p>
        </p:txBody>
      </p:sp>
      <p:pic>
        <p:nvPicPr>
          <p:cNvPr id="9219" name="Рисунок 3"/>
          <p:cNvPicPr>
            <a:picLocks noChangeAspect="1"/>
          </p:cNvPicPr>
          <p:nvPr/>
        </p:nvPicPr>
        <p:blipFill>
          <a:blip r:embed="rId2"/>
          <a:srcRect/>
          <a:stretch>
            <a:fillRect/>
          </a:stretch>
        </p:blipFill>
        <p:spPr bwMode="auto">
          <a:xfrm>
            <a:off x="0" y="1700213"/>
            <a:ext cx="9144000" cy="2895600"/>
          </a:xfrm>
          <a:prstGeom prst="rect">
            <a:avLst/>
          </a:prstGeom>
          <a:noFill/>
          <a:ln w="9525">
            <a:noFill/>
            <a:miter lim="800000"/>
            <a:headEnd/>
            <a:tailEnd/>
          </a:ln>
        </p:spPr>
      </p:pic>
      <p:pic>
        <p:nvPicPr>
          <p:cNvPr id="9220" name="Рисунок 7"/>
          <p:cNvPicPr>
            <a:picLocks noChangeAspect="1"/>
          </p:cNvPicPr>
          <p:nvPr/>
        </p:nvPicPr>
        <p:blipFill>
          <a:blip r:embed="rId3"/>
          <a:srcRect/>
          <a:stretch>
            <a:fillRect/>
          </a:stretch>
        </p:blipFill>
        <p:spPr bwMode="auto">
          <a:xfrm>
            <a:off x="3924300" y="4595813"/>
            <a:ext cx="1727200" cy="2084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788" y="1628775"/>
            <a:ext cx="8229600" cy="422275"/>
          </a:xfrm>
        </p:spPr>
        <p:txBody>
          <a:bodyPr rtlCol="0">
            <a:normAutofit fontScale="90000"/>
          </a:bodyPr>
          <a:lstStyle/>
          <a:p>
            <a:pPr fontAlgn="auto">
              <a:spcAft>
                <a:spcPts val="0"/>
              </a:spcAft>
              <a:defRPr/>
            </a:pPr>
            <a:r>
              <a:rPr lang="ru-RU" altLang="ru-RU" sz="2800" dirty="0"/>
              <a:t/>
            </a:r>
            <a:br>
              <a:rPr lang="ru-RU" altLang="ru-RU" sz="2800" dirty="0"/>
            </a:br>
            <a:endParaRPr lang="ru-RU" sz="2800" dirty="0"/>
          </a:p>
        </p:txBody>
      </p:sp>
      <p:graphicFrame>
        <p:nvGraphicFramePr>
          <p:cNvPr id="4" name="Объект 3"/>
          <p:cNvGraphicFramePr>
            <a:graphicFrameLocks noGrp="1"/>
          </p:cNvGraphicFramePr>
          <p:nvPr>
            <p:ph idx="1"/>
          </p:nvPr>
        </p:nvGraphicFramePr>
        <p:xfrm>
          <a:off x="217488" y="1700213"/>
          <a:ext cx="8712968" cy="4682164"/>
        </p:xfrm>
        <a:graphic>
          <a:graphicData uri="http://schemas.openxmlformats.org/drawingml/2006/table">
            <a:tbl>
              <a:tblPr firstRow="1" firstCol="1" bandRow="1">
                <a:tableStyleId>{5C22544A-7EE6-4342-B048-85BDC9FD1C3A}</a:tableStyleId>
              </a:tblPr>
              <a:tblGrid>
                <a:gridCol w="366824"/>
                <a:gridCol w="1057620"/>
                <a:gridCol w="879812"/>
                <a:gridCol w="864096"/>
                <a:gridCol w="432048"/>
                <a:gridCol w="1296144"/>
                <a:gridCol w="1738865"/>
                <a:gridCol w="970199"/>
                <a:gridCol w="1107360"/>
              </a:tblGrid>
              <a:tr h="1080120">
                <a:tc>
                  <a:txBody>
                    <a:bodyPr/>
                    <a:lstStyle/>
                    <a:p>
                      <a:pPr algn="ctr">
                        <a:spcAft>
                          <a:spcPts val="0"/>
                        </a:spcAft>
                      </a:pPr>
                      <a:r>
                        <a:rPr lang="ru-RU" sz="1050" dirty="0">
                          <a:solidFill>
                            <a:schemeClr val="bg1"/>
                          </a:solidFill>
                          <a:effectLst/>
                        </a:rPr>
                        <a:t>№</a:t>
                      </a:r>
                      <a:endParaRPr lang="ru-RU" sz="1050" dirty="0">
                        <a:solidFill>
                          <a:schemeClr val="bg1"/>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dirty="0">
                          <a:solidFill>
                            <a:schemeClr val="bg1"/>
                          </a:solidFill>
                          <a:effectLst/>
                        </a:rPr>
                        <a:t>Риск</a:t>
                      </a:r>
                      <a:endParaRPr lang="ru-RU" sz="1050" dirty="0">
                        <a:solidFill>
                          <a:schemeClr val="bg1"/>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dirty="0">
                          <a:solidFill>
                            <a:schemeClr val="bg1"/>
                          </a:solidFill>
                          <a:effectLst/>
                        </a:rPr>
                        <a:t>Вероятность</a:t>
                      </a:r>
                    </a:p>
                    <a:p>
                      <a:pPr algn="ctr">
                        <a:spcAft>
                          <a:spcPts val="0"/>
                        </a:spcAft>
                      </a:pPr>
                      <a:r>
                        <a:rPr lang="ru-RU" sz="1050" dirty="0">
                          <a:solidFill>
                            <a:schemeClr val="bg1"/>
                          </a:solidFill>
                          <a:effectLst/>
                        </a:rPr>
                        <a:t>(Р)</a:t>
                      </a:r>
                      <a:endParaRPr lang="ru-RU" sz="1050" dirty="0">
                        <a:solidFill>
                          <a:schemeClr val="bg1"/>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dirty="0">
                          <a:solidFill>
                            <a:schemeClr val="bg1"/>
                          </a:solidFill>
                          <a:effectLst/>
                        </a:rPr>
                        <a:t>Последствия</a:t>
                      </a:r>
                    </a:p>
                    <a:p>
                      <a:pPr algn="ctr">
                        <a:spcAft>
                          <a:spcPts val="0"/>
                        </a:spcAft>
                      </a:pPr>
                      <a:r>
                        <a:rPr lang="ru-RU" sz="1050" dirty="0">
                          <a:solidFill>
                            <a:schemeClr val="bg1"/>
                          </a:solidFill>
                          <a:effectLst/>
                        </a:rPr>
                        <a:t>(</a:t>
                      </a:r>
                      <a:r>
                        <a:rPr lang="en-US" sz="1050" dirty="0">
                          <a:solidFill>
                            <a:schemeClr val="bg1"/>
                          </a:solidFill>
                          <a:effectLst/>
                        </a:rPr>
                        <a:t>J</a:t>
                      </a:r>
                      <a:r>
                        <a:rPr lang="ru-RU" sz="1050" dirty="0">
                          <a:solidFill>
                            <a:schemeClr val="bg1"/>
                          </a:solidFill>
                          <a:effectLst/>
                        </a:rPr>
                        <a:t>)</a:t>
                      </a:r>
                      <a:endParaRPr lang="ru-RU" sz="1050" dirty="0">
                        <a:solidFill>
                          <a:schemeClr val="bg1"/>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dirty="0">
                          <a:solidFill>
                            <a:schemeClr val="bg1"/>
                          </a:solidFill>
                          <a:effectLst/>
                        </a:rPr>
                        <a:t> </a:t>
                      </a:r>
                    </a:p>
                    <a:p>
                      <a:pPr algn="ctr">
                        <a:spcAft>
                          <a:spcPts val="0"/>
                        </a:spcAft>
                      </a:pPr>
                      <a:r>
                        <a:rPr lang="en-US" sz="1050" dirty="0">
                          <a:solidFill>
                            <a:schemeClr val="bg1"/>
                          </a:solidFill>
                          <a:effectLst/>
                        </a:rPr>
                        <a:t>R</a:t>
                      </a:r>
                      <a:r>
                        <a:rPr lang="ru-RU" sz="1050" dirty="0">
                          <a:solidFill>
                            <a:schemeClr val="bg1"/>
                          </a:solidFill>
                          <a:effectLst/>
                        </a:rPr>
                        <a:t>=</a:t>
                      </a:r>
                    </a:p>
                    <a:p>
                      <a:pPr algn="ctr">
                        <a:spcAft>
                          <a:spcPts val="0"/>
                        </a:spcAft>
                      </a:pPr>
                      <a:r>
                        <a:rPr lang="en-US" sz="1050" dirty="0">
                          <a:solidFill>
                            <a:schemeClr val="bg1"/>
                          </a:solidFill>
                          <a:effectLst/>
                        </a:rPr>
                        <a:t>J</a:t>
                      </a:r>
                      <a:r>
                        <a:rPr lang="ru-RU" sz="1050" dirty="0">
                          <a:solidFill>
                            <a:schemeClr val="bg1"/>
                          </a:solidFill>
                          <a:effectLst/>
                        </a:rPr>
                        <a:t>× </a:t>
                      </a:r>
                      <a:r>
                        <a:rPr lang="en-US" sz="1050" dirty="0">
                          <a:solidFill>
                            <a:schemeClr val="bg1"/>
                          </a:solidFill>
                          <a:effectLst/>
                        </a:rPr>
                        <a:t>P</a:t>
                      </a:r>
                      <a:endParaRPr lang="ru-RU" sz="1050" dirty="0">
                        <a:solidFill>
                          <a:schemeClr val="bg1"/>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dirty="0">
                          <a:solidFill>
                            <a:schemeClr val="bg1"/>
                          </a:solidFill>
                          <a:effectLst/>
                        </a:rPr>
                        <a:t>Уровень</a:t>
                      </a:r>
                    </a:p>
                    <a:p>
                      <a:pPr algn="ctr">
                        <a:spcAft>
                          <a:spcPts val="0"/>
                        </a:spcAft>
                      </a:pPr>
                      <a:r>
                        <a:rPr lang="ru-RU" sz="1050" dirty="0">
                          <a:solidFill>
                            <a:schemeClr val="bg1"/>
                          </a:solidFill>
                          <a:effectLst/>
                        </a:rPr>
                        <a:t>риска</a:t>
                      </a:r>
                      <a:endParaRPr lang="ru-RU" sz="1050" dirty="0">
                        <a:solidFill>
                          <a:schemeClr val="bg1"/>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dirty="0">
                          <a:solidFill>
                            <a:schemeClr val="bg1"/>
                          </a:solidFill>
                          <a:effectLst/>
                        </a:rPr>
                        <a:t>Мероприятия по снижению риска</a:t>
                      </a:r>
                      <a:endParaRPr lang="ru-RU" sz="1050" dirty="0">
                        <a:solidFill>
                          <a:schemeClr val="bg1"/>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dirty="0">
                          <a:solidFill>
                            <a:schemeClr val="bg1"/>
                          </a:solidFill>
                          <a:effectLst/>
                        </a:rPr>
                        <a:t>Срок</a:t>
                      </a:r>
                    </a:p>
                    <a:p>
                      <a:pPr algn="ctr">
                        <a:spcAft>
                          <a:spcPts val="0"/>
                        </a:spcAft>
                      </a:pPr>
                      <a:r>
                        <a:rPr lang="ru-RU" sz="1050" dirty="0">
                          <a:solidFill>
                            <a:schemeClr val="bg1"/>
                          </a:solidFill>
                          <a:effectLst/>
                        </a:rPr>
                        <a:t>выполнения мероприятий по снижению риска</a:t>
                      </a:r>
                      <a:endParaRPr lang="ru-RU" sz="1050" dirty="0">
                        <a:solidFill>
                          <a:schemeClr val="bg1"/>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dirty="0">
                          <a:solidFill>
                            <a:schemeClr val="bg1"/>
                          </a:solidFill>
                          <a:effectLst/>
                        </a:rPr>
                        <a:t>Ответственный</a:t>
                      </a:r>
                    </a:p>
                    <a:p>
                      <a:pPr algn="ctr">
                        <a:spcAft>
                          <a:spcPts val="0"/>
                        </a:spcAft>
                      </a:pPr>
                      <a:r>
                        <a:rPr lang="ru-RU" sz="1050" dirty="0">
                          <a:solidFill>
                            <a:schemeClr val="bg1"/>
                          </a:solidFill>
                          <a:effectLst/>
                        </a:rPr>
                        <a:t>за выполнения мероприятий по снижению риска</a:t>
                      </a:r>
                      <a:endParaRPr lang="ru-RU" sz="1050" dirty="0">
                        <a:solidFill>
                          <a:schemeClr val="bg1"/>
                        </a:solidFill>
                        <a:effectLst/>
                        <a:latin typeface="Times New Roman" panose="02020603050405020304" pitchFamily="18" charset="0"/>
                        <a:ea typeface="Times New Roman" panose="02020603050405020304" pitchFamily="18" charset="0"/>
                      </a:endParaRPr>
                    </a:p>
                  </a:txBody>
                  <a:tcPr marL="65942" marR="65942" marT="0" marB="0" anchor="ctr"/>
                </a:tc>
              </a:tr>
              <a:tr h="886468">
                <a:tc>
                  <a:txBody>
                    <a:bodyPr/>
                    <a:lstStyle/>
                    <a:p>
                      <a:pPr algn="ctr">
                        <a:spcAft>
                          <a:spcPts val="0"/>
                        </a:spcAft>
                      </a:pPr>
                      <a:r>
                        <a:rPr lang="ru-RU" sz="1100">
                          <a:effectLst/>
                        </a:rPr>
                        <a:t> </a:t>
                      </a:r>
                    </a:p>
                    <a:p>
                      <a:pPr algn="ctr">
                        <a:spcAft>
                          <a:spcPts val="0"/>
                        </a:spcAft>
                      </a:pPr>
                      <a:r>
                        <a:rPr lang="ru-RU" sz="1100">
                          <a:effectLst/>
                        </a:rPr>
                        <a:t>1</a:t>
                      </a:r>
                      <a:endParaRPr lang="ru-RU" sz="1100">
                        <a:effectLst/>
                        <a:latin typeface="Times New Roman" panose="02020603050405020304" pitchFamily="18" charset="0"/>
                        <a:ea typeface="Times New Roman" panose="02020603050405020304" pitchFamily="18" charset="0"/>
                      </a:endParaRPr>
                    </a:p>
                  </a:txBody>
                  <a:tcPr marL="65942" marR="65942" marT="0" marB="0"/>
                </a:tc>
                <a:tc>
                  <a:txBody>
                    <a:bodyPr/>
                    <a:lstStyle/>
                    <a:p>
                      <a:pPr algn="l">
                        <a:spcAft>
                          <a:spcPts val="0"/>
                        </a:spcAft>
                      </a:pPr>
                      <a:r>
                        <a:rPr lang="ru-RU" sz="1050" b="1" dirty="0">
                          <a:solidFill>
                            <a:srgbClr val="002060"/>
                          </a:solidFill>
                          <a:effectLst/>
                        </a:rPr>
                        <a:t>Выход из строя моечной машины</a:t>
                      </a:r>
                    </a:p>
                    <a:p>
                      <a:pPr algn="l">
                        <a:spcAft>
                          <a:spcPts val="0"/>
                        </a:spcAft>
                      </a:pPr>
                      <a:r>
                        <a:rPr lang="ru-RU" sz="1050" b="1" dirty="0">
                          <a:solidFill>
                            <a:srgbClr val="002060"/>
                          </a:solidFill>
                          <a:effectLst/>
                        </a:rPr>
                        <a:t> </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dirty="0">
                          <a:solidFill>
                            <a:srgbClr val="002060"/>
                          </a:solidFill>
                          <a:effectLst/>
                        </a:rPr>
                        <a:t> </a:t>
                      </a:r>
                    </a:p>
                    <a:p>
                      <a:pPr algn="ctr">
                        <a:spcAft>
                          <a:spcPts val="0"/>
                        </a:spcAft>
                      </a:pPr>
                      <a:r>
                        <a:rPr lang="ru-RU" sz="1050" b="1" dirty="0">
                          <a:solidFill>
                            <a:srgbClr val="002060"/>
                          </a:solidFill>
                          <a:effectLst/>
                        </a:rPr>
                        <a:t>Средняя</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a:solidFill>
                            <a:srgbClr val="002060"/>
                          </a:solidFill>
                          <a:effectLst/>
                        </a:rPr>
                        <a:t> </a:t>
                      </a:r>
                    </a:p>
                    <a:p>
                      <a:pPr algn="ctr">
                        <a:spcAft>
                          <a:spcPts val="0"/>
                        </a:spcAft>
                      </a:pPr>
                      <a:r>
                        <a:rPr lang="ru-RU" sz="1050" b="1">
                          <a:solidFill>
                            <a:srgbClr val="002060"/>
                          </a:solidFill>
                          <a:effectLst/>
                        </a:rPr>
                        <a:t>Умеренные</a:t>
                      </a:r>
                      <a:endParaRPr lang="ru-RU" sz="1050" b="1">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a:solidFill>
                            <a:srgbClr val="002060"/>
                          </a:solidFill>
                          <a:effectLst/>
                        </a:rPr>
                        <a:t> </a:t>
                      </a:r>
                    </a:p>
                    <a:p>
                      <a:pPr algn="ctr">
                        <a:spcAft>
                          <a:spcPts val="0"/>
                        </a:spcAft>
                      </a:pPr>
                      <a:r>
                        <a:rPr lang="ru-RU" sz="1050" b="1">
                          <a:solidFill>
                            <a:srgbClr val="002060"/>
                          </a:solidFill>
                          <a:effectLst/>
                        </a:rPr>
                        <a:t>6</a:t>
                      </a:r>
                      <a:endParaRPr lang="ru-RU" sz="1050" b="1">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a:solidFill>
                            <a:srgbClr val="002060"/>
                          </a:solidFill>
                          <a:effectLst/>
                        </a:rPr>
                        <a:t> </a:t>
                      </a:r>
                    </a:p>
                    <a:p>
                      <a:pPr algn="ctr">
                        <a:spcAft>
                          <a:spcPts val="0"/>
                        </a:spcAft>
                      </a:pPr>
                      <a:r>
                        <a:rPr lang="ru-RU" sz="1050" b="1">
                          <a:solidFill>
                            <a:srgbClr val="002060"/>
                          </a:solidFill>
                          <a:effectLst/>
                        </a:rPr>
                        <a:t>Контролируемый</a:t>
                      </a:r>
                      <a:endParaRPr lang="ru-RU" sz="1050" b="1">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l">
                        <a:spcAft>
                          <a:spcPts val="0"/>
                        </a:spcAft>
                      </a:pPr>
                      <a:r>
                        <a:rPr lang="ru-RU" sz="1050" b="1" dirty="0">
                          <a:solidFill>
                            <a:srgbClr val="002060"/>
                          </a:solidFill>
                          <a:effectLst/>
                        </a:rPr>
                        <a:t>Введение системы ТРМ (автономного обслуживания), </a:t>
                      </a:r>
                      <a:endParaRPr lang="ru-RU" sz="1050" b="1" dirty="0" smtClean="0">
                        <a:solidFill>
                          <a:srgbClr val="002060"/>
                        </a:solidFill>
                        <a:effectLst/>
                      </a:endParaRPr>
                    </a:p>
                    <a:p>
                      <a:pPr algn="l">
                        <a:spcAft>
                          <a:spcPts val="0"/>
                        </a:spcAft>
                      </a:pPr>
                      <a:r>
                        <a:rPr lang="ru-RU" sz="1050" b="1" dirty="0" smtClean="0">
                          <a:solidFill>
                            <a:srgbClr val="002060"/>
                          </a:solidFill>
                          <a:effectLst/>
                        </a:rPr>
                        <a:t>закупка </a:t>
                      </a:r>
                      <a:r>
                        <a:rPr lang="ru-RU" sz="1050" b="1" dirty="0">
                          <a:solidFill>
                            <a:srgbClr val="002060"/>
                          </a:solidFill>
                          <a:effectLst/>
                        </a:rPr>
                        <a:t>дополнительного аккумулятора</a:t>
                      </a:r>
                    </a:p>
                    <a:p>
                      <a:pPr algn="l">
                        <a:spcAft>
                          <a:spcPts val="0"/>
                        </a:spcAft>
                      </a:pPr>
                      <a:r>
                        <a:rPr lang="ru-RU" sz="1050" b="1" dirty="0">
                          <a:solidFill>
                            <a:srgbClr val="002060"/>
                          </a:solidFill>
                          <a:effectLst/>
                        </a:rPr>
                        <a:t> </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a:solidFill>
                            <a:srgbClr val="002060"/>
                          </a:solidFill>
                          <a:effectLst/>
                        </a:rPr>
                        <a:t> </a:t>
                      </a:r>
                    </a:p>
                    <a:p>
                      <a:pPr algn="ctr">
                        <a:spcAft>
                          <a:spcPts val="0"/>
                        </a:spcAft>
                      </a:pPr>
                      <a:r>
                        <a:rPr lang="ru-RU" sz="1050" b="1">
                          <a:solidFill>
                            <a:srgbClr val="002060"/>
                          </a:solidFill>
                          <a:effectLst/>
                        </a:rPr>
                        <a:t> </a:t>
                      </a:r>
                    </a:p>
                    <a:p>
                      <a:pPr algn="ctr">
                        <a:spcAft>
                          <a:spcPts val="0"/>
                        </a:spcAft>
                      </a:pPr>
                      <a:r>
                        <a:rPr lang="ru-RU" sz="1050" b="1">
                          <a:solidFill>
                            <a:srgbClr val="002060"/>
                          </a:solidFill>
                          <a:effectLst/>
                        </a:rPr>
                        <a:t>В течении года</a:t>
                      </a:r>
                      <a:endParaRPr lang="ru-RU" sz="1050" b="1">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a:solidFill>
                            <a:srgbClr val="002060"/>
                          </a:solidFill>
                          <a:effectLst/>
                        </a:rPr>
                        <a:t>Главный инженер</a:t>
                      </a:r>
                      <a:endParaRPr lang="ru-RU" sz="1050" b="1">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r>
              <a:tr h="913732">
                <a:tc>
                  <a:txBody>
                    <a:bodyPr/>
                    <a:lstStyle/>
                    <a:p>
                      <a:pPr algn="ctr">
                        <a:spcAft>
                          <a:spcPts val="0"/>
                        </a:spcAft>
                      </a:pPr>
                      <a:r>
                        <a:rPr lang="ru-RU" sz="1100">
                          <a:effectLst/>
                        </a:rPr>
                        <a:t> </a:t>
                      </a:r>
                    </a:p>
                    <a:p>
                      <a:pPr algn="ctr">
                        <a:spcAft>
                          <a:spcPts val="0"/>
                        </a:spcAft>
                      </a:pPr>
                      <a:r>
                        <a:rPr lang="ru-RU" sz="1100">
                          <a:effectLst/>
                        </a:rPr>
                        <a:t>2</a:t>
                      </a:r>
                      <a:endParaRPr lang="ru-RU" sz="1100">
                        <a:effectLst/>
                        <a:latin typeface="Times New Roman" panose="02020603050405020304" pitchFamily="18" charset="0"/>
                        <a:ea typeface="Times New Roman" panose="02020603050405020304" pitchFamily="18" charset="0"/>
                      </a:endParaRPr>
                    </a:p>
                  </a:txBody>
                  <a:tcPr marL="65942" marR="65942" marT="0" marB="0"/>
                </a:tc>
                <a:tc>
                  <a:txBody>
                    <a:bodyPr/>
                    <a:lstStyle/>
                    <a:p>
                      <a:pPr algn="l">
                        <a:spcAft>
                          <a:spcPts val="0"/>
                        </a:spcAft>
                      </a:pPr>
                      <a:r>
                        <a:rPr lang="ru-RU" sz="1050" b="1" dirty="0">
                          <a:solidFill>
                            <a:srgbClr val="002060"/>
                          </a:solidFill>
                          <a:effectLst/>
                        </a:rPr>
                        <a:t>Перебои в электроснабжении </a:t>
                      </a:r>
                    </a:p>
                    <a:p>
                      <a:pPr algn="l">
                        <a:spcAft>
                          <a:spcPts val="0"/>
                        </a:spcAft>
                      </a:pPr>
                      <a:r>
                        <a:rPr lang="ru-RU" sz="1050" b="1" dirty="0">
                          <a:solidFill>
                            <a:srgbClr val="002060"/>
                          </a:solidFill>
                          <a:effectLst/>
                        </a:rPr>
                        <a:t> </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dirty="0">
                          <a:solidFill>
                            <a:srgbClr val="002060"/>
                          </a:solidFill>
                          <a:effectLst/>
                        </a:rPr>
                        <a:t> </a:t>
                      </a:r>
                    </a:p>
                    <a:p>
                      <a:pPr algn="ctr">
                        <a:spcAft>
                          <a:spcPts val="0"/>
                        </a:spcAft>
                      </a:pPr>
                      <a:r>
                        <a:rPr lang="ru-RU" sz="1050" b="1" dirty="0">
                          <a:solidFill>
                            <a:srgbClr val="002060"/>
                          </a:solidFill>
                          <a:effectLst/>
                        </a:rPr>
                        <a:t>Средняя</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dirty="0">
                          <a:solidFill>
                            <a:srgbClr val="002060"/>
                          </a:solidFill>
                          <a:effectLst/>
                        </a:rPr>
                        <a:t> </a:t>
                      </a:r>
                    </a:p>
                    <a:p>
                      <a:pPr algn="ctr">
                        <a:spcAft>
                          <a:spcPts val="0"/>
                        </a:spcAft>
                      </a:pPr>
                      <a:r>
                        <a:rPr lang="ru-RU" sz="1050" b="1" dirty="0">
                          <a:solidFill>
                            <a:srgbClr val="002060"/>
                          </a:solidFill>
                          <a:effectLst/>
                        </a:rPr>
                        <a:t>Умеренные</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a:solidFill>
                            <a:srgbClr val="002060"/>
                          </a:solidFill>
                          <a:effectLst/>
                        </a:rPr>
                        <a:t> </a:t>
                      </a:r>
                    </a:p>
                    <a:p>
                      <a:pPr algn="ctr">
                        <a:spcAft>
                          <a:spcPts val="0"/>
                        </a:spcAft>
                      </a:pPr>
                      <a:r>
                        <a:rPr lang="ru-RU" sz="1050" b="1">
                          <a:solidFill>
                            <a:srgbClr val="002060"/>
                          </a:solidFill>
                          <a:effectLst/>
                        </a:rPr>
                        <a:t>6</a:t>
                      </a:r>
                      <a:endParaRPr lang="ru-RU" sz="1050" b="1">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a:solidFill>
                            <a:srgbClr val="002060"/>
                          </a:solidFill>
                          <a:effectLst/>
                        </a:rPr>
                        <a:t> </a:t>
                      </a:r>
                    </a:p>
                    <a:p>
                      <a:pPr algn="ctr">
                        <a:spcAft>
                          <a:spcPts val="0"/>
                        </a:spcAft>
                      </a:pPr>
                      <a:r>
                        <a:rPr lang="ru-RU" sz="1050" b="1">
                          <a:solidFill>
                            <a:srgbClr val="002060"/>
                          </a:solidFill>
                          <a:effectLst/>
                        </a:rPr>
                        <a:t>Контролируемый</a:t>
                      </a:r>
                      <a:endParaRPr lang="ru-RU" sz="1050" b="1">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l">
                        <a:spcAft>
                          <a:spcPts val="0"/>
                        </a:spcAft>
                      </a:pPr>
                      <a:r>
                        <a:rPr lang="ru-RU" sz="1050" b="1">
                          <a:solidFill>
                            <a:srgbClr val="002060"/>
                          </a:solidFill>
                          <a:effectLst/>
                        </a:rPr>
                        <a:t>Обеспечение резервными источниками питания</a:t>
                      </a:r>
                    </a:p>
                    <a:p>
                      <a:pPr algn="l">
                        <a:spcAft>
                          <a:spcPts val="0"/>
                        </a:spcAft>
                      </a:pPr>
                      <a:r>
                        <a:rPr lang="ru-RU" sz="1050" b="1">
                          <a:solidFill>
                            <a:srgbClr val="002060"/>
                          </a:solidFill>
                          <a:effectLst/>
                        </a:rPr>
                        <a:t> </a:t>
                      </a:r>
                      <a:endParaRPr lang="ru-RU" sz="1050" b="1">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a:solidFill>
                            <a:srgbClr val="002060"/>
                          </a:solidFill>
                          <a:effectLst/>
                        </a:rPr>
                        <a:t> </a:t>
                      </a:r>
                    </a:p>
                    <a:p>
                      <a:pPr algn="ctr">
                        <a:spcAft>
                          <a:spcPts val="0"/>
                        </a:spcAft>
                      </a:pPr>
                      <a:r>
                        <a:rPr lang="ru-RU" sz="1050" b="1">
                          <a:solidFill>
                            <a:srgbClr val="002060"/>
                          </a:solidFill>
                          <a:effectLst/>
                        </a:rPr>
                        <a:t>Постоянно</a:t>
                      </a:r>
                      <a:endParaRPr lang="ru-RU" sz="1050" b="1">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a:solidFill>
                            <a:srgbClr val="002060"/>
                          </a:solidFill>
                          <a:effectLst/>
                        </a:rPr>
                        <a:t>Главный инженер</a:t>
                      </a:r>
                      <a:endParaRPr lang="ru-RU" sz="1050" b="1">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r>
              <a:tr h="936104">
                <a:tc>
                  <a:txBody>
                    <a:bodyPr/>
                    <a:lstStyle/>
                    <a:p>
                      <a:pPr algn="ctr">
                        <a:spcAft>
                          <a:spcPts val="0"/>
                        </a:spcAft>
                      </a:pPr>
                      <a:r>
                        <a:rPr lang="ru-RU" sz="1100">
                          <a:effectLst/>
                        </a:rPr>
                        <a:t>3</a:t>
                      </a:r>
                      <a:endParaRPr lang="ru-RU" sz="1100">
                        <a:effectLst/>
                        <a:latin typeface="Times New Roman" panose="02020603050405020304" pitchFamily="18" charset="0"/>
                        <a:ea typeface="Times New Roman" panose="02020603050405020304" pitchFamily="18" charset="0"/>
                      </a:endParaRPr>
                    </a:p>
                  </a:txBody>
                  <a:tcPr marL="65942" marR="65942" marT="0" marB="0"/>
                </a:tc>
                <a:tc>
                  <a:txBody>
                    <a:bodyPr/>
                    <a:lstStyle/>
                    <a:p>
                      <a:pPr algn="l">
                        <a:spcAft>
                          <a:spcPts val="0"/>
                        </a:spcAft>
                      </a:pPr>
                      <a:r>
                        <a:rPr lang="ru-RU" sz="1050" b="1" dirty="0">
                          <a:solidFill>
                            <a:srgbClr val="002060"/>
                          </a:solidFill>
                          <a:effectLst/>
                        </a:rPr>
                        <a:t>Эпидемиологические и пандемические риски </a:t>
                      </a:r>
                    </a:p>
                    <a:p>
                      <a:pPr algn="l">
                        <a:spcAft>
                          <a:spcPts val="0"/>
                        </a:spcAft>
                      </a:pPr>
                      <a:r>
                        <a:rPr lang="ru-RU" sz="1050" b="1" dirty="0">
                          <a:solidFill>
                            <a:srgbClr val="002060"/>
                          </a:solidFill>
                          <a:effectLst/>
                        </a:rPr>
                        <a:t> </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a:solidFill>
                            <a:srgbClr val="002060"/>
                          </a:solidFill>
                          <a:effectLst/>
                        </a:rPr>
                        <a:t> </a:t>
                      </a:r>
                    </a:p>
                    <a:p>
                      <a:pPr algn="ctr">
                        <a:spcAft>
                          <a:spcPts val="0"/>
                        </a:spcAft>
                      </a:pPr>
                      <a:r>
                        <a:rPr lang="ru-RU" sz="1050" b="1">
                          <a:solidFill>
                            <a:srgbClr val="002060"/>
                          </a:solidFill>
                          <a:effectLst/>
                        </a:rPr>
                        <a:t>Высокий</a:t>
                      </a:r>
                      <a:endParaRPr lang="ru-RU" sz="1050" b="1">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dirty="0">
                          <a:solidFill>
                            <a:srgbClr val="002060"/>
                          </a:solidFill>
                          <a:effectLst/>
                        </a:rPr>
                        <a:t> </a:t>
                      </a:r>
                    </a:p>
                    <a:p>
                      <a:pPr algn="ctr">
                        <a:spcAft>
                          <a:spcPts val="0"/>
                        </a:spcAft>
                      </a:pPr>
                      <a:r>
                        <a:rPr lang="ru-RU" sz="1050" b="1" dirty="0">
                          <a:solidFill>
                            <a:srgbClr val="002060"/>
                          </a:solidFill>
                          <a:effectLst/>
                        </a:rPr>
                        <a:t>Серьезный</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dirty="0">
                          <a:solidFill>
                            <a:srgbClr val="002060"/>
                          </a:solidFill>
                          <a:effectLst/>
                        </a:rPr>
                        <a:t> </a:t>
                      </a:r>
                    </a:p>
                    <a:p>
                      <a:pPr algn="ctr">
                        <a:spcAft>
                          <a:spcPts val="0"/>
                        </a:spcAft>
                      </a:pPr>
                      <a:r>
                        <a:rPr lang="ru-RU" sz="1050" b="1" dirty="0">
                          <a:solidFill>
                            <a:srgbClr val="002060"/>
                          </a:solidFill>
                          <a:effectLst/>
                        </a:rPr>
                        <a:t>12</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dirty="0">
                          <a:solidFill>
                            <a:srgbClr val="002060"/>
                          </a:solidFill>
                          <a:effectLst/>
                        </a:rPr>
                        <a:t> </a:t>
                      </a:r>
                    </a:p>
                    <a:p>
                      <a:pPr algn="ctr">
                        <a:spcAft>
                          <a:spcPts val="0"/>
                        </a:spcAft>
                      </a:pPr>
                      <a:r>
                        <a:rPr lang="ru-RU" sz="1050" b="1" dirty="0">
                          <a:solidFill>
                            <a:srgbClr val="002060"/>
                          </a:solidFill>
                          <a:effectLst/>
                        </a:rPr>
                        <a:t>Значительный</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l">
                        <a:spcAft>
                          <a:spcPts val="0"/>
                        </a:spcAft>
                      </a:pPr>
                      <a:r>
                        <a:rPr lang="ru-RU" sz="1050" b="1" dirty="0">
                          <a:solidFill>
                            <a:srgbClr val="002060"/>
                          </a:solidFill>
                          <a:effectLst/>
                        </a:rPr>
                        <a:t>Доставка работников служебным транспортом, вакцинация, масочный режим, изоляция</a:t>
                      </a:r>
                    </a:p>
                    <a:p>
                      <a:pPr algn="l">
                        <a:spcAft>
                          <a:spcPts val="0"/>
                        </a:spcAft>
                      </a:pPr>
                      <a:r>
                        <a:rPr lang="ru-RU" sz="1050" b="1" dirty="0">
                          <a:solidFill>
                            <a:srgbClr val="002060"/>
                          </a:solidFill>
                          <a:effectLst/>
                        </a:rPr>
                        <a:t> </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a:solidFill>
                            <a:srgbClr val="002060"/>
                          </a:solidFill>
                          <a:effectLst/>
                        </a:rPr>
                        <a:t> </a:t>
                      </a:r>
                    </a:p>
                    <a:p>
                      <a:pPr algn="ctr">
                        <a:spcAft>
                          <a:spcPts val="0"/>
                        </a:spcAft>
                      </a:pPr>
                      <a:r>
                        <a:rPr lang="ru-RU" sz="1050" b="1">
                          <a:solidFill>
                            <a:srgbClr val="002060"/>
                          </a:solidFill>
                          <a:effectLst/>
                        </a:rPr>
                        <a:t> </a:t>
                      </a:r>
                    </a:p>
                    <a:p>
                      <a:pPr algn="ctr">
                        <a:spcAft>
                          <a:spcPts val="0"/>
                        </a:spcAft>
                      </a:pPr>
                      <a:r>
                        <a:rPr lang="ru-RU" sz="1050" b="1">
                          <a:solidFill>
                            <a:srgbClr val="002060"/>
                          </a:solidFill>
                          <a:effectLst/>
                        </a:rPr>
                        <a:t> </a:t>
                      </a:r>
                    </a:p>
                    <a:p>
                      <a:pPr algn="ctr">
                        <a:spcAft>
                          <a:spcPts val="0"/>
                        </a:spcAft>
                      </a:pPr>
                      <a:r>
                        <a:rPr lang="ru-RU" sz="1050" b="1">
                          <a:solidFill>
                            <a:srgbClr val="002060"/>
                          </a:solidFill>
                          <a:effectLst/>
                        </a:rPr>
                        <a:t>Постоянно</a:t>
                      </a:r>
                      <a:endParaRPr lang="ru-RU" sz="1050" b="1">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a:solidFill>
                            <a:srgbClr val="002060"/>
                          </a:solidFill>
                          <a:effectLst/>
                        </a:rPr>
                        <a:t>ЗГД по персоналу</a:t>
                      </a:r>
                      <a:endParaRPr lang="ru-RU" sz="1050" b="1">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r>
              <a:tr h="792088">
                <a:tc>
                  <a:txBody>
                    <a:bodyPr/>
                    <a:lstStyle/>
                    <a:p>
                      <a:pPr algn="ctr">
                        <a:spcAft>
                          <a:spcPts val="0"/>
                        </a:spcAft>
                      </a:pPr>
                      <a:r>
                        <a:rPr lang="ru-RU" sz="1100">
                          <a:effectLst/>
                        </a:rPr>
                        <a:t>4</a:t>
                      </a:r>
                      <a:endParaRPr lang="ru-RU" sz="1100">
                        <a:effectLst/>
                        <a:latin typeface="Times New Roman" panose="02020603050405020304" pitchFamily="18" charset="0"/>
                        <a:ea typeface="Times New Roman" panose="02020603050405020304" pitchFamily="18" charset="0"/>
                      </a:endParaRPr>
                    </a:p>
                  </a:txBody>
                  <a:tcPr marL="65942" marR="65942" marT="0" marB="0"/>
                </a:tc>
                <a:tc>
                  <a:txBody>
                    <a:bodyPr/>
                    <a:lstStyle/>
                    <a:p>
                      <a:pPr algn="l">
                        <a:spcAft>
                          <a:spcPts val="0"/>
                        </a:spcAft>
                      </a:pPr>
                      <a:r>
                        <a:rPr lang="ru-RU" sz="1050" b="1" dirty="0">
                          <a:solidFill>
                            <a:srgbClr val="002060"/>
                          </a:solidFill>
                          <a:effectLst/>
                        </a:rPr>
                        <a:t>Отсутствие расходных материалов</a:t>
                      </a:r>
                    </a:p>
                    <a:p>
                      <a:pPr algn="l">
                        <a:spcAft>
                          <a:spcPts val="0"/>
                        </a:spcAft>
                      </a:pPr>
                      <a:r>
                        <a:rPr lang="ru-RU" sz="1050" b="1" dirty="0">
                          <a:solidFill>
                            <a:srgbClr val="002060"/>
                          </a:solidFill>
                          <a:effectLst/>
                        </a:rPr>
                        <a:t> </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dirty="0">
                          <a:solidFill>
                            <a:srgbClr val="002060"/>
                          </a:solidFill>
                          <a:effectLst/>
                        </a:rPr>
                        <a:t> </a:t>
                      </a:r>
                    </a:p>
                    <a:p>
                      <a:pPr algn="ctr">
                        <a:spcAft>
                          <a:spcPts val="0"/>
                        </a:spcAft>
                      </a:pPr>
                      <a:r>
                        <a:rPr lang="ru-RU" sz="1050" b="1" dirty="0">
                          <a:solidFill>
                            <a:srgbClr val="002060"/>
                          </a:solidFill>
                          <a:effectLst/>
                        </a:rPr>
                        <a:t>Средняя</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dirty="0">
                          <a:solidFill>
                            <a:srgbClr val="002060"/>
                          </a:solidFill>
                          <a:effectLst/>
                        </a:rPr>
                        <a:t> </a:t>
                      </a:r>
                    </a:p>
                    <a:p>
                      <a:pPr algn="ctr">
                        <a:spcAft>
                          <a:spcPts val="0"/>
                        </a:spcAft>
                      </a:pPr>
                      <a:r>
                        <a:rPr lang="ru-RU" sz="1050" b="1" dirty="0">
                          <a:solidFill>
                            <a:srgbClr val="002060"/>
                          </a:solidFill>
                          <a:effectLst/>
                        </a:rPr>
                        <a:t>Умеренные</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dirty="0">
                          <a:solidFill>
                            <a:srgbClr val="002060"/>
                          </a:solidFill>
                          <a:effectLst/>
                        </a:rPr>
                        <a:t> </a:t>
                      </a:r>
                    </a:p>
                    <a:p>
                      <a:pPr algn="ctr">
                        <a:spcAft>
                          <a:spcPts val="0"/>
                        </a:spcAft>
                      </a:pPr>
                      <a:r>
                        <a:rPr lang="ru-RU" sz="1050" b="1" dirty="0">
                          <a:solidFill>
                            <a:srgbClr val="002060"/>
                          </a:solidFill>
                          <a:effectLst/>
                        </a:rPr>
                        <a:t>6</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dirty="0">
                          <a:solidFill>
                            <a:srgbClr val="002060"/>
                          </a:solidFill>
                          <a:effectLst/>
                        </a:rPr>
                        <a:t> </a:t>
                      </a:r>
                    </a:p>
                    <a:p>
                      <a:pPr algn="ctr">
                        <a:spcAft>
                          <a:spcPts val="0"/>
                        </a:spcAft>
                      </a:pPr>
                      <a:r>
                        <a:rPr lang="ru-RU" sz="1050" b="1" dirty="0">
                          <a:solidFill>
                            <a:srgbClr val="002060"/>
                          </a:solidFill>
                          <a:effectLst/>
                        </a:rPr>
                        <a:t>Контролируемый</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l">
                        <a:spcAft>
                          <a:spcPts val="0"/>
                        </a:spcAft>
                      </a:pPr>
                      <a:r>
                        <a:rPr lang="ru-RU" sz="1050" b="1" dirty="0">
                          <a:solidFill>
                            <a:srgbClr val="002060"/>
                          </a:solidFill>
                          <a:effectLst/>
                        </a:rPr>
                        <a:t>Обеспечение склада запасов материалов</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dirty="0">
                          <a:solidFill>
                            <a:srgbClr val="002060"/>
                          </a:solidFill>
                          <a:effectLst/>
                        </a:rPr>
                        <a:t>В течении года</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c>
                  <a:txBody>
                    <a:bodyPr/>
                    <a:lstStyle/>
                    <a:p>
                      <a:pPr algn="ctr">
                        <a:spcAft>
                          <a:spcPts val="0"/>
                        </a:spcAft>
                      </a:pPr>
                      <a:r>
                        <a:rPr lang="ru-RU" sz="1050" b="1" dirty="0">
                          <a:solidFill>
                            <a:srgbClr val="002060"/>
                          </a:solidFill>
                          <a:effectLst/>
                        </a:rPr>
                        <a:t>Оптимизация закупочной деятельности</a:t>
                      </a:r>
                    </a:p>
                    <a:p>
                      <a:pPr algn="ctr">
                        <a:spcAft>
                          <a:spcPts val="0"/>
                        </a:spcAft>
                      </a:pPr>
                      <a:r>
                        <a:rPr lang="ru-RU" sz="1050" b="1" dirty="0">
                          <a:solidFill>
                            <a:srgbClr val="002060"/>
                          </a:solidFill>
                          <a:effectLst/>
                        </a:rPr>
                        <a:t> </a:t>
                      </a:r>
                      <a:endParaRPr lang="ru-RU" sz="1050" b="1" dirty="0">
                        <a:solidFill>
                          <a:srgbClr val="002060"/>
                        </a:solidFill>
                        <a:effectLst/>
                        <a:latin typeface="Times New Roman" panose="02020603050405020304" pitchFamily="18" charset="0"/>
                        <a:ea typeface="Times New Roman" panose="02020603050405020304" pitchFamily="18" charset="0"/>
                      </a:endParaRPr>
                    </a:p>
                  </a:txBody>
                  <a:tcPr marL="65942" marR="65942" marT="0" marB="0" anchor="ctr"/>
                </a:tc>
              </a:tr>
            </a:tbl>
          </a:graphicData>
        </a:graphic>
      </p:graphicFrame>
      <p:sp>
        <p:nvSpPr>
          <p:cNvPr id="10305" name="Прямоугольник 5"/>
          <p:cNvSpPr>
            <a:spLocks noChangeArrowheads="1"/>
          </p:cNvSpPr>
          <p:nvPr/>
        </p:nvSpPr>
        <p:spPr bwMode="auto">
          <a:xfrm>
            <a:off x="2484438" y="404813"/>
            <a:ext cx="5040312" cy="522287"/>
          </a:xfrm>
          <a:prstGeom prst="rect">
            <a:avLst/>
          </a:prstGeom>
          <a:noFill/>
          <a:ln w="9525">
            <a:noFill/>
            <a:miter lim="800000"/>
            <a:headEnd/>
            <a:tailEnd/>
          </a:ln>
        </p:spPr>
        <p:txBody>
          <a:bodyPr>
            <a:spAutoFit/>
          </a:bodyPr>
          <a:lstStyle/>
          <a:p>
            <a:r>
              <a:rPr lang="ru-RU" altLang="ru-RU" sz="2800" b="1">
                <a:solidFill>
                  <a:srgbClr val="C00000"/>
                </a:solidFill>
                <a:latin typeface="Calibri" pitchFamily="34" charset="0"/>
                <a:cs typeface="Times New Roman" pitchFamily="18" charset="0"/>
              </a:rPr>
              <a:t>Риски будущего состояния</a:t>
            </a:r>
            <a:endParaRPr lang="ru-RU" sz="2800"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2249</TotalTime>
  <Words>1559</Words>
  <Application>Microsoft Office PowerPoint</Application>
  <PresentationFormat>Экран (4:3)</PresentationFormat>
  <Paragraphs>399</Paragraphs>
  <Slides>26</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26</vt:i4>
      </vt:variant>
    </vt:vector>
  </HeadingPairs>
  <TitlesOfParts>
    <vt:vector size="31" baseType="lpstr">
      <vt:lpstr>Calibri</vt:lpstr>
      <vt:lpstr>Arial</vt:lpstr>
      <vt:lpstr>Times New Roman</vt:lpstr>
      <vt:lpstr>Wingdings</vt:lpstr>
      <vt:lpstr>Тема Office</vt:lpstr>
      <vt:lpstr>Выпускная аттестационная работа на тему: «Проект повышения эффективности бизнес-процессов административно-хозяйственной деятельности  АО «Нижегородский завод 70-летия Победы» за счет внедрения технологий бережливого производства»       </vt:lpstr>
      <vt:lpstr>Слайд 2</vt:lpstr>
      <vt:lpstr>Слайд 3</vt:lpstr>
      <vt:lpstr>АО «Нижегородский завод  70-летия Победы»</vt:lpstr>
      <vt:lpstr>Административно-хозяйственная  деятельность на предприятии</vt:lpstr>
      <vt:lpstr>ЧЕК ЛИСТ СМБП</vt:lpstr>
      <vt:lpstr>Слайд 7</vt:lpstr>
      <vt:lpstr>Карта потока создания ценности  текущего состояния</vt:lpstr>
      <vt:lpstr> </vt:lpstr>
      <vt:lpstr>Карта потока создания ценности  будущего состояния</vt:lpstr>
      <vt:lpstr>Применение методов и инструментов  СМБП </vt:lpstr>
      <vt:lpstr>Применение методов и инструментов  СМБП </vt:lpstr>
      <vt:lpstr>Применение методов и инструментов  СМБП </vt:lpstr>
      <vt:lpstr>Применение методов и инструментов  СМБП </vt:lpstr>
      <vt:lpstr>Применение методов и инструментов  СМБП </vt:lpstr>
      <vt:lpstr>Применение методов и инструментов  СМБП </vt:lpstr>
      <vt:lpstr>Проект :  «Повышение эффективности и снижение потерь при плановой уборке производственных помещений корпуса №7» </vt:lpstr>
      <vt:lpstr>Проект :  «Повышение эффективности и снижение потерь при плановой уборке производственных помещений корпуса №7» </vt:lpstr>
      <vt:lpstr>Проект :  «Повышение эффективности и снижение потерь при плановой уборке производственных помещений корпуса №7» </vt:lpstr>
      <vt:lpstr>Расчет экономического эффекта  от внедрения поломоечной машины в производственном помещении корпус №7 </vt:lpstr>
      <vt:lpstr>Расчет экономического эффекта  от внедрения поломоечной машины в производственном помещении корпус №7 </vt:lpstr>
      <vt:lpstr>Расчет экономического эффекта  от внедрения поломоечной машины в производственном помещении корпус №7 </vt:lpstr>
      <vt:lpstr>Слайд 23</vt:lpstr>
      <vt:lpstr>Слайд 24</vt:lpstr>
      <vt:lpstr>Слайд 25</vt:lpstr>
      <vt:lpstr>СПАСИБО ЗА ВНИМАНИЕ!</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136</cp:revision>
  <dcterms:created xsi:type="dcterms:W3CDTF">2017-05-18T12:03:42Z</dcterms:created>
  <dcterms:modified xsi:type="dcterms:W3CDTF">2020-11-28T07:31:54Z</dcterms:modified>
</cp:coreProperties>
</file>