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9" r:id="rId2"/>
    <p:sldId id="308" r:id="rId3"/>
    <p:sldId id="285" r:id="rId4"/>
    <p:sldId id="277" r:id="rId5"/>
    <p:sldId id="278" r:id="rId6"/>
    <p:sldId id="257" r:id="rId7"/>
    <p:sldId id="284" r:id="rId8"/>
    <p:sldId id="279" r:id="rId9"/>
    <p:sldId id="280" r:id="rId10"/>
    <p:sldId id="281" r:id="rId11"/>
    <p:sldId id="282" r:id="rId12"/>
    <p:sldId id="283" r:id="rId13"/>
    <p:sldId id="286" r:id="rId14"/>
    <p:sldId id="287" r:id="rId15"/>
    <p:sldId id="288" r:id="rId16"/>
    <p:sldId id="290" r:id="rId17"/>
    <p:sldId id="291" r:id="rId18"/>
    <p:sldId id="292" r:id="rId19"/>
    <p:sldId id="297" r:id="rId20"/>
    <p:sldId id="293" r:id="rId21"/>
    <p:sldId id="294" r:id="rId22"/>
    <p:sldId id="295" r:id="rId2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240C"/>
    <a:srgbClr val="822020"/>
    <a:srgbClr val="588CC5"/>
    <a:srgbClr val="555555"/>
    <a:srgbClr val="A3BFD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6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dov-an\Desktop\&#1055;&#1044;&#1054;\5.%20&#1055;&#1088;&#1086;&#1080;&#1079;&#1074;&#1086;&#1076;&#1089;&#1090;&#1074;&#1077;&#1085;&#1085;&#1072;&#1103;%20&#1089;&#1080;&#1089;&#1090;&#1077;&#1084;&#1072;\&#1055;&#1088;&#1077;&#1079;&#1080;&#1076;&#1077;&#1085;&#1090;&#1089;&#1082;&#1072;&#1103;%20&#1087;&#1088;&#1086;&#1075;&#1088;&#1072;&#1084;&#1084;&#1072;\&#1044;&#1080;&#1087;&#1083;&#1086;&#1084;&#1085;&#1072;&#1103;%20&#1088;&#1072;&#1073;&#1086;&#1090;&#1072;\&#1057;&#1091;&#1084;&#1084;&#1072;%20&#1089;&#1082;&#1083;&#1072;&#1076;&#1089;&#1082;&#1080;&#1093;%20&#1079;&#1072;&#1087;&#1072;&#1089;&#1086;&#1074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dov-an\Desktop\&#1055;&#1044;&#1054;\5.%20&#1055;&#1088;&#1086;&#1080;&#1079;&#1074;&#1086;&#1076;&#1089;&#1090;&#1074;&#1077;&#1085;&#1085;&#1072;&#1103;%20&#1089;&#1080;&#1089;&#1090;&#1077;&#1084;&#1072;\&#1055;&#1088;&#1077;&#1079;&#1080;&#1076;&#1077;&#1085;&#1090;&#1089;&#1082;&#1072;&#1103;%20&#1087;&#1088;&#1086;&#1075;&#1088;&#1072;&#1084;&#1084;&#1072;\&#1044;&#1080;&#1087;&#1083;&#1086;&#1084;&#1085;&#1072;&#1103;%20&#1088;&#1072;&#1073;&#1086;&#1090;&#1072;\&#1056;&#1072;&#1089;&#1095;&#1077;&#1090;%20&#1087;&#1088;&#1086;&#1075;&#1085;&#1086;&#1079;&#1085;&#1099;&#1093;%20&#1094;&#1080;&#1092;&#1088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0611130432294231"/>
          <c:y val="0.36786836131852679"/>
          <c:w val="0.75617507961237729"/>
          <c:h val="0.431319178237240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Лист1!$B$28</c:f>
              <c:strCache>
                <c:ptCount val="1"/>
                <c:pt idx="0">
                  <c:v>Сумма оплаченная за комплектующие,
руб., оборот за месяц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Лист1!$A$29:$A$52</c:f>
              <c:strCache>
                <c:ptCount val="24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2019 год</c:v>
                </c:pt>
                <c:pt idx="13">
                  <c:v>январь</c:v>
                </c:pt>
                <c:pt idx="14">
                  <c:v>февраль</c:v>
                </c:pt>
                <c:pt idx="15">
                  <c:v>март</c:v>
                </c:pt>
                <c:pt idx="16">
                  <c:v>апрель</c:v>
                </c:pt>
                <c:pt idx="17">
                  <c:v>май</c:v>
                </c:pt>
                <c:pt idx="18">
                  <c:v>июнь</c:v>
                </c:pt>
                <c:pt idx="19">
                  <c:v>июль</c:v>
                </c:pt>
                <c:pt idx="20">
                  <c:v>август</c:v>
                </c:pt>
                <c:pt idx="21">
                  <c:v>сентябрь</c:v>
                </c:pt>
                <c:pt idx="22">
                  <c:v>октябрь</c:v>
                </c:pt>
                <c:pt idx="23">
                  <c:v>2020 год</c:v>
                </c:pt>
              </c:strCache>
            </c:strRef>
          </c:cat>
          <c:val>
            <c:numRef>
              <c:f>Лист1!$B$29:$B$52</c:f>
              <c:numCache>
                <c:formatCode>#,##0.00</c:formatCode>
                <c:ptCount val="24"/>
                <c:pt idx="0">
                  <c:v>12250875.17</c:v>
                </c:pt>
                <c:pt idx="1">
                  <c:v>52494724.850000001</c:v>
                </c:pt>
                <c:pt idx="2">
                  <c:v>9325448.6400000006</c:v>
                </c:pt>
                <c:pt idx="3">
                  <c:v>98050540.060000002</c:v>
                </c:pt>
                <c:pt idx="4">
                  <c:v>26524992.079999998</c:v>
                </c:pt>
                <c:pt idx="5">
                  <c:v>55288139.579999998</c:v>
                </c:pt>
                <c:pt idx="6">
                  <c:v>63991963.229999997</c:v>
                </c:pt>
                <c:pt idx="7">
                  <c:v>18078479.289999999</c:v>
                </c:pt>
                <c:pt idx="8">
                  <c:v>47325727.039999999</c:v>
                </c:pt>
                <c:pt idx="9">
                  <c:v>41674864.549999997</c:v>
                </c:pt>
                <c:pt idx="10">
                  <c:v>31653186.260000002</c:v>
                </c:pt>
                <c:pt idx="11">
                  <c:v>36399461.899999999</c:v>
                </c:pt>
                <c:pt idx="12">
                  <c:v>493058402.65000004</c:v>
                </c:pt>
                <c:pt idx="13">
                  <c:v>15339158.85</c:v>
                </c:pt>
                <c:pt idx="14">
                  <c:v>12945110.15</c:v>
                </c:pt>
                <c:pt idx="15">
                  <c:v>18016901.829999998</c:v>
                </c:pt>
                <c:pt idx="16">
                  <c:v>14858695.189999999</c:v>
                </c:pt>
                <c:pt idx="17">
                  <c:v>17109375.02</c:v>
                </c:pt>
                <c:pt idx="18">
                  <c:v>72353489.510000005</c:v>
                </c:pt>
                <c:pt idx="19">
                  <c:v>22790136.280000001</c:v>
                </c:pt>
                <c:pt idx="20">
                  <c:v>54834239.460000001</c:v>
                </c:pt>
                <c:pt idx="21">
                  <c:v>72629334.469999999</c:v>
                </c:pt>
                <c:pt idx="22">
                  <c:v>52195711.619999997</c:v>
                </c:pt>
                <c:pt idx="23">
                  <c:v>353072152.38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64-4527-B646-23276EFB50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50483480"/>
        <c:axId val="550483808"/>
      </c:barChart>
      <c:catAx>
        <c:axId val="550483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0483808"/>
        <c:crosses val="autoZero"/>
        <c:auto val="1"/>
        <c:lblAlgn val="ctr"/>
        <c:lblOffset val="100"/>
        <c:noMultiLvlLbl val="0"/>
      </c:catAx>
      <c:valAx>
        <c:axId val="550483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0483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/>
              <a:t>Сумма комплектующих на складе,
руб., на конец месяца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Лист1!$B$1:$B$2</c:f>
              <c:strCache>
                <c:ptCount val="2"/>
                <c:pt idx="0">
                  <c:v>2019 год</c:v>
                </c:pt>
                <c:pt idx="1">
                  <c:v>Сумма комплектующих на складе,
руб., на конец месяца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elete val="1"/>
          </c:dLbls>
          <c:cat>
            <c:strRef>
              <c:f>Лист1!$A$3:$A$24</c:f>
              <c:strCache>
                <c:ptCount val="2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2020 год</c:v>
                </c:pt>
                <c:pt idx="13">
                  <c:v>январь</c:v>
                </c:pt>
                <c:pt idx="14">
                  <c:v>февраль</c:v>
                </c:pt>
                <c:pt idx="15">
                  <c:v>март</c:v>
                </c:pt>
                <c:pt idx="16">
                  <c:v>апрель</c:v>
                </c:pt>
                <c:pt idx="17">
                  <c:v>май</c:v>
                </c:pt>
                <c:pt idx="18">
                  <c:v>июнь</c:v>
                </c:pt>
                <c:pt idx="19">
                  <c:v>июль</c:v>
                </c:pt>
                <c:pt idx="20">
                  <c:v>август</c:v>
                </c:pt>
                <c:pt idx="21">
                  <c:v>сентябрь</c:v>
                </c:pt>
              </c:strCache>
            </c:strRef>
          </c:cat>
          <c:val>
            <c:numRef>
              <c:f>Лист1!$B$3:$B$24</c:f>
              <c:numCache>
                <c:formatCode>#,##0.00</c:formatCode>
                <c:ptCount val="22"/>
                <c:pt idx="0">
                  <c:v>258556100.21000001</c:v>
                </c:pt>
                <c:pt idx="1">
                  <c:v>327795984.99000001</c:v>
                </c:pt>
                <c:pt idx="2">
                  <c:v>294748187.95999998</c:v>
                </c:pt>
                <c:pt idx="3">
                  <c:v>311903244.29000002</c:v>
                </c:pt>
                <c:pt idx="4">
                  <c:v>275369454.81</c:v>
                </c:pt>
                <c:pt idx="5">
                  <c:v>262662324.13999999</c:v>
                </c:pt>
                <c:pt idx="6">
                  <c:v>319700794.74000001</c:v>
                </c:pt>
                <c:pt idx="7">
                  <c:v>305948390.94999999</c:v>
                </c:pt>
                <c:pt idx="8">
                  <c:v>294528930.69999999</c:v>
                </c:pt>
                <c:pt idx="9">
                  <c:v>297107841.61000001</c:v>
                </c:pt>
                <c:pt idx="10">
                  <c:v>297436277.83999997</c:v>
                </c:pt>
                <c:pt idx="11">
                  <c:v>292980497.47000003</c:v>
                </c:pt>
                <c:pt idx="13">
                  <c:v>285795374.17000002</c:v>
                </c:pt>
                <c:pt idx="14">
                  <c:v>301014847.81</c:v>
                </c:pt>
                <c:pt idx="15">
                  <c:v>270889545.16000003</c:v>
                </c:pt>
                <c:pt idx="16">
                  <c:v>288462383.81999999</c:v>
                </c:pt>
                <c:pt idx="17">
                  <c:v>289218578.14999998</c:v>
                </c:pt>
                <c:pt idx="18">
                  <c:v>332439858.38</c:v>
                </c:pt>
                <c:pt idx="19">
                  <c:v>320068293.69</c:v>
                </c:pt>
                <c:pt idx="20">
                  <c:v>315523759.92000002</c:v>
                </c:pt>
                <c:pt idx="21">
                  <c:v>344055783.63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A2-4F28-8E76-7EFD6750684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33491520"/>
        <c:axId val="233487584"/>
      </c:barChart>
      <c:catAx>
        <c:axId val="233491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3487584"/>
        <c:crosses val="autoZero"/>
        <c:auto val="1"/>
        <c:lblAlgn val="ctr"/>
        <c:lblOffset val="100"/>
        <c:noMultiLvlLbl val="0"/>
      </c:catAx>
      <c:valAx>
        <c:axId val="233487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3491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/>
              <a:t>Прогнозный эффект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Выручка, тыс. руб.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Лист1!$B$1:$E$1</c:f>
              <c:strCache>
                <c:ptCount val="4"/>
                <c:pt idx="0">
                  <c:v>10 мес. 2020</c:v>
                </c:pt>
                <c:pt idx="1">
                  <c:v>Прогноз 2020 год</c:v>
                </c:pt>
                <c:pt idx="2">
                  <c:v>Прогноз 2021 без учета улучшений</c:v>
                </c:pt>
                <c:pt idx="3">
                  <c:v>Прогноз 2021 с учетом улучшений</c:v>
                </c:pt>
              </c:strCache>
            </c:strRef>
          </c:cat>
          <c:val>
            <c:numRef>
              <c:f>Лист1!$B$2:$E$2</c:f>
              <c:numCache>
                <c:formatCode>#,##0</c:formatCode>
                <c:ptCount val="4"/>
                <c:pt idx="0">
                  <c:v>903392</c:v>
                </c:pt>
                <c:pt idx="1">
                  <c:v>965082</c:v>
                </c:pt>
                <c:pt idx="2">
                  <c:v>1301145</c:v>
                </c:pt>
                <c:pt idx="3">
                  <c:v>1301145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37-44FE-B07D-84DE044592BC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Затраты на комплектующие, тыс. руб.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Лист1!$B$1:$E$1</c:f>
              <c:strCache>
                <c:ptCount val="4"/>
                <c:pt idx="0">
                  <c:v>10 мес. 2020</c:v>
                </c:pt>
                <c:pt idx="1">
                  <c:v>Прогноз 2020 год</c:v>
                </c:pt>
                <c:pt idx="2">
                  <c:v>Прогноз 2021 без учета улучшений</c:v>
                </c:pt>
                <c:pt idx="3">
                  <c:v>Прогноз 2021 с учетом улучшений</c:v>
                </c:pt>
              </c:strCache>
            </c:strRef>
          </c:cat>
          <c:val>
            <c:numRef>
              <c:f>Лист1!$B$3:$E$3</c:f>
              <c:numCache>
                <c:formatCode>#,##0</c:formatCode>
                <c:ptCount val="4"/>
                <c:pt idx="0">
                  <c:v>353072</c:v>
                </c:pt>
                <c:pt idx="1">
                  <c:v>377182</c:v>
                </c:pt>
                <c:pt idx="2">
                  <c:v>508525</c:v>
                </c:pt>
                <c:pt idx="3">
                  <c:v>381394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37-44FE-B07D-84DE044592BC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Среднегодовой складской остаток, тыс. руб.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Лист1!$B$1:$E$1</c:f>
              <c:strCache>
                <c:ptCount val="4"/>
                <c:pt idx="0">
                  <c:v>10 мес. 2020</c:v>
                </c:pt>
                <c:pt idx="1">
                  <c:v>Прогноз 2020 год</c:v>
                </c:pt>
                <c:pt idx="2">
                  <c:v>Прогноз 2021 без учета улучшений</c:v>
                </c:pt>
                <c:pt idx="3">
                  <c:v>Прогноз 2021 с учетом улучшений</c:v>
                </c:pt>
              </c:strCache>
            </c:strRef>
          </c:cat>
          <c:val>
            <c:numRef>
              <c:f>Лист1!$B$4:$E$4</c:f>
              <c:numCache>
                <c:formatCode>#,##0</c:formatCode>
                <c:ptCount val="4"/>
                <c:pt idx="0">
                  <c:v>305274</c:v>
                </c:pt>
                <c:pt idx="1">
                  <c:v>305274</c:v>
                </c:pt>
                <c:pt idx="2">
                  <c:v>411577</c:v>
                </c:pt>
                <c:pt idx="3">
                  <c:v>329262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37-44FE-B07D-84DE044592BC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Оборачиваемость запасов, днях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Лист1!$B$1:$E$1</c:f>
              <c:strCache>
                <c:ptCount val="4"/>
                <c:pt idx="0">
                  <c:v>10 мес. 2020</c:v>
                </c:pt>
                <c:pt idx="1">
                  <c:v>Прогноз 2020 год</c:v>
                </c:pt>
                <c:pt idx="2">
                  <c:v>Прогноз 2021 без учета улучшений</c:v>
                </c:pt>
                <c:pt idx="3">
                  <c:v>Прогноз 2021 с учетом улучшений</c:v>
                </c:pt>
              </c:strCache>
            </c:strRef>
          </c:cat>
          <c:val>
            <c:numRef>
              <c:f>Лист1!$B$5:$E$5</c:f>
              <c:numCache>
                <c:formatCode>General</c:formatCode>
                <c:ptCount val="4"/>
                <c:pt idx="0">
                  <c:v>123</c:v>
                </c:pt>
                <c:pt idx="1">
                  <c:v>115</c:v>
                </c:pt>
                <c:pt idx="2">
                  <c:v>115</c:v>
                </c:pt>
                <c:pt idx="3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D37-44FE-B07D-84DE044592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06989568"/>
        <c:axId val="306991536"/>
      </c:barChart>
      <c:catAx>
        <c:axId val="30698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6991536"/>
        <c:crosses val="autoZero"/>
        <c:auto val="1"/>
        <c:lblAlgn val="ctr"/>
        <c:lblOffset val="100"/>
        <c:noMultiLvlLbl val="0"/>
      </c:catAx>
      <c:valAx>
        <c:axId val="306991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6989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Оборачиваемость запасов, днях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Лист1!$B$1:$C$1</c:f>
              <c:strCache>
                <c:ptCount val="2"/>
                <c:pt idx="0">
                  <c:v>Прогноз 2021 без учета улучшений</c:v>
                </c:pt>
                <c:pt idx="1">
                  <c:v>Прогноз 2021 с учетом улучшений</c:v>
                </c:pt>
              </c:strCache>
            </c:strRef>
          </c:cat>
          <c:val>
            <c:numRef>
              <c:f>Лист1!$B$2:$C$2</c:f>
              <c:numCache>
                <c:formatCode>#,##0</c:formatCode>
                <c:ptCount val="2"/>
                <c:pt idx="0">
                  <c:v>115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6C-4590-BAFA-33B4917897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27210928"/>
        <c:axId val="327214208"/>
      </c:barChart>
      <c:catAx>
        <c:axId val="327210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7214208"/>
        <c:crosses val="autoZero"/>
        <c:auto val="1"/>
        <c:lblAlgn val="ctr"/>
        <c:lblOffset val="100"/>
        <c:noMultiLvlLbl val="0"/>
      </c:catAx>
      <c:valAx>
        <c:axId val="327214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7210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8E80-185E-4FC8-B454-7AB8C3D0C335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81A40-B6C6-4317-947D-3147518B2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851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8E80-185E-4FC8-B454-7AB8C3D0C335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81A40-B6C6-4317-947D-3147518B2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112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8E80-185E-4FC8-B454-7AB8C3D0C335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81A40-B6C6-4317-947D-3147518B2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691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8E80-185E-4FC8-B454-7AB8C3D0C335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81A40-B6C6-4317-947D-3147518B2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602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8E80-185E-4FC8-B454-7AB8C3D0C335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81A40-B6C6-4317-947D-3147518B2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927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8E80-185E-4FC8-B454-7AB8C3D0C335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81A40-B6C6-4317-947D-3147518B2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739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8E80-185E-4FC8-B454-7AB8C3D0C335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81A40-B6C6-4317-947D-3147518B2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090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8E80-185E-4FC8-B454-7AB8C3D0C335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81A40-B6C6-4317-947D-3147518B2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394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8E80-185E-4FC8-B454-7AB8C3D0C335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81A40-B6C6-4317-947D-3147518B2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642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8E80-185E-4FC8-B454-7AB8C3D0C335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81A40-B6C6-4317-947D-3147518B2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351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8E80-185E-4FC8-B454-7AB8C3D0C335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81A40-B6C6-4317-947D-3147518B2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687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C8E80-185E-4FC8-B454-7AB8C3D0C335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81A40-B6C6-4317-947D-3147518B2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048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47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4567" y="606828"/>
            <a:ext cx="667968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1579928"/>
              </p:ext>
            </p:extLst>
          </p:nvPr>
        </p:nvGraphicFramePr>
        <p:xfrm>
          <a:off x="174568" y="606829"/>
          <a:ext cx="8688850" cy="4214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Visio" r:id="rId3" imgW="10344030" imgH="4400763" progId="Visio.Drawing.15">
                  <p:embed/>
                </p:oleObj>
              </mc:Choice>
              <mc:Fallback>
                <p:oleObj name="Visio" r:id="rId3" imgW="10344030" imgH="4400763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568" y="606829"/>
                        <a:ext cx="8688850" cy="42145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995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Закупка комп-щих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44" y="781396"/>
            <a:ext cx="8049287" cy="511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02379" y="246258"/>
            <a:ext cx="5461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Описание процесса закупки комплектующих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85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49027"/>
          </a:xfrm>
        </p:spPr>
        <p:txBody>
          <a:bodyPr>
            <a:noAutofit/>
          </a:bodyPr>
          <a:lstStyle/>
          <a:p>
            <a:r>
              <a:rPr lang="ru-RU" sz="3000" b="1" dirty="0">
                <a:solidFill>
                  <a:schemeClr val="accent1">
                    <a:lumMod val="75000"/>
                  </a:schemeClr>
                </a:solidFill>
              </a:rPr>
              <a:t>Идентифицированные проблемы процесса закупок:</a:t>
            </a:r>
            <a:endParaRPr lang="ru-RU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213658"/>
            <a:ext cx="7886700" cy="4963305"/>
          </a:xfrm>
        </p:spPr>
        <p:txBody>
          <a:bodyPr>
            <a:normAutofit fontScale="85000" lnSpcReduction="20000"/>
          </a:bodyPr>
          <a:lstStyle/>
          <a:p>
            <a:pPr lvl="0" algn="just"/>
            <a:r>
              <a:rPr lang="ru-RU" dirty="0"/>
              <a:t>Риск дефицита комплектующих на производстве;</a:t>
            </a:r>
          </a:p>
          <a:p>
            <a:pPr lvl="0" algn="just"/>
            <a:r>
              <a:rPr lang="ru-RU" dirty="0" smtClean="0"/>
              <a:t>Большие </a:t>
            </a:r>
            <a:r>
              <a:rPr lang="ru-RU" dirty="0"/>
              <a:t>складские запасы;</a:t>
            </a:r>
          </a:p>
          <a:p>
            <a:pPr lvl="0" algn="just"/>
            <a:r>
              <a:rPr lang="ru-RU" dirty="0"/>
              <a:t>Отсутствие четкого заблаговременного планирование поставок;</a:t>
            </a:r>
          </a:p>
          <a:p>
            <a:pPr lvl="0" algn="just"/>
            <a:r>
              <a:rPr lang="ru-RU" dirty="0"/>
              <a:t>Большие сроки поставок (от 2-х до 30 недель);</a:t>
            </a:r>
          </a:p>
          <a:p>
            <a:pPr lvl="0" algn="just"/>
            <a:r>
              <a:rPr lang="ru-RU" dirty="0"/>
              <a:t>Сложность отслеживания остатков на складе и своевременный заказ комплектующих (мелкосерийное, многономенклатурное производство (более 10 000 комплектующих));</a:t>
            </a:r>
          </a:p>
          <a:p>
            <a:pPr lvl="0" algn="just"/>
            <a:r>
              <a:rPr lang="ru-RU" dirty="0"/>
              <a:t>Долгие сроки согласования договорных документов, спецификаций, счетов как со стороны Предприятия, так и со стороны Поставщиков;</a:t>
            </a:r>
          </a:p>
          <a:p>
            <a:pPr lvl="0" algn="just"/>
            <a:r>
              <a:rPr lang="ru-RU" dirty="0"/>
              <a:t>Отсутствие автоматизированной системы составления потребностей, дальнейшего ведение и отслеживание закупочных компаний.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407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431631"/>
            <a:ext cx="7886700" cy="55758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Корневые проблемы выявленные методом «5 Почему?»: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321725"/>
            <a:ext cx="7584325" cy="1416339"/>
          </a:xfrm>
        </p:spPr>
        <p:txBody>
          <a:bodyPr>
            <a:normAutofit fontScale="70000" lnSpcReduction="20000"/>
          </a:bodyPr>
          <a:lstStyle/>
          <a:p>
            <a:pPr lvl="0" algn="just"/>
            <a:r>
              <a:rPr lang="ru-RU" dirty="0"/>
              <a:t>Отсутствие алгоритма разработки прогнозного плана поставок;</a:t>
            </a:r>
          </a:p>
          <a:p>
            <a:pPr lvl="0" algn="just"/>
            <a:r>
              <a:rPr lang="ru-RU" dirty="0"/>
              <a:t>Отсутствие автоматизированного сервиса управления закупками;</a:t>
            </a:r>
          </a:p>
          <a:p>
            <a:pPr lvl="0" algn="just"/>
            <a:r>
              <a:rPr lang="ru-RU" dirty="0"/>
              <a:t>Отсутствует автоматизированный сервис согласования договорных документов.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28650" y="3070572"/>
            <a:ext cx="7886700" cy="703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Цели поставленные руководством и собственниками компании: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28650" y="3846832"/>
            <a:ext cx="7717329" cy="18988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ru-RU" dirty="0"/>
              <a:t>Минимизация ситуаций появления дефицита;</a:t>
            </a:r>
          </a:p>
          <a:p>
            <a:pPr lvl="0" algn="just"/>
            <a:r>
              <a:rPr lang="ru-RU" dirty="0"/>
              <a:t>Снижение складских запасов до оптимального значения (не менее 20%);</a:t>
            </a:r>
          </a:p>
          <a:p>
            <a:pPr lvl="0" algn="just"/>
            <a:r>
              <a:rPr lang="ru-RU" dirty="0"/>
              <a:t>Создание и ведение автоматизированного Плана закупок;</a:t>
            </a:r>
          </a:p>
          <a:p>
            <a:pPr lvl="0" algn="just"/>
            <a:r>
              <a:rPr lang="ru-RU" dirty="0"/>
              <a:t>Оптимизация потока согласования договорных документов и счетов.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110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49" y="365127"/>
            <a:ext cx="7950085" cy="70721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Пути решения поставленных задач: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255222"/>
            <a:ext cx="7886700" cy="4921741"/>
          </a:xfrm>
        </p:spPr>
        <p:txBody>
          <a:bodyPr/>
          <a:lstStyle/>
          <a:p>
            <a:pPr lvl="0" algn="just"/>
            <a:r>
              <a:rPr lang="ru-RU" dirty="0"/>
              <a:t>Внедрить сервис, позволяющий в автоматизированном режиме согласовывать договорные документы;</a:t>
            </a:r>
          </a:p>
          <a:p>
            <a:pPr lvl="0" algn="just"/>
            <a:r>
              <a:rPr lang="ru-RU" dirty="0"/>
              <a:t>Разработать и внедрить сервисы автоматизированного ведения процесса управления закупками;</a:t>
            </a:r>
          </a:p>
          <a:p>
            <a:pPr lvl="0" algn="just"/>
            <a:r>
              <a:rPr lang="ru-RU" dirty="0"/>
              <a:t>Разработать и внедрить процессы оптимизации и сокращения складских запасов;</a:t>
            </a:r>
          </a:p>
          <a:p>
            <a:pPr lvl="0" algn="just"/>
            <a:r>
              <a:rPr lang="ru-RU" dirty="0"/>
              <a:t>Разработать алгоритм прогнозирования плана поставок и запуска изделий в производство.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402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66710" cy="55758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Разработан проекта  реализации мероприятий по оптимизации процесса закупок, с использованием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Microsoft Project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4450" y="1417700"/>
            <a:ext cx="8688137" cy="4528776"/>
            <a:chOff x="4374837" y="3321837"/>
            <a:chExt cx="2929290" cy="1535913"/>
          </a:xfrm>
        </p:grpSpPr>
        <p:sp>
          <p:nvSpPr>
            <p:cNvPr id="7" name="Freeform 67"/>
            <p:cNvSpPr>
              <a:spLocks/>
            </p:cNvSpPr>
            <p:nvPr/>
          </p:nvSpPr>
          <p:spPr bwMode="auto">
            <a:xfrm>
              <a:off x="4761726" y="3321837"/>
              <a:ext cx="2161333" cy="1454464"/>
            </a:xfrm>
            <a:custGeom>
              <a:avLst/>
              <a:gdLst>
                <a:gd name="T0" fmla="*/ 966 w 966"/>
                <a:gd name="T1" fmla="*/ 621 h 650"/>
                <a:gd name="T2" fmla="*/ 944 w 966"/>
                <a:gd name="T3" fmla="*/ 650 h 650"/>
                <a:gd name="T4" fmla="*/ 23 w 966"/>
                <a:gd name="T5" fmla="*/ 650 h 650"/>
                <a:gd name="T6" fmla="*/ 0 w 966"/>
                <a:gd name="T7" fmla="*/ 621 h 650"/>
                <a:gd name="T8" fmla="*/ 0 w 966"/>
                <a:gd name="T9" fmla="*/ 29 h 650"/>
                <a:gd name="T10" fmla="*/ 23 w 966"/>
                <a:gd name="T11" fmla="*/ 0 h 650"/>
                <a:gd name="T12" fmla="*/ 944 w 966"/>
                <a:gd name="T13" fmla="*/ 0 h 650"/>
                <a:gd name="T14" fmla="*/ 966 w 966"/>
                <a:gd name="T15" fmla="*/ 29 h 650"/>
                <a:gd name="T16" fmla="*/ 966 w 966"/>
                <a:gd name="T17" fmla="*/ 621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6" h="650">
                  <a:moveTo>
                    <a:pt x="966" y="621"/>
                  </a:moveTo>
                  <a:cubicBezTo>
                    <a:pt x="966" y="637"/>
                    <a:pt x="956" y="650"/>
                    <a:pt x="944" y="650"/>
                  </a:cubicBezTo>
                  <a:cubicBezTo>
                    <a:pt x="23" y="650"/>
                    <a:pt x="23" y="650"/>
                    <a:pt x="23" y="650"/>
                  </a:cubicBezTo>
                  <a:cubicBezTo>
                    <a:pt x="10" y="650"/>
                    <a:pt x="0" y="637"/>
                    <a:pt x="0" y="621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0" y="0"/>
                    <a:pt x="23" y="0"/>
                  </a:cubicBezTo>
                  <a:cubicBezTo>
                    <a:pt x="944" y="0"/>
                    <a:pt x="944" y="0"/>
                    <a:pt x="944" y="0"/>
                  </a:cubicBezTo>
                  <a:cubicBezTo>
                    <a:pt x="956" y="0"/>
                    <a:pt x="966" y="13"/>
                    <a:pt x="966" y="29"/>
                  </a:cubicBezTo>
                  <a:lnTo>
                    <a:pt x="966" y="6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68"/>
            <p:cNvSpPr>
              <a:spLocks noChangeArrowheads="1"/>
            </p:cNvSpPr>
            <p:nvPr/>
          </p:nvSpPr>
          <p:spPr bwMode="auto">
            <a:xfrm>
              <a:off x="4848992" y="3397469"/>
              <a:ext cx="1992615" cy="1233385"/>
            </a:xfrm>
            <a:prstGeom prst="rect">
              <a:avLst/>
            </a:prstGeom>
            <a:solidFill>
              <a:srgbClr val="46C1A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9"/>
            <p:cNvSpPr>
              <a:spLocks/>
            </p:cNvSpPr>
            <p:nvPr/>
          </p:nvSpPr>
          <p:spPr bwMode="auto">
            <a:xfrm>
              <a:off x="4374837" y="4787935"/>
              <a:ext cx="2914745" cy="69815"/>
            </a:xfrm>
            <a:custGeom>
              <a:avLst/>
              <a:gdLst>
                <a:gd name="T0" fmla="*/ 8 w 1302"/>
                <a:gd name="T1" fmla="*/ 4 h 32"/>
                <a:gd name="T2" fmla="*/ 57 w 1302"/>
                <a:gd name="T3" fmla="*/ 32 h 32"/>
                <a:gd name="T4" fmla="*/ 1252 w 1302"/>
                <a:gd name="T5" fmla="*/ 32 h 32"/>
                <a:gd name="T6" fmla="*/ 1302 w 1302"/>
                <a:gd name="T7" fmla="*/ 10 h 32"/>
                <a:gd name="T8" fmla="*/ 1302 w 1302"/>
                <a:gd name="T9" fmla="*/ 0 h 32"/>
                <a:gd name="T10" fmla="*/ 8 w 1302"/>
                <a:gd name="T11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2" h="32">
                  <a:moveTo>
                    <a:pt x="8" y="4"/>
                  </a:moveTo>
                  <a:cubicBezTo>
                    <a:pt x="8" y="4"/>
                    <a:pt x="0" y="19"/>
                    <a:pt x="57" y="32"/>
                  </a:cubicBezTo>
                  <a:cubicBezTo>
                    <a:pt x="1252" y="32"/>
                    <a:pt x="1252" y="32"/>
                    <a:pt x="1252" y="32"/>
                  </a:cubicBezTo>
                  <a:cubicBezTo>
                    <a:pt x="1252" y="32"/>
                    <a:pt x="1292" y="29"/>
                    <a:pt x="1302" y="10"/>
                  </a:cubicBezTo>
                  <a:cubicBezTo>
                    <a:pt x="1302" y="0"/>
                    <a:pt x="1302" y="0"/>
                    <a:pt x="1302" y="0"/>
                  </a:cubicBezTo>
                  <a:lnTo>
                    <a:pt x="8" y="4"/>
                  </a:lnTo>
                  <a:close/>
                </a:path>
              </a:pathLst>
            </a:custGeom>
            <a:solidFill>
              <a:srgbClr val="5F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" name="Picture 7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3565" y="4721030"/>
              <a:ext cx="2920562" cy="107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Freeform 71"/>
            <p:cNvSpPr>
              <a:spLocks/>
            </p:cNvSpPr>
            <p:nvPr/>
          </p:nvSpPr>
          <p:spPr bwMode="auto">
            <a:xfrm>
              <a:off x="7051049" y="4767572"/>
              <a:ext cx="107631" cy="11636"/>
            </a:xfrm>
            <a:custGeom>
              <a:avLst/>
              <a:gdLst>
                <a:gd name="T0" fmla="*/ 48 w 48"/>
                <a:gd name="T1" fmla="*/ 2 h 5"/>
                <a:gd name="T2" fmla="*/ 46 w 48"/>
                <a:gd name="T3" fmla="*/ 5 h 5"/>
                <a:gd name="T4" fmla="*/ 2 w 48"/>
                <a:gd name="T5" fmla="*/ 5 h 5"/>
                <a:gd name="T6" fmla="*/ 0 w 48"/>
                <a:gd name="T7" fmla="*/ 2 h 5"/>
                <a:gd name="T8" fmla="*/ 2 w 48"/>
                <a:gd name="T9" fmla="*/ 0 h 5"/>
                <a:gd name="T10" fmla="*/ 46 w 48"/>
                <a:gd name="T11" fmla="*/ 0 h 5"/>
                <a:gd name="T12" fmla="*/ 48 w 48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5">
                  <a:moveTo>
                    <a:pt x="48" y="2"/>
                  </a:moveTo>
                  <a:cubicBezTo>
                    <a:pt x="48" y="4"/>
                    <a:pt x="47" y="5"/>
                    <a:pt x="46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7" y="0"/>
                    <a:pt x="48" y="1"/>
                    <a:pt x="48" y="2"/>
                  </a:cubicBezTo>
                  <a:close/>
                </a:path>
              </a:pathLst>
            </a:custGeom>
            <a:solidFill>
              <a:srgbClr val="5F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2" name="Picture 7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5675" y="4723939"/>
              <a:ext cx="430521" cy="6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7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5675" y="4721030"/>
              <a:ext cx="46543" cy="55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7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7675" y="4723939"/>
              <a:ext cx="395614" cy="6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7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0017" y="4721030"/>
              <a:ext cx="20363" cy="2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934329"/>
              </p:ext>
            </p:extLst>
          </p:nvPr>
        </p:nvGraphicFramePr>
        <p:xfrm>
          <a:off x="1540772" y="1642227"/>
          <a:ext cx="5910003" cy="36306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8785">
                  <a:extLst>
                    <a:ext uri="{9D8B030D-6E8A-4147-A177-3AD203B41FA5}">
                      <a16:colId xmlns:a16="http://schemas.microsoft.com/office/drawing/2014/main" val="2599539023"/>
                    </a:ext>
                  </a:extLst>
                </a:gridCol>
                <a:gridCol w="757407">
                  <a:extLst>
                    <a:ext uri="{9D8B030D-6E8A-4147-A177-3AD203B41FA5}">
                      <a16:colId xmlns:a16="http://schemas.microsoft.com/office/drawing/2014/main" val="3039023628"/>
                    </a:ext>
                  </a:extLst>
                </a:gridCol>
                <a:gridCol w="681852">
                  <a:extLst>
                    <a:ext uri="{9D8B030D-6E8A-4147-A177-3AD203B41FA5}">
                      <a16:colId xmlns:a16="http://schemas.microsoft.com/office/drawing/2014/main" val="1501912185"/>
                    </a:ext>
                  </a:extLst>
                </a:gridCol>
                <a:gridCol w="714056">
                  <a:extLst>
                    <a:ext uri="{9D8B030D-6E8A-4147-A177-3AD203B41FA5}">
                      <a16:colId xmlns:a16="http://schemas.microsoft.com/office/drawing/2014/main" val="3208630635"/>
                    </a:ext>
                  </a:extLst>
                </a:gridCol>
                <a:gridCol w="1047859">
                  <a:extLst>
                    <a:ext uri="{9D8B030D-6E8A-4147-A177-3AD203B41FA5}">
                      <a16:colId xmlns:a16="http://schemas.microsoft.com/office/drawing/2014/main" val="3434085801"/>
                    </a:ext>
                  </a:extLst>
                </a:gridCol>
                <a:gridCol w="1150044">
                  <a:extLst>
                    <a:ext uri="{9D8B030D-6E8A-4147-A177-3AD203B41FA5}">
                      <a16:colId xmlns:a16="http://schemas.microsoft.com/office/drawing/2014/main" val="1219054935"/>
                    </a:ext>
                  </a:extLst>
                </a:gridCol>
              </a:tblGrid>
              <a:tr h="438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Название задачи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Длительность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Начало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Окончание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Ответственный отдел / лицо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ресурсы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826883789"/>
                  </a:ext>
                </a:extLst>
              </a:tr>
              <a:tr h="9830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Создать структуру бизнес-процесса для согласования договоров в PLM "Лоцман"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30 дней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Пн 03.08.20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Пт 11.09.20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АСУП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 рамках рабочего времени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919971039"/>
                  </a:ext>
                </a:extLst>
              </a:tr>
              <a:tr h="484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Разработать алгоритм согласования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 дней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Пн 03.08.20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Пт 14.08.20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Рабочая группа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 рамках рабочего времени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744607885"/>
                  </a:ext>
                </a:extLst>
              </a:tr>
              <a:tr h="484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Внести изменения в стандарт предприятия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30 дней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Пн 03.08.20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Пт 11.09.20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ГУК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 рамках рабочего времени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082497836"/>
                  </a:ext>
                </a:extLst>
              </a:tr>
              <a:tr h="1240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Издать приказ о запуске автоматизированного согласования и назначении ответственных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 дней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Пт 11.09.20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Вт 15.09.20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Юристы, ГД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 рамках рабочего времени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44333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049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209" y="410844"/>
            <a:ext cx="7792143" cy="570057"/>
          </a:xfrm>
        </p:spPr>
        <p:txBody>
          <a:bodyPr>
            <a:noAutofit/>
          </a:bodyPr>
          <a:lstStyle/>
          <a:p>
            <a:r>
              <a:rPr lang="ru-RU" sz="2500" b="1" dirty="0">
                <a:solidFill>
                  <a:schemeClr val="accent1">
                    <a:lumMod val="75000"/>
                  </a:schemeClr>
                </a:solidFill>
              </a:rPr>
              <a:t>Разработка и внедрение процессов оптимизации и сокращения складских запасов:</a:t>
            </a:r>
            <a:endParaRPr lang="ru-RU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69534" y="685800"/>
            <a:ext cx="902966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0314782"/>
              </p:ext>
            </p:extLst>
          </p:nvPr>
        </p:nvGraphicFramePr>
        <p:xfrm>
          <a:off x="1769534" y="1255857"/>
          <a:ext cx="5445913" cy="5095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Visio" r:id="rId3" imgW="6010119" imgH="5619850" progId="Visio.Drawing.15">
                  <p:embed/>
                </p:oleObj>
              </mc:Choice>
              <mc:Fallback>
                <p:oleObj name="Visio" r:id="rId3" imgW="6010119" imgH="5619850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9534" y="1255857"/>
                        <a:ext cx="5445913" cy="50956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37209" y="1274217"/>
            <a:ext cx="8566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</a:rPr>
              <a:t>1.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364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3627466" cy="333143"/>
          </a:xfrm>
        </p:spPr>
        <p:txBody>
          <a:bodyPr>
            <a:noAutofit/>
          </a:bodyPr>
          <a:lstStyle/>
          <a:p>
            <a:r>
              <a:rPr lang="ru-RU" sz="2000" dirty="0" smtClean="0"/>
              <a:t>2. </a:t>
            </a:r>
            <a:r>
              <a:rPr lang="ru-RU" sz="2000" dirty="0" smtClean="0">
                <a:solidFill>
                  <a:srgbClr val="7030A0"/>
                </a:solidFill>
              </a:rPr>
              <a:t>Оптимизация </a:t>
            </a:r>
            <a:r>
              <a:rPr lang="ru-RU" sz="2000" dirty="0">
                <a:solidFill>
                  <a:srgbClr val="7030A0"/>
                </a:solidFill>
              </a:rPr>
              <a:t>партии закупок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97526" y="1022465"/>
            <a:ext cx="1138204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483789"/>
              </p:ext>
            </p:extLst>
          </p:nvPr>
        </p:nvGraphicFramePr>
        <p:xfrm>
          <a:off x="997527" y="1022466"/>
          <a:ext cx="7498374" cy="4746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Visio" r:id="rId3" imgW="9753600" imgH="6181796" progId="Visio.Drawing.15">
                  <p:embed/>
                </p:oleObj>
              </mc:Choice>
              <mc:Fallback>
                <p:oleObj name="Visio" r:id="rId3" imgW="9753600" imgH="6181796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7527" y="1022466"/>
                        <a:ext cx="7498374" cy="47465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798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717328" cy="557587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>3. </a:t>
            </a:r>
            <a:r>
              <a:rPr lang="ru-RU" sz="2200" dirty="0">
                <a:solidFill>
                  <a:srgbClr val="7030A0"/>
                </a:solidFill>
              </a:rPr>
              <a:t>Использование принципа </a:t>
            </a:r>
            <a:r>
              <a:rPr lang="ru-RU" sz="2200" dirty="0" err="1">
                <a:solidFill>
                  <a:srgbClr val="7030A0"/>
                </a:solidFill>
              </a:rPr>
              <a:t>Паретто</a:t>
            </a:r>
            <a:r>
              <a:rPr lang="ru-RU" sz="2200" dirty="0">
                <a:solidFill>
                  <a:srgbClr val="7030A0"/>
                </a:solidFill>
              </a:rPr>
              <a:t> для анализа самых дорогих комплектующих.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130531"/>
            <a:ext cx="7886700" cy="5046432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Проведя </a:t>
            </a:r>
            <a:r>
              <a:rPr lang="ru-RU" dirty="0"/>
              <a:t>анализ номенклатуры остатка были отсортированы 20% самых дорогих комплектующих. Их суммарная стоимость составила более 77% запасов в денежном эквиваленте.</a:t>
            </a:r>
          </a:p>
          <a:p>
            <a:pPr marL="0" indent="0" algn="just">
              <a:buNone/>
            </a:pPr>
            <a:r>
              <a:rPr lang="ru-RU" dirty="0" smtClean="0"/>
              <a:t>	Основная </a:t>
            </a:r>
            <a:r>
              <a:rPr lang="ru-RU" dirty="0"/>
              <a:t>номенклатура данной группы разделилась на две: печатные узлы и комплектующие отечественных заводов.</a:t>
            </a:r>
          </a:p>
          <a:p>
            <a:pPr marL="0" indent="0" algn="just">
              <a:buNone/>
            </a:pPr>
            <a:r>
              <a:rPr lang="ru-RU" dirty="0"/>
              <a:t>Для минимизации и оптимизации их остатков предложены следующие решения:</a:t>
            </a:r>
          </a:p>
          <a:p>
            <a:pPr lvl="0" algn="just"/>
            <a:r>
              <a:rPr lang="ru-RU" dirty="0"/>
              <a:t>Печатные узлы.</a:t>
            </a:r>
          </a:p>
          <a:p>
            <a:pPr marL="0" indent="0" algn="just">
              <a:buNone/>
            </a:pPr>
            <a:r>
              <a:rPr lang="ru-RU" dirty="0" smtClean="0"/>
              <a:t>	Специфика </a:t>
            </a:r>
            <a:r>
              <a:rPr lang="ru-RU" dirty="0"/>
              <a:t>данной номенклатуры состоит в том, что они производятся на линиях поверхностного монтажа и должны запускаться большими партиями для повышения качества каждой единицы. До настоящего времени это была позиция, которая изготавливалась по кооперации и составляла значительную часть наших затрат в момент заказа и при дальнейшем хранении. В настоящее время предприятие проводить запуск и пуско-наладку собственной линии, что позволит провести анализ и оптимизировать партии запуска с учетом имеющихся у нас потребностей. Для этого будут использованы уже описанные подходы расчета неснижаемого запаса и оптимизации партии закупки.</a:t>
            </a:r>
          </a:p>
          <a:p>
            <a:pPr lvl="0" algn="just"/>
            <a:r>
              <a:rPr lang="ru-RU" dirty="0"/>
              <a:t>Комплектующие отечественных заводов.</a:t>
            </a:r>
          </a:p>
          <a:p>
            <a:pPr marL="0" indent="0" algn="just">
              <a:buNone/>
            </a:pPr>
            <a:r>
              <a:rPr lang="ru-RU" dirty="0" smtClean="0"/>
              <a:t>	Как </a:t>
            </a:r>
            <a:r>
              <a:rPr lang="ru-RU" dirty="0"/>
              <a:t>уже описывалось ранее заводы-монополисты и по сей день имеют очень тяжелую структуру, которая неохотно идет на какие-либо нововведения. Поэтому, в данном случае выбрана тактика дальнейшего ведения переговоров и доведение положительных моментов до производителей. А также разбивка потребностей с подачей ежемесячных заявок (а не одной как с другими поставщиками) и контролем силами собственных сотрудников предприятия. При положительном моменте, что у отечественных заводов, за редким исключением, коэффициенты зависимости цены от количества в партии не значительные</a:t>
            </a:r>
          </a:p>
        </p:txBody>
      </p:sp>
    </p:spTree>
    <p:extLst>
      <p:ext uri="{BB962C8B-B14F-4D97-AF65-F5344CB8AC3E}">
        <p14:creationId xmlns:p14="http://schemas.microsoft.com/office/powerpoint/2010/main" val="364770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3240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Внедрение технологии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DDMRP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3350029"/>
            <a:ext cx="7886700" cy="282693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Управление запасами с ориентацией на спрос предполагает:</a:t>
            </a:r>
          </a:p>
          <a:p>
            <a:pPr algn="just"/>
            <a:r>
              <a:rPr lang="ru-RU" dirty="0"/>
              <a:t> (1) определение места где будут храниться запасы </a:t>
            </a:r>
          </a:p>
          <a:p>
            <a:pPr algn="just"/>
            <a:r>
              <a:rPr lang="ru-RU" dirty="0"/>
              <a:t> (2) определение объема запасов </a:t>
            </a:r>
          </a:p>
          <a:p>
            <a:pPr algn="just"/>
            <a:r>
              <a:rPr lang="ru-RU" dirty="0"/>
              <a:t> (3) использование динамических методов планирования </a:t>
            </a:r>
          </a:p>
          <a:p>
            <a:pPr algn="just"/>
            <a:r>
              <a:rPr lang="ru-RU" dirty="0" smtClean="0"/>
              <a:t> (</a:t>
            </a:r>
            <a:r>
              <a:rPr lang="ru-RU" dirty="0"/>
              <a:t>4) обобщение заказов на поставку исходя из среднесуточного объема потребления, с учетом пиков продаж</a:t>
            </a:r>
          </a:p>
          <a:p>
            <a:pPr algn="just"/>
            <a:r>
              <a:rPr lang="ru-RU" dirty="0"/>
              <a:t> (5) координирование и предупреждение исполнения визуальным способом. Рассмотрим эти компоненты подробнее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http://www.up-pro.ru/imgs/library/logistics/sklad/abm/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164647"/>
            <a:ext cx="7886700" cy="20182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037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2015" y="241069"/>
            <a:ext cx="8096596" cy="5885411"/>
          </a:xfrm>
        </p:spPr>
        <p:txBody>
          <a:bodyPr>
            <a:normAutofit lnSpcReduction="10000"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ИССЛЕДОВАТЕЛЬСКИЙ УНИВЕРСИТЕТ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ВЫСШАЯ ШКОЛА ЭКОНОМИКИ - НИЖНИЙ НОВГОРОД</a:t>
            </a: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БИЗНЕС-ШКОЛА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Президентская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подготовки управленческих кадров 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в инновационно – ориентированных компаниях» (тип А)</a:t>
            </a:r>
          </a:p>
          <a:p>
            <a:endParaRPr lang="ru-RU" dirty="0" smtClean="0"/>
          </a:p>
          <a:p>
            <a:r>
              <a:rPr lang="ru-RU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работы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управления закупками 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ООО НПП «АВИАКОМ»</a:t>
            </a:r>
          </a:p>
          <a:p>
            <a:pPr algn="l"/>
            <a:endParaRPr lang="ru-RU" dirty="0"/>
          </a:p>
          <a:p>
            <a:pPr algn="l"/>
            <a:r>
              <a:rPr lang="ru-RU" dirty="0" smtClean="0"/>
              <a:t>	</a:t>
            </a:r>
          </a:p>
          <a:p>
            <a:pPr algn="l"/>
            <a:r>
              <a:rPr lang="ru-RU" dirty="0"/>
              <a:t>	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Слушатель: Седов А.Н.</a:t>
            </a:r>
          </a:p>
          <a:p>
            <a:pPr algn="l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 Щербакова О.Н.</a:t>
            </a:r>
          </a:p>
          <a:p>
            <a:pPr algn="l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Нижний Новгород, 2020 год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08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32401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</a:rPr>
              <a:t>Прогнозные экономические показатели:</a:t>
            </a:r>
            <a:endParaRPr lang="ru-RU" sz="3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253609"/>
              </p:ext>
            </p:extLst>
          </p:nvPr>
        </p:nvGraphicFramePr>
        <p:xfrm>
          <a:off x="796463" y="997527"/>
          <a:ext cx="7551073" cy="26990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4283">
                  <a:extLst>
                    <a:ext uri="{9D8B030D-6E8A-4147-A177-3AD203B41FA5}">
                      <a16:colId xmlns:a16="http://schemas.microsoft.com/office/drawing/2014/main" val="3755116502"/>
                    </a:ext>
                  </a:extLst>
                </a:gridCol>
                <a:gridCol w="1143637">
                  <a:extLst>
                    <a:ext uri="{9D8B030D-6E8A-4147-A177-3AD203B41FA5}">
                      <a16:colId xmlns:a16="http://schemas.microsoft.com/office/drawing/2014/main" val="282103983"/>
                    </a:ext>
                  </a:extLst>
                </a:gridCol>
                <a:gridCol w="1029838">
                  <a:extLst>
                    <a:ext uri="{9D8B030D-6E8A-4147-A177-3AD203B41FA5}">
                      <a16:colId xmlns:a16="http://schemas.microsoft.com/office/drawing/2014/main" val="1233575640"/>
                    </a:ext>
                  </a:extLst>
                </a:gridCol>
                <a:gridCol w="1601254">
                  <a:extLst>
                    <a:ext uri="{9D8B030D-6E8A-4147-A177-3AD203B41FA5}">
                      <a16:colId xmlns:a16="http://schemas.microsoft.com/office/drawing/2014/main" val="3184146395"/>
                    </a:ext>
                  </a:extLst>
                </a:gridCol>
                <a:gridCol w="1602061">
                  <a:extLst>
                    <a:ext uri="{9D8B030D-6E8A-4147-A177-3AD203B41FA5}">
                      <a16:colId xmlns:a16="http://schemas.microsoft.com/office/drawing/2014/main" val="3412806516"/>
                    </a:ext>
                  </a:extLst>
                </a:gridCol>
              </a:tblGrid>
              <a:tr h="4099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 мес. 2020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Прогноз 2020 год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Прогноз 2021 без учета улучшений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Прогноз 2021 с учетом улучшений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69208881"/>
                  </a:ext>
                </a:extLst>
              </a:tr>
              <a:tr h="1987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Выручка, тыс. руб.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903 392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965 082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1 301 145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1 301 145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85031602"/>
                  </a:ext>
                </a:extLst>
              </a:tr>
              <a:tr h="6211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Затраты на комплектующие,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тыс. руб.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353 072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377 182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508 525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381 394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77938329"/>
                  </a:ext>
                </a:extLst>
              </a:tr>
              <a:tr h="6211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Среднегодовой складской остаток,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тыс. руб.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305 274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305 274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411 577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329 262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83218668"/>
                  </a:ext>
                </a:extLst>
              </a:tr>
              <a:tr h="4099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Оборачиваемость запасов, днях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21108351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96463" y="4015046"/>
            <a:ext cx="76492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600" dirty="0" smtClean="0">
                <a:solidFill>
                  <a:srgbClr val="7A240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Успешное </a:t>
            </a:r>
            <a:r>
              <a:rPr lang="ru-RU" sz="1600" dirty="0">
                <a:solidFill>
                  <a:srgbClr val="7A240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внедрение предложенных улучшений и взятии вектора на применение технологий улучшения цепочки </a:t>
            </a:r>
            <a:r>
              <a:rPr lang="ru-RU" sz="1600" dirty="0" smtClean="0">
                <a:solidFill>
                  <a:srgbClr val="7A240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поставки следующим образом повлияют на основные экономические показатели:</a:t>
            </a:r>
            <a:endParaRPr lang="ru-RU" sz="1600" dirty="0">
              <a:solidFill>
                <a:srgbClr val="7A240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solidFill>
                  <a:srgbClr val="7A240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при росте выручки на 34,8%, среднегодовой складской остаток увеличится всего на 7,8%;</a:t>
            </a:r>
            <a:endParaRPr lang="ru-RU" sz="1600" dirty="0">
              <a:solidFill>
                <a:srgbClr val="7A240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solidFill>
                  <a:srgbClr val="7A240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оборачиваемость запасов сократиться на 20% и составить 92 дня;</a:t>
            </a:r>
            <a:endParaRPr lang="ru-RU" sz="1600" dirty="0">
              <a:solidFill>
                <a:srgbClr val="7A240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solidFill>
                  <a:srgbClr val="7A240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запасы на комплектующие вырастут всего на 1,1%.</a:t>
            </a:r>
            <a:endParaRPr lang="ru-RU" sz="1600" dirty="0">
              <a:solidFill>
                <a:srgbClr val="7A240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94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116109380"/>
              </p:ext>
            </p:extLst>
          </p:nvPr>
        </p:nvGraphicFramePr>
        <p:xfrm>
          <a:off x="972588" y="191195"/>
          <a:ext cx="7631084" cy="3873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3752187"/>
              </p:ext>
            </p:extLst>
          </p:nvPr>
        </p:nvGraphicFramePr>
        <p:xfrm>
          <a:off x="4547061" y="4064925"/>
          <a:ext cx="4056611" cy="2136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7583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715" y="2293679"/>
            <a:ext cx="78867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СПАСИБО ЗА ВНИМАНИЕ!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97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Актуальность задачи: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1778" y="1833938"/>
            <a:ext cx="7886700" cy="4351338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dirty="0"/>
              <a:t>Вызовы 2020 года, обострившие проблемы в экономике, обозначили вопрос о необходимости  повышения эффективности использования производственных мощностей предприятий, в том числе за счет оптимизации действующих цепочек поставок, которые должны стать более гибкими, но при этом сохранить свою конкурентоспособность.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842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Цель работы: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О</a:t>
            </a:r>
            <a:r>
              <a:rPr lang="ru-RU" dirty="0" smtClean="0"/>
              <a:t>птимизация </a:t>
            </a:r>
            <a:r>
              <a:rPr lang="ru-RU" dirty="0"/>
              <a:t>и совершенствование системы управления закупками компании ООО НПП «АВИАКОМ», повышение эффективности процессов закупки, сокращения временных издержек и требуемых ресурсов на проводимые операции и рационализация имеющихся складских запасов. </a:t>
            </a:r>
          </a:p>
        </p:txBody>
      </p:sp>
    </p:spTree>
    <p:extLst>
      <p:ext uri="{BB962C8B-B14F-4D97-AF65-F5344CB8AC3E}">
        <p14:creationId xmlns:p14="http://schemas.microsoft.com/office/powerpoint/2010/main" val="103665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4779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Задачи: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579418"/>
            <a:ext cx="7886700" cy="4597545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проанализировать </a:t>
            </a:r>
            <a:r>
              <a:rPr lang="ru-RU" dirty="0"/>
              <a:t>особенности текущей деятельности предприятия и оценить ее влияние на процесс закупок;</a:t>
            </a:r>
          </a:p>
          <a:p>
            <a:pPr algn="just"/>
            <a:r>
              <a:rPr lang="ru-RU" dirty="0" smtClean="0"/>
              <a:t>изучить </a:t>
            </a:r>
            <a:r>
              <a:rPr lang="ru-RU" dirty="0"/>
              <a:t>сложившуюся систему управления закупками и схемы их осуществления;</a:t>
            </a:r>
          </a:p>
          <a:p>
            <a:pPr algn="just"/>
            <a:r>
              <a:rPr lang="ru-RU" dirty="0" smtClean="0"/>
              <a:t>выявить </a:t>
            </a:r>
            <a:r>
              <a:rPr lang="ru-RU" dirty="0"/>
              <a:t>наиболее распространенные и весомые проблемы в процессе управления закупками на предприятии;</a:t>
            </a:r>
          </a:p>
          <a:p>
            <a:pPr algn="just"/>
            <a:r>
              <a:rPr lang="ru-RU" dirty="0" smtClean="0"/>
              <a:t>разработать </a:t>
            </a:r>
            <a:r>
              <a:rPr lang="ru-RU" dirty="0"/>
              <a:t>предложения по оптимизации системы управления закупками ООО НПП «АВИАКОМ».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2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117" y="1359608"/>
            <a:ext cx="4292715" cy="3060000"/>
          </a:xfrm>
        </p:spPr>
      </p:pic>
      <p:sp>
        <p:nvSpPr>
          <p:cNvPr id="5" name="TextBox 53"/>
          <p:cNvSpPr txBox="1">
            <a:spLocks noChangeArrowheads="1"/>
          </p:cNvSpPr>
          <p:nvPr/>
        </p:nvSpPr>
        <p:spPr bwMode="auto">
          <a:xfrm>
            <a:off x="224444" y="638616"/>
            <a:ext cx="7863840" cy="45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algn="r"/>
            <a:r>
              <a:rPr lang="ru-RU" altLang="en-US" sz="2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Объект исследования: ООО НПП «АВИАКОМ»</a:t>
            </a:r>
            <a:endParaRPr lang="ru-RU" altLang="en-US" sz="24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Текст 54"/>
          <p:cNvSpPr txBox="1">
            <a:spLocks/>
          </p:cNvSpPr>
          <p:nvPr/>
        </p:nvSpPr>
        <p:spPr>
          <a:xfrm>
            <a:off x="-99754" y="1359608"/>
            <a:ext cx="4114951" cy="34204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>
              <a:buNone/>
            </a:pPr>
            <a:r>
              <a:rPr lang="en-US" altLang="en-US" sz="16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</a:t>
            </a:r>
            <a:r>
              <a:rPr lang="ru-RU" altLang="en-US" sz="16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en-US" sz="16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en-US" sz="1600" dirty="0" smtClean="0">
                <a:solidFill>
                  <a:srgbClr val="555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 основания</a:t>
            </a:r>
            <a:r>
              <a:rPr lang="en-US" altLang="en-US" sz="1600" dirty="0" smtClean="0">
                <a:solidFill>
                  <a:srgbClr val="555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altLang="en-US" sz="1600" b="1" dirty="0" smtClean="0">
                <a:solidFill>
                  <a:srgbClr val="555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2008</a:t>
            </a:r>
          </a:p>
          <a:p>
            <a:pPr indent="0" algn="r">
              <a:buNone/>
            </a:pPr>
            <a:endParaRPr lang="ru-RU" altLang="en-US" sz="1600" dirty="0" smtClean="0">
              <a:solidFill>
                <a:srgbClr val="55555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0" algn="r">
              <a:buNone/>
            </a:pPr>
            <a:r>
              <a:rPr lang="ru-RU" altLang="en-US" sz="1600" dirty="0" smtClean="0">
                <a:solidFill>
                  <a:srgbClr val="555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Местоположение</a:t>
            </a:r>
            <a:r>
              <a:rPr lang="en-US" altLang="en-US" sz="1600" dirty="0" smtClean="0">
                <a:solidFill>
                  <a:srgbClr val="555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altLang="en-US" sz="1600" b="1" dirty="0" smtClean="0">
                <a:solidFill>
                  <a:srgbClr val="555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Нижний Новгород</a:t>
            </a:r>
            <a:endParaRPr lang="ru-RU" altLang="en-US" sz="1600" dirty="0" smtClean="0">
              <a:solidFill>
                <a:srgbClr val="55555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0" algn="r">
              <a:buNone/>
            </a:pPr>
            <a:endParaRPr lang="ru-RU" altLang="en-US" sz="1600" dirty="0" smtClean="0">
              <a:solidFill>
                <a:srgbClr val="55555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0" algn="r">
              <a:buNone/>
            </a:pPr>
            <a:r>
              <a:rPr lang="ru-RU" altLang="en-US" sz="1600" dirty="0" smtClean="0">
                <a:solidFill>
                  <a:srgbClr val="555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Профиль</a:t>
            </a:r>
            <a:r>
              <a:rPr lang="en-US" altLang="en-US" sz="1600" dirty="0" smtClean="0">
                <a:solidFill>
                  <a:srgbClr val="555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altLang="en-US" sz="1600" b="1" dirty="0" smtClean="0">
                <a:solidFill>
                  <a:srgbClr val="555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и производство средств связи</a:t>
            </a:r>
          </a:p>
          <a:p>
            <a:pPr indent="0" algn="r">
              <a:buNone/>
            </a:pPr>
            <a:endParaRPr lang="ru-RU" altLang="en-US" sz="1600" b="1" dirty="0">
              <a:solidFill>
                <a:srgbClr val="55555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0" algn="r">
              <a:buNone/>
            </a:pPr>
            <a:r>
              <a:rPr lang="ru-RU" altLang="en-US" sz="1600" dirty="0" smtClean="0">
                <a:solidFill>
                  <a:srgbClr val="555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Количество сотрудников</a:t>
            </a:r>
            <a:r>
              <a:rPr lang="en-US" altLang="en-US" sz="1600" dirty="0" smtClean="0">
                <a:solidFill>
                  <a:srgbClr val="555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altLang="en-US" sz="1600" b="1" dirty="0" smtClean="0">
                <a:solidFill>
                  <a:srgbClr val="555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190</a:t>
            </a:r>
            <a:r>
              <a:rPr lang="en-US" altLang="en-US" sz="1600" b="1" dirty="0" smtClean="0">
                <a:solidFill>
                  <a:srgbClr val="555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600" dirty="0" smtClean="0">
              <a:solidFill>
                <a:srgbClr val="55555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3" descr="D:\РЕКЛАМА\ИКОНКИ ПРИМА\город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624" y="2050909"/>
            <a:ext cx="506412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198" y="2833080"/>
            <a:ext cx="525989" cy="524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D:\РЕКЛАМА\ИКОНКИ ПРИМА\люди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630" y="3723307"/>
            <a:ext cx="520557" cy="51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842" y="1452262"/>
            <a:ext cx="569976" cy="502920"/>
          </a:xfrm>
          <a:prstGeom prst="rect">
            <a:avLst/>
          </a:prstGeom>
        </p:spPr>
      </p:pic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672951" y="124169"/>
            <a:ext cx="231826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400" b="1" i="1" dirty="0" smtClean="0">
                <a:solidFill>
                  <a:srgbClr val="A3BF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Решения для авиации </a:t>
            </a:r>
            <a:endParaRPr lang="ru-RU" altLang="ru-RU" sz="1400" b="1" i="1" dirty="0">
              <a:solidFill>
                <a:srgbClr val="A3BFD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53"/>
          <p:cNvSpPr txBox="1">
            <a:spLocks noChangeArrowheads="1"/>
          </p:cNvSpPr>
          <p:nvPr/>
        </p:nvSpPr>
        <p:spPr bwMode="auto">
          <a:xfrm>
            <a:off x="224444" y="4645520"/>
            <a:ext cx="7863840" cy="45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algn="r"/>
            <a:r>
              <a:rPr lang="ru-RU" altLang="en-US" sz="2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Предмет исследования: ООО НПП «АВИАКОМ»</a:t>
            </a:r>
            <a:endParaRPr lang="ru-RU" altLang="en-US" sz="24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1035974" y="5280997"/>
            <a:ext cx="7492885" cy="53519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mtClean="0"/>
              <a:t>Система закупок комплектующих в ООО НПП «АВИАКОМ»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217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709015" cy="62408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Методы исследования: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28650" y="1493116"/>
            <a:ext cx="7886700" cy="4351338"/>
          </a:xfrm>
        </p:spPr>
        <p:txBody>
          <a:bodyPr/>
          <a:lstStyle/>
          <a:p>
            <a:r>
              <a:rPr lang="ru-RU" dirty="0"/>
              <a:t>н</a:t>
            </a:r>
            <a:r>
              <a:rPr lang="ru-RU" dirty="0" smtClean="0"/>
              <a:t>аблюдение;</a:t>
            </a:r>
          </a:p>
          <a:p>
            <a:r>
              <a:rPr lang="ru-RU" dirty="0" smtClean="0"/>
              <a:t>экспертные оценки;</a:t>
            </a:r>
          </a:p>
          <a:p>
            <a:r>
              <a:rPr lang="ru-RU" dirty="0"/>
              <a:t>и</a:t>
            </a:r>
            <a:r>
              <a:rPr lang="ru-RU" dirty="0" smtClean="0"/>
              <a:t>нструменты </a:t>
            </a:r>
            <a:r>
              <a:rPr lang="ru-RU" dirty="0"/>
              <a:t>стратегического и финансового </a:t>
            </a:r>
            <a:r>
              <a:rPr lang="ru-RU" dirty="0" smtClean="0"/>
              <a:t>анализа;</a:t>
            </a:r>
          </a:p>
          <a:p>
            <a:r>
              <a:rPr lang="ru-RU" dirty="0" smtClean="0"/>
              <a:t>проектное планирование;</a:t>
            </a:r>
          </a:p>
          <a:p>
            <a:r>
              <a:rPr lang="ru-RU" dirty="0" smtClean="0"/>
              <a:t> </a:t>
            </a:r>
            <a:r>
              <a:rPr lang="ru-RU" dirty="0"/>
              <a:t>обобщение и системный </a:t>
            </a:r>
            <a:r>
              <a:rPr lang="ru-RU" dirty="0" smtClean="0"/>
              <a:t>анализ;</a:t>
            </a:r>
          </a:p>
          <a:p>
            <a:r>
              <a:rPr lang="ru-RU" dirty="0" err="1" smtClean="0"/>
              <a:t>бенчмаркин</a:t>
            </a:r>
            <a:r>
              <a:rPr lang="ru-RU" dirty="0" smtClean="0"/>
              <a:t> и изучение новых технологий.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641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49521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Основные экономические показатели ООО НПП «АВИАКОМ»: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9914724"/>
              </p:ext>
            </p:extLst>
          </p:nvPr>
        </p:nvGraphicFramePr>
        <p:xfrm>
          <a:off x="628650" y="996979"/>
          <a:ext cx="8040658" cy="1600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10365">
                  <a:extLst>
                    <a:ext uri="{9D8B030D-6E8A-4147-A177-3AD203B41FA5}">
                      <a16:colId xmlns:a16="http://schemas.microsoft.com/office/drawing/2014/main" val="3732356705"/>
                    </a:ext>
                  </a:extLst>
                </a:gridCol>
                <a:gridCol w="4430293">
                  <a:extLst>
                    <a:ext uri="{9D8B030D-6E8A-4147-A177-3AD203B41FA5}">
                      <a16:colId xmlns:a16="http://schemas.microsoft.com/office/drawing/2014/main" val="795382990"/>
                    </a:ext>
                  </a:extLst>
                </a:gridCol>
              </a:tblGrid>
              <a:tr h="279417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Год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Выручка, тыс. руб.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14718623"/>
                  </a:ext>
                </a:extLst>
              </a:tr>
              <a:tr h="279417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795 318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37731101"/>
                  </a:ext>
                </a:extLst>
              </a:tr>
              <a:tr h="279417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953 374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35642178"/>
                  </a:ext>
                </a:extLst>
              </a:tr>
              <a:tr h="279417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 мес. 2020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903 392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97431264"/>
                  </a:ext>
                </a:extLst>
              </a:tr>
              <a:tr h="279417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Прогноз 2020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965 082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00891504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806294844"/>
              </p:ext>
            </p:extLst>
          </p:nvPr>
        </p:nvGraphicFramePr>
        <p:xfrm>
          <a:off x="1309776" y="2779511"/>
          <a:ext cx="6337934" cy="3247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713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49521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Анализ основных экономических показателей: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851609"/>
              </p:ext>
            </p:extLst>
          </p:nvPr>
        </p:nvGraphicFramePr>
        <p:xfrm>
          <a:off x="1582189" y="4863408"/>
          <a:ext cx="60960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88003648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5821259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Оборачиваемость запасов 2019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114 дней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657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Оборачиваемость запасов 2020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115 дней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043529"/>
                  </a:ext>
                </a:extLst>
              </a:tr>
            </a:tbl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2804920"/>
              </p:ext>
            </p:extLst>
          </p:nvPr>
        </p:nvGraphicFramePr>
        <p:xfrm>
          <a:off x="1152958" y="1007456"/>
          <a:ext cx="6954462" cy="3663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321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845</TotalTime>
  <Words>1121</Words>
  <Application>Microsoft Office PowerPoint</Application>
  <PresentationFormat>Экран (4:3)</PresentationFormat>
  <Paragraphs>165</Paragraphs>
  <Slides>22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Comic Sans MS</vt:lpstr>
      <vt:lpstr>Tahoma</vt:lpstr>
      <vt:lpstr>Times New Roman</vt:lpstr>
      <vt:lpstr>Тема Office</vt:lpstr>
      <vt:lpstr>Visio</vt:lpstr>
      <vt:lpstr>Презентация PowerPoint</vt:lpstr>
      <vt:lpstr>Презентация PowerPoint</vt:lpstr>
      <vt:lpstr>Актуальность задачи:</vt:lpstr>
      <vt:lpstr>Цель работы:</vt:lpstr>
      <vt:lpstr>Задачи:</vt:lpstr>
      <vt:lpstr>Презентация PowerPoint</vt:lpstr>
      <vt:lpstr>Методы исследования:</vt:lpstr>
      <vt:lpstr>Основные экономические показатели ООО НПП «АВИАКОМ»:</vt:lpstr>
      <vt:lpstr>Анализ основных экономических показателей:</vt:lpstr>
      <vt:lpstr>Презентация PowerPoint</vt:lpstr>
      <vt:lpstr>Презентация PowerPoint</vt:lpstr>
      <vt:lpstr>Идентифицированные проблемы процесса закупок:</vt:lpstr>
      <vt:lpstr>Корневые проблемы выявленные методом «5 Почему?»:</vt:lpstr>
      <vt:lpstr>Пути решения поставленных задач:</vt:lpstr>
      <vt:lpstr>Разработан проекта  реализации мероприятий по оптимизации процесса закупок, с использованием Microsoft Project:</vt:lpstr>
      <vt:lpstr>Разработка и внедрение процессов оптимизации и сокращения складских запасов:</vt:lpstr>
      <vt:lpstr>2. Оптимизация партии закупок</vt:lpstr>
      <vt:lpstr>  3. Использование принципа Паретто для анализа самых дорогих комплектующих. </vt:lpstr>
      <vt:lpstr>Внедрение технологии DDMRP:</vt:lpstr>
      <vt:lpstr>Прогнозные экономические показатели: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Рысятова Анна Владимировна</dc:creator>
  <cp:lastModifiedBy>Седов Антон Николаевич</cp:lastModifiedBy>
  <cp:revision>49</cp:revision>
  <cp:lastPrinted>2020-12-04T05:27:46Z</cp:lastPrinted>
  <dcterms:created xsi:type="dcterms:W3CDTF">2019-10-15T06:31:08Z</dcterms:created>
  <dcterms:modified xsi:type="dcterms:W3CDTF">2020-12-04T10:49:01Z</dcterms:modified>
</cp:coreProperties>
</file>