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7628A3-F798-4D6C-BFA4-9289EECBB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869808"/>
            <a:ext cx="8144134" cy="1349511"/>
          </a:xfrm>
        </p:spPr>
        <p:txBody>
          <a:bodyPr/>
          <a:lstStyle/>
          <a:p>
            <a:r>
              <a:rPr lang="ru-RU" dirty="0"/>
              <a:t>АТТЕСТАЦИОННАЯ РАБОТА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786C970-D7A7-4468-92DC-C919A2AB02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b="1" dirty="0"/>
              <a:t>ОЦЕНКА ИНВЕСТИЦИОННОЙ ПРИВЛЕКАТЕЛЬНОСТИ ПРОЕКТА СТРОИТЕЛЬСТВА ГОРНО-ОБОГАТИТЕЛЬНОГО КОМБИНАТА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3198E8A-781A-40F5-B9AF-3CAB18D3C441}"/>
              </a:ext>
            </a:extLst>
          </p:cNvPr>
          <p:cNvSpPr/>
          <p:nvPr/>
        </p:nvSpPr>
        <p:spPr>
          <a:xfrm>
            <a:off x="10349133" y="6080341"/>
            <a:ext cx="18428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Д.Н.Щелков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22841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1CFC1BB-C5B3-4479-9752-C53221627F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56FCE19-3103-4473-A92E-E38D00FCD0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E909C556-FC01-4870-ABC0-8D5C17BD0F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6DB8A24-0DF2-4AB3-9191-C02AB6937C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924F406-F250-4FCF-A28E-52F364A5AA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905A9BAA-B344-45D2-838C-73856C4B1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390434AA-4632-440E-9AE7-411396A779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xmlns="" id="{D462FD1E-E713-4FD4-8746-671C946723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6" name="Объект 5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xmlns="" id="{037829FB-0515-4A6A-B211-D1A8957B04A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5"/>
          <a:srcRect l="21697" t="15093" r="21773" b="6344"/>
          <a:stretch/>
        </p:blipFill>
        <p:spPr>
          <a:xfrm>
            <a:off x="5341257" y="627742"/>
            <a:ext cx="6294173" cy="5620658"/>
          </a:xfrm>
          <a:prstGeom prst="rect">
            <a:avLst/>
          </a:prstGeom>
          <a:ln>
            <a:noFill/>
          </a:ln>
          <a:effectLst/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78A4CDE5-C7BC-41E1-8A4A-79E024CC09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>
            <a:off x="2" y="609600"/>
            <a:ext cx="5018565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50E52C-5CD2-4093-8797-920B8C81D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153" y="753228"/>
            <a:ext cx="4548710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 err="1"/>
              <a:t>Проект</a:t>
            </a:r>
            <a:r>
              <a:rPr lang="en-US" sz="2400" dirty="0"/>
              <a:t> </a:t>
            </a:r>
            <a:r>
              <a:rPr lang="en-US" sz="2400" dirty="0" err="1"/>
              <a:t>строительства</a:t>
            </a:r>
            <a:r>
              <a:rPr lang="en-US" sz="2400" dirty="0"/>
              <a:t> </a:t>
            </a:r>
            <a:r>
              <a:rPr lang="en-US" sz="2400" dirty="0" err="1"/>
              <a:t>горно-обогатительного</a:t>
            </a:r>
            <a:r>
              <a:rPr lang="en-US" sz="2400" dirty="0"/>
              <a:t> </a:t>
            </a:r>
            <a:r>
              <a:rPr lang="en-US" sz="2400" dirty="0" err="1"/>
              <a:t>комбината</a:t>
            </a:r>
            <a:endParaRPr lang="en-US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025C7952-5703-489E-8DBD-F2EFAC8EEB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5029200" cy="202738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FF352BE-03AF-4D86-9411-AC998CC234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152" y="2336872"/>
            <a:ext cx="4779416" cy="391152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 err="1"/>
              <a:t>Место</a:t>
            </a:r>
            <a:r>
              <a:rPr lang="en-US" b="1" dirty="0"/>
              <a:t> </a:t>
            </a:r>
            <a:r>
              <a:rPr lang="en-US" b="1" dirty="0" err="1"/>
              <a:t>строительства</a:t>
            </a:r>
            <a:r>
              <a:rPr lang="en-US" b="1" dirty="0"/>
              <a:t> –</a:t>
            </a:r>
            <a:endParaRPr lang="ru-RU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 err="1"/>
              <a:t>Балахнинский</a:t>
            </a:r>
            <a:r>
              <a:rPr lang="en-US" dirty="0"/>
              <a:t> </a:t>
            </a:r>
            <a:r>
              <a:rPr lang="en-US" dirty="0" err="1"/>
              <a:t>район</a:t>
            </a:r>
            <a:r>
              <a:rPr lang="en-US" dirty="0"/>
              <a:t> </a:t>
            </a:r>
            <a:r>
              <a:rPr lang="en-US" dirty="0" err="1"/>
              <a:t>Нижегородской</a:t>
            </a:r>
            <a:r>
              <a:rPr lang="en-US" dirty="0"/>
              <a:t> </a:t>
            </a:r>
            <a:r>
              <a:rPr lang="en-US" dirty="0" err="1"/>
              <a:t>области</a:t>
            </a:r>
            <a:r>
              <a:rPr lang="en-US" dirty="0"/>
              <a:t>. </a:t>
            </a:r>
            <a:r>
              <a:rPr lang="en-US" dirty="0" err="1"/>
              <a:t>Граница</a:t>
            </a:r>
            <a:r>
              <a:rPr lang="en-US" dirty="0"/>
              <a:t> </a:t>
            </a:r>
            <a:r>
              <a:rPr lang="en-US" dirty="0" err="1"/>
              <a:t>участка</a:t>
            </a:r>
            <a:r>
              <a:rPr lang="en-US" dirty="0"/>
              <a:t> </a:t>
            </a:r>
            <a:r>
              <a:rPr lang="en-US" dirty="0" err="1"/>
              <a:t>расположена</a:t>
            </a:r>
            <a:r>
              <a:rPr lang="en-US" dirty="0"/>
              <a:t> в 1 </a:t>
            </a:r>
            <a:r>
              <a:rPr lang="en-US" dirty="0" err="1"/>
              <a:t>км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юго</a:t>
            </a:r>
            <a:r>
              <a:rPr lang="en-US" dirty="0"/>
              <a:t> - </a:t>
            </a:r>
            <a:r>
              <a:rPr lang="en-US" dirty="0" err="1"/>
              <a:t>запад</a:t>
            </a:r>
            <a:r>
              <a:rPr lang="en-US" dirty="0"/>
              <a:t> </a:t>
            </a:r>
            <a:r>
              <a:rPr lang="en-US" dirty="0" err="1"/>
              <a:t>деревни</a:t>
            </a:r>
            <a:r>
              <a:rPr lang="en-US" dirty="0"/>
              <a:t> </a:t>
            </a:r>
            <a:r>
              <a:rPr lang="en-US" dirty="0" err="1"/>
              <a:t>Сонино</a:t>
            </a:r>
            <a:r>
              <a:rPr lang="en-US" dirty="0"/>
              <a:t>, с </a:t>
            </a:r>
            <a:r>
              <a:rPr lang="en-US" dirty="0" err="1"/>
              <a:t>которым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связан</a:t>
            </a:r>
            <a:r>
              <a:rPr lang="en-US" dirty="0"/>
              <a:t> </a:t>
            </a:r>
            <a:r>
              <a:rPr lang="en-US" dirty="0" err="1"/>
              <a:t>асфальтированной</a:t>
            </a:r>
            <a:r>
              <a:rPr lang="en-US" dirty="0"/>
              <a:t> и </a:t>
            </a:r>
            <a:r>
              <a:rPr lang="en-US" dirty="0" err="1"/>
              <a:t>проселочной</a:t>
            </a:r>
            <a:r>
              <a:rPr lang="en-US" dirty="0"/>
              <a:t> </a:t>
            </a:r>
            <a:r>
              <a:rPr lang="en-US" dirty="0" err="1"/>
              <a:t>дорогой</a:t>
            </a:r>
            <a:r>
              <a:rPr lang="en-US" dirty="0"/>
              <a:t> 0,5 </a:t>
            </a:r>
            <a:r>
              <a:rPr lang="en-US" dirty="0" err="1"/>
              <a:t>км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60735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0D8019-7C7D-4582-BF95-87822683A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Технологический процесс обогащения кварцевых песков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BD3A994-BC30-4421-954A-AFCC6F84E14B}"/>
              </a:ext>
            </a:extLst>
          </p:cNvPr>
          <p:cNvSpPr/>
          <p:nvPr/>
        </p:nvSpPr>
        <p:spPr>
          <a:xfrm>
            <a:off x="680320" y="2148228"/>
            <a:ext cx="9743839" cy="390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/>
              <a:t>Основные операции: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1. Дезинтеграция;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2. </a:t>
            </a:r>
            <a:r>
              <a:rPr lang="ru-RU" sz="2400" dirty="0" err="1"/>
              <a:t>Обесшламливание</a:t>
            </a:r>
            <a:r>
              <a:rPr lang="ru-RU" sz="2400" dirty="0"/>
              <a:t>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3. Оттирка;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4. Гравитационное обогащение;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5. Обезвоживание;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6. Сушка.</a:t>
            </a:r>
          </a:p>
        </p:txBody>
      </p:sp>
    </p:spTree>
    <p:extLst>
      <p:ext uri="{BB962C8B-B14F-4D97-AF65-F5344CB8AC3E}">
        <p14:creationId xmlns:p14="http://schemas.microsoft.com/office/powerpoint/2010/main" val="577342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321D838-2C7E-4177-9DD3-DAC78324A2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24C28B3-E902-49D1-98A0-582D277A0E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3A6C14C-E755-4A02-821B-6EA2D4C9F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6478287C-E119-4E9C-95B0-518478BD9D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A4A294F-6D36-425B-8632-27FD6A284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C610D2AE-07EF-436A-9755-AA8DF4B933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6CACDD17-9043-46DF-882D-420365B79C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CF2D8AD5-434A-4C0E-9F5B-C1AFD645F3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CF6421-5481-4958-8219-C895C1145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5" y="753228"/>
            <a:ext cx="4535090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 err="1"/>
              <a:t>Используемые</a:t>
            </a:r>
            <a:r>
              <a:rPr lang="en-US" sz="2800" dirty="0"/>
              <a:t> </a:t>
            </a:r>
            <a:r>
              <a:rPr lang="en-US" sz="2800" dirty="0" err="1"/>
              <a:t>инновации</a:t>
            </a:r>
            <a:endParaRPr lang="en-US" sz="28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E92B246D-47CC-40F8-8DE7-B65D409E9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0477CF-193C-4FA0-8910-3E50D690D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1" y="2336873"/>
            <a:ext cx="4136123" cy="3599316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err="1"/>
              <a:t>Использованная</a:t>
            </a:r>
            <a:r>
              <a:rPr lang="en-US" dirty="0"/>
              <a:t> </a:t>
            </a:r>
            <a:r>
              <a:rPr lang="en-US" dirty="0" err="1"/>
              <a:t>технология</a:t>
            </a:r>
            <a:r>
              <a:rPr lang="en-US" dirty="0"/>
              <a:t> - </a:t>
            </a:r>
            <a:r>
              <a:rPr lang="en-US" b="1" dirty="0" err="1"/>
              <a:t>помол</a:t>
            </a:r>
            <a:r>
              <a:rPr lang="en-US" b="1" dirty="0"/>
              <a:t> </a:t>
            </a:r>
            <a:r>
              <a:rPr lang="en-US" b="1" dirty="0" err="1"/>
              <a:t>песка</a:t>
            </a:r>
            <a:r>
              <a:rPr lang="en-US" b="1" dirty="0"/>
              <a:t> в </a:t>
            </a:r>
            <a:r>
              <a:rPr lang="en-US" b="1" dirty="0" err="1"/>
              <a:t>аппаратах</a:t>
            </a:r>
            <a:r>
              <a:rPr lang="en-US" b="1" dirty="0"/>
              <a:t> </a:t>
            </a:r>
            <a:r>
              <a:rPr lang="en-US" b="1" dirty="0" err="1"/>
              <a:t>вихревого</a:t>
            </a:r>
            <a:r>
              <a:rPr lang="en-US" b="1" dirty="0"/>
              <a:t> </a:t>
            </a:r>
            <a:r>
              <a:rPr lang="en-US" b="1" dirty="0" err="1"/>
              <a:t>слоя</a:t>
            </a:r>
            <a:r>
              <a:rPr lang="en-US" b="1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/>
              <a:t>Преимущества</a:t>
            </a:r>
            <a:r>
              <a:rPr lang="en-US" dirty="0"/>
              <a:t> </a:t>
            </a:r>
            <a:r>
              <a:rPr lang="en-US" dirty="0" err="1"/>
              <a:t>технологии</a:t>
            </a:r>
            <a:r>
              <a:rPr lang="en-US" dirty="0"/>
              <a:t> – </a:t>
            </a:r>
            <a:r>
              <a:rPr lang="en-US" dirty="0" err="1"/>
              <a:t>высокий</a:t>
            </a:r>
            <a:r>
              <a:rPr lang="en-US" dirty="0"/>
              <a:t> </a:t>
            </a:r>
            <a:r>
              <a:rPr lang="en-US" dirty="0" err="1"/>
              <a:t>потенциал</a:t>
            </a:r>
            <a:r>
              <a:rPr lang="en-US" dirty="0"/>
              <a:t> </a:t>
            </a:r>
            <a:r>
              <a:rPr lang="en-US" dirty="0" err="1"/>
              <a:t>энергосбережения</a:t>
            </a:r>
            <a:r>
              <a:rPr lang="en-US" dirty="0"/>
              <a:t>.</a:t>
            </a:r>
          </a:p>
          <a:p>
            <a:endParaRPr lang="en-US" sz="1800" dirty="0"/>
          </a:p>
        </p:txBody>
      </p:sp>
      <p:pic>
        <p:nvPicPr>
          <p:cNvPr id="6" name="Объект 5" descr="Изображение выглядит как здание, внешний, передний, большой&#10;&#10;Автоматически созданное описание">
            <a:extLst>
              <a:ext uri="{FF2B5EF4-FFF2-40B4-BE49-F238E27FC236}">
                <a16:creationId xmlns:a16="http://schemas.microsoft.com/office/drawing/2014/main" xmlns="" id="{68B6F064-05F8-454C-A673-C5E22A82DC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5276090" y="753227"/>
            <a:ext cx="6303134" cy="5324015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34703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6F431B-38E4-4E27-867C-00140E5D1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Потребности в финансировании проекта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F4060A4-0965-4384-A3ED-EEE10C47EF9E}"/>
              </a:ext>
            </a:extLst>
          </p:cNvPr>
          <p:cNvSpPr/>
          <p:nvPr/>
        </p:nvSpPr>
        <p:spPr>
          <a:xfrm>
            <a:off x="281354" y="3083152"/>
            <a:ext cx="10719581" cy="16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Необходимые денежные средства - 265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Источники финансирования - заёмные средства по ставке 15% годовых.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74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CB46BF-CAD5-4A9B-B0D7-CB51C215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Финансово-экономические показатели проекта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794CBD43-C8BE-47A2-A463-0499A95BAE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978714"/>
              </p:ext>
            </p:extLst>
          </p:nvPr>
        </p:nvGraphicFramePr>
        <p:xfrm>
          <a:off x="815926" y="2336799"/>
          <a:ext cx="9599793" cy="3911142"/>
        </p:xfrm>
        <a:graphic>
          <a:graphicData uri="http://schemas.openxmlformats.org/drawingml/2006/table">
            <a:tbl>
              <a:tblPr firstRow="1" firstCol="1" bandRow="1"/>
              <a:tblGrid>
                <a:gridCol w="7799340">
                  <a:extLst>
                    <a:ext uri="{9D8B030D-6E8A-4147-A177-3AD203B41FA5}">
                      <a16:colId xmlns:a16="http://schemas.microsoft.com/office/drawing/2014/main" xmlns="" val="505930040"/>
                    </a:ext>
                  </a:extLst>
                </a:gridCol>
                <a:gridCol w="1800453">
                  <a:extLst>
                    <a:ext uri="{9D8B030D-6E8A-4147-A177-3AD203B41FA5}">
                      <a16:colId xmlns:a16="http://schemas.microsoft.com/office/drawing/2014/main" xmlns="" val="330715964"/>
                    </a:ext>
                  </a:extLst>
                </a:gridCol>
              </a:tblGrid>
              <a:tr h="3503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Показатель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Значение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5131608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Ставка дисконтирования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10,0%</a:t>
                      </a: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8945452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NPV (тыс. руб.)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149 329</a:t>
                      </a: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8539410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IRR проекта (внутренняя норма доходности)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37,0%</a:t>
                      </a: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8138500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PI (доходность инвестиций)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</a:t>
                      </a: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3360409"/>
                  </a:ext>
                </a:extLst>
              </a:tr>
              <a:tr h="3503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PP (срок окупаемости), лет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3,2</a:t>
                      </a: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5355420"/>
                  </a:ext>
                </a:extLst>
              </a:tr>
              <a:tr h="7483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DPP (дисконтированный срок окупаемости), лет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6681653"/>
                  </a:ext>
                </a:extLst>
              </a:tr>
              <a:tr h="7483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IRR с учетом % (внутренняя норма доходности)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26,6%</a:t>
                      </a:r>
                    </a:p>
                  </a:txBody>
                  <a:tcPr marL="66336" marR="663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0269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746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760F30-C7D9-47A1-985A-E6B2D849E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Доходность проекта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B45A6D1-87FB-4382-B66D-E44F34D1AFFD}"/>
              </a:ext>
            </a:extLst>
          </p:cNvPr>
          <p:cNvSpPr/>
          <p:nvPr/>
        </p:nvSpPr>
        <p:spPr>
          <a:xfrm>
            <a:off x="680321" y="3105835"/>
            <a:ext cx="9729771" cy="130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/>
              <a:t>Чистый приведенный доход составит 149 329 000 руб. через 3,2 года от начала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3130211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21F6BA-F4CF-46B4-8275-2D003EDFE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Денежные потоки в проекте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CA643422-DE47-4CB8-8780-51C807A235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321" y="2194561"/>
            <a:ext cx="8562153" cy="4346916"/>
          </a:xfrm>
        </p:spPr>
      </p:pic>
    </p:spTree>
    <p:extLst>
      <p:ext uri="{BB962C8B-B14F-4D97-AF65-F5344CB8AC3E}">
        <p14:creationId xmlns:p14="http://schemas.microsoft.com/office/powerpoint/2010/main" val="4236029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B11B15-2A00-498F-9B42-7BB58B9BB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Бюджетная эффективность проекта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57646832-FE5D-463F-9549-6EE8459940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16017"/>
              </p:ext>
            </p:extLst>
          </p:nvPr>
        </p:nvGraphicFramePr>
        <p:xfrm>
          <a:off x="681038" y="2236763"/>
          <a:ext cx="9729054" cy="4114800"/>
        </p:xfrm>
        <a:graphic>
          <a:graphicData uri="http://schemas.openxmlformats.org/drawingml/2006/table">
            <a:tbl>
              <a:tblPr firstRow="1" firstCol="1" bandRow="1"/>
              <a:tblGrid>
                <a:gridCol w="2825317">
                  <a:extLst>
                    <a:ext uri="{9D8B030D-6E8A-4147-A177-3AD203B41FA5}">
                      <a16:colId xmlns:a16="http://schemas.microsoft.com/office/drawing/2014/main" xmlns="" val="1424283315"/>
                    </a:ext>
                  </a:extLst>
                </a:gridCol>
                <a:gridCol w="1221969">
                  <a:extLst>
                    <a:ext uri="{9D8B030D-6E8A-4147-A177-3AD203B41FA5}">
                      <a16:colId xmlns:a16="http://schemas.microsoft.com/office/drawing/2014/main" xmlns="" val="2811521230"/>
                    </a:ext>
                  </a:extLst>
                </a:gridCol>
                <a:gridCol w="1274506">
                  <a:extLst>
                    <a:ext uri="{9D8B030D-6E8A-4147-A177-3AD203B41FA5}">
                      <a16:colId xmlns:a16="http://schemas.microsoft.com/office/drawing/2014/main" xmlns="" val="1587463373"/>
                    </a:ext>
                  </a:extLst>
                </a:gridCol>
                <a:gridCol w="1274506">
                  <a:extLst>
                    <a:ext uri="{9D8B030D-6E8A-4147-A177-3AD203B41FA5}">
                      <a16:colId xmlns:a16="http://schemas.microsoft.com/office/drawing/2014/main" xmlns="" val="3172292916"/>
                    </a:ext>
                  </a:extLst>
                </a:gridCol>
                <a:gridCol w="1060467">
                  <a:extLst>
                    <a:ext uri="{9D8B030D-6E8A-4147-A177-3AD203B41FA5}">
                      <a16:colId xmlns:a16="http://schemas.microsoft.com/office/drawing/2014/main" xmlns="" val="160531606"/>
                    </a:ext>
                  </a:extLst>
                </a:gridCol>
                <a:gridCol w="1060467">
                  <a:extLst>
                    <a:ext uri="{9D8B030D-6E8A-4147-A177-3AD203B41FA5}">
                      <a16:colId xmlns:a16="http://schemas.microsoft.com/office/drawing/2014/main" xmlns="" val="1776248012"/>
                    </a:ext>
                  </a:extLst>
                </a:gridCol>
                <a:gridCol w="1011822">
                  <a:extLst>
                    <a:ext uri="{9D8B030D-6E8A-4147-A177-3AD203B41FA5}">
                      <a16:colId xmlns:a16="http://schemas.microsoft.com/office/drawing/2014/main" xmlns="" val="3094280764"/>
                    </a:ext>
                  </a:extLst>
                </a:gridCol>
              </a:tblGrid>
              <a:tr h="266348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Итого (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тыс.руб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янв.20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янв.21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янв.22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янв.23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янв.24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8988602"/>
                  </a:ext>
                </a:extLst>
              </a:tr>
              <a:tr h="2663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дек.20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дек.21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дек.22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дек.23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дек.24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9078413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НДС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80 348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34 676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45 672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0674566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Федеральный бюджет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80 348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34 676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45 672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8992662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 на прибыль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62 868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9 364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25 537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27 967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7565881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Федеральный бюджет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6 287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2 554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2 797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9312020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Региональный бюджет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56 581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8 427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22 983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25 170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6161641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Страховые взносы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29 898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8 859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10 218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10 822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4521899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Федеральный бюджет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29 898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8 859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10 218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10 822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0010682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Подоходный налог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13 260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4 160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4 420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4 680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4670044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Федеральный бюджет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3486611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Региональный бюджет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13 260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4 420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4 680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6304437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 на имущество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5 697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1 638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2 086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1 974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9733961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Региональный бюджет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5 697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1 638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2 086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1 974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5887510"/>
                  </a:ext>
                </a:extLst>
              </a:tr>
              <a:tr h="266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ИТОГО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192 071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24 020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76 937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91 114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1353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392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7E2C52-FE6B-4496-B9F5-EB429AF76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Риски проекта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DFAF4C5-B237-4C02-86E7-084FB57F4967}"/>
              </a:ext>
            </a:extLst>
          </p:cNvPr>
          <p:cNvSpPr/>
          <p:nvPr/>
        </p:nvSpPr>
        <p:spPr>
          <a:xfrm>
            <a:off x="648816" y="2867858"/>
            <a:ext cx="97438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Административный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(не получение разрешение на строительство)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Рыночные риски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(снижение потребности в кварцевом песке)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Финансовые риски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(отсутствие инвестиций, несвоевременное поступление денежных средств, резкое изменение курса валют)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818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E6B60C-BF62-4D1C-B628-3520111D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7430B860-2B92-4569-A67E-F83A2EEEBDAD}"/>
              </a:ext>
            </a:extLst>
          </p:cNvPr>
          <p:cNvSpPr/>
          <p:nvPr/>
        </p:nvSpPr>
        <p:spPr>
          <a:xfrm>
            <a:off x="680321" y="2802878"/>
            <a:ext cx="974383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• </a:t>
            </a:r>
            <a:r>
              <a:rPr lang="ru-RU" sz="2400" dirty="0"/>
              <a:t>Достижение стратегических целей компании </a:t>
            </a:r>
          </a:p>
          <a:p>
            <a:endParaRPr lang="ru-RU" sz="2400" dirty="0"/>
          </a:p>
          <a:p>
            <a:r>
              <a:rPr lang="ru-RU" sz="2400" dirty="0"/>
              <a:t>• Инвестиционная привлекательность проекта на данный период времени</a:t>
            </a:r>
          </a:p>
          <a:p>
            <a:endParaRPr lang="ru-RU" sz="2400" dirty="0"/>
          </a:p>
          <a:p>
            <a:r>
              <a:rPr lang="ru-RU" sz="2400" dirty="0"/>
              <a:t>• Социально-экономическая эффективность для Нижегородской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172038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F401FE-1D5B-47E5-9A83-3C03A924E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Цели  и задачи аттестационной работы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E2F8230-52EC-4D93-9174-548B8480D039}"/>
              </a:ext>
            </a:extLst>
          </p:cNvPr>
          <p:cNvSpPr/>
          <p:nvPr/>
        </p:nvSpPr>
        <p:spPr>
          <a:xfrm>
            <a:off x="1148860" y="2125918"/>
            <a:ext cx="9289367" cy="4344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/>
              <a:t>Цель работы </a:t>
            </a:r>
            <a:r>
              <a:rPr lang="ru-RU" sz="2000" dirty="0"/>
              <a:t>- обоснование инвестиционной привлекательности проекта и его социальной значимости для Нижегородской области.</a:t>
            </a:r>
          </a:p>
          <a:p>
            <a:endParaRPr lang="ru-RU" sz="2000" dirty="0"/>
          </a:p>
          <a:p>
            <a:r>
              <a:rPr lang="ru-RU" sz="2400" b="1" dirty="0"/>
              <a:t>Задачи:</a:t>
            </a:r>
          </a:p>
          <a:p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dirty="0"/>
              <a:t>•	произвести оценку готовности компании к реализации проекта;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•	провести маркетинговый анализ рынка и анализ конкурентной среды;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•	изучить технологические процессы в рамках реализации проекта;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•	осуществить прогноз финансовых результатов;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•	провести оценку рисков.</a:t>
            </a:r>
          </a:p>
        </p:txBody>
      </p:sp>
    </p:spTree>
    <p:extLst>
      <p:ext uri="{BB962C8B-B14F-4D97-AF65-F5344CB8AC3E}">
        <p14:creationId xmlns:p14="http://schemas.microsoft.com/office/powerpoint/2010/main" val="55778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BA368E-86BA-46F2-9E5F-512A0DBF6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Краткая информация о компании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7480E52E-5774-41F3-8AAD-B87A5007CC9F}"/>
              </a:ext>
            </a:extLst>
          </p:cNvPr>
          <p:cNvSpPr/>
          <p:nvPr/>
        </p:nvSpPr>
        <p:spPr>
          <a:xfrm>
            <a:off x="1683434" y="2564902"/>
            <a:ext cx="8825132" cy="3754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Название: </a:t>
            </a:r>
            <a:r>
              <a:rPr lang="ru-RU" sz="2200" dirty="0"/>
              <a:t>ООО «Строительно-инвестиционная компания». </a:t>
            </a:r>
          </a:p>
          <a:p>
            <a:endParaRPr lang="ru-RU" sz="2200" dirty="0"/>
          </a:p>
          <a:p>
            <a:r>
              <a:rPr lang="ru-RU" sz="2200" b="1" dirty="0"/>
              <a:t>Дата создания: </a:t>
            </a:r>
            <a:r>
              <a:rPr lang="ru-RU" sz="2200" dirty="0"/>
              <a:t>февраль 2008 года. </a:t>
            </a:r>
          </a:p>
          <a:p>
            <a:endParaRPr lang="ru-RU" sz="2200" dirty="0"/>
          </a:p>
          <a:p>
            <a:r>
              <a:rPr lang="ru-RU" sz="2200" b="1" dirty="0"/>
              <a:t>Профиль деятельности</a:t>
            </a:r>
            <a:r>
              <a:rPr lang="ru-RU" sz="2200" dirty="0"/>
              <a:t>: производство земляных работ</a:t>
            </a:r>
          </a:p>
          <a:p>
            <a:endParaRPr lang="ru-RU" sz="2200" dirty="0"/>
          </a:p>
          <a:p>
            <a:r>
              <a:rPr lang="ru-RU" sz="2200" b="1" dirty="0"/>
              <a:t>Штат сотрудников: </a:t>
            </a:r>
            <a:r>
              <a:rPr lang="ru-RU" sz="2200" dirty="0"/>
              <a:t>9 человек по состоянию на ноябрь 2020 года</a:t>
            </a:r>
          </a:p>
          <a:p>
            <a:endParaRPr lang="ru-RU" sz="2200" dirty="0"/>
          </a:p>
          <a:p>
            <a:pPr>
              <a:lnSpc>
                <a:spcPct val="150000"/>
              </a:lnSpc>
            </a:pPr>
            <a:r>
              <a:rPr lang="ru-RU" sz="2200" b="1" dirty="0"/>
              <a:t>Основные финансовые показатели: </a:t>
            </a:r>
            <a:r>
              <a:rPr lang="ru-RU" sz="2200" dirty="0"/>
              <a:t>выручка 5,1 </a:t>
            </a:r>
            <a:r>
              <a:rPr lang="ru-RU" sz="2200" dirty="0" err="1"/>
              <a:t>млн.руб</a:t>
            </a:r>
            <a:r>
              <a:rPr lang="ru-RU" sz="2200" dirty="0"/>
              <a:t>., прибыль 1,2 </a:t>
            </a:r>
            <a:r>
              <a:rPr lang="ru-RU" sz="2200" dirty="0" err="1"/>
              <a:t>млн.руб</a:t>
            </a:r>
            <a:r>
              <a:rPr lang="ru-RU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774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1CB7583-2A40-4C55-B78A-E9D4A4686503}"/>
              </a:ext>
            </a:extLst>
          </p:cNvPr>
          <p:cNvSpPr/>
          <p:nvPr/>
        </p:nvSpPr>
        <p:spPr>
          <a:xfrm>
            <a:off x="1446627" y="1909504"/>
            <a:ext cx="9298745" cy="3348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/>
              <a:t>	Компания обладает возможностями, которые позволяют реализовать производственный процесс от закупки сырья до складирования готовой продукции: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•	лицензии на право пользования недрами;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•	складские помещения; 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•	технику для погрузочно-разгрузочных работ.</a:t>
            </a: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7101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8C9DFE-9FCA-44B2-B375-C59F7DEBD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Стратегические цели развития компании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194CA757-962E-45DC-9486-9FA19934795F}"/>
              </a:ext>
            </a:extLst>
          </p:cNvPr>
          <p:cNvSpPr/>
          <p:nvPr/>
        </p:nvSpPr>
        <p:spPr>
          <a:xfrm>
            <a:off x="853439" y="2861326"/>
            <a:ext cx="961386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•	увеличение объема производства и поставки песка темпами, опережающими конкурентов;</a:t>
            </a:r>
          </a:p>
          <a:p>
            <a:endParaRPr lang="ru-RU" sz="2200" dirty="0"/>
          </a:p>
          <a:p>
            <a:r>
              <a:rPr lang="ru-RU" sz="2200" dirty="0"/>
              <a:t>•	расширение доли рынка;</a:t>
            </a:r>
          </a:p>
          <a:p>
            <a:endParaRPr lang="ru-RU" sz="2200" dirty="0"/>
          </a:p>
          <a:p>
            <a:r>
              <a:rPr lang="ru-RU" sz="2200" dirty="0"/>
              <a:t>•	усиление своих позиций на таких рынках как: стекло, керамика, сухие строительные смеси, спорт, формовка, наполнители для красок.</a:t>
            </a:r>
          </a:p>
        </p:txBody>
      </p:sp>
    </p:spTree>
    <p:extLst>
      <p:ext uri="{BB962C8B-B14F-4D97-AF65-F5344CB8AC3E}">
        <p14:creationId xmlns:p14="http://schemas.microsoft.com/office/powerpoint/2010/main" val="352580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5D01AF-BFB3-43A4-93AC-9011F9484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Основные этапы проекта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D2C323-4D06-4667-AC31-F0EBF4A7AF10}"/>
              </a:ext>
            </a:extLst>
          </p:cNvPr>
          <p:cNvSpPr/>
          <p:nvPr/>
        </p:nvSpPr>
        <p:spPr>
          <a:xfrm>
            <a:off x="1411458" y="2622175"/>
            <a:ext cx="9369083" cy="3163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200" dirty="0"/>
              <a:t>	</a:t>
            </a:r>
            <a:r>
              <a:rPr lang="ru-RU" sz="2400" dirty="0"/>
              <a:t>Для дальнейшей реализации проекта разработан план, определяющий следующий порядок действий:</a:t>
            </a:r>
          </a:p>
          <a:p>
            <a:endParaRPr lang="ru-RU" sz="2400" dirty="0"/>
          </a:p>
          <a:p>
            <a:pPr>
              <a:lnSpc>
                <a:spcPct val="150000"/>
              </a:lnSpc>
            </a:pPr>
            <a:r>
              <a:rPr lang="ru-RU" sz="2400" dirty="0"/>
              <a:t>1. Разработка проекта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2. Оценка инвестиционной привлекательности проекта 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3. Реализация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3956486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321D838-2C7E-4177-9DD3-DAC78324A2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24C28B3-E902-49D1-98A0-582D277A0E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3A6C14C-E755-4A02-821B-6EA2D4C9F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78287C-E119-4E9C-95B0-518478BD9D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EA4A294F-6D36-425B-8632-27FD6A284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C610D2AE-07EF-436A-9755-AA8DF4B933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6CACDD17-9043-46DF-882D-420365B79C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CF2D8AD5-434A-4C0E-9F5B-C1AFD645F3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FB3F3B-4B1E-4A7C-8E2F-92C37671F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753228"/>
            <a:ext cx="4605429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400" dirty="0"/>
              <a:t> Маркетинговый анализ рынка </a:t>
            </a:r>
            <a:endParaRPr lang="en-US" sz="2400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E92B246D-47CC-40F8-8DE7-B65D409E9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B4A19CA-7181-4669-A681-0D7FA630E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557" y="2115504"/>
            <a:ext cx="4956048" cy="3820685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/>
              <a:t>Потребителями кварцевого песка в России: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ru-RU" dirty="0"/>
              <a:t>• заводы, производящие стеклянную тару (55%);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• заводы производящие листовое стекло (33%);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• прочие потребители (12%).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A8F9DC1-3292-4331-B3A9-90F3DDAB66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5661900" y="842046"/>
            <a:ext cx="5966215" cy="517390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7044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5321D838-2C7E-4177-9DD3-DAC78324A2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224C28B3-E902-49D1-98A0-582D277A0E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F3A6C14C-E755-4A02-821B-6EA2D4C9F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6478287C-E119-4E9C-95B0-518478BD9D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EA4A294F-6D36-425B-8632-27FD6A284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xmlns="" id="{C610D2AE-07EF-436A-9755-AA8DF4B933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6CACDD17-9043-46DF-882D-420365B79C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CF2D8AD5-434A-4C0E-9F5B-C1AFD645F3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FB3F3B-4B1E-4A7C-8E2F-92C37671F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/>
              <a:t>Ситуация по добыче кварцевого песка в России</a:t>
            </a:r>
            <a:endParaRPr lang="en-US" sz="2400" dirty="0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xmlns="" id="{E92B246D-47CC-40F8-8DE7-B65D409E9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B4A19CA-7181-4669-A681-0D7FA630E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151" y="2336872"/>
            <a:ext cx="5373858" cy="376789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900" dirty="0"/>
              <a:t>• </a:t>
            </a:r>
            <a:r>
              <a:rPr lang="en-US" sz="1900" dirty="0" err="1"/>
              <a:t>Центральный</a:t>
            </a:r>
            <a:r>
              <a:rPr lang="en-US" sz="1900" dirty="0"/>
              <a:t> </a:t>
            </a:r>
            <a:r>
              <a:rPr lang="en-US" sz="1900" dirty="0" err="1"/>
              <a:t>федеральный</a:t>
            </a:r>
            <a:r>
              <a:rPr lang="en-US" sz="1900" dirty="0"/>
              <a:t> </a:t>
            </a:r>
            <a:r>
              <a:rPr lang="en-US" sz="1900" dirty="0" err="1"/>
              <a:t>округ</a:t>
            </a:r>
            <a:r>
              <a:rPr lang="en-US" sz="1900" dirty="0"/>
              <a:t> - 39% </a:t>
            </a:r>
            <a:endParaRPr lang="ru-RU" sz="19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900" dirty="0"/>
              <a:t>• </a:t>
            </a:r>
            <a:r>
              <a:rPr lang="en-US" sz="1900" dirty="0" err="1"/>
              <a:t>Приволжский</a:t>
            </a:r>
            <a:r>
              <a:rPr lang="en-US" sz="1900" dirty="0"/>
              <a:t> </a:t>
            </a:r>
            <a:r>
              <a:rPr lang="en-US" sz="1900" dirty="0" err="1"/>
              <a:t>федеральный</a:t>
            </a:r>
            <a:r>
              <a:rPr lang="en-US" sz="1900" dirty="0"/>
              <a:t> </a:t>
            </a:r>
            <a:r>
              <a:rPr lang="en-US" sz="1900" dirty="0" err="1"/>
              <a:t>округ</a:t>
            </a:r>
            <a:r>
              <a:rPr lang="en-US" sz="1900" dirty="0"/>
              <a:t> - 29%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900" dirty="0"/>
              <a:t>• </a:t>
            </a:r>
            <a:r>
              <a:rPr lang="en-US" sz="1900" dirty="0" err="1"/>
              <a:t>Северо-Западный</a:t>
            </a:r>
            <a:r>
              <a:rPr lang="en-US" sz="1900" dirty="0"/>
              <a:t> </a:t>
            </a:r>
            <a:r>
              <a:rPr lang="en-US" sz="1900" dirty="0" err="1"/>
              <a:t>федеральный</a:t>
            </a:r>
            <a:r>
              <a:rPr lang="en-US" sz="1900" dirty="0"/>
              <a:t> </a:t>
            </a:r>
            <a:r>
              <a:rPr lang="en-US" sz="1900" dirty="0" err="1"/>
              <a:t>округ</a:t>
            </a:r>
            <a:r>
              <a:rPr lang="en-US" sz="1900" dirty="0"/>
              <a:t> - 21%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900" dirty="0"/>
              <a:t>• </a:t>
            </a:r>
            <a:r>
              <a:rPr lang="en-US" sz="1900" dirty="0" err="1"/>
              <a:t>Северо-Кавказский</a:t>
            </a:r>
            <a:r>
              <a:rPr lang="en-US" sz="1900" dirty="0"/>
              <a:t> </a:t>
            </a:r>
            <a:r>
              <a:rPr lang="en-US" sz="1900" dirty="0" err="1"/>
              <a:t>федеральный</a:t>
            </a:r>
            <a:r>
              <a:rPr lang="en-US" sz="1900" dirty="0"/>
              <a:t> </a:t>
            </a:r>
            <a:r>
              <a:rPr lang="en-US" sz="1900" dirty="0" err="1"/>
              <a:t>округ</a:t>
            </a:r>
            <a:r>
              <a:rPr lang="en-US" sz="1900" dirty="0"/>
              <a:t> – 8%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900" dirty="0"/>
              <a:t>• </a:t>
            </a:r>
            <a:r>
              <a:rPr lang="en-US" sz="1900" dirty="0" err="1"/>
              <a:t>Южный</a:t>
            </a:r>
            <a:r>
              <a:rPr lang="en-US" sz="1900" dirty="0"/>
              <a:t> </a:t>
            </a:r>
            <a:r>
              <a:rPr lang="en-US" sz="1900" dirty="0" err="1"/>
              <a:t>федеральный</a:t>
            </a:r>
            <a:r>
              <a:rPr lang="en-US" sz="1900" dirty="0"/>
              <a:t> </a:t>
            </a:r>
            <a:r>
              <a:rPr lang="en-US" sz="1900" dirty="0" err="1"/>
              <a:t>округ</a:t>
            </a:r>
            <a:r>
              <a:rPr lang="en-US" sz="1900" dirty="0"/>
              <a:t> – 2%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900" dirty="0"/>
              <a:t>• </a:t>
            </a:r>
            <a:r>
              <a:rPr lang="en-US" sz="1900" dirty="0" err="1"/>
              <a:t>Сибирский</a:t>
            </a:r>
            <a:r>
              <a:rPr lang="en-US" sz="1900" dirty="0"/>
              <a:t> </a:t>
            </a:r>
            <a:r>
              <a:rPr lang="en-US" sz="1900" dirty="0" err="1"/>
              <a:t>федеральный</a:t>
            </a:r>
            <a:r>
              <a:rPr lang="en-US" sz="1900" dirty="0"/>
              <a:t> </a:t>
            </a:r>
            <a:r>
              <a:rPr lang="en-US" sz="1900" dirty="0" err="1"/>
              <a:t>округ</a:t>
            </a:r>
            <a:r>
              <a:rPr lang="en-US" sz="1900" dirty="0"/>
              <a:t> – 1%.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dirty="0"/>
          </a:p>
        </p:txBody>
      </p:sp>
      <p:pic>
        <p:nvPicPr>
          <p:cNvPr id="11" name="Объект 10">
            <a:extLst>
              <a:ext uri="{FF2B5EF4-FFF2-40B4-BE49-F238E27FC236}">
                <a16:creationId xmlns:a16="http://schemas.microsoft.com/office/drawing/2014/main" xmlns="" id="{1BE4F18D-64D1-49A7-B7A2-C53D3211D9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5781822" y="753228"/>
            <a:ext cx="5992836" cy="535215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321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CBC13A-AF82-4118-AF47-EDC3124FA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игроки на рынке кварцевого песка в России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75C275C-FFE7-4B42-996B-F3BDBCE67935}"/>
              </a:ext>
            </a:extLst>
          </p:cNvPr>
          <p:cNvSpPr/>
          <p:nvPr/>
        </p:nvSpPr>
        <p:spPr>
          <a:xfrm>
            <a:off x="680320" y="2163480"/>
            <a:ext cx="9613860" cy="4191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Международная компания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Sibelco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ГК «Нижегородские пески», 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Нижегородская область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ЗАО Карьер «Гора Хрустальная», 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Свердловская область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ЗАО «Кварцит» располагается, 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Московская область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АО «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Спецнефтематериалы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Волгоградская область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ЗАО «Хохольский песчаный карьер», 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Воронежская область;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ОАО «ГОК «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Мураевня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Рязанская область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Компания «Ремикс», 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Ленинградская область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ООО «Нерудные строительные материалы»,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Чувашская область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359026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622</Words>
  <Application>Microsoft Office PowerPoint</Application>
  <PresentationFormat>Широкоэкранный</PresentationFormat>
  <Paragraphs>218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Symbol</vt:lpstr>
      <vt:lpstr>Times New Roman</vt:lpstr>
      <vt:lpstr>Trebuchet MS</vt:lpstr>
      <vt:lpstr>Берлин</vt:lpstr>
      <vt:lpstr>АТТЕСТАЦИОННАЯ РАБОТА</vt:lpstr>
      <vt:lpstr>   Цели  и задачи аттестационной работы</vt:lpstr>
      <vt:lpstr>       Краткая информация о компании</vt:lpstr>
      <vt:lpstr>Презентация PowerPoint</vt:lpstr>
      <vt:lpstr> Стратегические цели развития компании</vt:lpstr>
      <vt:lpstr>              Основные этапы проекта</vt:lpstr>
      <vt:lpstr> Маркетинговый анализ рынка </vt:lpstr>
      <vt:lpstr>Ситуация по добыче кварцевого песка в России</vt:lpstr>
      <vt:lpstr>Основные игроки на рынке кварцевого песка в России</vt:lpstr>
      <vt:lpstr>Проект строительства горно-обогатительного комбината</vt:lpstr>
      <vt:lpstr>Технологический процесс обогащения кварцевых песков</vt:lpstr>
      <vt:lpstr>Используемые инновации</vt:lpstr>
      <vt:lpstr>Потребности в финансировании проекта</vt:lpstr>
      <vt:lpstr>Финансово-экономические показатели проекта</vt:lpstr>
      <vt:lpstr>Доходность проекта</vt:lpstr>
      <vt:lpstr>Денежные потоки в проекте</vt:lpstr>
      <vt:lpstr>Бюджетная эффективность проекта </vt:lpstr>
      <vt:lpstr>Риски проекта</vt:lpstr>
      <vt:lpstr>Выводы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АТТЕСТАЦИОННАЯ РАБОТА</dc:title>
  <dc:creator>thg</dc:creator>
  <cp:lastModifiedBy>Елена Борисовна Абросимова</cp:lastModifiedBy>
  <cp:revision>13</cp:revision>
  <dcterms:created xsi:type="dcterms:W3CDTF">2020-11-29T11:09:12Z</dcterms:created>
  <dcterms:modified xsi:type="dcterms:W3CDTF">2020-12-02T06:57:57Z</dcterms:modified>
</cp:coreProperties>
</file>