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0" d="100"/>
          <a:sy n="60" d="100"/>
        </p:scale>
        <p:origin x="96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12/2/2020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12/2/2020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12/2/2020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12/2/2020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12/2/2020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12/2/2020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12/2/2020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12/2/2020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12/2/2020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12/2/2020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12/2/2020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12/2/2020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12/2/2020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12/2/2020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12/2/2020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12/2/2020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12/2/2020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12/2/2020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7.png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17628A3-F798-4D6C-BFA4-9289EECBB6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0322" y="2869808"/>
            <a:ext cx="8144134" cy="1349511"/>
          </a:xfrm>
        </p:spPr>
        <p:txBody>
          <a:bodyPr/>
          <a:lstStyle/>
          <a:p>
            <a:r>
              <a:rPr lang="ru-RU" dirty="0"/>
              <a:t>АТТЕСТАЦИОННАЯ РАБОТА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3786C970-D7A7-4468-92DC-C919A2AB027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ru-RU" b="1" dirty="0"/>
              <a:t>ОЦЕНКА ИНВЕСТИЦИОННОЙ ПРИВЛЕКАТЕЛЬНОСТИ ПРОЕКТА СТРОИТЕЛЬСТВА ГОРНО-ОБОГАТИТЕЛЬНОГО КОМБИНАТА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13198E8A-781A-40F5-B9AF-3CAB18D3C441}"/>
              </a:ext>
            </a:extLst>
          </p:cNvPr>
          <p:cNvSpPr/>
          <p:nvPr/>
        </p:nvSpPr>
        <p:spPr>
          <a:xfrm>
            <a:off x="10349133" y="6080341"/>
            <a:ext cx="184286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err="1"/>
              <a:t>Д.Н.Щелков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2228414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01CFC1BB-C5B3-4479-9752-C53221627F9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C56FCE19-3103-4473-A92E-E38D00FCD00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xmlns="" id="{E909C556-FC01-4870-ABC0-8D5C17BD0F3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C6DB8A24-0DF2-4AB3-9191-C02AB6937C1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6924F406-F250-4FCF-A28E-52F364A5AA1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xmlns="" id="{905A9BAA-B344-45D2-838C-73856C4B15D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-3176" y="0"/>
            <a:ext cx="12192000" cy="6858001"/>
            <a:chOff x="-3176" y="0"/>
            <a:chExt cx="12192000" cy="6858001"/>
          </a:xfrm>
        </p:grpSpPr>
        <p:sp useBgFill="1">
          <p:nvSpPr>
            <p:cNvPr id="22" name="Rectangle 21">
              <a:extLst>
                <a:ext uri="{FF2B5EF4-FFF2-40B4-BE49-F238E27FC236}">
                  <a16:creationId xmlns:a16="http://schemas.microsoft.com/office/drawing/2014/main" xmlns="" id="{390434AA-4632-440E-9AE7-411396A779C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0" y="0"/>
              <a:ext cx="12188824" cy="685800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3" name="Picture 22">
              <a:extLst>
                <a:ext uri="{FF2B5EF4-FFF2-40B4-BE49-F238E27FC236}">
                  <a16:creationId xmlns:a16="http://schemas.microsoft.com/office/drawing/2014/main" xmlns="" id="{D462FD1E-E713-4FD4-8746-671C946723B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PicPr>
          <p:blipFill>
            <a:blip r:embed="rId2">
              <a:alphaModFix amt="1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3176" y="0"/>
              <a:ext cx="12192000" cy="6858000"/>
            </a:xfrm>
            <a:prstGeom prst="rect">
              <a:avLst/>
            </a:prstGeom>
          </p:spPr>
        </p:pic>
      </p:grpSp>
      <p:pic>
        <p:nvPicPr>
          <p:cNvPr id="6" name="Объект 5" descr="Изображение выглядит как карта&#10;&#10;Автоматически созданное описание">
            <a:extLst>
              <a:ext uri="{FF2B5EF4-FFF2-40B4-BE49-F238E27FC236}">
                <a16:creationId xmlns:a16="http://schemas.microsoft.com/office/drawing/2014/main" xmlns="" id="{037829FB-0515-4A6A-B211-D1A8957B04AD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5"/>
          <a:srcRect l="21697" t="15093" r="21773" b="6344"/>
          <a:stretch/>
        </p:blipFill>
        <p:spPr>
          <a:xfrm>
            <a:off x="5341257" y="627742"/>
            <a:ext cx="6294173" cy="5620658"/>
          </a:xfrm>
          <a:prstGeom prst="rect">
            <a:avLst/>
          </a:prstGeom>
          <a:ln>
            <a:noFill/>
          </a:ln>
          <a:effectLst/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xmlns="" id="{78A4CDE5-C7BC-41E1-8A4A-79E024CC09F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grayWhite">
          <a:xfrm>
            <a:off x="2" y="609600"/>
            <a:ext cx="5018565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550E52C-5CD2-4093-8797-920B8C81D7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9153" y="753228"/>
            <a:ext cx="4548710" cy="108093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400" dirty="0" err="1"/>
              <a:t>Проект</a:t>
            </a:r>
            <a:r>
              <a:rPr lang="en-US" sz="2400" dirty="0"/>
              <a:t> </a:t>
            </a:r>
            <a:r>
              <a:rPr lang="en-US" sz="2400" dirty="0" err="1"/>
              <a:t>строительства</a:t>
            </a:r>
            <a:r>
              <a:rPr lang="en-US" sz="2400" dirty="0"/>
              <a:t> </a:t>
            </a:r>
            <a:r>
              <a:rPr lang="en-US" sz="2400" dirty="0" err="1"/>
              <a:t>горно-обогатительного</a:t>
            </a:r>
            <a:r>
              <a:rPr lang="en-US" sz="2400" dirty="0"/>
              <a:t> </a:t>
            </a:r>
            <a:r>
              <a:rPr lang="en-US" sz="2400" dirty="0" err="1"/>
              <a:t>комбината</a:t>
            </a:r>
            <a:endParaRPr lang="en-US" sz="2400" dirty="0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xmlns="" id="{025C7952-5703-489E-8DBD-F2EFAC8EEB0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0"/>
            <a:ext cx="5029200" cy="202738"/>
          </a:xfrm>
          <a:prstGeom prst="rect">
            <a:avLst/>
          </a:prstGeom>
        </p:spPr>
      </p:pic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FF352BE-03AF-4D86-9411-AC998CC234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39152" y="2336872"/>
            <a:ext cx="4779416" cy="3911527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b="1" dirty="0" err="1"/>
              <a:t>Место</a:t>
            </a:r>
            <a:r>
              <a:rPr lang="en-US" b="1" dirty="0"/>
              <a:t> </a:t>
            </a:r>
            <a:r>
              <a:rPr lang="en-US" b="1" dirty="0" err="1"/>
              <a:t>строительства</a:t>
            </a:r>
            <a:r>
              <a:rPr lang="en-US" b="1" dirty="0"/>
              <a:t> –</a:t>
            </a:r>
            <a:endParaRPr lang="ru-RU" b="1" dirty="0"/>
          </a:p>
          <a:p>
            <a:pPr marL="0" indent="0">
              <a:lnSpc>
                <a:spcPct val="100000"/>
              </a:lnSpc>
              <a:buNone/>
            </a:pPr>
            <a:r>
              <a:rPr lang="en-US" dirty="0" err="1"/>
              <a:t>Балахнинский</a:t>
            </a:r>
            <a:r>
              <a:rPr lang="en-US" dirty="0"/>
              <a:t> </a:t>
            </a:r>
            <a:r>
              <a:rPr lang="en-US" dirty="0" err="1"/>
              <a:t>район</a:t>
            </a:r>
            <a:r>
              <a:rPr lang="en-US" dirty="0"/>
              <a:t> </a:t>
            </a:r>
            <a:r>
              <a:rPr lang="en-US" dirty="0" err="1"/>
              <a:t>Нижегородской</a:t>
            </a:r>
            <a:r>
              <a:rPr lang="en-US" dirty="0"/>
              <a:t> </a:t>
            </a:r>
            <a:r>
              <a:rPr lang="en-US" dirty="0" err="1"/>
              <a:t>области</a:t>
            </a:r>
            <a:r>
              <a:rPr lang="en-US" dirty="0"/>
              <a:t>. </a:t>
            </a:r>
            <a:r>
              <a:rPr lang="en-US" dirty="0" err="1"/>
              <a:t>Граница</a:t>
            </a:r>
            <a:r>
              <a:rPr lang="en-US" dirty="0"/>
              <a:t> </a:t>
            </a:r>
            <a:r>
              <a:rPr lang="en-US" dirty="0" err="1"/>
              <a:t>участка</a:t>
            </a:r>
            <a:r>
              <a:rPr lang="en-US" dirty="0"/>
              <a:t> </a:t>
            </a:r>
            <a:r>
              <a:rPr lang="en-US" dirty="0" err="1"/>
              <a:t>расположена</a:t>
            </a:r>
            <a:r>
              <a:rPr lang="en-US" dirty="0"/>
              <a:t> в 1 </a:t>
            </a:r>
            <a:r>
              <a:rPr lang="en-US" dirty="0" err="1"/>
              <a:t>км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юго</a:t>
            </a:r>
            <a:r>
              <a:rPr lang="en-US" dirty="0"/>
              <a:t> - </a:t>
            </a:r>
            <a:r>
              <a:rPr lang="en-US" dirty="0" err="1"/>
              <a:t>запад</a:t>
            </a:r>
            <a:r>
              <a:rPr lang="en-US" dirty="0"/>
              <a:t> </a:t>
            </a:r>
            <a:r>
              <a:rPr lang="en-US" dirty="0" err="1"/>
              <a:t>деревни</a:t>
            </a:r>
            <a:r>
              <a:rPr lang="en-US" dirty="0"/>
              <a:t> </a:t>
            </a:r>
            <a:r>
              <a:rPr lang="en-US" dirty="0" err="1"/>
              <a:t>Сонино</a:t>
            </a:r>
            <a:r>
              <a:rPr lang="en-US" dirty="0"/>
              <a:t>, с </a:t>
            </a:r>
            <a:r>
              <a:rPr lang="en-US" dirty="0" err="1"/>
              <a:t>которым</a:t>
            </a:r>
            <a:r>
              <a:rPr lang="en-US" dirty="0"/>
              <a:t> </a:t>
            </a:r>
            <a:r>
              <a:rPr lang="en-US" dirty="0" err="1"/>
              <a:t>он</a:t>
            </a:r>
            <a:r>
              <a:rPr lang="en-US" dirty="0"/>
              <a:t> </a:t>
            </a:r>
            <a:r>
              <a:rPr lang="en-US" dirty="0" err="1"/>
              <a:t>связан</a:t>
            </a:r>
            <a:r>
              <a:rPr lang="en-US" dirty="0"/>
              <a:t> </a:t>
            </a:r>
            <a:r>
              <a:rPr lang="en-US" dirty="0" err="1"/>
              <a:t>асфальтированной</a:t>
            </a:r>
            <a:r>
              <a:rPr lang="en-US" dirty="0"/>
              <a:t> и </a:t>
            </a:r>
            <a:r>
              <a:rPr lang="en-US" dirty="0" err="1"/>
              <a:t>проселочной</a:t>
            </a:r>
            <a:r>
              <a:rPr lang="en-US" dirty="0"/>
              <a:t> </a:t>
            </a:r>
            <a:r>
              <a:rPr lang="en-US" dirty="0" err="1"/>
              <a:t>дорогой</a:t>
            </a:r>
            <a:r>
              <a:rPr lang="en-US" dirty="0"/>
              <a:t> 0,5 </a:t>
            </a:r>
            <a:r>
              <a:rPr lang="en-US" dirty="0" err="1"/>
              <a:t>км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4607354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E0D8019-7C7D-4582-BF95-87822683A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Технологический процесс обогащения кварцевых песков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ABD3A994-BC30-4421-954A-AFCC6F84E14B}"/>
              </a:ext>
            </a:extLst>
          </p:cNvPr>
          <p:cNvSpPr/>
          <p:nvPr/>
        </p:nvSpPr>
        <p:spPr>
          <a:xfrm>
            <a:off x="680320" y="2148228"/>
            <a:ext cx="9743839" cy="39024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b="1" dirty="0"/>
              <a:t>Основные операции:</a:t>
            </a:r>
          </a:p>
          <a:p>
            <a:pPr>
              <a:lnSpc>
                <a:spcPct val="150000"/>
              </a:lnSpc>
            </a:pPr>
            <a:r>
              <a:rPr lang="ru-RU" sz="2400" dirty="0"/>
              <a:t>1. Дезинтеграция;</a:t>
            </a:r>
          </a:p>
          <a:p>
            <a:pPr>
              <a:lnSpc>
                <a:spcPct val="150000"/>
              </a:lnSpc>
            </a:pPr>
            <a:r>
              <a:rPr lang="ru-RU" sz="2400" dirty="0"/>
              <a:t>2. </a:t>
            </a:r>
            <a:r>
              <a:rPr lang="ru-RU" sz="2400" dirty="0" err="1"/>
              <a:t>Обесшламливание</a:t>
            </a:r>
            <a:r>
              <a:rPr lang="ru-RU" sz="2400" dirty="0"/>
              <a:t>;</a:t>
            </a:r>
          </a:p>
          <a:p>
            <a:pPr>
              <a:lnSpc>
                <a:spcPct val="150000"/>
              </a:lnSpc>
            </a:pPr>
            <a:r>
              <a:rPr lang="ru-RU" sz="2400" dirty="0"/>
              <a:t>3. Оттирка;</a:t>
            </a:r>
          </a:p>
          <a:p>
            <a:pPr>
              <a:lnSpc>
                <a:spcPct val="150000"/>
              </a:lnSpc>
            </a:pPr>
            <a:r>
              <a:rPr lang="ru-RU" sz="2400" dirty="0"/>
              <a:t>4. Гравитационное обогащение;</a:t>
            </a:r>
          </a:p>
          <a:p>
            <a:pPr>
              <a:lnSpc>
                <a:spcPct val="150000"/>
              </a:lnSpc>
            </a:pPr>
            <a:r>
              <a:rPr lang="ru-RU" sz="2400" dirty="0"/>
              <a:t>5. Обезвоживание;</a:t>
            </a:r>
          </a:p>
          <a:p>
            <a:pPr>
              <a:lnSpc>
                <a:spcPct val="150000"/>
              </a:lnSpc>
            </a:pPr>
            <a:r>
              <a:rPr lang="ru-RU" sz="2400" dirty="0"/>
              <a:t>6. Сушка.</a:t>
            </a:r>
          </a:p>
        </p:txBody>
      </p:sp>
    </p:spTree>
    <p:extLst>
      <p:ext uri="{BB962C8B-B14F-4D97-AF65-F5344CB8AC3E}">
        <p14:creationId xmlns:p14="http://schemas.microsoft.com/office/powerpoint/2010/main" val="5773422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5321D838-2C7E-4177-9DD3-DAC78324A2B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224C28B3-E902-49D1-98A0-582D277A0E0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xmlns="" id="{F3A6C14C-E755-4A02-821B-6EA2D4C9F20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6478287C-E119-4E9C-95B0-518478BD9D0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EA4A294F-6D36-425B-8632-27FD6A284D0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xmlns="" id="{C610D2AE-07EF-436A-9755-AA8DF4B933A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1"/>
            <a:ext cx="12188824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xmlns="" id="{6CACDD17-9043-46DF-882D-420365B79C1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xmlns="" id="{CF2D8AD5-434A-4C0E-9F5B-C1AFD645F36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grayWhite">
          <a:xfrm>
            <a:off x="2" y="609600"/>
            <a:ext cx="4959094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FCF6421-5481-4958-8219-C895C1145E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1355" y="753228"/>
            <a:ext cx="4535090" cy="108093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800" dirty="0" err="1"/>
              <a:t>Используемые</a:t>
            </a:r>
            <a:r>
              <a:rPr lang="en-US" sz="2800" dirty="0"/>
              <a:t> </a:t>
            </a:r>
            <a:r>
              <a:rPr lang="en-US" sz="2800" dirty="0" err="1"/>
              <a:t>инновации</a:t>
            </a:r>
            <a:endParaRPr lang="en-US" sz="2800" dirty="0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xmlns="" id="{E92B246D-47CC-40F8-8DE7-B65D409E945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1"/>
            <a:ext cx="4956048" cy="199787"/>
          </a:xfrm>
          <a:prstGeom prst="rect">
            <a:avLst/>
          </a:prstGeom>
        </p:spPr>
      </p:pic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40477CF-193C-4FA0-8910-3E50D690DD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0321" y="2336873"/>
            <a:ext cx="4136123" cy="3599316"/>
          </a:xfrm>
        </p:spPr>
        <p:txBody>
          <a:bodyPr vert="horz" lIns="91440" tIns="45720" rIns="91440" bIns="45720" rtlCol="0">
            <a:normAutofit fontScale="925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dirty="0" err="1"/>
              <a:t>Использованная</a:t>
            </a:r>
            <a:r>
              <a:rPr lang="en-US" dirty="0"/>
              <a:t> </a:t>
            </a:r>
            <a:r>
              <a:rPr lang="en-US" dirty="0" err="1"/>
              <a:t>технология</a:t>
            </a:r>
            <a:r>
              <a:rPr lang="en-US" dirty="0"/>
              <a:t> - </a:t>
            </a:r>
            <a:r>
              <a:rPr lang="en-US" b="1" dirty="0" err="1"/>
              <a:t>помол</a:t>
            </a:r>
            <a:r>
              <a:rPr lang="en-US" b="1" dirty="0"/>
              <a:t> </a:t>
            </a:r>
            <a:r>
              <a:rPr lang="en-US" b="1" dirty="0" err="1"/>
              <a:t>песка</a:t>
            </a:r>
            <a:r>
              <a:rPr lang="en-US" b="1" dirty="0"/>
              <a:t> в </a:t>
            </a:r>
            <a:r>
              <a:rPr lang="en-US" b="1" dirty="0" err="1"/>
              <a:t>аппаратах</a:t>
            </a:r>
            <a:r>
              <a:rPr lang="en-US" b="1" dirty="0"/>
              <a:t> </a:t>
            </a:r>
            <a:r>
              <a:rPr lang="en-US" b="1" dirty="0" err="1"/>
              <a:t>вихревого</a:t>
            </a:r>
            <a:r>
              <a:rPr lang="en-US" b="1" dirty="0"/>
              <a:t> </a:t>
            </a:r>
            <a:r>
              <a:rPr lang="en-US" b="1" dirty="0" err="1"/>
              <a:t>слоя</a:t>
            </a:r>
            <a:r>
              <a:rPr lang="en-US" b="1" dirty="0"/>
              <a:t>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 err="1"/>
              <a:t>Преимущества</a:t>
            </a:r>
            <a:r>
              <a:rPr lang="en-US" dirty="0"/>
              <a:t> </a:t>
            </a:r>
            <a:r>
              <a:rPr lang="en-US" dirty="0" err="1"/>
              <a:t>технологии</a:t>
            </a:r>
            <a:r>
              <a:rPr lang="en-US" dirty="0"/>
              <a:t> – </a:t>
            </a:r>
            <a:r>
              <a:rPr lang="en-US" dirty="0" err="1"/>
              <a:t>высокий</a:t>
            </a:r>
            <a:r>
              <a:rPr lang="en-US" dirty="0"/>
              <a:t> </a:t>
            </a:r>
            <a:r>
              <a:rPr lang="en-US" dirty="0" err="1"/>
              <a:t>потенциал</a:t>
            </a:r>
            <a:r>
              <a:rPr lang="en-US" dirty="0"/>
              <a:t> </a:t>
            </a:r>
            <a:r>
              <a:rPr lang="en-US" dirty="0" err="1"/>
              <a:t>энергосбережения</a:t>
            </a:r>
            <a:r>
              <a:rPr lang="en-US" dirty="0"/>
              <a:t>.</a:t>
            </a:r>
          </a:p>
          <a:p>
            <a:endParaRPr lang="en-US" sz="1800" dirty="0"/>
          </a:p>
        </p:txBody>
      </p:sp>
      <p:pic>
        <p:nvPicPr>
          <p:cNvPr id="6" name="Объект 5" descr="Изображение выглядит как здание, внешний, передний, большой&#10;&#10;Автоматически созданное описание">
            <a:extLst>
              <a:ext uri="{FF2B5EF4-FFF2-40B4-BE49-F238E27FC236}">
                <a16:creationId xmlns:a16="http://schemas.microsoft.com/office/drawing/2014/main" xmlns="" id="{68B6F064-05F8-454C-A673-C5E22A82DC3D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5"/>
          <a:stretch>
            <a:fillRect/>
          </a:stretch>
        </p:blipFill>
        <p:spPr>
          <a:xfrm>
            <a:off x="5276090" y="753227"/>
            <a:ext cx="6303134" cy="5324015"/>
          </a:xfrm>
          <a:prstGeom prst="rect">
            <a:avLst/>
          </a:prstGeom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6347030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D6F431B-38E4-4E27-867C-00140E5D1D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Потребности в финансировании проекта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3F4060A4-0965-4384-A3ED-EEE10C47EF9E}"/>
              </a:ext>
            </a:extLst>
          </p:cNvPr>
          <p:cNvSpPr/>
          <p:nvPr/>
        </p:nvSpPr>
        <p:spPr>
          <a:xfrm>
            <a:off x="281354" y="3083152"/>
            <a:ext cx="10719581" cy="16879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Необходимые денежные средства - 265 </a:t>
            </a:r>
            <a:r>
              <a:rPr lang="ru-R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млн.руб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Источники финансирования - заёмные средства по ставке 15% годовых.</a:t>
            </a:r>
            <a:endParaRPr lang="ru-RU" sz="2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07417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5CB46BF-CAD5-4A9B-B0D7-CB51C21541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Финансово-экономические показатели проекта</a:t>
            </a:r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xmlns="" id="{794CBD43-C8BE-47A2-A463-0499A95BAE2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1978714"/>
              </p:ext>
            </p:extLst>
          </p:nvPr>
        </p:nvGraphicFramePr>
        <p:xfrm>
          <a:off x="815926" y="2336799"/>
          <a:ext cx="9599793" cy="3911142"/>
        </p:xfrm>
        <a:graphic>
          <a:graphicData uri="http://schemas.openxmlformats.org/drawingml/2006/table">
            <a:tbl>
              <a:tblPr firstRow="1" firstCol="1" bandRow="1"/>
              <a:tblGrid>
                <a:gridCol w="7799340">
                  <a:extLst>
                    <a:ext uri="{9D8B030D-6E8A-4147-A177-3AD203B41FA5}">
                      <a16:colId xmlns:a16="http://schemas.microsoft.com/office/drawing/2014/main" xmlns="" val="505930040"/>
                    </a:ext>
                  </a:extLst>
                </a:gridCol>
                <a:gridCol w="1800453">
                  <a:extLst>
                    <a:ext uri="{9D8B030D-6E8A-4147-A177-3AD203B41FA5}">
                      <a16:colId xmlns:a16="http://schemas.microsoft.com/office/drawing/2014/main" xmlns="" val="330715964"/>
                    </a:ext>
                  </a:extLst>
                </a:gridCol>
              </a:tblGrid>
              <a:tr h="35035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Показатель</a:t>
                      </a:r>
                      <a:endParaRPr lang="ru-RU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336" marR="663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Значение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336" marR="663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45131608"/>
                  </a:ext>
                </a:extLst>
              </a:tr>
              <a:tr h="35035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Ставка дисконтирования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336" marR="663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10,0%</a:t>
                      </a:r>
                    </a:p>
                  </a:txBody>
                  <a:tcPr marL="66336" marR="663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918945452"/>
                  </a:ext>
                </a:extLst>
              </a:tr>
              <a:tr h="35035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NPV (тыс. руб.)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336" marR="663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149 329</a:t>
                      </a:r>
                    </a:p>
                  </a:txBody>
                  <a:tcPr marL="66336" marR="663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958539410"/>
                  </a:ext>
                </a:extLst>
              </a:tr>
              <a:tr h="35035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IRR проекта (внутренняя норма доходности)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336" marR="663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37,0%</a:t>
                      </a:r>
                    </a:p>
                  </a:txBody>
                  <a:tcPr marL="66336" marR="663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158138500"/>
                  </a:ext>
                </a:extLst>
              </a:tr>
              <a:tr h="35035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PI (доходность инвестиций)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336" marR="663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0,6</a:t>
                      </a:r>
                    </a:p>
                  </a:txBody>
                  <a:tcPr marL="66336" marR="663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903360409"/>
                  </a:ext>
                </a:extLst>
              </a:tr>
              <a:tr h="35035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PP (срок окупаемости), лет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336" marR="663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3,2</a:t>
                      </a:r>
                    </a:p>
                  </a:txBody>
                  <a:tcPr marL="66336" marR="663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455355420"/>
                  </a:ext>
                </a:extLst>
              </a:tr>
              <a:tr h="74837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DPP (дисконтированный срок окупаемости), лет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336" marR="663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3,6</a:t>
                      </a:r>
                    </a:p>
                  </a:txBody>
                  <a:tcPr marL="66336" marR="663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86681653"/>
                  </a:ext>
                </a:extLst>
              </a:tr>
              <a:tr h="74837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IRR с учетом % (внутренняя норма доходности)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336" marR="663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26,6%</a:t>
                      </a:r>
                    </a:p>
                  </a:txBody>
                  <a:tcPr marL="66336" marR="663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9502697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57460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6760F30-C7D9-47A1-985A-E6B2D849EC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Доходность проекта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4B45A6D1-87FB-4382-B66D-E44F34D1AFFD}"/>
              </a:ext>
            </a:extLst>
          </p:cNvPr>
          <p:cNvSpPr/>
          <p:nvPr/>
        </p:nvSpPr>
        <p:spPr>
          <a:xfrm>
            <a:off x="680321" y="3105835"/>
            <a:ext cx="9729771" cy="1305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800" dirty="0"/>
              <a:t>Чистый приведенный доход составит 149 329 000 руб. через 3,2 года от начала проекта.</a:t>
            </a:r>
          </a:p>
        </p:txBody>
      </p:sp>
    </p:spTree>
    <p:extLst>
      <p:ext uri="{BB962C8B-B14F-4D97-AF65-F5344CB8AC3E}">
        <p14:creationId xmlns:p14="http://schemas.microsoft.com/office/powerpoint/2010/main" val="31302113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321F6BA-F4CF-46B4-8275-2D003EDFE5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Денежные потоки в проекте</a:t>
            </a:r>
          </a:p>
        </p:txBody>
      </p:sp>
      <p:pic>
        <p:nvPicPr>
          <p:cNvPr id="7" name="Объект 6">
            <a:extLst>
              <a:ext uri="{FF2B5EF4-FFF2-40B4-BE49-F238E27FC236}">
                <a16:creationId xmlns:a16="http://schemas.microsoft.com/office/drawing/2014/main" xmlns="" id="{CA643422-DE47-4CB8-8780-51C807A235B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0321" y="2194561"/>
            <a:ext cx="8562153" cy="4346916"/>
          </a:xfrm>
        </p:spPr>
      </p:pic>
    </p:spTree>
    <p:extLst>
      <p:ext uri="{BB962C8B-B14F-4D97-AF65-F5344CB8AC3E}">
        <p14:creationId xmlns:p14="http://schemas.microsoft.com/office/powerpoint/2010/main" val="42360295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4B11B15-2A00-498F-9B42-7BB58B9BB9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Бюджетная эффективность проекта 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xmlns="" id="{57646832-FE5D-463F-9549-6EE84599401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116017"/>
              </p:ext>
            </p:extLst>
          </p:nvPr>
        </p:nvGraphicFramePr>
        <p:xfrm>
          <a:off x="681038" y="2236763"/>
          <a:ext cx="9729054" cy="4114800"/>
        </p:xfrm>
        <a:graphic>
          <a:graphicData uri="http://schemas.openxmlformats.org/drawingml/2006/table">
            <a:tbl>
              <a:tblPr firstRow="1" firstCol="1" bandRow="1"/>
              <a:tblGrid>
                <a:gridCol w="2825317">
                  <a:extLst>
                    <a:ext uri="{9D8B030D-6E8A-4147-A177-3AD203B41FA5}">
                      <a16:colId xmlns:a16="http://schemas.microsoft.com/office/drawing/2014/main" xmlns="" val="1424283315"/>
                    </a:ext>
                  </a:extLst>
                </a:gridCol>
                <a:gridCol w="1221969">
                  <a:extLst>
                    <a:ext uri="{9D8B030D-6E8A-4147-A177-3AD203B41FA5}">
                      <a16:colId xmlns:a16="http://schemas.microsoft.com/office/drawing/2014/main" xmlns="" val="2811521230"/>
                    </a:ext>
                  </a:extLst>
                </a:gridCol>
                <a:gridCol w="1274506">
                  <a:extLst>
                    <a:ext uri="{9D8B030D-6E8A-4147-A177-3AD203B41FA5}">
                      <a16:colId xmlns:a16="http://schemas.microsoft.com/office/drawing/2014/main" xmlns="" val="1587463373"/>
                    </a:ext>
                  </a:extLst>
                </a:gridCol>
                <a:gridCol w="1274506">
                  <a:extLst>
                    <a:ext uri="{9D8B030D-6E8A-4147-A177-3AD203B41FA5}">
                      <a16:colId xmlns:a16="http://schemas.microsoft.com/office/drawing/2014/main" xmlns="" val="3172292916"/>
                    </a:ext>
                  </a:extLst>
                </a:gridCol>
                <a:gridCol w="1060467">
                  <a:extLst>
                    <a:ext uri="{9D8B030D-6E8A-4147-A177-3AD203B41FA5}">
                      <a16:colId xmlns:a16="http://schemas.microsoft.com/office/drawing/2014/main" xmlns="" val="160531606"/>
                    </a:ext>
                  </a:extLst>
                </a:gridCol>
                <a:gridCol w="1060467">
                  <a:extLst>
                    <a:ext uri="{9D8B030D-6E8A-4147-A177-3AD203B41FA5}">
                      <a16:colId xmlns:a16="http://schemas.microsoft.com/office/drawing/2014/main" xmlns="" val="1776248012"/>
                    </a:ext>
                  </a:extLst>
                </a:gridCol>
                <a:gridCol w="1011822">
                  <a:extLst>
                    <a:ext uri="{9D8B030D-6E8A-4147-A177-3AD203B41FA5}">
                      <a16:colId xmlns:a16="http://schemas.microsoft.com/office/drawing/2014/main" xmlns="" val="3094280764"/>
                    </a:ext>
                  </a:extLst>
                </a:gridCol>
              </a:tblGrid>
              <a:tr h="266348"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Итого (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тыс.руб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)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янв.20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янв.21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янв.22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янв.23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янв.24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88988602"/>
                  </a:ext>
                </a:extLst>
              </a:tr>
              <a:tr h="2663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дек.20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дек.21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дек.22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дек.23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дек.24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89078413"/>
                  </a:ext>
                </a:extLst>
              </a:tr>
              <a:tr h="26634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НДС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80 348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34 676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45 672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660674566"/>
                  </a:ext>
                </a:extLst>
              </a:tr>
              <a:tr h="26634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Федеральный бюджет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80 348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34 676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45 672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688992662"/>
                  </a:ext>
                </a:extLst>
              </a:tr>
              <a:tr h="26634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Налог на прибыль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62 868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9 364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25 537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27 967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577565881"/>
                  </a:ext>
                </a:extLst>
              </a:tr>
              <a:tr h="26634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Федеральный бюджет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6 287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936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2 554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2 797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769312020"/>
                  </a:ext>
                </a:extLst>
              </a:tr>
              <a:tr h="26634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Региональный бюджет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56 581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8 427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22 983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25 170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206161641"/>
                  </a:ext>
                </a:extLst>
              </a:tr>
              <a:tr h="26634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Страховые взносы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29 898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8 859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10 218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10 822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04521899"/>
                  </a:ext>
                </a:extLst>
              </a:tr>
              <a:tr h="26634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Федеральный бюджет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29 898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8 859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10 218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10 822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610010682"/>
                  </a:ext>
                </a:extLst>
              </a:tr>
              <a:tr h="26634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Подоходный налог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13 260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4 160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4 420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4 680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974670044"/>
                  </a:ext>
                </a:extLst>
              </a:tr>
              <a:tr h="26634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Федеральный бюджет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973486611"/>
                  </a:ext>
                </a:extLst>
              </a:tr>
              <a:tr h="26634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Региональный бюджет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13 260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4 160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4 420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4 680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366304437"/>
                  </a:ext>
                </a:extLst>
              </a:tr>
              <a:tr h="26634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Налог на имущество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5 697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1 638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2 086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1 974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29733961"/>
                  </a:ext>
                </a:extLst>
              </a:tr>
              <a:tr h="26634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Региональный бюджет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5 697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1 638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2 086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1 974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485887510"/>
                  </a:ext>
                </a:extLst>
              </a:tr>
              <a:tr h="26634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ИТОГО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192 071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24 020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76 937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91 114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8813538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73922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D7E2C52-FE6B-4496-B9F5-EB429AF76A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Риски проекта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2DFAF4C5-B237-4C02-86E7-084FB57F4967}"/>
              </a:ext>
            </a:extLst>
          </p:cNvPr>
          <p:cNvSpPr/>
          <p:nvPr/>
        </p:nvSpPr>
        <p:spPr>
          <a:xfrm>
            <a:off x="648816" y="2867858"/>
            <a:ext cx="974383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Административный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(не получение разрешение на строительство)</a:t>
            </a:r>
          </a:p>
          <a:p>
            <a:pPr indent="449580" algn="just"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Рыночные риски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(снижение потребности в кварцевом песке)</a:t>
            </a:r>
          </a:p>
          <a:p>
            <a:pPr indent="449580" algn="just"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Финансовые риски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(отсутствие инвестиций, несвоевременное поступление денежных средств, резкое изменение курса валют)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08181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BE6B60C-BF62-4D1C-B628-3520111D04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Выводы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7430B860-2B92-4569-A67E-F83A2EEEBDAD}"/>
              </a:ext>
            </a:extLst>
          </p:cNvPr>
          <p:cNvSpPr/>
          <p:nvPr/>
        </p:nvSpPr>
        <p:spPr>
          <a:xfrm>
            <a:off x="680321" y="2802878"/>
            <a:ext cx="9743839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• </a:t>
            </a:r>
            <a:r>
              <a:rPr lang="ru-RU" sz="2400" dirty="0"/>
              <a:t>Достижение стратегических целей компании </a:t>
            </a:r>
          </a:p>
          <a:p>
            <a:endParaRPr lang="ru-RU" sz="2400" dirty="0"/>
          </a:p>
          <a:p>
            <a:r>
              <a:rPr lang="ru-RU" sz="2400" dirty="0"/>
              <a:t>• Инвестиционная привлекательность проекта на данный период времени</a:t>
            </a:r>
          </a:p>
          <a:p>
            <a:endParaRPr lang="ru-RU" sz="2400" dirty="0"/>
          </a:p>
          <a:p>
            <a:r>
              <a:rPr lang="ru-RU" sz="2400" dirty="0"/>
              <a:t>• Социально-экономическая эффективность для Нижегородской области</a:t>
            </a:r>
          </a:p>
        </p:txBody>
      </p:sp>
    </p:spTree>
    <p:extLst>
      <p:ext uri="{BB962C8B-B14F-4D97-AF65-F5344CB8AC3E}">
        <p14:creationId xmlns:p14="http://schemas.microsoft.com/office/powerpoint/2010/main" val="31720381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CF401FE-1D5B-47E5-9A83-3C03A924EE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   Цели  и задачи аттестационной работы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9E2F8230-52EC-4D93-9174-548B8480D039}"/>
              </a:ext>
            </a:extLst>
          </p:cNvPr>
          <p:cNvSpPr/>
          <p:nvPr/>
        </p:nvSpPr>
        <p:spPr>
          <a:xfrm>
            <a:off x="1148860" y="2125918"/>
            <a:ext cx="9289367" cy="43447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b="1" dirty="0"/>
              <a:t>Цель работы </a:t>
            </a:r>
            <a:r>
              <a:rPr lang="ru-RU" sz="2000" dirty="0"/>
              <a:t>- обоснование инвестиционной привлекательности проекта и его социальной значимости для Нижегородской области.</a:t>
            </a:r>
          </a:p>
          <a:p>
            <a:endParaRPr lang="ru-RU" sz="2000" dirty="0"/>
          </a:p>
          <a:p>
            <a:r>
              <a:rPr lang="ru-RU" sz="2400" b="1" dirty="0"/>
              <a:t>Задачи:</a:t>
            </a:r>
          </a:p>
          <a:p>
            <a:endParaRPr lang="ru-RU" sz="2000" dirty="0"/>
          </a:p>
          <a:p>
            <a:pPr>
              <a:lnSpc>
                <a:spcPct val="150000"/>
              </a:lnSpc>
            </a:pPr>
            <a:r>
              <a:rPr lang="ru-RU" sz="2000" dirty="0"/>
              <a:t>•	произвести оценку готовности компании к реализации проекта;</a:t>
            </a:r>
          </a:p>
          <a:p>
            <a:pPr>
              <a:lnSpc>
                <a:spcPct val="150000"/>
              </a:lnSpc>
            </a:pPr>
            <a:r>
              <a:rPr lang="ru-RU" sz="2000" dirty="0"/>
              <a:t>•	провести маркетинговый анализ рынка и анализ конкурентной среды;</a:t>
            </a:r>
          </a:p>
          <a:p>
            <a:pPr>
              <a:lnSpc>
                <a:spcPct val="150000"/>
              </a:lnSpc>
            </a:pPr>
            <a:r>
              <a:rPr lang="ru-RU" sz="2000" dirty="0"/>
              <a:t>•	изучить технологические процессы в рамках реализации проекта;</a:t>
            </a:r>
          </a:p>
          <a:p>
            <a:pPr>
              <a:lnSpc>
                <a:spcPct val="150000"/>
              </a:lnSpc>
            </a:pPr>
            <a:r>
              <a:rPr lang="ru-RU" sz="2000" dirty="0"/>
              <a:t>•	осуществить прогноз финансовых результатов;</a:t>
            </a:r>
          </a:p>
          <a:p>
            <a:pPr>
              <a:lnSpc>
                <a:spcPct val="150000"/>
              </a:lnSpc>
            </a:pPr>
            <a:r>
              <a:rPr lang="ru-RU" sz="2000" dirty="0"/>
              <a:t>•	провести оценку рисков.</a:t>
            </a:r>
          </a:p>
        </p:txBody>
      </p:sp>
    </p:spTree>
    <p:extLst>
      <p:ext uri="{BB962C8B-B14F-4D97-AF65-F5344CB8AC3E}">
        <p14:creationId xmlns:p14="http://schemas.microsoft.com/office/powerpoint/2010/main" val="5577884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7BA368E-86BA-46F2-9E5F-512A0DBF6B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       Краткая информация о компании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7480E52E-5774-41F3-8AAD-B87A5007CC9F}"/>
              </a:ext>
            </a:extLst>
          </p:cNvPr>
          <p:cNvSpPr/>
          <p:nvPr/>
        </p:nvSpPr>
        <p:spPr>
          <a:xfrm>
            <a:off x="1683434" y="2564902"/>
            <a:ext cx="8825132" cy="37542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dirty="0"/>
              <a:t>Название: </a:t>
            </a:r>
            <a:r>
              <a:rPr lang="ru-RU" sz="2200" dirty="0"/>
              <a:t>ООО «Строительно-инвестиционная компания». </a:t>
            </a:r>
          </a:p>
          <a:p>
            <a:endParaRPr lang="ru-RU" sz="2200" dirty="0"/>
          </a:p>
          <a:p>
            <a:r>
              <a:rPr lang="ru-RU" sz="2200" b="1" dirty="0"/>
              <a:t>Дата создания: </a:t>
            </a:r>
            <a:r>
              <a:rPr lang="ru-RU" sz="2200" dirty="0"/>
              <a:t>февраль 2008 года. </a:t>
            </a:r>
          </a:p>
          <a:p>
            <a:endParaRPr lang="ru-RU" sz="2200" dirty="0"/>
          </a:p>
          <a:p>
            <a:r>
              <a:rPr lang="ru-RU" sz="2200" b="1" dirty="0"/>
              <a:t>Профиль деятельности</a:t>
            </a:r>
            <a:r>
              <a:rPr lang="ru-RU" sz="2200" dirty="0"/>
              <a:t>: производство земляных работ</a:t>
            </a:r>
          </a:p>
          <a:p>
            <a:endParaRPr lang="ru-RU" sz="2200" dirty="0"/>
          </a:p>
          <a:p>
            <a:r>
              <a:rPr lang="ru-RU" sz="2200" b="1" dirty="0"/>
              <a:t>Штат сотрудников: </a:t>
            </a:r>
            <a:r>
              <a:rPr lang="ru-RU" sz="2200" dirty="0"/>
              <a:t>9 человек по состоянию на ноябрь 2020 года</a:t>
            </a:r>
          </a:p>
          <a:p>
            <a:endParaRPr lang="ru-RU" sz="2200" dirty="0"/>
          </a:p>
          <a:p>
            <a:pPr>
              <a:lnSpc>
                <a:spcPct val="150000"/>
              </a:lnSpc>
            </a:pPr>
            <a:r>
              <a:rPr lang="ru-RU" sz="2200" b="1" dirty="0"/>
              <a:t>Основные финансовые показатели: </a:t>
            </a:r>
            <a:r>
              <a:rPr lang="ru-RU" sz="2200" dirty="0"/>
              <a:t>выручка 5,1 </a:t>
            </a:r>
            <a:r>
              <a:rPr lang="ru-RU" sz="2200" dirty="0" err="1"/>
              <a:t>млн.руб</a:t>
            </a:r>
            <a:r>
              <a:rPr lang="ru-RU" sz="2200" dirty="0"/>
              <a:t>., прибыль 1,2 </a:t>
            </a:r>
            <a:r>
              <a:rPr lang="ru-RU" sz="2200" dirty="0" err="1"/>
              <a:t>млн.руб</a:t>
            </a:r>
            <a:r>
              <a:rPr lang="ru-RU" sz="2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177421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F1CB7583-2A40-4C55-B78A-E9D4A4686503}"/>
              </a:ext>
            </a:extLst>
          </p:cNvPr>
          <p:cNvSpPr/>
          <p:nvPr/>
        </p:nvSpPr>
        <p:spPr>
          <a:xfrm>
            <a:off x="1446627" y="1909504"/>
            <a:ext cx="9298745" cy="33484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dirty="0"/>
              <a:t>	Компания обладает возможностями, которые позволяют реализовать производственный процесс от закупки сырья до складирования готовой продукции:</a:t>
            </a:r>
          </a:p>
          <a:p>
            <a:pPr>
              <a:lnSpc>
                <a:spcPct val="150000"/>
              </a:lnSpc>
            </a:pPr>
            <a:r>
              <a:rPr lang="ru-RU" sz="2400" dirty="0"/>
              <a:t>•	лицензии на право пользования недрами;</a:t>
            </a:r>
          </a:p>
          <a:p>
            <a:pPr>
              <a:lnSpc>
                <a:spcPct val="150000"/>
              </a:lnSpc>
            </a:pPr>
            <a:r>
              <a:rPr lang="ru-RU" sz="2400" dirty="0"/>
              <a:t>•	складские помещения; </a:t>
            </a:r>
          </a:p>
          <a:p>
            <a:pPr>
              <a:lnSpc>
                <a:spcPct val="150000"/>
              </a:lnSpc>
            </a:pPr>
            <a:r>
              <a:rPr lang="ru-RU" sz="2400" dirty="0"/>
              <a:t>•	технику для погрузочно-разгрузочных работ.</a:t>
            </a:r>
            <a:r>
              <a:rPr lang="ru-RU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6710140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28C9DFE-9FCA-44B2-B375-C59F7DEBDA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 Стратегические цели развития компании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194CA757-962E-45DC-9486-9FA19934795F}"/>
              </a:ext>
            </a:extLst>
          </p:cNvPr>
          <p:cNvSpPr/>
          <p:nvPr/>
        </p:nvSpPr>
        <p:spPr>
          <a:xfrm>
            <a:off x="853439" y="2861326"/>
            <a:ext cx="9613861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dirty="0"/>
              <a:t>•	увеличение объема производства и поставки песка темпами, опережающими конкурентов;</a:t>
            </a:r>
          </a:p>
          <a:p>
            <a:endParaRPr lang="ru-RU" sz="2200" dirty="0"/>
          </a:p>
          <a:p>
            <a:r>
              <a:rPr lang="ru-RU" sz="2200" dirty="0"/>
              <a:t>•	расширение доли рынка;</a:t>
            </a:r>
          </a:p>
          <a:p>
            <a:endParaRPr lang="ru-RU" sz="2200" dirty="0"/>
          </a:p>
          <a:p>
            <a:r>
              <a:rPr lang="ru-RU" sz="2200" dirty="0"/>
              <a:t>•	усиление своих позиций на таких рынках как: стекло, керамика, сухие строительные смеси, спорт, формовка, наполнители для красок.</a:t>
            </a:r>
          </a:p>
        </p:txBody>
      </p:sp>
    </p:spTree>
    <p:extLst>
      <p:ext uri="{BB962C8B-B14F-4D97-AF65-F5344CB8AC3E}">
        <p14:creationId xmlns:p14="http://schemas.microsoft.com/office/powerpoint/2010/main" val="35258008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65D01AF-BFB3-43A4-93AC-9011F94849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              Основные этапы проекта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8ED2C323-4D06-4667-AC31-F0EBF4A7AF10}"/>
              </a:ext>
            </a:extLst>
          </p:cNvPr>
          <p:cNvSpPr/>
          <p:nvPr/>
        </p:nvSpPr>
        <p:spPr>
          <a:xfrm>
            <a:off x="1411458" y="2622175"/>
            <a:ext cx="9369083" cy="3163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200" dirty="0"/>
              <a:t>	</a:t>
            </a:r>
            <a:r>
              <a:rPr lang="ru-RU" sz="2400" dirty="0"/>
              <a:t>Для дальнейшей реализации проекта разработан план, определяющий следующий порядок действий:</a:t>
            </a:r>
          </a:p>
          <a:p>
            <a:endParaRPr lang="ru-RU" sz="2400" dirty="0"/>
          </a:p>
          <a:p>
            <a:pPr>
              <a:lnSpc>
                <a:spcPct val="150000"/>
              </a:lnSpc>
            </a:pPr>
            <a:r>
              <a:rPr lang="ru-RU" sz="2400" dirty="0"/>
              <a:t>1. Разработка проекта</a:t>
            </a:r>
          </a:p>
          <a:p>
            <a:pPr>
              <a:lnSpc>
                <a:spcPct val="150000"/>
              </a:lnSpc>
            </a:pPr>
            <a:r>
              <a:rPr lang="ru-RU" sz="2400" dirty="0"/>
              <a:t>2. Оценка инвестиционной привлекательности проекта </a:t>
            </a:r>
          </a:p>
          <a:p>
            <a:pPr>
              <a:lnSpc>
                <a:spcPct val="150000"/>
              </a:lnSpc>
            </a:pPr>
            <a:r>
              <a:rPr lang="ru-RU" sz="2400" dirty="0"/>
              <a:t>3. Реализация проекта</a:t>
            </a:r>
          </a:p>
        </p:txBody>
      </p:sp>
    </p:spTree>
    <p:extLst>
      <p:ext uri="{BB962C8B-B14F-4D97-AF65-F5344CB8AC3E}">
        <p14:creationId xmlns:p14="http://schemas.microsoft.com/office/powerpoint/2010/main" val="39564864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5321D838-2C7E-4177-9DD3-DAC78324A2B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224C28B3-E902-49D1-98A0-582D277A0E0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xmlns="" id="{F3A6C14C-E755-4A02-821B-6EA2D4C9F20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6478287C-E119-4E9C-95B0-518478BD9D0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EA4A294F-6D36-425B-8632-27FD6A284D0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xmlns="" id="{C610D2AE-07EF-436A-9755-AA8DF4B933A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1"/>
            <a:ext cx="12188824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xmlns="" id="{6CACDD17-9043-46DF-882D-420365B79C1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xmlns="" id="{CF2D8AD5-434A-4C0E-9F5B-C1AFD645F36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grayWhite">
          <a:xfrm>
            <a:off x="2" y="609600"/>
            <a:ext cx="4959094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9FB3F3B-4B1E-4A7C-8E2F-92C37671F2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1015" y="753228"/>
            <a:ext cx="4605429" cy="108093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z="2400" dirty="0"/>
              <a:t> Маркетинговый анализ рынка </a:t>
            </a:r>
            <a:endParaRPr lang="en-US" sz="2400" dirty="0"/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xmlns="" id="{E92B246D-47CC-40F8-8DE7-B65D409E945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1"/>
            <a:ext cx="4956048" cy="199787"/>
          </a:xfrm>
          <a:prstGeom prst="rect">
            <a:avLst/>
          </a:prstGeom>
        </p:spPr>
      </p:pic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DB4A19CA-7181-4669-A681-0D7FA630E04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23557" y="2115504"/>
            <a:ext cx="4956048" cy="3820685"/>
          </a:xfr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ru-RU" dirty="0"/>
              <a:t>Потребителями кварцевого песка в России: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lnSpc>
                <a:spcPct val="120000"/>
              </a:lnSpc>
              <a:spcBef>
                <a:spcPts val="500"/>
              </a:spcBef>
              <a:buNone/>
            </a:pPr>
            <a:r>
              <a:rPr lang="ru-RU" dirty="0"/>
              <a:t>• заводы, производящие стеклянную тару (55%);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lnSpc>
                <a:spcPct val="120000"/>
              </a:lnSpc>
              <a:buNone/>
            </a:pPr>
            <a:r>
              <a:rPr lang="ru-RU" dirty="0"/>
              <a:t>• заводы производящие листовое стекло (33%);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• прочие потребители (12%).</a:t>
            </a:r>
          </a:p>
          <a:p>
            <a:pPr marL="0" indent="0">
              <a:buNone/>
            </a:pPr>
            <a:endParaRPr lang="en-US" sz="1800" dirty="0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xmlns="" id="{4A8F9DC1-3292-4331-B3A9-90F3DDAB668E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5"/>
          <a:stretch>
            <a:fillRect/>
          </a:stretch>
        </p:blipFill>
        <p:spPr>
          <a:xfrm>
            <a:off x="5661900" y="842046"/>
            <a:ext cx="5966215" cy="5173906"/>
          </a:xfrm>
          <a:prstGeom prst="rect">
            <a:avLst/>
          </a:prstGeom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4170442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Picture 30">
            <a:extLst>
              <a:ext uri="{FF2B5EF4-FFF2-40B4-BE49-F238E27FC236}">
                <a16:creationId xmlns:a16="http://schemas.microsoft.com/office/drawing/2014/main" xmlns="" id="{5321D838-2C7E-4177-9DD3-DAC78324A2B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xmlns="" id="{224C28B3-E902-49D1-98A0-582D277A0E0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xmlns="" id="{F3A6C14C-E755-4A02-821B-6EA2D4C9F20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37" name="Rectangle 36">
            <a:extLst>
              <a:ext uri="{FF2B5EF4-FFF2-40B4-BE49-F238E27FC236}">
                <a16:creationId xmlns:a16="http://schemas.microsoft.com/office/drawing/2014/main" xmlns="" id="{6478287C-E119-4E9C-95B0-518478BD9D0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xmlns="" id="{EA4A294F-6D36-425B-8632-27FD6A284D0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41" name="Rectangle 40">
            <a:extLst>
              <a:ext uri="{FF2B5EF4-FFF2-40B4-BE49-F238E27FC236}">
                <a16:creationId xmlns:a16="http://schemas.microsoft.com/office/drawing/2014/main" xmlns="" id="{C610D2AE-07EF-436A-9755-AA8DF4B933A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1"/>
            <a:ext cx="12188824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3" name="Picture 42">
            <a:extLst>
              <a:ext uri="{FF2B5EF4-FFF2-40B4-BE49-F238E27FC236}">
                <a16:creationId xmlns:a16="http://schemas.microsoft.com/office/drawing/2014/main" xmlns="" id="{6CACDD17-9043-46DF-882D-420365B79C1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5" name="Rectangle 44">
            <a:extLst>
              <a:ext uri="{FF2B5EF4-FFF2-40B4-BE49-F238E27FC236}">
                <a16:creationId xmlns:a16="http://schemas.microsoft.com/office/drawing/2014/main" xmlns="" id="{CF2D8AD5-434A-4C0E-9F5B-C1AFD645F36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grayWhite">
          <a:xfrm>
            <a:off x="2" y="609600"/>
            <a:ext cx="4959094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9FB3F3B-4B1E-4A7C-8E2F-92C37671F2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753228"/>
            <a:ext cx="4136123" cy="108093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400"/>
              <a:t>Ситуация по добыче кварцевого песка в России</a:t>
            </a:r>
            <a:endParaRPr lang="en-US" sz="2400" dirty="0"/>
          </a:p>
        </p:txBody>
      </p:sp>
      <p:pic>
        <p:nvPicPr>
          <p:cNvPr id="47" name="Picture 46">
            <a:extLst>
              <a:ext uri="{FF2B5EF4-FFF2-40B4-BE49-F238E27FC236}">
                <a16:creationId xmlns:a16="http://schemas.microsoft.com/office/drawing/2014/main" xmlns="" id="{E92B246D-47CC-40F8-8DE7-B65D409E945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1"/>
            <a:ext cx="4956048" cy="199787"/>
          </a:xfrm>
          <a:prstGeom prst="rect">
            <a:avLst/>
          </a:prstGeom>
        </p:spPr>
      </p:pic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DB4A19CA-7181-4669-A681-0D7FA630E04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39151" y="2336872"/>
            <a:ext cx="5373858" cy="3767899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1900" dirty="0"/>
              <a:t>• </a:t>
            </a:r>
            <a:r>
              <a:rPr lang="en-US" sz="1900" dirty="0" err="1"/>
              <a:t>Центральный</a:t>
            </a:r>
            <a:r>
              <a:rPr lang="en-US" sz="1900" dirty="0"/>
              <a:t> </a:t>
            </a:r>
            <a:r>
              <a:rPr lang="en-US" sz="1900" dirty="0" err="1"/>
              <a:t>федеральный</a:t>
            </a:r>
            <a:r>
              <a:rPr lang="en-US" sz="1900" dirty="0"/>
              <a:t> </a:t>
            </a:r>
            <a:r>
              <a:rPr lang="en-US" sz="1900" dirty="0" err="1"/>
              <a:t>округ</a:t>
            </a:r>
            <a:r>
              <a:rPr lang="en-US" sz="1900" dirty="0"/>
              <a:t> - 39% </a:t>
            </a:r>
            <a:endParaRPr lang="ru-RU" sz="1900" dirty="0"/>
          </a:p>
          <a:p>
            <a:pPr marL="0" indent="0">
              <a:lnSpc>
                <a:spcPct val="150000"/>
              </a:lnSpc>
              <a:buNone/>
            </a:pPr>
            <a:r>
              <a:rPr lang="en-US" sz="1900" dirty="0"/>
              <a:t>• </a:t>
            </a:r>
            <a:r>
              <a:rPr lang="en-US" sz="1900" dirty="0" err="1"/>
              <a:t>Приволжский</a:t>
            </a:r>
            <a:r>
              <a:rPr lang="en-US" sz="1900" dirty="0"/>
              <a:t> </a:t>
            </a:r>
            <a:r>
              <a:rPr lang="en-US" sz="1900" dirty="0" err="1"/>
              <a:t>федеральный</a:t>
            </a:r>
            <a:r>
              <a:rPr lang="en-US" sz="1900" dirty="0"/>
              <a:t> </a:t>
            </a:r>
            <a:r>
              <a:rPr lang="en-US" sz="1900" dirty="0" err="1"/>
              <a:t>округ</a:t>
            </a:r>
            <a:r>
              <a:rPr lang="en-US" sz="1900" dirty="0"/>
              <a:t> - 29%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1900" dirty="0"/>
              <a:t>• </a:t>
            </a:r>
            <a:r>
              <a:rPr lang="en-US" sz="1900" dirty="0" err="1"/>
              <a:t>Северо-Западный</a:t>
            </a:r>
            <a:r>
              <a:rPr lang="en-US" sz="1900" dirty="0"/>
              <a:t> </a:t>
            </a:r>
            <a:r>
              <a:rPr lang="en-US" sz="1900" dirty="0" err="1"/>
              <a:t>федеральный</a:t>
            </a:r>
            <a:r>
              <a:rPr lang="en-US" sz="1900" dirty="0"/>
              <a:t> </a:t>
            </a:r>
            <a:r>
              <a:rPr lang="en-US" sz="1900" dirty="0" err="1"/>
              <a:t>округ</a:t>
            </a:r>
            <a:r>
              <a:rPr lang="en-US" sz="1900" dirty="0"/>
              <a:t> - 21%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1900" dirty="0"/>
              <a:t>• </a:t>
            </a:r>
            <a:r>
              <a:rPr lang="en-US" sz="1900" dirty="0" err="1"/>
              <a:t>Северо-Кавказский</a:t>
            </a:r>
            <a:r>
              <a:rPr lang="en-US" sz="1900" dirty="0"/>
              <a:t> </a:t>
            </a:r>
            <a:r>
              <a:rPr lang="en-US" sz="1900" dirty="0" err="1"/>
              <a:t>федеральный</a:t>
            </a:r>
            <a:r>
              <a:rPr lang="en-US" sz="1900" dirty="0"/>
              <a:t> </a:t>
            </a:r>
            <a:r>
              <a:rPr lang="en-US" sz="1900" dirty="0" err="1"/>
              <a:t>округ</a:t>
            </a:r>
            <a:r>
              <a:rPr lang="en-US" sz="1900" dirty="0"/>
              <a:t> – 8%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1900" dirty="0"/>
              <a:t>• </a:t>
            </a:r>
            <a:r>
              <a:rPr lang="en-US" sz="1900" dirty="0" err="1"/>
              <a:t>Южный</a:t>
            </a:r>
            <a:r>
              <a:rPr lang="en-US" sz="1900" dirty="0"/>
              <a:t> </a:t>
            </a:r>
            <a:r>
              <a:rPr lang="en-US" sz="1900" dirty="0" err="1"/>
              <a:t>федеральный</a:t>
            </a:r>
            <a:r>
              <a:rPr lang="en-US" sz="1900" dirty="0"/>
              <a:t> </a:t>
            </a:r>
            <a:r>
              <a:rPr lang="en-US" sz="1900" dirty="0" err="1"/>
              <a:t>округ</a:t>
            </a:r>
            <a:r>
              <a:rPr lang="en-US" sz="1900" dirty="0"/>
              <a:t> – 2%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1900" dirty="0"/>
              <a:t>• </a:t>
            </a:r>
            <a:r>
              <a:rPr lang="en-US" sz="1900" dirty="0" err="1"/>
              <a:t>Сибирский</a:t>
            </a:r>
            <a:r>
              <a:rPr lang="en-US" sz="1900" dirty="0"/>
              <a:t> </a:t>
            </a:r>
            <a:r>
              <a:rPr lang="en-US" sz="1900" dirty="0" err="1"/>
              <a:t>федеральный</a:t>
            </a:r>
            <a:r>
              <a:rPr lang="en-US" sz="1900" dirty="0"/>
              <a:t> </a:t>
            </a:r>
            <a:r>
              <a:rPr lang="en-US" sz="1900" dirty="0" err="1"/>
              <a:t>округ</a:t>
            </a:r>
            <a:r>
              <a:rPr lang="en-US" sz="1900" dirty="0"/>
              <a:t> – 1%.</a:t>
            </a:r>
          </a:p>
          <a:p>
            <a:pPr marL="0" indent="0">
              <a:lnSpc>
                <a:spcPct val="100000"/>
              </a:lnSpc>
              <a:buNone/>
            </a:pPr>
            <a:endParaRPr lang="en-US" sz="1800" dirty="0"/>
          </a:p>
        </p:txBody>
      </p:sp>
      <p:pic>
        <p:nvPicPr>
          <p:cNvPr id="11" name="Объект 10">
            <a:extLst>
              <a:ext uri="{FF2B5EF4-FFF2-40B4-BE49-F238E27FC236}">
                <a16:creationId xmlns:a16="http://schemas.microsoft.com/office/drawing/2014/main" xmlns="" id="{1BE4F18D-64D1-49A7-B7A2-C53D3211D9D3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5"/>
          <a:stretch>
            <a:fillRect/>
          </a:stretch>
        </p:blipFill>
        <p:spPr>
          <a:xfrm>
            <a:off x="5781822" y="753228"/>
            <a:ext cx="5992836" cy="5352150"/>
          </a:xfrm>
          <a:prstGeom prst="rect">
            <a:avLst/>
          </a:prstGeom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0832165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FCBC13A-AF82-4118-AF47-EDC3124FA4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Основные игроки на рынке кварцевого песка в России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875C275C-FFE7-4B42-996B-F3BDBCE67935}"/>
              </a:ext>
            </a:extLst>
          </p:cNvPr>
          <p:cNvSpPr/>
          <p:nvPr/>
        </p:nvSpPr>
        <p:spPr>
          <a:xfrm>
            <a:off x="680320" y="2163480"/>
            <a:ext cx="9613860" cy="4191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Международная компания </a:t>
            </a:r>
            <a:r>
              <a:rPr lang="en-US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Sibelco</a:t>
            </a:r>
            <a:endParaRPr lang="ru-RU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ГК «Нижегородские пески», 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Нижегородская область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ЗАО Карьер «Гора Хрустальная», 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Свердловская область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ЗАО «Кварцит» располагается, 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Московская область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АО «</a:t>
            </a:r>
            <a:r>
              <a:rPr lang="ru-RU" sz="20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Спецнефтематериалы</a:t>
            </a: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», 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Волгоградская область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ЗАО «Хохольский песчаный карьер», 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Воронежская область;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ОАО «ГОК «</a:t>
            </a:r>
            <a:r>
              <a:rPr lang="ru-RU" sz="20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Мураевня</a:t>
            </a: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», 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Рязанская область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Компания «Ремикс», 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Ленинградская область 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ООО «Нерудные строительные материалы»,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Чувашская область</a:t>
            </a: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sz="20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5359026"/>
      </p:ext>
    </p:extLst>
  </p:cSld>
  <p:clrMapOvr>
    <a:masterClrMapping/>
  </p:clrMapOvr>
</p:sld>
</file>

<file path=ppt/theme/theme1.xml><?xml version="1.0" encoding="utf-8"?>
<a:theme xmlns:a="http://schemas.openxmlformats.org/drawingml/2006/main" name="Берлин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622</Words>
  <Application>Microsoft Office PowerPoint</Application>
  <PresentationFormat>Широкоэкранный</PresentationFormat>
  <Paragraphs>218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4" baseType="lpstr">
      <vt:lpstr>Arial</vt:lpstr>
      <vt:lpstr>Symbol</vt:lpstr>
      <vt:lpstr>Times New Roman</vt:lpstr>
      <vt:lpstr>Trebuchet MS</vt:lpstr>
      <vt:lpstr>Берлин</vt:lpstr>
      <vt:lpstr>АТТЕСТАЦИОННАЯ РАБОТА</vt:lpstr>
      <vt:lpstr>   Цели  и задачи аттестационной работы</vt:lpstr>
      <vt:lpstr>       Краткая информация о компании</vt:lpstr>
      <vt:lpstr>Презентация PowerPoint</vt:lpstr>
      <vt:lpstr> Стратегические цели развития компании</vt:lpstr>
      <vt:lpstr>              Основные этапы проекта</vt:lpstr>
      <vt:lpstr> Маркетинговый анализ рынка </vt:lpstr>
      <vt:lpstr>Ситуация по добыче кварцевого песка в России</vt:lpstr>
      <vt:lpstr>Основные игроки на рынке кварцевого песка в России</vt:lpstr>
      <vt:lpstr>Проект строительства горно-обогатительного комбината</vt:lpstr>
      <vt:lpstr>Технологический процесс обогащения кварцевых песков</vt:lpstr>
      <vt:lpstr>Используемые инновации</vt:lpstr>
      <vt:lpstr>Потребности в финансировании проекта</vt:lpstr>
      <vt:lpstr>Финансово-экономические показатели проекта</vt:lpstr>
      <vt:lpstr>Доходность проекта</vt:lpstr>
      <vt:lpstr>Денежные потоки в проекте</vt:lpstr>
      <vt:lpstr>Бюджетная эффективность проекта </vt:lpstr>
      <vt:lpstr>Риски проекта</vt:lpstr>
      <vt:lpstr>Выводы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АТТЕСТАЦИОННАЯ РАБОТА</dc:title>
  <dc:creator>thg</dc:creator>
  <cp:lastModifiedBy>Елена Борисовна Абросимова</cp:lastModifiedBy>
  <cp:revision>13</cp:revision>
  <dcterms:created xsi:type="dcterms:W3CDTF">2020-11-29T11:09:12Z</dcterms:created>
  <dcterms:modified xsi:type="dcterms:W3CDTF">2020-12-02T06:57:57Z</dcterms:modified>
</cp:coreProperties>
</file>