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0" r:id="rId5"/>
    <p:sldId id="260" r:id="rId6"/>
    <p:sldId id="262" r:id="rId7"/>
    <p:sldId id="277" r:id="rId8"/>
    <p:sldId id="263" r:id="rId9"/>
    <p:sldId id="265" r:id="rId10"/>
    <p:sldId id="278" r:id="rId11"/>
    <p:sldId id="266" r:id="rId12"/>
    <p:sldId id="272" r:id="rId13"/>
    <p:sldId id="267" r:id="rId14"/>
    <p:sldId id="264" r:id="rId15"/>
    <p:sldId id="280" r:id="rId16"/>
    <p:sldId id="268" r:id="rId17"/>
    <p:sldId id="274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C00000"/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6408" autoAdjust="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65DFA5-231F-43C9-B707-1E070F31C968}" type="datetime1">
              <a:rPr lang="ru-RU" smtClean="0"/>
              <a:t>06.12.2020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1ECB224-3C4D-493C-AEF6-51FAC3CC7C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D7E82A-0FE2-4205-904F-3CC328BC7EC9}" type="datetime1">
              <a:rPr lang="ru-RU" noProof="0" smtClean="0"/>
              <a:t>06.12.2020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5C09F48-E3F7-4432-94C0-BC9DA42EACB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69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73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874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23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840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34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54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77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227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468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238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2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67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19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Заголовок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 rtl="0"/>
            <a:r>
              <a:rPr lang="ru-RU" noProof="0" dirty="0" smtClean="0"/>
              <a:t>Дата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bg1"/>
                </a:solidFill>
              </a:rPr>
              <a:t>"</a:t>
            </a:r>
            <a:endParaRPr lang="ru-RU" sz="9600" b="1" i="0" noProof="0" dirty="0">
              <a:solidFill>
                <a:schemeClr val="bg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Номер слайда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D516461C-8B84-4627-8299-8DFD1F62E42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8306" y="5154273"/>
            <a:ext cx="800100" cy="1198025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bg1"/>
                </a:solidFill>
              </a:rPr>
              <a:t>"</a:t>
            </a:r>
            <a:endParaRPr lang="ru-RU" sz="9600" b="1" i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2">
            <a:extLst>
              <a:ext uri="{FF2B5EF4-FFF2-40B4-BE49-F238E27FC236}">
                <a16:creationId xmlns:a16="http://schemas.microsoft.com/office/drawing/2014/main" id="{36BAC041-FA01-4D2F-A1F7-AD6EB72E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7704" y="5157216"/>
            <a:ext cx="800100" cy="1197864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урси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Номер слайда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451F8E2D-8F9C-4055-B0F4-F1ABEDBB60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290885" y="5214755"/>
            <a:ext cx="800100" cy="1109183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СПАСИБО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Имя</a:t>
            </a:r>
            <a:endParaRPr lang="ru-RU" noProof="0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Телефон</a:t>
            </a:r>
            <a:endParaRPr lang="ru-RU" noProof="0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Эл. почта</a:t>
            </a:r>
            <a:endParaRPr lang="ru-RU" noProof="0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Веб-сайт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Графический объект 22" descr="Пользователь" title="Значок: имя докладчика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Графический объект 23" descr="Конверт" title="Значок: электронный адрес докладчика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Графический объект 24" descr="Смартфон" title="Значок: номер телефона докладчика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Графический объект 25" descr="Ссылка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СПАСИБО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Имя</a:t>
            </a:r>
            <a:endParaRPr lang="ru-RU" noProof="0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Телефон</a:t>
            </a:r>
            <a:endParaRPr lang="ru-RU" noProof="0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Эл. почта</a:t>
            </a:r>
            <a:endParaRPr lang="ru-RU" noProof="0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Веб-сайт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Графический объект 22" descr="Пользователь" title="Значок: имя докладчика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Графический объект 23" descr="Конверт" title="Значок: электронный адрес докладчика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Графический объект 24" descr="Смартфон" title="Значок: номер телефона докладчика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Графический объект 25" descr="Ссылка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Заголовок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Объект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Объект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СТИЛЬ ОБРАЗЦА ЗАГОЛОВКА</a:t>
            </a:r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rtlCol="0"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8" name="Номер слайда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4.svg"/><Relationship Id="rId4" Type="http://schemas.openxmlformats.org/officeDocument/2006/relationships/image" Target="../media/image24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расный зонт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313794"/>
            <a:ext cx="5974711" cy="2407814"/>
          </a:xfrm>
        </p:spPr>
        <p:txBody>
          <a:bodyPr rtlCol="0"/>
          <a:lstStyle/>
          <a:p>
            <a:pPr rtl="0"/>
            <a:r>
              <a:rPr lang="ru-RU" sz="4000" b="1" dirty="0" smtClean="0"/>
              <a:t>Стратегия</a:t>
            </a:r>
            <a:br>
              <a:rPr lang="ru-RU" sz="4000" b="1" dirty="0" smtClean="0"/>
            </a:br>
            <a:r>
              <a:rPr lang="ru-RU" sz="4000" b="1" dirty="0" smtClean="0"/>
              <a:t> продвижения компании через личный бренд</a:t>
            </a:r>
            <a:endParaRPr lang="ru-RU" sz="4000" b="1" dirty="0"/>
          </a:p>
        </p:txBody>
      </p:sp>
      <p:cxnSp>
        <p:nvCxnSpPr>
          <p:cNvPr id="17" name="Прямая соединительная линия 16" descr="разделительная линия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err="1" smtClean="0"/>
              <a:t>Агафонцева</a:t>
            </a:r>
            <a:r>
              <a:rPr lang="ru-RU" dirty="0" smtClean="0"/>
              <a:t> </a:t>
            </a:r>
            <a:r>
              <a:rPr lang="ru-RU" dirty="0"/>
              <a:t>Е</a:t>
            </a:r>
            <a:r>
              <a:rPr lang="ru-RU" dirty="0" smtClean="0"/>
              <a:t>лена Сергеевна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7ECF636-D45E-4307-9E3A-89A2B5960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rtlCol="0"/>
          <a:lstStyle/>
          <a:p>
            <a:pPr rtl="0"/>
            <a:r>
              <a:rPr lang="ru-RU" dirty="0" smtClean="0"/>
              <a:t>07.12.2020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54" y="432846"/>
            <a:ext cx="1805291" cy="6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F01A071-338D-4D5A-BE90-3F5726F0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123" y="262682"/>
            <a:ext cx="7000794" cy="704270"/>
          </a:xfrm>
        </p:spPr>
        <p:txBody>
          <a:bodyPr rtlCol="0"/>
          <a:lstStyle/>
          <a:p>
            <a:pPr algn="ctr" rtl="0"/>
            <a:r>
              <a:rPr lang="ru-RU" dirty="0" smtClean="0"/>
              <a:t> Оформление профиля </a:t>
            </a:r>
            <a:br>
              <a:rPr lang="ru-RU" dirty="0" smtClean="0"/>
            </a:br>
            <a:r>
              <a:rPr lang="ru-RU" dirty="0" smtClean="0"/>
              <a:t>определение УТП</a:t>
            </a:r>
            <a:endParaRPr lang="ru-RU" dirty="0"/>
          </a:p>
        </p:txBody>
      </p:sp>
      <p:sp>
        <p:nvSpPr>
          <p:cNvPr id="22" name="Прямоугольник: скругленные углы 21">
            <a:extLst>
              <a:ext uri="{FF2B5EF4-FFF2-40B4-BE49-F238E27FC236}">
                <a16:creationId xmlns:a16="http://schemas.microsoft.com/office/drawing/2014/main" id="{5A00AE9C-1AA0-4C74-B1A1-888D976F28BD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6179313"/>
            <a:ext cx="1838287" cy="663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51" y="1282262"/>
            <a:ext cx="2948855" cy="5242409"/>
          </a:xfrm>
          <a:prstGeom prst="rect">
            <a:avLst/>
          </a:prstGeo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r="25471"/>
          <a:stretch>
            <a:fillRect/>
          </a:stretch>
        </p:blipFill>
        <p:spPr>
          <a:xfrm>
            <a:off x="0" y="-24613"/>
            <a:ext cx="4546213" cy="6179312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07" y="1244453"/>
            <a:ext cx="2970123" cy="5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04420"/>
            <a:ext cx="5865824" cy="914478"/>
          </a:xfrm>
        </p:spPr>
        <p:txBody>
          <a:bodyPr rtlCol="0"/>
          <a:lstStyle/>
          <a:p>
            <a:pPr rtl="0"/>
            <a:r>
              <a:rPr lang="ru-RU" dirty="0" smtClean="0"/>
              <a:t>ИНСТРУМЕНТЫ ПРОДВИЖЕНИЯ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1755228"/>
            <a:ext cx="5308775" cy="4357584"/>
          </a:xfrm>
        </p:spPr>
        <p:txBody>
          <a:bodyPr rtlCol="0"/>
          <a:lstStyle/>
          <a:p>
            <a:r>
              <a:rPr lang="ru-RU" sz="2400" dirty="0" err="1" smtClean="0">
                <a:latin typeface="+mj-lt"/>
              </a:rPr>
              <a:t>Таргет</a:t>
            </a:r>
            <a:endParaRPr lang="ru-RU" sz="2400" dirty="0">
              <a:latin typeface="+mj-lt"/>
            </a:endParaRPr>
          </a:p>
          <a:p>
            <a:r>
              <a:rPr lang="ru-RU" sz="2400" dirty="0" err="1">
                <a:latin typeface="+mj-lt"/>
              </a:rPr>
              <a:t>К</a:t>
            </a:r>
            <a:r>
              <a:rPr lang="ru-RU" sz="2400" dirty="0" err="1" smtClean="0">
                <a:latin typeface="+mj-lt"/>
              </a:rPr>
              <a:t>оллаборации</a:t>
            </a:r>
            <a:endParaRPr lang="ru-RU" sz="2400" dirty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Полезный </a:t>
            </a:r>
            <a:r>
              <a:rPr lang="ru-RU" sz="2400" dirty="0">
                <a:latin typeface="+mj-lt"/>
              </a:rPr>
              <a:t>вовлекающий контент</a:t>
            </a:r>
          </a:p>
          <a:p>
            <a:r>
              <a:rPr lang="ru-RU" sz="2400" dirty="0" smtClean="0">
                <a:latin typeface="+mj-lt"/>
              </a:rPr>
              <a:t>Трансляция </a:t>
            </a:r>
            <a:r>
              <a:rPr lang="ru-RU" sz="2400" dirty="0">
                <a:latin typeface="+mj-lt"/>
              </a:rPr>
              <a:t>ценностей и миссии бренда через </a:t>
            </a:r>
            <a:r>
              <a:rPr lang="ru-RU" sz="2400" b="1" dirty="0">
                <a:latin typeface="+mj-lt"/>
              </a:rPr>
              <a:t>личность</a:t>
            </a:r>
            <a:r>
              <a:rPr lang="ru-RU" sz="2400" dirty="0">
                <a:latin typeface="+mj-lt"/>
              </a:rPr>
              <a:t>, </a:t>
            </a:r>
          </a:p>
          <a:p>
            <a:r>
              <a:rPr lang="ru-RU" sz="2400" dirty="0" smtClean="0">
                <a:latin typeface="+mj-lt"/>
              </a:rPr>
              <a:t>Описание </a:t>
            </a:r>
            <a:r>
              <a:rPr lang="ru-RU" sz="2400" dirty="0">
                <a:latin typeface="+mj-lt"/>
              </a:rPr>
              <a:t>выгоды продукта через сторителлинг.</a:t>
            </a:r>
          </a:p>
        </p:txBody>
      </p:sp>
      <p:sp>
        <p:nvSpPr>
          <p:cNvPr id="60" name="Прямоугольник: скругленные углы 59">
            <a:extLst>
              <a:ext uri="{FF2B5EF4-FFF2-40B4-BE49-F238E27FC236}">
                <a16:creationId xmlns:a16="http://schemas.microsoft.com/office/drawing/2014/main" id="{7A736EEA-C797-4C08-B4D5-E836C0BCE331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2" y="6112812"/>
            <a:ext cx="2065861" cy="745188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6706226" y="318876"/>
            <a:ext cx="5199055" cy="5199055"/>
          </a:xfrm>
        </p:spPr>
      </p:pic>
    </p:spTree>
    <p:extLst>
      <p:ext uri="{BB962C8B-B14F-4D97-AF65-F5344CB8AC3E}">
        <p14:creationId xmlns:p14="http://schemas.microsoft.com/office/powerpoint/2010/main" val="7200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20639"/>
            <a:ext cx="8209631" cy="1311325"/>
          </a:xfrm>
        </p:spPr>
        <p:txBody>
          <a:bodyPr rtlCol="0"/>
          <a:lstStyle/>
          <a:p>
            <a:pPr rtl="0"/>
            <a:r>
              <a:rPr lang="ru-RU" dirty="0" smtClean="0"/>
              <a:t>Положение компании по показателям </a:t>
            </a:r>
            <a:r>
              <a:rPr lang="ru-RU" dirty="0" err="1" smtClean="0"/>
              <a:t>Инстаграм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на 06.12.2020 , с момента присутствия личного бренда в профиле компании.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B21A584-7071-4718-B256-83681FB5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" y="2039007"/>
            <a:ext cx="4604583" cy="392964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dirty="0" smtClean="0">
                <a:latin typeface="+mj-lt"/>
              </a:rPr>
              <a:t>Охват – 57 998</a:t>
            </a:r>
          </a:p>
          <a:p>
            <a:pPr rtl="0"/>
            <a:r>
              <a:rPr lang="ru-RU" dirty="0" smtClean="0">
                <a:latin typeface="+mj-lt"/>
              </a:rPr>
              <a:t>Действия в аккаунте  -721</a:t>
            </a:r>
          </a:p>
          <a:p>
            <a:pPr rtl="0"/>
            <a:r>
              <a:rPr lang="ru-RU" dirty="0" smtClean="0">
                <a:latin typeface="+mj-lt"/>
              </a:rPr>
              <a:t>Посещение профиля  -1300</a:t>
            </a:r>
          </a:p>
          <a:p>
            <a:pPr rtl="0"/>
            <a:r>
              <a:rPr lang="ru-RU" dirty="0" smtClean="0">
                <a:latin typeface="+mj-lt"/>
              </a:rPr>
              <a:t>Подписчики – 4979</a:t>
            </a:r>
          </a:p>
          <a:p>
            <a:pPr rtl="0"/>
            <a:endParaRPr lang="ru-RU" dirty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Вопросы о покупке  - 10</a:t>
            </a:r>
          </a:p>
          <a:p>
            <a:pPr rtl="0"/>
            <a:r>
              <a:rPr lang="ru-RU" dirty="0" smtClean="0">
                <a:latin typeface="+mj-lt"/>
              </a:rPr>
              <a:t>Охват публикаций – 1300-1900</a:t>
            </a:r>
          </a:p>
          <a:p>
            <a:pPr rtl="0"/>
            <a:r>
              <a:rPr lang="ru-RU" dirty="0" smtClean="0">
                <a:latin typeface="+mj-lt"/>
              </a:rPr>
              <a:t>Охват </a:t>
            </a:r>
            <a:r>
              <a:rPr lang="ru-RU" dirty="0" err="1" smtClean="0">
                <a:latin typeface="+mj-lt"/>
              </a:rPr>
              <a:t>сториз</a:t>
            </a:r>
            <a:r>
              <a:rPr lang="ru-RU" dirty="0" smtClean="0">
                <a:latin typeface="+mj-lt"/>
              </a:rPr>
              <a:t> – 150-200</a:t>
            </a:r>
          </a:p>
          <a:p>
            <a:pPr rtl="0"/>
            <a:endParaRPr lang="ru-RU" dirty="0" smtClean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В декабре:</a:t>
            </a:r>
            <a:endParaRPr lang="ru-RU" dirty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Стоимость клика по </a:t>
            </a:r>
            <a:r>
              <a:rPr lang="ru-RU" dirty="0" err="1" smtClean="0">
                <a:latin typeface="+mj-lt"/>
              </a:rPr>
              <a:t>таргету</a:t>
            </a:r>
            <a:r>
              <a:rPr lang="ru-RU" dirty="0" smtClean="0">
                <a:latin typeface="+mj-lt"/>
              </a:rPr>
              <a:t>  - 5 р</a:t>
            </a:r>
          </a:p>
          <a:p>
            <a:pPr rtl="0"/>
            <a:r>
              <a:rPr lang="ru-RU" dirty="0" smtClean="0">
                <a:latin typeface="+mj-lt"/>
              </a:rPr>
              <a:t>Стоимость «лайка» – 0,5 р</a:t>
            </a:r>
            <a:endParaRPr lang="ru-RU" dirty="0">
              <a:latin typeface="+mj-lt"/>
            </a:endParaRPr>
          </a:p>
        </p:txBody>
      </p:sp>
      <p:sp>
        <p:nvSpPr>
          <p:cNvPr id="58" name="Прямоугольник: скругленные углы 57">
            <a:extLst>
              <a:ext uri="{FF2B5EF4-FFF2-40B4-BE49-F238E27FC236}">
                <a16:creationId xmlns:a16="http://schemas.microsoft.com/office/drawing/2014/main" id="{7C44787C-9D69-4EC9-82E9-036DCB1D4982}"/>
              </a:ext>
            </a:extLst>
          </p:cNvPr>
          <p:cNvSpPr/>
          <p:nvPr/>
        </p:nvSpPr>
        <p:spPr>
          <a:xfrm>
            <a:off x="640079" y="6327866"/>
            <a:ext cx="1687485" cy="393610"/>
          </a:xfrm>
          <a:prstGeom prst="roundRect">
            <a:avLst>
              <a:gd name="adj" fmla="val 8785"/>
            </a:avLst>
          </a:prstGeom>
          <a:solidFill>
            <a:srgbClr val="F2F2F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5989097"/>
            <a:ext cx="1878318" cy="677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44" y="1829614"/>
            <a:ext cx="2828467" cy="5028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11" y="1829614"/>
            <a:ext cx="2828468" cy="5028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33" y="1829614"/>
            <a:ext cx="2828467" cy="502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2910EC0-02EA-4D17-8424-64B22947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62" y="388883"/>
            <a:ext cx="6495930" cy="5633545"/>
          </a:xfrm>
        </p:spPr>
        <p:txBody>
          <a:bodyPr rtlCol="0"/>
          <a:lstStyle/>
          <a:p>
            <a:r>
              <a:rPr lang="ru-RU" sz="2400" dirty="0" smtClean="0"/>
              <a:t>Вывод:</a:t>
            </a:r>
            <a:br>
              <a:rPr lang="ru-RU" sz="2400" dirty="0" smtClean="0"/>
            </a:br>
            <a:r>
              <a:rPr lang="ru-RU" sz="2400" dirty="0" smtClean="0"/>
              <a:t>Согласно динамике показателей за прошедший период, </a:t>
            </a:r>
            <a:br>
              <a:rPr lang="ru-RU" sz="2400" dirty="0" smtClean="0"/>
            </a:br>
            <a:r>
              <a:rPr lang="ru-RU" sz="2400" b="0" dirty="0" smtClean="0"/>
              <a:t>дополнение профиля марки </a:t>
            </a:r>
            <a:r>
              <a:rPr lang="ru-RU" sz="2400" b="0" dirty="0"/>
              <a:t>в </a:t>
            </a:r>
            <a:r>
              <a:rPr lang="ru-RU" sz="2400" b="0" dirty="0" err="1"/>
              <a:t>Инстаграм</a:t>
            </a:r>
            <a:r>
              <a:rPr lang="ru-RU" sz="2400" b="0" dirty="0" smtClean="0"/>
              <a:t> личным брендом, </a:t>
            </a:r>
            <a:r>
              <a:rPr lang="ru-RU" sz="2400" b="0" dirty="0"/>
              <a:t>компания </a:t>
            </a:r>
            <a:r>
              <a:rPr lang="ru-RU" sz="2400" b="0" dirty="0" smtClean="0"/>
              <a:t>увеличит все показатели , конверсию и продажи вдвое к марту 2021 года.</a:t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>Стоимость привлечения клиента снизится до 300 р.</a:t>
            </a:r>
            <a:br>
              <a:rPr lang="ru-RU" sz="2400" b="0" dirty="0" smtClean="0"/>
            </a:br>
            <a:r>
              <a:rPr lang="ru-RU" sz="2400" b="0" dirty="0" smtClean="0"/>
              <a:t>Себестоимость продукции снизится на 30%, благодаря увеличению </a:t>
            </a:r>
            <a:r>
              <a:rPr lang="ru-RU" sz="2400" b="0" dirty="0" err="1" smtClean="0"/>
              <a:t>обьемов</a:t>
            </a:r>
            <a:r>
              <a:rPr lang="ru-RU" sz="2400" b="0" dirty="0" smtClean="0"/>
              <a:t>.</a:t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>Выручка компании , полученная благодаря каналу </a:t>
            </a:r>
            <a:r>
              <a:rPr lang="ru-RU" sz="2400" b="0" dirty="0" err="1" smtClean="0"/>
              <a:t>инстаграм</a:t>
            </a:r>
            <a:r>
              <a:rPr lang="ru-RU" sz="2400" b="0" dirty="0" smtClean="0"/>
              <a:t> по прогнозам должна вырасти до 250 000р.</a:t>
            </a:r>
            <a:endParaRPr lang="ru-RU" sz="2400" b="0" i="1" dirty="0"/>
          </a:p>
        </p:txBody>
      </p:sp>
      <p:sp>
        <p:nvSpPr>
          <p:cNvPr id="11" name="Прямоугольник: скругленные углы 10">
            <a:extLst>
              <a:ext uri="{FF2B5EF4-FFF2-40B4-BE49-F238E27FC236}">
                <a16:creationId xmlns:a16="http://schemas.microsoft.com/office/drawing/2014/main" id="{686682AD-BC87-4462-B85A-D575249567D1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bg1"/>
                </a:solidFill>
              </a:rPr>
              <a:t>Место для логотипа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E868C1F9-4EEB-470B-92F7-C9DC6AF0FF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9" y="6192043"/>
            <a:ext cx="1765879" cy="6369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7407" y="2123090"/>
            <a:ext cx="647155" cy="54653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330152" y="5087007"/>
            <a:ext cx="725214" cy="80929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4" b="160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867696" y="578069"/>
            <a:ext cx="569472" cy="2863923"/>
          </a:xfrm>
          <a:prstGeom prst="rect">
            <a:avLst/>
          </a:prstGeom>
          <a:solidFill>
            <a:srgbClr val="E2E2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962" y="4790432"/>
            <a:ext cx="9355687" cy="1310968"/>
          </a:xfrm>
        </p:spPr>
        <p:txBody>
          <a:bodyPr rtlCol="0"/>
          <a:lstStyle/>
          <a:p>
            <a:pPr rtl="0"/>
            <a:r>
              <a:rPr lang="ru-RU" sz="5400" b="1" i="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i="0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: скругленные углы 22">
            <a:extLst>
              <a:ext uri="{FF2B5EF4-FFF2-40B4-BE49-F238E27FC236}">
                <a16:creationId xmlns:a16="http://schemas.microsoft.com/office/drawing/2014/main" id="{D9FF0B67-8327-4649-B70F-C5371FB6AB2B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D4BDA5F0-D940-4649-AA56-1C6A6E6F81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6214633"/>
            <a:ext cx="1719019" cy="620076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2" b="20842"/>
          <a:stretch>
            <a:fillRect/>
          </a:stretch>
        </p:blipFill>
        <p:spPr/>
      </p:pic>
      <p:sp>
        <p:nvSpPr>
          <p:cNvPr id="5" name="Прямоугольник 4"/>
          <p:cNvSpPr/>
          <p:nvPr/>
        </p:nvSpPr>
        <p:spPr>
          <a:xfrm>
            <a:off x="1040524" y="4561490"/>
            <a:ext cx="693683" cy="725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230806" y="5076497"/>
            <a:ext cx="782518" cy="945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95999" y="714700"/>
            <a:ext cx="47716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+mj-lt"/>
              </a:rPr>
              <a:t>Елена </a:t>
            </a:r>
            <a:r>
              <a:rPr lang="ru-RU" sz="2400" b="1" dirty="0" err="1" smtClean="0">
                <a:latin typeface="+mj-lt"/>
              </a:rPr>
              <a:t>Агафонцева</a:t>
            </a:r>
            <a:endParaRPr lang="ru-RU" sz="2400" b="1" dirty="0" smtClean="0">
              <a:latin typeface="+mj-lt"/>
            </a:endParaRPr>
          </a:p>
          <a:p>
            <a:pPr algn="r"/>
            <a:endParaRPr lang="ru-RU" sz="2400" b="1" dirty="0">
              <a:latin typeface="+mj-lt"/>
            </a:endParaRPr>
          </a:p>
          <a:p>
            <a:pPr algn="r"/>
            <a:r>
              <a:rPr lang="ru-RU" sz="2400" b="1" dirty="0">
                <a:latin typeface="+mj-lt"/>
              </a:rPr>
              <a:t>8 950 683 47 </a:t>
            </a:r>
            <a:r>
              <a:rPr lang="ru-RU" sz="2400" b="1" dirty="0" smtClean="0">
                <a:latin typeface="+mj-lt"/>
              </a:rPr>
              <a:t>99</a:t>
            </a:r>
          </a:p>
          <a:p>
            <a:pPr algn="r"/>
            <a:endParaRPr lang="ru-RU" sz="2400" b="1" dirty="0">
              <a:latin typeface="+mj-lt"/>
            </a:endParaRPr>
          </a:p>
          <a:p>
            <a:pPr algn="r"/>
            <a:r>
              <a:rPr lang="en-US" sz="2400" b="1" dirty="0" smtClean="0">
                <a:latin typeface="+mj-lt"/>
              </a:rPr>
              <a:t>elenaagafontseva@mail.ru</a:t>
            </a:r>
            <a:endParaRPr lang="ru-RU" sz="2400" b="1" dirty="0">
              <a:latin typeface="+mj-lt"/>
            </a:endParaRPr>
          </a:p>
          <a:p>
            <a:pPr algn="r"/>
            <a:endParaRPr lang="ru-RU" sz="2400" b="1" dirty="0" smtClean="0">
              <a:latin typeface="+mj-lt"/>
            </a:endParaRPr>
          </a:p>
          <a:p>
            <a:pPr algn="r"/>
            <a:r>
              <a:rPr lang="en-US" sz="2400" b="1" dirty="0" smtClean="0">
                <a:latin typeface="+mj-lt"/>
              </a:rPr>
              <a:t>@</a:t>
            </a:r>
            <a:r>
              <a:rPr lang="en-US" sz="2400" b="1" dirty="0" err="1">
                <a:latin typeface="+mj-lt"/>
              </a:rPr>
              <a:t>assa_dress</a:t>
            </a:r>
            <a:endParaRPr lang="ru-RU" sz="2400" b="1" dirty="0">
              <a:latin typeface="+mj-lt"/>
            </a:endParaRPr>
          </a:p>
          <a:p>
            <a:endParaRPr lang="ru-RU" sz="2400" b="1" dirty="0"/>
          </a:p>
        </p:txBody>
      </p:sp>
      <p:pic>
        <p:nvPicPr>
          <p:cNvPr id="13" name="Графический объект 24" descr="Пользователь" title="Значок: имя докладчика">
            <a:extLst>
              <a:ext uri="{FF2B5EF4-FFF2-40B4-BE49-F238E27FC236}">
                <a16:creationId xmlns:a16="http://schemas.microsoft.com/office/drawing/2014/main" id="{8AD9F4DD-CCDA-4C5B-AC7A-71E96FD45B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9799" y="714700"/>
            <a:ext cx="413743" cy="413743"/>
          </a:xfrm>
          <a:prstGeom prst="rect">
            <a:avLst/>
          </a:prstGeom>
        </p:spPr>
      </p:pic>
      <p:pic>
        <p:nvPicPr>
          <p:cNvPr id="14" name="Графический объект 26" descr="Смартфон" title="Значок: номер телефона докладчика">
            <a:extLst>
              <a:ext uri="{FF2B5EF4-FFF2-40B4-BE49-F238E27FC236}">
                <a16:creationId xmlns:a16="http://schemas.microsoft.com/office/drawing/2014/main" id="{7F57AED0-2F73-4435-986B-E6D6B090FB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84095" y="1414508"/>
            <a:ext cx="340284" cy="340284"/>
          </a:xfrm>
          <a:prstGeom prst="rect">
            <a:avLst/>
          </a:prstGeom>
        </p:spPr>
      </p:pic>
      <p:pic>
        <p:nvPicPr>
          <p:cNvPr id="16" name="Графический объект 25" descr="Конверт" title="Значок: электронный адрес докладчика">
            <a:extLst>
              <a:ext uri="{FF2B5EF4-FFF2-40B4-BE49-F238E27FC236}">
                <a16:creationId xmlns:a16="http://schemas.microsoft.com/office/drawing/2014/main" id="{D4984F9A-48C8-4F0D-AFBE-978FEBD86F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40807" y="2207892"/>
            <a:ext cx="413743" cy="413743"/>
          </a:xfrm>
          <a:prstGeom prst="rect">
            <a:avLst/>
          </a:prstGeom>
        </p:spPr>
      </p:pic>
      <p:pic>
        <p:nvPicPr>
          <p:cNvPr id="17" name="Графический объект 27" descr="Ссылка">
            <a:extLst>
              <a:ext uri="{FF2B5EF4-FFF2-40B4-BE49-F238E27FC236}">
                <a16:creationId xmlns:a16="http://schemas.microsoft.com/office/drawing/2014/main" id="{73A362A9-D05E-4043-BA3E-8CCCD7280B5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07650" y="2903928"/>
            <a:ext cx="462670" cy="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524000"/>
            <a:ext cx="5779158" cy="4950373"/>
          </a:xfrm>
        </p:spPr>
        <p:txBody>
          <a:bodyPr rtlCol="0"/>
          <a:lstStyle/>
          <a:p>
            <a:r>
              <a:rPr lang="ru-RU" sz="2000" dirty="0" smtClean="0"/>
              <a:t>Цель: </a:t>
            </a:r>
            <a:r>
              <a:rPr lang="ru-RU" sz="2000" b="0" dirty="0" smtClean="0">
                <a:solidFill>
                  <a:schemeClr val="tx1"/>
                </a:solidFill>
              </a:rPr>
              <a:t>поднять продажи бренда через канал </a:t>
            </a:r>
            <a:r>
              <a:rPr lang="ru-RU" sz="2000" b="0" dirty="0" err="1" smtClean="0">
                <a:solidFill>
                  <a:schemeClr val="tx1"/>
                </a:solidFill>
              </a:rPr>
              <a:t>Инстагарм</a:t>
            </a:r>
            <a:r>
              <a:rPr lang="ru-RU" sz="2000" b="0" dirty="0" smtClean="0">
                <a:solidFill>
                  <a:schemeClr val="tx1"/>
                </a:solidFill>
              </a:rPr>
              <a:t> за 3 месяца до 250 </a:t>
            </a:r>
            <a:r>
              <a:rPr lang="ru-RU" sz="2000" b="0" dirty="0" err="1" smtClean="0">
                <a:solidFill>
                  <a:schemeClr val="tx1"/>
                </a:solidFill>
              </a:rPr>
              <a:t>тыс</a:t>
            </a:r>
            <a:r>
              <a:rPr lang="ru-RU" sz="2000" b="0" dirty="0" smtClean="0">
                <a:solidFill>
                  <a:schemeClr val="tx1"/>
                </a:solidFill>
              </a:rPr>
              <a:t> р.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Задача: </a:t>
            </a:r>
            <a:r>
              <a:rPr lang="ru-RU" sz="2000" b="0" dirty="0" smtClean="0">
                <a:solidFill>
                  <a:schemeClr val="tx1"/>
                </a:solidFill>
              </a:rPr>
              <a:t>разработать стратегию продвижения компании через личный бренд основателя и увеличить лояльность подписчиков к бренду.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Предмет : </a:t>
            </a:r>
            <a:r>
              <a:rPr lang="ru-RU" sz="2000" b="0" dirty="0" smtClean="0">
                <a:solidFill>
                  <a:schemeClr val="tx1"/>
                </a:solidFill>
              </a:rPr>
              <a:t>Бренд женской </a:t>
            </a:r>
            <a:r>
              <a:rPr lang="ru-RU" sz="2000" b="0" dirty="0" err="1" smtClean="0">
                <a:solidFill>
                  <a:schemeClr val="tx1"/>
                </a:solidFill>
              </a:rPr>
              <a:t>одежы</a:t>
            </a:r>
            <a:r>
              <a:rPr lang="ru-RU" sz="2000" b="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/>
              <a:t>ASSA.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Об</a:t>
            </a:r>
            <a:r>
              <a:rPr lang="ru-RU" sz="2000" dirty="0" err="1" smtClean="0">
                <a:solidFill>
                  <a:srgbClr val="C00000"/>
                </a:solidFill>
              </a:rPr>
              <a:t>ьект</a:t>
            </a:r>
            <a:r>
              <a:rPr lang="ru-RU" sz="2000" dirty="0" smtClean="0"/>
              <a:t> : </a:t>
            </a:r>
            <a:r>
              <a:rPr lang="ru-RU" sz="2000" b="0" dirty="0" smtClean="0">
                <a:solidFill>
                  <a:schemeClr val="tx1"/>
                </a:solidFill>
              </a:rPr>
              <a:t>Формирование маркетинговой стратегии продвижения компании.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Гипотеза: </a:t>
            </a:r>
            <a:r>
              <a:rPr lang="ru-RU" sz="2000" b="0" dirty="0">
                <a:solidFill>
                  <a:schemeClr val="tx1"/>
                </a:solidFill>
              </a:rPr>
              <a:t>объединив профили личности и </a:t>
            </a:r>
            <a:r>
              <a:rPr lang="ru-RU" sz="2000" b="0" dirty="0" smtClean="0">
                <a:solidFill>
                  <a:schemeClr val="tx1"/>
                </a:solidFill>
              </a:rPr>
              <a:t>бренда в </a:t>
            </a:r>
            <a:r>
              <a:rPr lang="ru-RU" sz="2000" b="0" dirty="0" err="1" smtClean="0">
                <a:solidFill>
                  <a:schemeClr val="tx1"/>
                </a:solidFill>
              </a:rPr>
              <a:t>Инстаграм</a:t>
            </a:r>
            <a:r>
              <a:rPr lang="ru-RU" sz="2000" b="0" dirty="0" smtClean="0">
                <a:solidFill>
                  <a:schemeClr val="tx1"/>
                </a:solidFill>
              </a:rPr>
              <a:t>, </a:t>
            </a:r>
            <a:r>
              <a:rPr lang="ru-RU" sz="2000" b="0" dirty="0">
                <a:solidFill>
                  <a:schemeClr val="tx1"/>
                </a:solidFill>
              </a:rPr>
              <a:t>компания получит </a:t>
            </a:r>
            <a:r>
              <a:rPr lang="ru-RU" sz="2000" b="0" dirty="0" err="1">
                <a:solidFill>
                  <a:schemeClr val="tx1"/>
                </a:solidFill>
              </a:rPr>
              <a:t>бОльшее</a:t>
            </a:r>
            <a:r>
              <a:rPr lang="ru-RU" sz="2000" b="0" dirty="0">
                <a:solidFill>
                  <a:schemeClr val="tx1"/>
                </a:solidFill>
              </a:rPr>
              <a:t> доверие покупателей, а следовательно, увеличит </a:t>
            </a:r>
            <a:r>
              <a:rPr lang="ru-RU" sz="2000" b="0" dirty="0" smtClean="0">
                <a:solidFill>
                  <a:schemeClr val="tx1"/>
                </a:solidFill>
              </a:rPr>
              <a:t>продажи.</a:t>
            </a:r>
            <a:endParaRPr lang="ru-RU" sz="2000" b="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9" y="885216"/>
            <a:ext cx="2132068" cy="769069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715973" y="346320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4800" dirty="0" smtClean="0"/>
              <a:t>Текущее положение компании.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857552"/>
            <a:ext cx="2126592" cy="767093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705463" y="356831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29708"/>
            <a:ext cx="5043433" cy="4750071"/>
          </a:xfrm>
        </p:spPr>
        <p:txBody>
          <a:bodyPr rtlCol="0"/>
          <a:lstStyle/>
          <a:p>
            <a:pPr rtl="0"/>
            <a:r>
              <a:rPr lang="ru-RU" sz="2400" b="0" dirty="0" smtClean="0">
                <a:solidFill>
                  <a:schemeClr val="tx1"/>
                </a:solidFill>
              </a:rPr>
              <a:t>Компания занимается разработкой и продвижением своего продукта с мая 2020 года.</a:t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>
                <a:solidFill>
                  <a:schemeClr val="tx1"/>
                </a:solidFill>
              </a:rPr>
              <a:t/>
            </a:r>
            <a:br>
              <a:rPr lang="ru-RU" sz="2400" b="0" dirty="0">
                <a:solidFill>
                  <a:schemeClr val="tx1"/>
                </a:solidFill>
              </a:rPr>
            </a:br>
            <a:r>
              <a:rPr lang="ru-RU" sz="2400" b="0" dirty="0" err="1" smtClean="0">
                <a:solidFill>
                  <a:schemeClr val="tx1"/>
                </a:solidFill>
              </a:rPr>
              <a:t>Обьем</a:t>
            </a:r>
            <a:r>
              <a:rPr lang="ru-RU" sz="2400" b="0" dirty="0" smtClean="0">
                <a:solidFill>
                  <a:schemeClr val="tx1"/>
                </a:solidFill>
              </a:rPr>
              <a:t> выпускаемой продукции в розничных ценах  400 000 р/</a:t>
            </a:r>
            <a:r>
              <a:rPr lang="ru-RU" sz="2400" b="0" dirty="0" err="1" smtClean="0">
                <a:solidFill>
                  <a:schemeClr val="tx1"/>
                </a:solidFill>
              </a:rPr>
              <a:t>мес</a:t>
            </a:r>
            <a:r>
              <a:rPr lang="ru-RU" sz="2400" b="0" dirty="0" smtClean="0">
                <a:solidFill>
                  <a:schemeClr val="tx1"/>
                </a:solidFill>
              </a:rPr>
              <a:t/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/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рентабельность продаж 54 %</a:t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/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>
                <a:solidFill>
                  <a:schemeClr val="tx1"/>
                </a:solidFill>
              </a:rPr>
              <a:t>½ продаж обеспечивает </a:t>
            </a:r>
            <a:r>
              <a:rPr lang="ru-RU" sz="2400" b="0" dirty="0" err="1">
                <a:solidFill>
                  <a:schemeClr val="tx1"/>
                </a:solidFill>
              </a:rPr>
              <a:t>И</a:t>
            </a:r>
            <a:r>
              <a:rPr lang="ru-RU" sz="2400" b="0" dirty="0" err="1" smtClean="0">
                <a:solidFill>
                  <a:schemeClr val="tx1"/>
                </a:solidFill>
              </a:rPr>
              <a:t>нстаграм</a:t>
            </a:r>
            <a:r>
              <a:rPr lang="ru-RU" sz="2400" b="0" dirty="0" smtClean="0">
                <a:solidFill>
                  <a:schemeClr val="tx1"/>
                </a:solidFill>
              </a:rPr>
              <a:t/>
            </a:r>
            <a:br>
              <a:rPr lang="ru-RU" sz="2400" b="0" dirty="0" smtClean="0">
                <a:solidFill>
                  <a:schemeClr val="tx1"/>
                </a:solidFill>
              </a:rPr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endParaRPr lang="ru-RU" sz="2400" b="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820911"/>
            <a:ext cx="2242206" cy="808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36" y="402018"/>
            <a:ext cx="3536896" cy="62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8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952117"/>
          </a:xfrm>
        </p:spPr>
        <p:txBody>
          <a:bodyPr rtlCol="0"/>
          <a:lstStyle/>
          <a:p>
            <a:pPr rtl="0"/>
            <a:r>
              <a:rPr lang="ru-RU" dirty="0" smtClean="0"/>
              <a:t>Положение компании по показателям </a:t>
            </a:r>
            <a:r>
              <a:rPr lang="ru-RU" dirty="0" err="1" smtClean="0"/>
              <a:t>Инстаграм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на 06.06.20202/ 06.11.2020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B21A584-7071-4718-B256-83681FB5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" y="1815744"/>
            <a:ext cx="4488969" cy="4152911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latin typeface="+mj-lt"/>
              </a:rPr>
              <a:t>Охват – 54 / 23161</a:t>
            </a:r>
          </a:p>
          <a:p>
            <a:pPr rtl="0"/>
            <a:r>
              <a:rPr lang="ru-RU" dirty="0" smtClean="0">
                <a:latin typeface="+mj-lt"/>
              </a:rPr>
              <a:t>Действия в аккаунте  - 20 / 494</a:t>
            </a:r>
          </a:p>
          <a:p>
            <a:pPr rtl="0"/>
            <a:r>
              <a:rPr lang="ru-RU" dirty="0" smtClean="0">
                <a:latin typeface="+mj-lt"/>
              </a:rPr>
              <a:t>Посещение профиля  - 20 / 485</a:t>
            </a:r>
          </a:p>
          <a:p>
            <a:pPr rtl="0"/>
            <a:r>
              <a:rPr lang="ru-RU" dirty="0" smtClean="0">
                <a:latin typeface="+mj-lt"/>
              </a:rPr>
              <a:t>Подписчики – 238 / 4901</a:t>
            </a:r>
          </a:p>
          <a:p>
            <a:pPr rtl="0"/>
            <a:endParaRPr lang="ru-RU" dirty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Вопросы о покупке  - 0 / 5</a:t>
            </a:r>
          </a:p>
          <a:p>
            <a:pPr rtl="0"/>
            <a:r>
              <a:rPr lang="ru-RU" dirty="0" smtClean="0">
                <a:latin typeface="+mj-lt"/>
              </a:rPr>
              <a:t>Охват публикаций – 48 / 200</a:t>
            </a:r>
          </a:p>
          <a:p>
            <a:pPr rtl="0"/>
            <a:r>
              <a:rPr lang="ru-RU" dirty="0" smtClean="0">
                <a:latin typeface="+mj-lt"/>
              </a:rPr>
              <a:t>Охват </a:t>
            </a:r>
            <a:r>
              <a:rPr lang="ru-RU" dirty="0" err="1" smtClean="0">
                <a:latin typeface="+mj-lt"/>
              </a:rPr>
              <a:t>сториз</a:t>
            </a:r>
            <a:r>
              <a:rPr lang="ru-RU" dirty="0" smtClean="0">
                <a:latin typeface="+mj-lt"/>
              </a:rPr>
              <a:t> – 0 / 20</a:t>
            </a:r>
          </a:p>
          <a:p>
            <a:pPr rtl="0"/>
            <a:endParaRPr lang="ru-RU" dirty="0" smtClean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В ноябре:</a:t>
            </a:r>
            <a:endParaRPr lang="ru-RU" dirty="0">
              <a:latin typeface="+mj-lt"/>
            </a:endParaRPr>
          </a:p>
          <a:p>
            <a:pPr rtl="0"/>
            <a:r>
              <a:rPr lang="ru-RU" dirty="0" smtClean="0">
                <a:latin typeface="+mj-lt"/>
              </a:rPr>
              <a:t>Стоимость клика по </a:t>
            </a:r>
            <a:r>
              <a:rPr lang="ru-RU" dirty="0" err="1" smtClean="0">
                <a:latin typeface="+mj-lt"/>
              </a:rPr>
              <a:t>таргету</a:t>
            </a:r>
            <a:r>
              <a:rPr lang="ru-RU" dirty="0" smtClean="0">
                <a:latin typeface="+mj-lt"/>
              </a:rPr>
              <a:t>  - 10 р</a:t>
            </a:r>
          </a:p>
          <a:p>
            <a:pPr rtl="0"/>
            <a:r>
              <a:rPr lang="ru-RU" dirty="0" smtClean="0"/>
              <a:t>Стоимость «лайка» – 2 р</a:t>
            </a:r>
            <a:endParaRPr lang="ru-RU" dirty="0"/>
          </a:p>
        </p:txBody>
      </p:sp>
      <p:sp>
        <p:nvSpPr>
          <p:cNvPr id="58" name="Прямоугольник: скругленные углы 57">
            <a:extLst>
              <a:ext uri="{FF2B5EF4-FFF2-40B4-BE49-F238E27FC236}">
                <a16:creationId xmlns:a16="http://schemas.microsoft.com/office/drawing/2014/main" id="{7C44787C-9D69-4EC9-82E9-036DCB1D4982}"/>
              </a:ext>
            </a:extLst>
          </p:cNvPr>
          <p:cNvSpPr/>
          <p:nvPr/>
        </p:nvSpPr>
        <p:spPr>
          <a:xfrm>
            <a:off x="640079" y="6327866"/>
            <a:ext cx="1687485" cy="393610"/>
          </a:xfrm>
          <a:prstGeom prst="roundRect">
            <a:avLst>
              <a:gd name="adj" fmla="val 8785"/>
            </a:avLst>
          </a:prstGeom>
          <a:solidFill>
            <a:srgbClr val="F2F2F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" y="5989097"/>
            <a:ext cx="1878318" cy="677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56" y="951824"/>
            <a:ext cx="3024023" cy="5376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14" y="951823"/>
            <a:ext cx="3024023" cy="537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147067"/>
            <a:ext cx="5910095" cy="1480711"/>
          </a:xfrm>
        </p:spPr>
        <p:txBody>
          <a:bodyPr rtlCol="0"/>
          <a:lstStyle/>
          <a:p>
            <a:pPr rtl="0"/>
            <a:r>
              <a:rPr lang="ru-RU" dirty="0" smtClean="0"/>
              <a:t>ФИНАНСОВЫЕ ПОКАЗАТЕЛИ КОМПАНИИ на 06.11.2020 по продажам через </a:t>
            </a:r>
            <a:r>
              <a:rPr lang="ru-RU" dirty="0" err="1"/>
              <a:t>И</a:t>
            </a:r>
            <a:r>
              <a:rPr lang="ru-RU" dirty="0" err="1" smtClean="0"/>
              <a:t>нстаграм</a:t>
            </a:r>
            <a:endParaRPr lang="ru-RU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8" y="1957217"/>
            <a:ext cx="5340307" cy="4045628"/>
          </a:xfrm>
        </p:spPr>
        <p:txBody>
          <a:bodyPr rtlCol="0"/>
          <a:lstStyle/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Средний чек 3200 р</a:t>
            </a: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Количество покупок в месяц  - 35</a:t>
            </a: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Выручка 112 000 р</a:t>
            </a: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Количество повторных покупок  - 5 </a:t>
            </a:r>
          </a:p>
          <a:p>
            <a:pPr marL="0" indent="0" rtl="0">
              <a:buNone/>
            </a:pPr>
            <a:endParaRPr lang="ru-RU" sz="1800" dirty="0" smtClean="0">
              <a:latin typeface="+mj-lt"/>
            </a:endParaRP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Стоимость привлечения клиента -  500 р </a:t>
            </a: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Себестоимость продукции – 1066 р/</a:t>
            </a:r>
            <a:r>
              <a:rPr lang="ru-RU" sz="1800" dirty="0" err="1" smtClean="0">
                <a:latin typeface="+mj-lt"/>
              </a:rPr>
              <a:t>ед</a:t>
            </a:r>
            <a:endParaRPr lang="ru-RU" sz="1800" dirty="0" smtClean="0">
              <a:latin typeface="+mj-lt"/>
            </a:endParaRPr>
          </a:p>
          <a:p>
            <a:pPr marL="0" indent="0" rtl="0">
              <a:buNone/>
            </a:pPr>
            <a:endParaRPr lang="ru-RU" sz="1800" dirty="0" smtClean="0">
              <a:latin typeface="+mj-lt"/>
            </a:endParaRPr>
          </a:p>
          <a:p>
            <a:pPr marL="0" indent="0" rtl="0">
              <a:buNone/>
            </a:pPr>
            <a:r>
              <a:rPr lang="ru-RU" sz="1800" dirty="0" smtClean="0">
                <a:latin typeface="+mj-lt"/>
              </a:rPr>
              <a:t>К 1  - коэффициент от себестоимости к рознице  - 3</a:t>
            </a:r>
          </a:p>
          <a:p>
            <a:pPr marL="0" indent="0" rtl="0">
              <a:buNone/>
            </a:pPr>
            <a:endParaRPr lang="ru-RU" dirty="0"/>
          </a:p>
        </p:txBody>
      </p:sp>
      <p:sp>
        <p:nvSpPr>
          <p:cNvPr id="21" name="Прямоугольник: скругленные углы 20">
            <a:extLst>
              <a:ext uri="{FF2B5EF4-FFF2-40B4-BE49-F238E27FC236}">
                <a16:creationId xmlns:a16="http://schemas.microsoft.com/office/drawing/2014/main" id="{F68FB8D6-355E-437F-8BC2-549633E47FD4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rgbClr val="F2F2F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6179312"/>
            <a:ext cx="1819598" cy="656357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009819" cy="882947"/>
          </a:xfrm>
        </p:spPr>
        <p:txBody>
          <a:bodyPr rtlCol="0"/>
          <a:lstStyle/>
          <a:p>
            <a:pPr rtl="0"/>
            <a:r>
              <a:rPr lang="ru-RU" dirty="0" smtClean="0"/>
              <a:t>План действий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B21A584-7071-4718-B256-83681FB5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1545022"/>
            <a:ext cx="4909382" cy="4383608"/>
          </a:xfrm>
        </p:spPr>
        <p:txBody>
          <a:bodyPr rtlCol="0">
            <a:normAutofit/>
          </a:bodyPr>
          <a:lstStyle/>
          <a:p>
            <a:endParaRPr lang="ru-RU" sz="2400" b="1" dirty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-Подготовка профиля:</a:t>
            </a:r>
          </a:p>
          <a:p>
            <a:r>
              <a:rPr lang="ru-RU" sz="2400" dirty="0" smtClean="0">
                <a:latin typeface="+mj-lt"/>
              </a:rPr>
              <a:t>* Создание </a:t>
            </a:r>
            <a:r>
              <a:rPr lang="ru-RU" sz="2400" dirty="0" err="1" smtClean="0">
                <a:latin typeface="+mj-lt"/>
              </a:rPr>
              <a:t>визуала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* Составление контент-плана</a:t>
            </a:r>
          </a:p>
          <a:p>
            <a:r>
              <a:rPr lang="ru-RU" sz="2400" dirty="0" smtClean="0">
                <a:latin typeface="+mj-lt"/>
              </a:rPr>
              <a:t>* Составление плана </a:t>
            </a:r>
            <a:r>
              <a:rPr lang="ru-RU" sz="2400" dirty="0" err="1" smtClean="0">
                <a:latin typeface="+mj-lt"/>
              </a:rPr>
              <a:t>сториз</a:t>
            </a:r>
            <a:endParaRPr lang="ru-RU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Получение и оформление отзывов </a:t>
            </a:r>
          </a:p>
          <a:p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* Запуск рекламы</a:t>
            </a:r>
          </a:p>
          <a:p>
            <a:r>
              <a:rPr lang="ru-RU" sz="2400" b="1" dirty="0" smtClean="0">
                <a:latin typeface="+mj-lt"/>
              </a:rPr>
              <a:t> </a:t>
            </a:r>
          </a:p>
          <a:p>
            <a:pPr rtl="0"/>
            <a:endParaRPr lang="ru-RU" dirty="0" smtClean="0"/>
          </a:p>
          <a:p>
            <a:pPr rtl="0"/>
            <a:endParaRPr lang="ru-RU" dirty="0"/>
          </a:p>
        </p:txBody>
      </p:sp>
      <p:sp>
        <p:nvSpPr>
          <p:cNvPr id="58" name="Прямоугольник: скругленные углы 57">
            <a:extLst>
              <a:ext uri="{FF2B5EF4-FFF2-40B4-BE49-F238E27FC236}">
                <a16:creationId xmlns:a16="http://schemas.microsoft.com/office/drawing/2014/main" id="{7C44787C-9D69-4EC9-82E9-036DCB1D4982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rgbClr val="F2F2F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5928630"/>
            <a:ext cx="1934956" cy="697969"/>
          </a:xfrm>
          <a:prstGeom prst="rect">
            <a:avLst/>
          </a:prstGeom>
        </p:spPr>
      </p:pic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r="10596"/>
          <a:stretch>
            <a:fillRect/>
          </a:stretch>
        </p:blipFill>
        <p:spPr>
          <a:xfrm>
            <a:off x="5649898" y="1158686"/>
            <a:ext cx="6615674" cy="5596389"/>
          </a:xfr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BF01A071-338D-4D5A-BE90-3F5726F01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20"/>
            <a:ext cx="6404696" cy="557126"/>
          </a:xfrm>
        </p:spPr>
        <p:txBody>
          <a:bodyPr rtlCol="0"/>
          <a:lstStyle/>
          <a:p>
            <a:pPr rtl="0"/>
            <a:r>
              <a:rPr lang="ru-RU" sz="2800" dirty="0" smtClean="0"/>
              <a:t>Подготовительная работа</a:t>
            </a:r>
            <a:endParaRPr lang="ru-RU" sz="280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2775E0DB-8B4F-485F-8415-F8F9045C1E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1776248"/>
            <a:ext cx="6723956" cy="4403063"/>
          </a:xfrm>
        </p:spPr>
        <p:txBody>
          <a:bodyPr rtlCol="0"/>
          <a:lstStyle/>
          <a:p>
            <a:r>
              <a:rPr lang="ru-RU" sz="2400" dirty="0" smtClean="0">
                <a:latin typeface="+mj-lt"/>
              </a:rPr>
              <a:t>Определение </a:t>
            </a:r>
            <a:r>
              <a:rPr lang="ru-RU" sz="2400" dirty="0">
                <a:latin typeface="+mj-lt"/>
              </a:rPr>
              <a:t>ЦА, </a:t>
            </a:r>
          </a:p>
          <a:p>
            <a:r>
              <a:rPr lang="ru-RU" sz="2400" dirty="0" smtClean="0">
                <a:latin typeface="+mj-lt"/>
              </a:rPr>
              <a:t>Сегментирование </a:t>
            </a:r>
            <a:r>
              <a:rPr lang="ru-RU" sz="2400" dirty="0">
                <a:latin typeface="+mj-lt"/>
              </a:rPr>
              <a:t>ЦА через проблемное интервью.</a:t>
            </a:r>
          </a:p>
          <a:p>
            <a:r>
              <a:rPr lang="ru-RU" sz="2400" dirty="0" smtClean="0">
                <a:latin typeface="+mj-lt"/>
              </a:rPr>
              <a:t>Выделение </a:t>
            </a:r>
            <a:r>
              <a:rPr lang="ru-RU" sz="2400" dirty="0">
                <a:latin typeface="+mj-lt"/>
              </a:rPr>
              <a:t>болей каждой ЦА</a:t>
            </a:r>
          </a:p>
          <a:p>
            <a:r>
              <a:rPr lang="ru-RU" sz="2400" dirty="0" smtClean="0">
                <a:latin typeface="+mj-lt"/>
              </a:rPr>
              <a:t>Определение </a:t>
            </a:r>
            <a:r>
              <a:rPr lang="ru-RU" sz="2400" dirty="0">
                <a:latin typeface="+mj-lt"/>
              </a:rPr>
              <a:t>аватаров потребителей</a:t>
            </a:r>
          </a:p>
          <a:p>
            <a:r>
              <a:rPr lang="ru-RU" sz="2400" dirty="0" smtClean="0">
                <a:latin typeface="+mj-lt"/>
              </a:rPr>
              <a:t>Ценностное </a:t>
            </a:r>
            <a:r>
              <a:rPr lang="ru-RU" sz="2400" dirty="0">
                <a:latin typeface="+mj-lt"/>
              </a:rPr>
              <a:t>интервью.</a:t>
            </a:r>
          </a:p>
          <a:p>
            <a:r>
              <a:rPr lang="ru-RU" sz="2400" dirty="0" smtClean="0">
                <a:latin typeface="+mj-lt"/>
              </a:rPr>
              <a:t>Определение </a:t>
            </a:r>
            <a:r>
              <a:rPr lang="ru-RU" sz="2400" dirty="0">
                <a:latin typeface="+mj-lt"/>
              </a:rPr>
              <a:t>ценности бренда для каждого аватара.</a:t>
            </a:r>
          </a:p>
          <a:p>
            <a:r>
              <a:rPr lang="ru-RU" sz="2400" dirty="0" smtClean="0">
                <a:latin typeface="+mj-lt"/>
              </a:rPr>
              <a:t>Составление </a:t>
            </a:r>
            <a:r>
              <a:rPr lang="ru-RU" sz="2400" dirty="0">
                <a:latin typeface="+mj-lt"/>
              </a:rPr>
              <a:t>ценностного предложения и оффера для каждого аватара.</a:t>
            </a:r>
          </a:p>
          <a:p>
            <a:pPr rtl="0"/>
            <a:endParaRPr lang="ru-RU" dirty="0">
              <a:latin typeface="+mj-lt"/>
            </a:endParaRPr>
          </a:p>
        </p:txBody>
      </p:sp>
      <p:sp>
        <p:nvSpPr>
          <p:cNvPr id="41" name="Прямоугольник: скругленные углы 40">
            <a:extLst>
              <a:ext uri="{FF2B5EF4-FFF2-40B4-BE49-F238E27FC236}">
                <a16:creationId xmlns:a16="http://schemas.microsoft.com/office/drawing/2014/main" id="{590299DC-93E7-4276-B2CA-3EAC7970D19A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" y="6146934"/>
            <a:ext cx="1971268" cy="711066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2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6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 18">
            <a:extLst>
              <a:ext uri="{FF2B5EF4-FFF2-40B4-BE49-F238E27FC236}">
                <a16:creationId xmlns:a16="http://schemas.microsoft.com/office/drawing/2014/main" id="{24585D30-ADD3-403E-B097-1A606B9BCB8E}"/>
              </a:ext>
            </a:extLst>
          </p:cNvPr>
          <p:cNvSpPr/>
          <p:nvPr/>
        </p:nvSpPr>
        <p:spPr>
          <a:xfrm>
            <a:off x="640078" y="6327866"/>
            <a:ext cx="1688400" cy="393610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Место для логотипа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DE90A7E6-8214-4B8D-9F7F-0BE3175CBE7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2" y="6174390"/>
            <a:ext cx="1896919" cy="684248"/>
          </a:xfrm>
          <a:prstGeom prst="rect">
            <a:avLst/>
          </a:prstGeom>
        </p:spPr>
      </p:pic>
      <p:sp>
        <p:nvSpPr>
          <p:cNvPr id="8" name="Текст 15">
            <a:extLst>
              <a:ext uri="{FF2B5EF4-FFF2-40B4-BE49-F238E27FC236}">
                <a16:creationId xmlns:a16="http://schemas.microsoft.com/office/drawing/2014/main" id="{6A4B00A2-8957-4883-BF2C-980043E124C5}"/>
              </a:ext>
            </a:extLst>
          </p:cNvPr>
          <p:cNvSpPr txBox="1">
            <a:spLocks/>
          </p:cNvSpPr>
          <p:nvPr/>
        </p:nvSpPr>
        <p:spPr>
          <a:xfrm>
            <a:off x="5081670" y="651642"/>
            <a:ext cx="6538822" cy="669509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АВАТАРЫ ПОТРЕБИТЕЛЕЙ :</a:t>
            </a:r>
          </a:p>
          <a:p>
            <a:endParaRPr lang="ru-RU" b="1" dirty="0" smtClean="0"/>
          </a:p>
          <a:p>
            <a:r>
              <a:rPr lang="ru-RU" sz="2400" dirty="0" smtClean="0">
                <a:latin typeface="+mj-lt"/>
              </a:rPr>
              <a:t>Деловые женщины, использующие нашу одежду для свободного времени, не связанного с работой</a:t>
            </a:r>
          </a:p>
          <a:p>
            <a:r>
              <a:rPr lang="ru-RU" sz="2400" dirty="0" smtClean="0">
                <a:latin typeface="+mj-lt"/>
              </a:rPr>
              <a:t>Молодые </a:t>
            </a:r>
            <a:r>
              <a:rPr lang="ru-RU" sz="2400" smtClean="0">
                <a:latin typeface="+mj-lt"/>
              </a:rPr>
              <a:t>и </a:t>
            </a:r>
            <a:r>
              <a:rPr lang="ru-RU" sz="2400" smtClean="0">
                <a:latin typeface="+mj-lt"/>
              </a:rPr>
              <a:t>будущие </a:t>
            </a:r>
            <a:r>
              <a:rPr lang="ru-RU" sz="2400" dirty="0" smtClean="0">
                <a:latin typeface="+mj-lt"/>
              </a:rPr>
              <a:t>мамы, проводящие время с детьми или в ожидании их</a:t>
            </a:r>
          </a:p>
          <a:p>
            <a:r>
              <a:rPr lang="ru-RU" sz="2400" dirty="0" smtClean="0">
                <a:latin typeface="+mj-lt"/>
              </a:rPr>
              <a:t>Девушки, чья работа и образ жизни не привязан к офису и они выбирают свободный стиль в одежде</a:t>
            </a:r>
          </a:p>
          <a:p>
            <a:r>
              <a:rPr lang="ru-RU" sz="2400" dirty="0" smtClean="0">
                <a:latin typeface="+mj-lt"/>
              </a:rPr>
              <a:t>Женщины, кто много путешествует – по работе или на отдых, и применяют нашу одежду в дороге</a:t>
            </a:r>
            <a:endParaRPr lang="ru-RU" sz="24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7407" y="2050259"/>
            <a:ext cx="604263" cy="483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30153" y="5108029"/>
            <a:ext cx="683172" cy="493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r="16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956_TF11580736.potx" id="{F501ACAB-5F91-4470-9A51-1CFE8D8B1B7B}" vid="{B93F7F3A-7164-4997-AD6C-B235B37FA61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8F95F1-64A1-4047-9BA0-D956C283429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466AFDE-A9D6-4DD8-B471-43BFA03A3F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AA3571-52B9-4794-9A69-E71F204CB9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(художественное красное оформление)</Template>
  <TotalTime>0</TotalTime>
  <Words>418</Words>
  <Application>Microsoft Office PowerPoint</Application>
  <PresentationFormat>Широкоэкранный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Century Gothic</vt:lpstr>
      <vt:lpstr>CiscoSans</vt:lpstr>
      <vt:lpstr>Тема Office</vt:lpstr>
      <vt:lpstr>Стратегия  продвижения компании через личный бренд</vt:lpstr>
      <vt:lpstr>Цель: поднять продажи бренда через канал Инстагарм за 3 месяца до 250 тыс р.  Задача: разработать стратегию продвижения компании через личный бренд основателя и увеличить лояльность подписчиков к бренду.  Предмет : Бренд женской одежы ASSA.  Обьект : Формирование маркетинговой стратегии продвижения компании.  Гипотеза: объединив профили личности и бренда в Инстаграм, компания получит бОльшее доверие покупателей, а следовательно, увеличит продажи.</vt:lpstr>
      <vt:lpstr>Текущее положение компании.</vt:lpstr>
      <vt:lpstr>Компания занимается разработкой и продвижением своего продукта с мая 2020 года.  Обьем выпускаемой продукции в розничных ценах  400 000 р/мес  рентабельность продаж 54 %  ½ продаж обеспечивает Инстаграм  </vt:lpstr>
      <vt:lpstr>Положение компании по показателям Инстаграм  на 06.06.20202/ 06.11.2020</vt:lpstr>
      <vt:lpstr>ФИНАНСОВЫЕ ПОКАЗАТЕЛИ КОМПАНИИ на 06.11.2020 по продажам через Инстаграм</vt:lpstr>
      <vt:lpstr>План действий</vt:lpstr>
      <vt:lpstr>Подготовительная работа</vt:lpstr>
      <vt:lpstr>Презентация PowerPoint</vt:lpstr>
      <vt:lpstr> Оформление профиля  определение УТП</vt:lpstr>
      <vt:lpstr>ИНСТРУМЕНТЫ ПРОДВИЖЕНИЯ</vt:lpstr>
      <vt:lpstr>Положение компании по показателям Инстаграм  на 06.12.2020 , с момента присутствия личного бренда в профиле компании.</vt:lpstr>
      <vt:lpstr>Вывод: Согласно динамике показателей за прошедший период,  дополнение профиля марки в Инстаграм личным брендом, компания увеличит все показатели , конверсию и продажи вдвое к марту 2021 года.  Стоимость привлечения клиента снизится до 300 р. Себестоимость продукции снизится на 30%, благодаря увеличению обьемов.  Выручка компании , полученная благодаря каналу инстаграм по прогнозам должна вырасти до 250 000р.</vt:lpstr>
      <vt:lpstr>СПАСИБО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2020-12-05T20:55:54Z</dcterms:created>
  <dcterms:modified xsi:type="dcterms:W3CDTF">2020-12-06T20:49:27Z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