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72" r:id="rId4"/>
    <p:sldId id="269" r:id="rId5"/>
    <p:sldId id="265" r:id="rId6"/>
    <p:sldId id="273" r:id="rId7"/>
    <p:sldId id="274" r:id="rId8"/>
    <p:sldId id="275" r:id="rId9"/>
    <p:sldId id="276" r:id="rId10"/>
    <p:sldId id="277" r:id="rId11"/>
    <p:sldId id="268" r:id="rId12"/>
    <p:sldId id="278" r:id="rId13"/>
  </p:sldIdLst>
  <p:sldSz cx="12192000" cy="6858000"/>
  <p:notesSz cx="6858000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4E39"/>
    <a:srgbClr val="D4B294"/>
    <a:srgbClr val="FAF5F1"/>
    <a:srgbClr val="F4EBE3"/>
    <a:srgbClr val="FCF9F7"/>
    <a:srgbClr val="FFE9A6"/>
    <a:srgbClr val="C39367"/>
    <a:srgbClr val="DD5143"/>
    <a:srgbClr val="FBE5D6"/>
    <a:srgbClr val="FFFC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4DACAAB-0B41-43BD-A2E6-FC16D6C769FF}" v="6" dt="2020-12-06T18:33:25.7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44" autoAdjust="0"/>
    <p:restoredTop sz="97241" autoAdjust="0"/>
  </p:normalViewPr>
  <p:slideViewPr>
    <p:cSldViewPr snapToGrid="0">
      <p:cViewPr varScale="1">
        <p:scale>
          <a:sx n="112" d="100"/>
          <a:sy n="112" d="100"/>
        </p:scale>
        <p:origin x="22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6062021@mail.ru" userId="ZgK3VXVJ9hJM90gtwLVzGiIAWLxht6L+NGF45hl9m+M=" providerId="None" clId="Web-{04DACAAB-0B41-43BD-A2E6-FC16D6C769FF}"/>
    <pc:docChg chg="modSld">
      <pc:chgData name="6062021@mail.ru" userId="ZgK3VXVJ9hJM90gtwLVzGiIAWLxht6L+NGF45hl9m+M=" providerId="None" clId="Web-{04DACAAB-0B41-43BD-A2E6-FC16D6C769FF}" dt="2020-12-06T18:33:25.724" v="5" actId="1076"/>
      <pc:docMkLst>
        <pc:docMk/>
      </pc:docMkLst>
      <pc:sldChg chg="modSp">
        <pc:chgData name="6062021@mail.ru" userId="ZgK3VXVJ9hJM90gtwLVzGiIAWLxht6L+NGF45hl9m+M=" providerId="None" clId="Web-{04DACAAB-0B41-43BD-A2E6-FC16D6C769FF}" dt="2020-12-06T18:33:25.724" v="5" actId="1076"/>
        <pc:sldMkLst>
          <pc:docMk/>
          <pc:sldMk cId="3068691010" sldId="259"/>
        </pc:sldMkLst>
        <pc:spChg chg="mod">
          <ac:chgData name="6062021@mail.ru" userId="ZgK3VXVJ9hJM90gtwLVzGiIAWLxht6L+NGF45hl9m+M=" providerId="None" clId="Web-{04DACAAB-0B41-43BD-A2E6-FC16D6C769FF}" dt="2020-12-06T18:33:10.583" v="3" actId="1076"/>
          <ac:spMkLst>
            <pc:docMk/>
            <pc:sldMk cId="3068691010" sldId="259"/>
            <ac:spMk id="7" creationId="{00000000-0000-0000-0000-000000000000}"/>
          </ac:spMkLst>
        </pc:spChg>
        <pc:spChg chg="mod">
          <ac:chgData name="6062021@mail.ru" userId="ZgK3VXVJ9hJM90gtwLVzGiIAWLxht6L+NGF45hl9m+M=" providerId="None" clId="Web-{04DACAAB-0B41-43BD-A2E6-FC16D6C769FF}" dt="2020-12-06T18:33:20.099" v="4" actId="1076"/>
          <ac:spMkLst>
            <pc:docMk/>
            <pc:sldMk cId="3068691010" sldId="259"/>
            <ac:spMk id="8" creationId="{00000000-0000-0000-0000-000000000000}"/>
          </ac:spMkLst>
        </pc:spChg>
        <pc:grpChg chg="mod">
          <ac:chgData name="6062021@mail.ru" userId="ZgK3VXVJ9hJM90gtwLVzGiIAWLxht6L+NGF45hl9m+M=" providerId="None" clId="Web-{04DACAAB-0B41-43BD-A2E6-FC16D6C769FF}" dt="2020-12-06T18:33:25.724" v="5" actId="1076"/>
          <ac:grpSpMkLst>
            <pc:docMk/>
            <pc:sldMk cId="3068691010" sldId="259"/>
            <ac:grpSpMk id="12" creationId="{00000000-0000-0000-0000-000000000000}"/>
          </ac:grpSpMkLst>
        </pc:grpChg>
      </pc:sldChg>
      <pc:sldChg chg="modSp">
        <pc:chgData name="6062021@mail.ru" userId="ZgK3VXVJ9hJM90gtwLVzGiIAWLxht6L+NGF45hl9m+M=" providerId="None" clId="Web-{04DACAAB-0B41-43BD-A2E6-FC16D6C769FF}" dt="2020-12-06T18:32:39.864" v="1" actId="20577"/>
        <pc:sldMkLst>
          <pc:docMk/>
          <pc:sldMk cId="3583824709" sldId="279"/>
        </pc:sldMkLst>
        <pc:spChg chg="mod">
          <ac:chgData name="6062021@mail.ru" userId="ZgK3VXVJ9hJM90gtwLVzGiIAWLxht6L+NGF45hl9m+M=" providerId="None" clId="Web-{04DACAAB-0B41-43BD-A2E6-FC16D6C769FF}" dt="2020-12-06T18:32:39.864" v="1" actId="20577"/>
          <ac:spMkLst>
            <pc:docMk/>
            <pc:sldMk cId="3583824709" sldId="279"/>
            <ac:spMk id="8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1786825744749E-2"/>
          <c:y val="4.1629368103738976E-2"/>
          <c:w val="0.5930739583988488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B1-4876-8911-6D8E4FC0418B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B1-4876-8911-6D8E4FC0418B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B1-4876-8911-6D8E4FC0418B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B1-4876-8911-6D8E4FC0418B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BB1-4876-8911-6D8E4FC0418B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BB1-4876-8911-6D8E4FC0418B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BB1-4876-8911-6D8E4FC0418B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BB1-4876-8911-6D8E4FC0418B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BB1-4876-8911-6D8E4FC0418B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BB1-4876-8911-6D8E4FC041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1786825744742E-2"/>
          <c:y val="4.1629368103739003E-2"/>
          <c:w val="0.5930739583988488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F9-404E-9D3C-B13AB6977C87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F9-404E-9D3C-B13AB6977C87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F9-404E-9D3C-B13AB6977C87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F9-404E-9D3C-B13AB6977C87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F9-404E-9D3C-B13AB6977C87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9F9-404E-9D3C-B13AB6977C87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9F9-404E-9D3C-B13AB6977C87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9F9-404E-9D3C-B13AB6977C87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9F9-404E-9D3C-B13AB6977C87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9F9-404E-9D3C-B13AB6977C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1786825744742E-2"/>
          <c:y val="4.1629368103738969E-2"/>
          <c:w val="0.5930739583988488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9F9-404E-9D3C-B13AB6977C87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9F9-404E-9D3C-B13AB6977C87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9F9-404E-9D3C-B13AB6977C87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9F9-404E-9D3C-B13AB6977C87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9F9-404E-9D3C-B13AB6977C87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B9F9-404E-9D3C-B13AB6977C87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B9F9-404E-9D3C-B13AB6977C87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B9F9-404E-9D3C-B13AB6977C87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B9F9-404E-9D3C-B13AB6977C87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B9F9-404E-9D3C-B13AB6977C8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1786825744742E-2"/>
          <c:y val="4.1629368103738969E-2"/>
          <c:w val="0.59307395839884869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F6-49CD-9C22-F9F9D10646D2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F6-49CD-9C22-F9F9D10646D2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F6-49CD-9C22-F9F9D10646D2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F6-49CD-9C22-F9F9D10646D2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F6-49CD-9C22-F9F9D10646D2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F6-49CD-9C22-F9F9D10646D2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DF6-49CD-9C22-F9F9D10646D2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DF6-49CD-9C22-F9F9D10646D2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DF6-49CD-9C22-F9F9D10646D2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DF6-49CD-9C22-F9F9D10646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1786825744742E-2"/>
          <c:y val="4.1629368103738948E-2"/>
          <c:w val="0.59307395839884869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F6-49CD-9C22-F9F9D10646D2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F6-49CD-9C22-F9F9D10646D2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F6-49CD-9C22-F9F9D10646D2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F6-49CD-9C22-F9F9D10646D2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F6-49CD-9C22-F9F9D10646D2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F6-49CD-9C22-F9F9D10646D2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DF6-49CD-9C22-F9F9D10646D2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DF6-49CD-9C22-F9F9D10646D2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DF6-49CD-9C22-F9F9D10646D2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DF6-49CD-9C22-F9F9D10646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1786825744742E-2"/>
          <c:y val="4.1629368103739003E-2"/>
          <c:w val="0.59307395839884869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BB1-4876-8911-6D8E4FC0418B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BB1-4876-8911-6D8E4FC0418B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BB1-4876-8911-6D8E4FC0418B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0BB1-4876-8911-6D8E4FC0418B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0BB1-4876-8911-6D8E4FC0418B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0BB1-4876-8911-6D8E4FC0418B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0BB1-4876-8911-6D8E4FC0418B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0BB1-4876-8911-6D8E4FC0418B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0BB1-4876-8911-6D8E4FC0418B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0BB1-4876-8911-6D8E4FC0418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1786825744742E-2"/>
          <c:y val="4.1629368103739003E-2"/>
          <c:w val="0.59307395839884869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C33-43B4-89AF-9C364BA1AAD2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C33-43B4-89AF-9C364BA1AAD2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C33-43B4-89AF-9C364BA1AAD2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C33-43B4-89AF-9C364BA1AAD2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C33-43B4-89AF-9C364BA1AAD2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C33-43B4-89AF-9C364BA1AAD2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EC33-43B4-89AF-9C364BA1AAD2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EC33-43B4-89AF-9C364BA1AAD2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EC33-43B4-89AF-9C364BA1AAD2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EC33-43B4-89AF-9C364BA1AA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9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1786825744742E-2"/>
          <c:y val="4.1629368103738969E-2"/>
          <c:w val="0.59307395839884869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F6-49CD-9C22-F9F9D10646D2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F6-49CD-9C22-F9F9D10646D2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F6-49CD-9C22-F9F9D10646D2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F6-49CD-9C22-F9F9D10646D2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F6-49CD-9C22-F9F9D10646D2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F6-49CD-9C22-F9F9D10646D2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DF6-49CD-9C22-F9F9D10646D2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DF6-49CD-9C22-F9F9D10646D2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DF6-49CD-9C22-F9F9D10646D2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DF6-49CD-9C22-F9F9D10646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1786825744742E-2"/>
          <c:y val="4.1629368103738948E-2"/>
          <c:w val="0.59307395839884869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F6-49CD-9C22-F9F9D10646D2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F6-49CD-9C22-F9F9D10646D2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F6-49CD-9C22-F9F9D10646D2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F6-49CD-9C22-F9F9D10646D2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F6-49CD-9C22-F9F9D10646D2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F6-49CD-9C22-F9F9D10646D2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DF6-49CD-9C22-F9F9D10646D2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DF6-49CD-9C22-F9F9D10646D2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DF6-49CD-9C22-F9F9D10646D2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DF6-49CD-9C22-F9F9D10646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2.0221786825744742E-2"/>
          <c:y val="4.1629368103738948E-2"/>
          <c:w val="0.59307395839884869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F6-49CD-9C22-F9F9D10646D2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F6-49CD-9C22-F9F9D10646D2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F6-49CD-9C22-F9F9D10646D2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F6-49CD-9C22-F9F9D10646D2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F6-49CD-9C22-F9F9D10646D2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F6-49CD-9C22-F9F9D10646D2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DF6-49CD-9C22-F9F9D10646D2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DF6-49CD-9C22-F9F9D10646D2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DF6-49CD-9C22-F9F9D10646D2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DF6-49CD-9C22-F9F9D10646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109798436025347"/>
          <c:w val="0.59307395839884869"/>
          <c:h val="0.95837063189626059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spPr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brightRoom" dir="t"/>
            </a:scene3d>
            <a:sp3d prstMaterial="matte">
              <a:bevelT w="38100" h="50800" prst="coolSlant"/>
            </a:sp3d>
          </c:spPr>
          <c:explosion val="4"/>
          <c:dPt>
            <c:idx val="0"/>
            <c:bubble3D val="0"/>
            <c:explosion val="16"/>
            <c:spPr>
              <a:solidFill>
                <a:srgbClr val="E04E39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DF6-49CD-9C22-F9F9D10646D2}"/>
              </c:ext>
            </c:extLst>
          </c:dPt>
          <c:dPt>
            <c:idx val="1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DF6-49CD-9C22-F9F9D10646D2}"/>
              </c:ext>
            </c:extLst>
          </c:dPt>
          <c:dPt>
            <c:idx val="2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DF6-49CD-9C22-F9F9D10646D2}"/>
              </c:ext>
            </c:extLst>
          </c:dPt>
          <c:dPt>
            <c:idx val="3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DF6-49CD-9C22-F9F9D10646D2}"/>
              </c:ext>
            </c:extLst>
          </c:dPt>
          <c:dPt>
            <c:idx val="4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3DF6-49CD-9C22-F9F9D10646D2}"/>
              </c:ext>
            </c:extLst>
          </c:dPt>
          <c:dPt>
            <c:idx val="5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3DF6-49CD-9C22-F9F9D10646D2}"/>
              </c:ext>
            </c:extLst>
          </c:dPt>
          <c:dPt>
            <c:idx val="6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3DF6-49CD-9C22-F9F9D10646D2}"/>
              </c:ext>
            </c:extLst>
          </c:dPt>
          <c:dPt>
            <c:idx val="7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3DF6-49CD-9C22-F9F9D10646D2}"/>
              </c:ext>
            </c:extLst>
          </c:dPt>
          <c:dPt>
            <c:idx val="8"/>
            <c:bubble3D val="0"/>
            <c:spPr>
              <a:solidFill>
                <a:srgbClr val="C29167"/>
              </a:solidFill>
              <a:ln w="19050"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brightRoom" dir="t"/>
              </a:scene3d>
              <a:sp3d prstMaterial="matte">
                <a:bevelT w="38100" h="50800" prst="coolSlant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3DF6-49CD-9C22-F9F9D10646D2}"/>
              </c:ext>
            </c:extLst>
          </c:dPt>
          <c:dLbls>
            <c:delete val="1"/>
          </c:dLbls>
          <c:cat>
            <c:strRef>
              <c:f>Лист1!$A$2:$A$10</c:f>
              <c:strCache>
                <c:ptCount val="9"/>
                <c:pt idx="0">
                  <c:v>УПРАВЛЕНИЕ МОНИТОРИНГА</c:v>
                </c:pt>
                <c:pt idx="1">
                  <c:v>ОТДЕЛ ПОВЫШЕНИЯ КАЧЕСТВА</c:v>
                </c:pt>
                <c:pt idx="2">
                  <c:v>АДМИНИСТРАТИВНО-ХОЗЯЙСТВЕННАЯ ДЕЯТЕЛЬНОСТЬ</c:v>
                </c:pt>
                <c:pt idx="3">
                  <c:v>ОТДЕЛ КАДРОВ</c:v>
                </c:pt>
                <c:pt idx="4">
                  <c:v>БЮДЖЕТ</c:v>
                </c:pt>
                <c:pt idx="5">
                  <c:v>ЮРИДИЧЕСКИЙ ОТДЕЛ</c:v>
                </c:pt>
                <c:pt idx="6">
                  <c:v>БИЗНЕС ЦЕНТР</c:v>
                </c:pt>
                <c:pt idx="7">
                  <c:v>МИГРАЦИОННЫЙ ЦЕНТР</c:v>
                </c:pt>
                <c:pt idx="8">
                  <c:v>КОЛЛ-ЦЕНТР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12-3DF6-49CD-9C22-F9F9D10646D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56"/>
      </c:doughnutChart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037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0589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32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49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3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910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352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59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910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5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0746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A898D-32D4-41EC-ACD9-50C7D73494F1}" type="datetimeFigureOut">
              <a:rPr lang="ru-RU" smtClean="0"/>
              <a:pPr/>
              <a:t>07.12.2020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21CC3D-4DB4-42B0-9CB2-1F08A245211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70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9.jpeg"/><Relationship Id="rId5" Type="http://schemas.openxmlformats.org/officeDocument/2006/relationships/chart" Target="../charts/chart4.xml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11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chart" Target="../charts/chart5.xml"/><Relationship Id="rId10" Type="http://schemas.openxmlformats.org/officeDocument/2006/relationships/image" Target="../media/image10.jpeg"/><Relationship Id="rId4" Type="http://schemas.openxmlformats.org/officeDocument/2006/relationships/image" Target="../media/image2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chart" Target="../charts/chart6.xml"/><Relationship Id="rId4" Type="http://schemas.openxmlformats.org/officeDocument/2006/relationships/image" Target="../media/image2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chart" Target="../charts/chart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chart" Target="../charts/chart8.xml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649200" cy="6857999"/>
          </a:xfrm>
          <a:prstGeom prst="rect">
            <a:avLst/>
          </a:prstGeom>
          <a:solidFill>
            <a:srgbClr val="C29167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4432" y="1804755"/>
            <a:ext cx="6549082" cy="289905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Бережливый 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Многофункциональный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центр </a:t>
            </a:r>
            <a:r>
              <a:rPr lang="ru-RU" sz="40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предоставления </a:t>
            </a:r>
            <a:r>
              <a:rPr lang="ru-RU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государственных и муниципальных услуг в Новгородской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160062" y="853039"/>
            <a:ext cx="9758149" cy="468118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928049" y="5527344"/>
            <a:ext cx="464026" cy="464026"/>
          </a:xfrm>
          <a:prstGeom prst="ellipse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>
            <a:glow rad="88900">
              <a:schemeClr val="bg1">
                <a:alpha val="6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" name="Группа 11"/>
          <p:cNvGrpSpPr/>
          <p:nvPr/>
        </p:nvGrpSpPr>
        <p:grpSpPr>
          <a:xfrm>
            <a:off x="9247334" y="3145204"/>
            <a:ext cx="2221241" cy="2121832"/>
            <a:chOff x="1437689" y="2424122"/>
            <a:chExt cx="1400544" cy="1438092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sp>
        <p:nvSpPr>
          <p:cNvPr id="15" name="Блок-схема: задержка 14"/>
          <p:cNvSpPr/>
          <p:nvPr/>
        </p:nvSpPr>
        <p:spPr>
          <a:xfrm>
            <a:off x="1" y="1612491"/>
            <a:ext cx="3254476" cy="3569110"/>
          </a:xfrm>
          <a:prstGeom prst="flowChartDelay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2916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1162393" y="2424122"/>
            <a:ext cx="1400544" cy="1438092"/>
            <a:chOff x="1437689" y="2424122"/>
            <a:chExt cx="1400544" cy="143809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graphicFrame>
        <p:nvGraphicFramePr>
          <p:cNvPr id="19" name="Диаграмма 18"/>
          <p:cNvGraphicFramePr/>
          <p:nvPr>
            <p:extLst>
              <p:ext uri="{D42A27DB-BD31-4B8C-83A1-F6EECF244321}">
                <p14:modId xmlns:p14="http://schemas.microsoft.com/office/powerpoint/2010/main" val="2862336840"/>
              </p:ext>
            </p:extLst>
          </p:nvPr>
        </p:nvGraphicFramePr>
        <p:xfrm>
          <a:off x="357145" y="1910442"/>
          <a:ext cx="4031226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2" name="Заголовок 1"/>
          <p:cNvSpPr txBox="1">
            <a:spLocks/>
          </p:cNvSpPr>
          <p:nvPr/>
        </p:nvSpPr>
        <p:spPr>
          <a:xfrm flipH="1">
            <a:off x="7205125" y="5461000"/>
            <a:ext cx="4859874" cy="13970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/>
          <a:p>
            <a:pPr lvl="0">
              <a:buClr>
                <a:srgbClr val="5FCBEF"/>
              </a:buClr>
            </a:pPr>
            <a:r>
              <a:rPr lang="ru-RU" sz="4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</a:t>
            </a:r>
          </a:p>
          <a:p>
            <a:pPr lvl="0">
              <a:buClr>
                <a:srgbClr val="5FCBEF"/>
              </a:buClr>
            </a:pPr>
            <a:r>
              <a:rPr lang="ru-RU" sz="4000" b="1" dirty="0" smtClean="0">
                <a:solidFill>
                  <a:srgbClr val="663300"/>
                </a:solidFill>
                <a:latin typeface="Times New Roman"/>
                <a:cs typeface="Times New Roman"/>
              </a:rPr>
              <a:t>доктор экономических  наук, профессор </a:t>
            </a:r>
            <a:r>
              <a:rPr lang="ru-RU" sz="4000" b="1" dirty="0" err="1" smtClean="0">
                <a:solidFill>
                  <a:srgbClr val="663300"/>
                </a:solidFill>
                <a:latin typeface="Times New Roman"/>
                <a:cs typeface="Times New Roman"/>
              </a:rPr>
              <a:t>НовГУ</a:t>
            </a:r>
            <a:endParaRPr lang="ru-RU" sz="4000" b="1" dirty="0" smtClean="0">
              <a:solidFill>
                <a:srgbClr val="663300"/>
              </a:solidFill>
              <a:latin typeface="Times New Roman"/>
              <a:cs typeface="Times New Roman"/>
            </a:endParaRPr>
          </a:p>
          <a:p>
            <a:pPr lvl="0">
              <a:buClr>
                <a:srgbClr val="5FCBEF"/>
              </a:buClr>
            </a:pPr>
            <a:r>
              <a:rPr lang="ru-RU" sz="4000" b="1" dirty="0" smtClean="0">
                <a:solidFill>
                  <a:srgbClr val="66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Римма Алексеевна Тимофеева</a:t>
            </a:r>
          </a:p>
          <a:p>
            <a:pPr lvl="0">
              <a:buClr>
                <a:srgbClr val="5FCBEF"/>
              </a:buClr>
            </a:pPr>
            <a:endParaRPr lang="ru-RU" sz="4000" b="1" dirty="0" smtClean="0">
              <a:solidFill>
                <a:srgbClr val="66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Clr>
                <a:srgbClr val="5FCBEF"/>
              </a:buClr>
            </a:pPr>
            <a:r>
              <a:rPr lang="ru-RU" sz="4000" b="1" dirty="0" smtClean="0">
                <a:solidFill>
                  <a:srgbClr val="663300"/>
                </a:solidFill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Слушатель Президентской программы</a:t>
            </a:r>
          </a:p>
          <a:p>
            <a:pPr>
              <a:buClr>
                <a:srgbClr val="5FCBEF"/>
              </a:buClr>
            </a:pPr>
            <a:r>
              <a:rPr lang="ru-RU" sz="4000" b="1" dirty="0" smtClean="0">
                <a:solidFill>
                  <a:srgbClr val="663300"/>
                </a:solidFill>
                <a:latin typeface="Times New Roman"/>
                <a:ea typeface="Verdana"/>
                <a:cs typeface="Times New Roman"/>
              </a:rPr>
              <a:t>Иванов Денис Сергеевич </a:t>
            </a:r>
            <a:endParaRPr lang="ru-RU" sz="4000" b="1" dirty="0">
              <a:solidFill>
                <a:srgbClr val="6633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6910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161687" y="28"/>
            <a:ext cx="7049729" cy="685294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166022"/>
            <a:ext cx="776748" cy="38478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E04E39"/>
                </a:solidFill>
                <a:latin typeface="+mn-lt"/>
              </a:rPr>
              <a:t>10</a:t>
            </a:r>
            <a:endParaRPr lang="ru-RU" sz="2800" b="1" dirty="0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344562" y="317294"/>
            <a:ext cx="8496671" cy="605343"/>
          </a:xfrm>
          <a:solidFill>
            <a:srgbClr val="E04E3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/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Оптимизация процесса оказания государственных и муниципальных услуг в Новгородской области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01652" y="1099751"/>
            <a:ext cx="11365907" cy="452431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/>
              <a:t>	В настоящее время модель организации системы МФЦ требует изменений в соответствии с современными потребностями общества.</a:t>
            </a:r>
          </a:p>
          <a:p>
            <a:pPr algn="just"/>
            <a:r>
              <a:rPr lang="ru-RU" sz="1600" b="1" dirty="0" smtClean="0"/>
              <a:t>	Разработка  проекта по улучшению «Бережливого МФЦ»  направлена  на  закрепление комплексного  подхода к совершенствованию предоставления государственных муниципальных услуг и развитие системы МФЦ.</a:t>
            </a:r>
            <a:endParaRPr lang="ru-RU" sz="1600" dirty="0" smtClean="0"/>
          </a:p>
          <a:p>
            <a:pPr lvl="0" algn="just"/>
            <a:endParaRPr lang="ru-RU" sz="1600" b="1" dirty="0" smtClean="0"/>
          </a:p>
          <a:p>
            <a:pPr lvl="0" algn="just"/>
            <a:r>
              <a:rPr lang="ru-RU" sz="1600" b="1" dirty="0" smtClean="0"/>
              <a:t>Задачи  проекта </a:t>
            </a:r>
            <a:r>
              <a:rPr lang="en-US" sz="1600" b="1" dirty="0" smtClean="0"/>
              <a:t>:</a:t>
            </a:r>
            <a:endParaRPr lang="ru-RU" sz="1600" b="1" dirty="0" smtClean="0"/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 Обеспечить вовлечение граждан в использование цифровых  технологий  при взаимодействии с государством  и сопровождение перевода региональных и муниципальных услуг в цифровой вид;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  Обеспечить в МФЦ очное взаимодействие (содействие) граждан и бизнеса по максимальному количеству услуг и сервисов органов власти и иных поставщиков услуг; 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 Обеспечить защиту интересов и прав заявителей при получении услуг и сервисов, в том числе в цифровом виде;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/>
              <a:t>       Мобильное приложение «МФЦ». Приложение будет удобный и эффективный формат взаимодействия с центрами Мои документы в Новгородской области.</a:t>
            </a:r>
          </a:p>
          <a:p>
            <a:endParaRPr lang="ru-RU" sz="1600" b="1" dirty="0" smtClean="0"/>
          </a:p>
          <a:p>
            <a:pPr algn="just"/>
            <a:r>
              <a:rPr lang="ru-RU" sz="1600" dirty="0" smtClean="0"/>
              <a:t>         </a:t>
            </a:r>
            <a:r>
              <a:rPr lang="ru-RU" sz="1600" b="1" dirty="0" smtClean="0"/>
              <a:t>Решение вышеуказанных  задач позволит повысить уровень знаний населения о возможностях и потенциале применения цифровых сервисов, снизить цифровое неравенство, обеспечить высокое качество предоставления услуг для всех категорий граждан, будет стимулировать спрос на цифровые услуги и рост доли заявителей, использующих механизм получения государственных и муниципальных услуг в цифровой форме.</a:t>
            </a:r>
            <a:endParaRPr lang="ru-RU" sz="1600" b="1" dirty="0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33637028"/>
              </p:ext>
            </p:extLst>
          </p:nvPr>
        </p:nvGraphicFramePr>
        <p:xfrm>
          <a:off x="-2015613" y="1835355"/>
          <a:ext cx="2442903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" name="Группа 13"/>
          <p:cNvGrpSpPr/>
          <p:nvPr/>
        </p:nvGrpSpPr>
        <p:grpSpPr>
          <a:xfrm>
            <a:off x="436000" y="0"/>
            <a:ext cx="1400544" cy="1438092"/>
            <a:chOff x="1437689" y="2424122"/>
            <a:chExt cx="1400544" cy="143809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1889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17" name="Блок-схема: задержка 16"/>
          <p:cNvSpPr/>
          <p:nvPr/>
        </p:nvSpPr>
        <p:spPr>
          <a:xfrm>
            <a:off x="1" y="1612491"/>
            <a:ext cx="3254476" cy="3569110"/>
          </a:xfrm>
          <a:prstGeom prst="flowChartDelay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2916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162393" y="2424122"/>
            <a:ext cx="1400544" cy="1438092"/>
            <a:chOff x="1437689" y="2424122"/>
            <a:chExt cx="1400544" cy="143809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33637028"/>
              </p:ext>
            </p:extLst>
          </p:nvPr>
        </p:nvGraphicFramePr>
        <p:xfrm>
          <a:off x="344138" y="1936955"/>
          <a:ext cx="4031226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193619" y="0"/>
            <a:ext cx="7049729" cy="6857999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095972" y="1079157"/>
            <a:ext cx="9604679" cy="1154360"/>
          </a:xfrm>
          <a:custGeom>
            <a:avLst/>
            <a:gdLst>
              <a:gd name="connsiteX0" fmla="*/ 0 w 1030950"/>
              <a:gd name="connsiteY0" fmla="*/ 1188962 h 1188962"/>
              <a:gd name="connsiteX1" fmla="*/ 515475 w 1030950"/>
              <a:gd name="connsiteY1" fmla="*/ 0 h 1188962"/>
              <a:gd name="connsiteX2" fmla="*/ 1030950 w 1030950"/>
              <a:gd name="connsiteY2" fmla="*/ 1188962 h 1188962"/>
              <a:gd name="connsiteX3" fmla="*/ 0 w 1030950"/>
              <a:gd name="connsiteY3" fmla="*/ 1188962 h 1188962"/>
              <a:gd name="connsiteX0" fmla="*/ 1030950 w 1122390"/>
              <a:gd name="connsiteY0" fmla="*/ 1188962 h 1280402"/>
              <a:gd name="connsiteX1" fmla="*/ 0 w 1122390"/>
              <a:gd name="connsiteY1" fmla="*/ 1188962 h 1280402"/>
              <a:gd name="connsiteX2" fmla="*/ 515475 w 1122390"/>
              <a:gd name="connsiteY2" fmla="*/ 0 h 1280402"/>
              <a:gd name="connsiteX3" fmla="*/ 1122390 w 1122390"/>
              <a:gd name="connsiteY3" fmla="*/ 1280402 h 1280402"/>
              <a:gd name="connsiteX0" fmla="*/ 0 w 1122390"/>
              <a:gd name="connsiteY0" fmla="*/ 1188962 h 1280402"/>
              <a:gd name="connsiteX1" fmla="*/ 515475 w 1122390"/>
              <a:gd name="connsiteY1" fmla="*/ 0 h 1280402"/>
              <a:gd name="connsiteX2" fmla="*/ 1122390 w 1122390"/>
              <a:gd name="connsiteY2" fmla="*/ 1280402 h 128040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267172 h 1267172"/>
              <a:gd name="connsiteX1" fmla="*/ 515475 w 3885254"/>
              <a:gd name="connsiteY1" fmla="*/ 78210 h 1267172"/>
              <a:gd name="connsiteX2" fmla="*/ 3885254 w 3885254"/>
              <a:gd name="connsiteY2" fmla="*/ 109915 h 126717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69297 h 1169297"/>
              <a:gd name="connsiteX1" fmla="*/ 308998 w 3885254"/>
              <a:gd name="connsiteY1" fmla="*/ 0 h 1169297"/>
              <a:gd name="connsiteX2" fmla="*/ 3885254 w 3885254"/>
              <a:gd name="connsiteY2" fmla="*/ 12040 h 1169297"/>
              <a:gd name="connsiteX0" fmla="*/ 0 w 4052402"/>
              <a:gd name="connsiteY0" fmla="*/ 1129968 h 1129968"/>
              <a:gd name="connsiteX1" fmla="*/ 476146 w 4052402"/>
              <a:gd name="connsiteY1" fmla="*/ 0 h 1129968"/>
              <a:gd name="connsiteX2" fmla="*/ 4052402 w 4052402"/>
              <a:gd name="connsiteY2" fmla="*/ 12040 h 1129968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402" h="1120136">
                <a:moveTo>
                  <a:pt x="0" y="1120136"/>
                </a:moveTo>
                <a:cubicBezTo>
                  <a:pt x="171825" y="723815"/>
                  <a:pt x="-4249" y="1107277"/>
                  <a:pt x="476146" y="0"/>
                </a:cubicBezTo>
                <a:lnTo>
                  <a:pt x="4052402" y="2208"/>
                </a:lnTo>
              </a:path>
            </a:pathLst>
          </a:custGeom>
          <a:noFill/>
          <a:ln>
            <a:solidFill>
              <a:srgbClr val="E04E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,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069028"/>
            <a:ext cx="776748" cy="48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rgbClr val="E04E39"/>
                </a:solidFill>
                <a:latin typeface="+mn-lt"/>
              </a:rPr>
              <a:t>1</a:t>
            </a:r>
            <a:r>
              <a:rPr lang="ru-RU" sz="2800" b="1" dirty="0" smtClean="0">
                <a:solidFill>
                  <a:srgbClr val="E04E39"/>
                </a:solidFill>
                <a:latin typeface="+mn-lt"/>
              </a:rPr>
              <a:t>1</a:t>
            </a:r>
            <a:endParaRPr lang="ru-RU" sz="2800" b="1" dirty="0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123304" y="317295"/>
            <a:ext cx="8717929" cy="626134"/>
          </a:xfrm>
          <a:solidFill>
            <a:srgbClr val="E04E3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Бережливый Многофункциональный центр предоставления государственных и муниципальных услуг в Новгородской области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279182" y="1045029"/>
            <a:ext cx="8394262" cy="49244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1600" b="1" dirty="0"/>
              <a:t>Учитывая, непрерывный рост количества услуг, реализуемых МФЦ и числа обращений граждан на оказание государственных и муниципальных услуг на современном этапе важно </a:t>
            </a:r>
            <a:r>
              <a:rPr lang="ru-RU" sz="1600" b="1" dirty="0" smtClean="0"/>
              <a:t>реализовать задачи проекта для улучшения качества </a:t>
            </a:r>
            <a:r>
              <a:rPr lang="ru-RU" sz="1600" b="1" dirty="0"/>
              <a:t>обслуживания населения</a:t>
            </a:r>
            <a:r>
              <a:rPr lang="en-US" sz="1600" b="1" dirty="0"/>
              <a:t> </a:t>
            </a:r>
            <a:r>
              <a:rPr lang="ru-RU" sz="1600" b="1" dirty="0"/>
              <a:t>в рамках  проекта «Бережливый МФЦ</a:t>
            </a:r>
            <a:r>
              <a:rPr lang="ru-RU" sz="1600" b="1" dirty="0" smtClean="0"/>
              <a:t>»</a:t>
            </a:r>
          </a:p>
          <a:p>
            <a:pPr algn="just">
              <a:spcAft>
                <a:spcPts val="600"/>
              </a:spcAft>
            </a:pPr>
            <a:r>
              <a:rPr lang="ru-RU" sz="1600" b="1" dirty="0" smtClean="0"/>
              <a:t>Ожидаемый результат</a:t>
            </a:r>
            <a:r>
              <a:rPr lang="en-US" sz="1600" b="1" dirty="0" smtClean="0"/>
              <a:t>:</a:t>
            </a:r>
            <a:endParaRPr lang="ru-RU" sz="1600" b="1" dirty="0"/>
          </a:p>
          <a:p>
            <a:pPr indent="449263" algn="just"/>
            <a:r>
              <a:rPr lang="ru-RU" sz="1600" b="1" dirty="0"/>
              <a:t>•	Сокращение среднего времени ожидания в очереди при получении услуг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indent="449263" algn="just"/>
            <a:r>
              <a:rPr lang="ru-RU" sz="1600" b="1" dirty="0"/>
              <a:t>•	Сокращение среднего времени обслуживания заявителя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pPr indent="449263" algn="just"/>
            <a:r>
              <a:rPr lang="ru-RU" sz="1600" b="1" dirty="0"/>
              <a:t>•	Повышение удовлетворенности граждан предоставлением государственных и муниципальных услуг</a:t>
            </a:r>
            <a:r>
              <a:rPr lang="ru-RU" sz="1600" b="1" dirty="0" smtClean="0"/>
              <a:t>;</a:t>
            </a:r>
            <a:endParaRPr lang="ru-RU" sz="1600" b="1" dirty="0"/>
          </a:p>
          <a:p>
            <a:r>
              <a:rPr lang="ru-RU" sz="1600" b="1" dirty="0" smtClean="0"/>
              <a:t>          •</a:t>
            </a:r>
            <a:r>
              <a:rPr lang="ru-RU" sz="1600" b="1" dirty="0"/>
              <a:t>	</a:t>
            </a:r>
            <a:r>
              <a:rPr lang="ru-RU" sz="1600" b="1" dirty="0" smtClean="0"/>
              <a:t> Обеспечение  быстрого доступа к любым услугам – просто введите название и выберите нужную услугу через Мобильное приложение «МФЦ».</a:t>
            </a:r>
          </a:p>
          <a:p>
            <a:r>
              <a:rPr lang="ru-RU" sz="1600" b="1" dirty="0" smtClean="0"/>
              <a:t>          •	 Увеличение доли заявителей по предварительной записи через приложение  равномерно распределит заявителей по отделениям и специалистам .</a:t>
            </a:r>
          </a:p>
          <a:p>
            <a:r>
              <a:rPr lang="ru-RU" sz="1600" b="1" dirty="0" smtClean="0"/>
              <a:t>          •	 С помощью приложения снизятся очереди, появится возможность </a:t>
            </a:r>
            <a:r>
              <a:rPr lang="ru-RU" sz="1600" b="1" dirty="0" err="1" smtClean="0"/>
              <a:t>онлайн</a:t>
            </a:r>
            <a:r>
              <a:rPr lang="ru-RU" sz="1600" b="1" dirty="0" smtClean="0"/>
              <a:t> консультации через приложение.</a:t>
            </a:r>
          </a:p>
          <a:p>
            <a:r>
              <a:rPr lang="ru-RU" sz="1600" b="1" dirty="0" smtClean="0"/>
              <a:t>           •	Обеспечит запись на удобное время без очередей.</a:t>
            </a:r>
          </a:p>
          <a:p>
            <a:pPr indent="449263" algn="just"/>
            <a:endParaRPr lang="ru-RU" sz="1600" b="1" dirty="0" smtClean="0"/>
          </a:p>
          <a:p>
            <a:pPr indent="449263" algn="just"/>
            <a:endParaRPr lang="ru-RU" sz="1600" b="1" dirty="0"/>
          </a:p>
          <a:p>
            <a:pPr indent="449263"/>
            <a:endParaRPr lang="ru-RU" sz="16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82170" y="5355771"/>
            <a:ext cx="10931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В результате реализации проекта «Бережливый МФЦ»  граждане получат возможность удобно и оперативно взаимодействовать с органами власти </a:t>
            </a:r>
            <a:r>
              <a:rPr lang="en-US" sz="1600" b="1" dirty="0"/>
              <a:t>,</a:t>
            </a:r>
            <a:r>
              <a:rPr lang="ru-RU" sz="1600" b="1" dirty="0"/>
              <a:t> не государственными фондами</a:t>
            </a:r>
            <a:r>
              <a:rPr lang="en-US" sz="1600" b="1" dirty="0"/>
              <a:t>,</a:t>
            </a:r>
            <a:r>
              <a:rPr lang="ru-RU" sz="1600" b="1" dirty="0"/>
              <a:t> поставщиками социально значимых услуг, не замечая организационных и иных границ между различными  </a:t>
            </a:r>
            <a:r>
              <a:rPr lang="ru-RU" sz="1600" b="1" dirty="0" smtClean="0"/>
              <a:t>ведомствами.  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0486668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17" name="Блок-схема: задержка 16"/>
          <p:cNvSpPr/>
          <p:nvPr/>
        </p:nvSpPr>
        <p:spPr>
          <a:xfrm>
            <a:off x="1" y="1612491"/>
            <a:ext cx="3254476" cy="3569110"/>
          </a:xfrm>
          <a:prstGeom prst="flowChartDelay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2916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/>
        </p:nvGrpSpPr>
        <p:grpSpPr>
          <a:xfrm>
            <a:off x="1162393" y="2424122"/>
            <a:ext cx="1400544" cy="1438092"/>
            <a:chOff x="1437689" y="2424122"/>
            <a:chExt cx="1400544" cy="143809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33637028"/>
              </p:ext>
            </p:extLst>
          </p:nvPr>
        </p:nvGraphicFramePr>
        <p:xfrm>
          <a:off x="344138" y="1936955"/>
          <a:ext cx="4031226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142271" y="1"/>
            <a:ext cx="704972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099733" y="1219199"/>
            <a:ext cx="9600918" cy="1176867"/>
          </a:xfrm>
          <a:custGeom>
            <a:avLst/>
            <a:gdLst>
              <a:gd name="connsiteX0" fmla="*/ 0 w 1030950"/>
              <a:gd name="connsiteY0" fmla="*/ 1188962 h 1188962"/>
              <a:gd name="connsiteX1" fmla="*/ 515475 w 1030950"/>
              <a:gd name="connsiteY1" fmla="*/ 0 h 1188962"/>
              <a:gd name="connsiteX2" fmla="*/ 1030950 w 1030950"/>
              <a:gd name="connsiteY2" fmla="*/ 1188962 h 1188962"/>
              <a:gd name="connsiteX3" fmla="*/ 0 w 1030950"/>
              <a:gd name="connsiteY3" fmla="*/ 1188962 h 1188962"/>
              <a:gd name="connsiteX0" fmla="*/ 1030950 w 1122390"/>
              <a:gd name="connsiteY0" fmla="*/ 1188962 h 1280402"/>
              <a:gd name="connsiteX1" fmla="*/ 0 w 1122390"/>
              <a:gd name="connsiteY1" fmla="*/ 1188962 h 1280402"/>
              <a:gd name="connsiteX2" fmla="*/ 515475 w 1122390"/>
              <a:gd name="connsiteY2" fmla="*/ 0 h 1280402"/>
              <a:gd name="connsiteX3" fmla="*/ 1122390 w 1122390"/>
              <a:gd name="connsiteY3" fmla="*/ 1280402 h 1280402"/>
              <a:gd name="connsiteX0" fmla="*/ 0 w 1122390"/>
              <a:gd name="connsiteY0" fmla="*/ 1188962 h 1280402"/>
              <a:gd name="connsiteX1" fmla="*/ 515475 w 1122390"/>
              <a:gd name="connsiteY1" fmla="*/ 0 h 1280402"/>
              <a:gd name="connsiteX2" fmla="*/ 1122390 w 1122390"/>
              <a:gd name="connsiteY2" fmla="*/ 1280402 h 128040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267172 h 1267172"/>
              <a:gd name="connsiteX1" fmla="*/ 515475 w 3885254"/>
              <a:gd name="connsiteY1" fmla="*/ 78210 h 1267172"/>
              <a:gd name="connsiteX2" fmla="*/ 3885254 w 3885254"/>
              <a:gd name="connsiteY2" fmla="*/ 109915 h 126717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69297 h 1169297"/>
              <a:gd name="connsiteX1" fmla="*/ 308998 w 3885254"/>
              <a:gd name="connsiteY1" fmla="*/ 0 h 1169297"/>
              <a:gd name="connsiteX2" fmla="*/ 3885254 w 3885254"/>
              <a:gd name="connsiteY2" fmla="*/ 12040 h 1169297"/>
              <a:gd name="connsiteX0" fmla="*/ 0 w 4052402"/>
              <a:gd name="connsiteY0" fmla="*/ 1129968 h 1129968"/>
              <a:gd name="connsiteX1" fmla="*/ 476146 w 4052402"/>
              <a:gd name="connsiteY1" fmla="*/ 0 h 1129968"/>
              <a:gd name="connsiteX2" fmla="*/ 4052402 w 4052402"/>
              <a:gd name="connsiteY2" fmla="*/ 12040 h 1129968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402" h="1120136">
                <a:moveTo>
                  <a:pt x="0" y="1120136"/>
                </a:moveTo>
                <a:cubicBezTo>
                  <a:pt x="171825" y="723815"/>
                  <a:pt x="-4249" y="1107277"/>
                  <a:pt x="476146" y="0"/>
                </a:cubicBezTo>
                <a:lnTo>
                  <a:pt x="4052402" y="2208"/>
                </a:lnTo>
              </a:path>
            </a:pathLst>
          </a:custGeom>
          <a:noFill/>
          <a:ln>
            <a:solidFill>
              <a:srgbClr val="E04E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,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069028"/>
            <a:ext cx="776748" cy="48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123304" y="317295"/>
            <a:ext cx="8717929" cy="626134"/>
          </a:xfrm>
          <a:solidFill>
            <a:srgbClr val="E04E3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Бережливый Многофункциональный центр предоставления государственных и муниципальных услуг в Новгородской области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98334" y="2336800"/>
            <a:ext cx="7620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5400" b="1" dirty="0"/>
              <a:t>Спасибо  за  внимание!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22134" y="4326467"/>
            <a:ext cx="735753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/>
              <a:t>Ждем Вас в Бережливом Многофункциональном центре предоставления государственных и муниципальных услуг Новгородской  области !</a:t>
            </a:r>
          </a:p>
        </p:txBody>
      </p:sp>
    </p:spTree>
    <p:extLst>
      <p:ext uri="{BB962C8B-B14F-4D97-AF65-F5344CB8AC3E}">
        <p14:creationId xmlns:p14="http://schemas.microsoft.com/office/powerpoint/2010/main" val="304866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17" name="Блок-схема: задержка 16"/>
          <p:cNvSpPr/>
          <p:nvPr/>
        </p:nvSpPr>
        <p:spPr>
          <a:xfrm>
            <a:off x="1" y="1612491"/>
            <a:ext cx="3254476" cy="3569110"/>
          </a:xfrm>
          <a:prstGeom prst="flowChartDelay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2916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/>
        </p:nvGrpSpPr>
        <p:grpSpPr>
          <a:xfrm>
            <a:off x="1162393" y="2424122"/>
            <a:ext cx="1400544" cy="1438092"/>
            <a:chOff x="1437689" y="2424122"/>
            <a:chExt cx="1400544" cy="143809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33637028"/>
              </p:ext>
            </p:extLst>
          </p:nvPr>
        </p:nvGraphicFramePr>
        <p:xfrm>
          <a:off x="344138" y="1936955"/>
          <a:ext cx="4031226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161687" y="28"/>
            <a:ext cx="7049729" cy="685294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046546" y="816819"/>
            <a:ext cx="9604679" cy="1120136"/>
          </a:xfrm>
          <a:custGeom>
            <a:avLst/>
            <a:gdLst>
              <a:gd name="connsiteX0" fmla="*/ 0 w 1030950"/>
              <a:gd name="connsiteY0" fmla="*/ 1188962 h 1188962"/>
              <a:gd name="connsiteX1" fmla="*/ 515475 w 1030950"/>
              <a:gd name="connsiteY1" fmla="*/ 0 h 1188962"/>
              <a:gd name="connsiteX2" fmla="*/ 1030950 w 1030950"/>
              <a:gd name="connsiteY2" fmla="*/ 1188962 h 1188962"/>
              <a:gd name="connsiteX3" fmla="*/ 0 w 1030950"/>
              <a:gd name="connsiteY3" fmla="*/ 1188962 h 1188962"/>
              <a:gd name="connsiteX0" fmla="*/ 1030950 w 1122390"/>
              <a:gd name="connsiteY0" fmla="*/ 1188962 h 1280402"/>
              <a:gd name="connsiteX1" fmla="*/ 0 w 1122390"/>
              <a:gd name="connsiteY1" fmla="*/ 1188962 h 1280402"/>
              <a:gd name="connsiteX2" fmla="*/ 515475 w 1122390"/>
              <a:gd name="connsiteY2" fmla="*/ 0 h 1280402"/>
              <a:gd name="connsiteX3" fmla="*/ 1122390 w 1122390"/>
              <a:gd name="connsiteY3" fmla="*/ 1280402 h 1280402"/>
              <a:gd name="connsiteX0" fmla="*/ 0 w 1122390"/>
              <a:gd name="connsiteY0" fmla="*/ 1188962 h 1280402"/>
              <a:gd name="connsiteX1" fmla="*/ 515475 w 1122390"/>
              <a:gd name="connsiteY1" fmla="*/ 0 h 1280402"/>
              <a:gd name="connsiteX2" fmla="*/ 1122390 w 1122390"/>
              <a:gd name="connsiteY2" fmla="*/ 1280402 h 128040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267172 h 1267172"/>
              <a:gd name="connsiteX1" fmla="*/ 515475 w 3885254"/>
              <a:gd name="connsiteY1" fmla="*/ 78210 h 1267172"/>
              <a:gd name="connsiteX2" fmla="*/ 3885254 w 3885254"/>
              <a:gd name="connsiteY2" fmla="*/ 109915 h 126717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69297 h 1169297"/>
              <a:gd name="connsiteX1" fmla="*/ 308998 w 3885254"/>
              <a:gd name="connsiteY1" fmla="*/ 0 h 1169297"/>
              <a:gd name="connsiteX2" fmla="*/ 3885254 w 3885254"/>
              <a:gd name="connsiteY2" fmla="*/ 12040 h 1169297"/>
              <a:gd name="connsiteX0" fmla="*/ 0 w 4052402"/>
              <a:gd name="connsiteY0" fmla="*/ 1129968 h 1129968"/>
              <a:gd name="connsiteX1" fmla="*/ 476146 w 4052402"/>
              <a:gd name="connsiteY1" fmla="*/ 0 h 1129968"/>
              <a:gd name="connsiteX2" fmla="*/ 4052402 w 4052402"/>
              <a:gd name="connsiteY2" fmla="*/ 12040 h 1129968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402" h="1120136">
                <a:moveTo>
                  <a:pt x="0" y="1120136"/>
                </a:moveTo>
                <a:cubicBezTo>
                  <a:pt x="171825" y="723815"/>
                  <a:pt x="-4249" y="1107277"/>
                  <a:pt x="476146" y="0"/>
                </a:cubicBezTo>
                <a:lnTo>
                  <a:pt x="4052402" y="2208"/>
                </a:lnTo>
              </a:path>
            </a:pathLst>
          </a:custGeom>
          <a:noFill/>
          <a:ln>
            <a:solidFill>
              <a:srgbClr val="E04E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,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80230" y="1146629"/>
            <a:ext cx="550454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FF0000"/>
                </a:solidFill>
              </a:rPr>
              <a:t>Введение:</a:t>
            </a:r>
          </a:p>
          <a:p>
            <a:pPr algn="just"/>
            <a:r>
              <a:rPr lang="ru-RU" dirty="0"/>
              <a:t>	Работа по внедрению методов и принципов бережливого производства в деятельность ГОАУ «МФЦ в Новгородской области началась с 2019 года в рамках реализации приоритетного регионального проекта «Бережливый МФЦ».</a:t>
            </a:r>
          </a:p>
          <a:p>
            <a:pPr algn="just"/>
            <a:r>
              <a:rPr lang="ru-RU" i="1" dirty="0"/>
              <a:t> 	</a:t>
            </a:r>
            <a:r>
              <a:rPr lang="ru-RU" dirty="0"/>
              <a:t>В настоящее время внедрение Lean-технологий в работу ГОАУ «МФЦ» представляется собой комплекс взаимодополняющих и согласованных между собой методических подходов, обеспечивающих процесс оптимизации предоставления услуг.</a:t>
            </a:r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069028"/>
            <a:ext cx="776748" cy="48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E04E39"/>
                </a:solidFill>
                <a:latin typeface="+mn-lt"/>
              </a:rPr>
              <a:t>2</a:t>
            </a:r>
            <a:endParaRPr lang="ru-RU" sz="2800" b="1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1820" y="5355771"/>
            <a:ext cx="7784180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Применение принципов и методов бережливых технологий способствует повышению производительности труда, эффективности в области государственного и муниципального управления, ускорению принятия стратегических решений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123304" y="317295"/>
            <a:ext cx="8717929" cy="756762"/>
          </a:xfrm>
          <a:solidFill>
            <a:srgbClr val="E04E3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Бережливый Многофункциональный центр предоставления государственных и муниципальных услуг в Новгородской области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F5FD4A4-AC8D-4884-BABA-F0F8ED679A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20" y="937236"/>
            <a:ext cx="1992549" cy="2063683"/>
          </a:xfrm>
          <a:prstGeom prst="flowChartDecision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A64CA9A-8AAA-496A-94E6-9449285364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32" t="-717" r="5998" b="50105"/>
          <a:stretch/>
        </p:blipFill>
        <p:spPr>
          <a:xfrm>
            <a:off x="8757321" y="3303040"/>
            <a:ext cx="3434679" cy="3319402"/>
          </a:xfrm>
          <a:prstGeom prst="diamond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01889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17" name="Блок-схема: задержка 16"/>
          <p:cNvSpPr/>
          <p:nvPr/>
        </p:nvSpPr>
        <p:spPr>
          <a:xfrm>
            <a:off x="1" y="1612491"/>
            <a:ext cx="3254476" cy="3569110"/>
          </a:xfrm>
          <a:prstGeom prst="flowChartDelay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2916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/>
        </p:nvGrpSpPr>
        <p:grpSpPr>
          <a:xfrm>
            <a:off x="1162393" y="2424122"/>
            <a:ext cx="1400544" cy="1438092"/>
            <a:chOff x="1437689" y="2424122"/>
            <a:chExt cx="1400544" cy="143809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33637028"/>
              </p:ext>
            </p:extLst>
          </p:nvPr>
        </p:nvGraphicFramePr>
        <p:xfrm>
          <a:off x="344138" y="1936955"/>
          <a:ext cx="4031226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161687" y="28"/>
            <a:ext cx="7049729" cy="685294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046546" y="816819"/>
            <a:ext cx="9604679" cy="1120136"/>
          </a:xfrm>
          <a:custGeom>
            <a:avLst/>
            <a:gdLst>
              <a:gd name="connsiteX0" fmla="*/ 0 w 1030950"/>
              <a:gd name="connsiteY0" fmla="*/ 1188962 h 1188962"/>
              <a:gd name="connsiteX1" fmla="*/ 515475 w 1030950"/>
              <a:gd name="connsiteY1" fmla="*/ 0 h 1188962"/>
              <a:gd name="connsiteX2" fmla="*/ 1030950 w 1030950"/>
              <a:gd name="connsiteY2" fmla="*/ 1188962 h 1188962"/>
              <a:gd name="connsiteX3" fmla="*/ 0 w 1030950"/>
              <a:gd name="connsiteY3" fmla="*/ 1188962 h 1188962"/>
              <a:gd name="connsiteX0" fmla="*/ 1030950 w 1122390"/>
              <a:gd name="connsiteY0" fmla="*/ 1188962 h 1280402"/>
              <a:gd name="connsiteX1" fmla="*/ 0 w 1122390"/>
              <a:gd name="connsiteY1" fmla="*/ 1188962 h 1280402"/>
              <a:gd name="connsiteX2" fmla="*/ 515475 w 1122390"/>
              <a:gd name="connsiteY2" fmla="*/ 0 h 1280402"/>
              <a:gd name="connsiteX3" fmla="*/ 1122390 w 1122390"/>
              <a:gd name="connsiteY3" fmla="*/ 1280402 h 1280402"/>
              <a:gd name="connsiteX0" fmla="*/ 0 w 1122390"/>
              <a:gd name="connsiteY0" fmla="*/ 1188962 h 1280402"/>
              <a:gd name="connsiteX1" fmla="*/ 515475 w 1122390"/>
              <a:gd name="connsiteY1" fmla="*/ 0 h 1280402"/>
              <a:gd name="connsiteX2" fmla="*/ 1122390 w 1122390"/>
              <a:gd name="connsiteY2" fmla="*/ 1280402 h 128040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267172 h 1267172"/>
              <a:gd name="connsiteX1" fmla="*/ 515475 w 3885254"/>
              <a:gd name="connsiteY1" fmla="*/ 78210 h 1267172"/>
              <a:gd name="connsiteX2" fmla="*/ 3885254 w 3885254"/>
              <a:gd name="connsiteY2" fmla="*/ 109915 h 126717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69297 h 1169297"/>
              <a:gd name="connsiteX1" fmla="*/ 308998 w 3885254"/>
              <a:gd name="connsiteY1" fmla="*/ 0 h 1169297"/>
              <a:gd name="connsiteX2" fmla="*/ 3885254 w 3885254"/>
              <a:gd name="connsiteY2" fmla="*/ 12040 h 1169297"/>
              <a:gd name="connsiteX0" fmla="*/ 0 w 4052402"/>
              <a:gd name="connsiteY0" fmla="*/ 1129968 h 1129968"/>
              <a:gd name="connsiteX1" fmla="*/ 476146 w 4052402"/>
              <a:gd name="connsiteY1" fmla="*/ 0 h 1129968"/>
              <a:gd name="connsiteX2" fmla="*/ 4052402 w 4052402"/>
              <a:gd name="connsiteY2" fmla="*/ 12040 h 1129968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402" h="1120136">
                <a:moveTo>
                  <a:pt x="0" y="1120136"/>
                </a:moveTo>
                <a:cubicBezTo>
                  <a:pt x="171825" y="723815"/>
                  <a:pt x="-4249" y="1107277"/>
                  <a:pt x="476146" y="0"/>
                </a:cubicBezTo>
                <a:lnTo>
                  <a:pt x="4052402" y="2208"/>
                </a:lnTo>
              </a:path>
            </a:pathLst>
          </a:custGeom>
          <a:noFill/>
          <a:ln>
            <a:solidFill>
              <a:srgbClr val="E04E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,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280229" y="1146629"/>
            <a:ext cx="712651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FF0000"/>
                </a:solidFill>
              </a:rPr>
              <a:t>Теоретико-прикладные аспекты Lean-технологий :</a:t>
            </a:r>
          </a:p>
          <a:p>
            <a:pPr lvl="0"/>
            <a:r>
              <a:rPr lang="ru-RU" b="1" dirty="0"/>
              <a:t>Организация рабочего пространства по системе 5С.</a:t>
            </a:r>
          </a:p>
          <a:p>
            <a:pPr lvl="0"/>
            <a:endParaRPr lang="ru-RU" b="1" dirty="0"/>
          </a:p>
          <a:p>
            <a:r>
              <a:rPr lang="ru-RU" dirty="0"/>
              <a:t>К достижению желаемых результатов приводит применение инструментов и принципов бережливого производства.</a:t>
            </a:r>
          </a:p>
          <a:p>
            <a:endParaRPr lang="ru-RU" dirty="0"/>
          </a:p>
          <a:p>
            <a:pPr lvl="0"/>
            <a:r>
              <a:rPr lang="ru-RU" dirty="0"/>
              <a:t>   1.Сортировка - удаление ненужных предметов;</a:t>
            </a:r>
          </a:p>
          <a:p>
            <a:pPr lvl="0"/>
            <a:r>
              <a:rPr lang="ru-RU" dirty="0"/>
              <a:t>   2.Соблюдение порядка - самоорганизация;</a:t>
            </a:r>
          </a:p>
          <a:p>
            <a:pPr lvl="0"/>
            <a:r>
              <a:rPr lang="ru-RU" dirty="0"/>
              <a:t>   3. Содержание в чистоте - систематическая уборка рабочего места;</a:t>
            </a:r>
          </a:p>
          <a:p>
            <a:pPr lvl="0"/>
            <a:r>
              <a:rPr lang="ru-RU" dirty="0"/>
              <a:t>   4. Стандартизация ;</a:t>
            </a:r>
          </a:p>
          <a:p>
            <a:pPr lvl="0"/>
            <a:r>
              <a:rPr lang="ru-RU" dirty="0"/>
              <a:t>   5. Совершенствование - поддержание и улучшение.</a:t>
            </a:r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069028"/>
            <a:ext cx="776748" cy="48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E04E39"/>
                </a:solidFill>
                <a:latin typeface="+mn-lt"/>
              </a:rPr>
              <a:t>3</a:t>
            </a:r>
            <a:endParaRPr lang="ru-RU" sz="2800" b="1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851820" y="5544457"/>
            <a:ext cx="8132523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Основная задача внедрения</a:t>
            </a:r>
            <a:r>
              <a:rPr lang="ru-RU" sz="1600" b="1" dirty="0">
                <a:solidFill>
                  <a:srgbClr val="FF0000"/>
                </a:solidFill>
              </a:rPr>
              <a:t> </a:t>
            </a:r>
            <a:r>
              <a:rPr lang="ru-RU" sz="1600" b="1" dirty="0"/>
              <a:t>Lean-технологий  оптимизировать работу многофункциональных центров и усовершенствовать систему с заявителями.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441372" y="317295"/>
            <a:ext cx="7399862" cy="408419"/>
          </a:xfrm>
          <a:solidFill>
            <a:srgbClr val="E04E3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</a:rPr>
              <a:t>Теоретико-прикладные аспекты Lean-технологий</a:t>
            </a:r>
            <a:endParaRPr lang="ru-RU" sz="24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F5FD4A4-AC8D-4884-BABA-F0F8ED679A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20" y="937236"/>
            <a:ext cx="1992549" cy="2063683"/>
          </a:xfrm>
          <a:prstGeom prst="flowChartDecision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6A64CA9A-8AAA-496A-94E6-94492853641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232" t="-717" r="5998" b="50105"/>
          <a:stretch/>
        </p:blipFill>
        <p:spPr>
          <a:xfrm>
            <a:off x="8757321" y="3303040"/>
            <a:ext cx="3434679" cy="3319402"/>
          </a:xfrm>
          <a:prstGeom prst="diamond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526970" y="4499429"/>
            <a:ext cx="5261429" cy="58477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Организация рабочего пространства по системе 5С приводит к снижению всех видов потерь</a:t>
            </a:r>
            <a:r>
              <a:rPr lang="en-US" sz="1600" b="1" dirty="0"/>
              <a:t>.</a:t>
            </a:r>
            <a:r>
              <a:rPr lang="ru-RU" sz="16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01889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17" name="Блок-схема: задержка 16"/>
          <p:cNvSpPr/>
          <p:nvPr/>
        </p:nvSpPr>
        <p:spPr>
          <a:xfrm>
            <a:off x="1" y="1612491"/>
            <a:ext cx="3254476" cy="3569110"/>
          </a:xfrm>
          <a:prstGeom prst="flowChartDelay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2916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162393" y="2424122"/>
            <a:ext cx="1400544" cy="1438092"/>
            <a:chOff x="1437689" y="2424122"/>
            <a:chExt cx="1400544" cy="143809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862336840"/>
              </p:ext>
            </p:extLst>
          </p:nvPr>
        </p:nvGraphicFramePr>
        <p:xfrm>
          <a:off x="357145" y="1910442"/>
          <a:ext cx="4031226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215903" y="0"/>
            <a:ext cx="6976098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123304" y="317294"/>
            <a:ext cx="8717929" cy="494473"/>
          </a:xfrm>
          <a:solidFill>
            <a:srgbClr val="E04E39"/>
          </a:solidFill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+mn-lt"/>
              </a:rPr>
              <a:t>Российский опыт внедрения бережливых технологий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3236398" y="4131955"/>
            <a:ext cx="468840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Пилотный проект </a:t>
            </a:r>
            <a:r>
              <a:rPr lang="ru-RU" sz="1600" b="1" dirty="0">
                <a:solidFill>
                  <a:srgbClr val="DD5143"/>
                </a:solidFill>
              </a:rPr>
              <a:t>«Бережливая поликлиника»</a:t>
            </a:r>
            <a:r>
              <a:rPr lang="ru-RU" sz="1600" b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Приоритетный проект </a:t>
            </a:r>
            <a:r>
              <a:rPr lang="ru-RU" sz="1600" b="1" dirty="0">
                <a:solidFill>
                  <a:srgbClr val="DD5143"/>
                </a:solidFill>
              </a:rPr>
              <a:t>«Создание новой модели медицинской организации, оказывающей первичную медико-санитарную помощь»</a:t>
            </a:r>
            <a:r>
              <a:rPr lang="ru-RU" sz="1600" b="1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Федеральный пилотный проект </a:t>
            </a:r>
            <a:r>
              <a:rPr lang="ru-RU" sz="1600" b="1" dirty="0">
                <a:solidFill>
                  <a:srgbClr val="DD5143"/>
                </a:solidFill>
              </a:rPr>
              <a:t>«Бережливое правительство»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005470" y="3663372"/>
            <a:ext cx="3877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04E39"/>
                </a:solidFill>
              </a:rPr>
              <a:t>Государственный сектор:</a:t>
            </a:r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069028"/>
            <a:ext cx="776748" cy="48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E04E39"/>
                </a:solidFill>
                <a:latin typeface="+mn-lt"/>
              </a:rPr>
              <a:t>4</a:t>
            </a:r>
            <a:endParaRPr lang="ru-RU" sz="2800" b="1" dirty="0">
              <a:latin typeface="+mn-lt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13"/>
          <p:cNvSpPr/>
          <p:nvPr/>
        </p:nvSpPr>
        <p:spPr>
          <a:xfrm>
            <a:off x="3010110" y="816820"/>
            <a:ext cx="8641116" cy="2644136"/>
          </a:xfrm>
          <a:custGeom>
            <a:avLst/>
            <a:gdLst>
              <a:gd name="connsiteX0" fmla="*/ 0 w 1030950"/>
              <a:gd name="connsiteY0" fmla="*/ 1188962 h 1188962"/>
              <a:gd name="connsiteX1" fmla="*/ 515475 w 1030950"/>
              <a:gd name="connsiteY1" fmla="*/ 0 h 1188962"/>
              <a:gd name="connsiteX2" fmla="*/ 1030950 w 1030950"/>
              <a:gd name="connsiteY2" fmla="*/ 1188962 h 1188962"/>
              <a:gd name="connsiteX3" fmla="*/ 0 w 1030950"/>
              <a:gd name="connsiteY3" fmla="*/ 1188962 h 1188962"/>
              <a:gd name="connsiteX0" fmla="*/ 1030950 w 1122390"/>
              <a:gd name="connsiteY0" fmla="*/ 1188962 h 1280402"/>
              <a:gd name="connsiteX1" fmla="*/ 0 w 1122390"/>
              <a:gd name="connsiteY1" fmla="*/ 1188962 h 1280402"/>
              <a:gd name="connsiteX2" fmla="*/ 515475 w 1122390"/>
              <a:gd name="connsiteY2" fmla="*/ 0 h 1280402"/>
              <a:gd name="connsiteX3" fmla="*/ 1122390 w 1122390"/>
              <a:gd name="connsiteY3" fmla="*/ 1280402 h 1280402"/>
              <a:gd name="connsiteX0" fmla="*/ 0 w 1122390"/>
              <a:gd name="connsiteY0" fmla="*/ 1188962 h 1280402"/>
              <a:gd name="connsiteX1" fmla="*/ 515475 w 1122390"/>
              <a:gd name="connsiteY1" fmla="*/ 0 h 1280402"/>
              <a:gd name="connsiteX2" fmla="*/ 1122390 w 1122390"/>
              <a:gd name="connsiteY2" fmla="*/ 1280402 h 128040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267172 h 1267172"/>
              <a:gd name="connsiteX1" fmla="*/ 515475 w 3885254"/>
              <a:gd name="connsiteY1" fmla="*/ 78210 h 1267172"/>
              <a:gd name="connsiteX2" fmla="*/ 3885254 w 3885254"/>
              <a:gd name="connsiteY2" fmla="*/ 109915 h 126717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69297 h 1169297"/>
              <a:gd name="connsiteX1" fmla="*/ 308998 w 3885254"/>
              <a:gd name="connsiteY1" fmla="*/ 0 h 1169297"/>
              <a:gd name="connsiteX2" fmla="*/ 3885254 w 3885254"/>
              <a:gd name="connsiteY2" fmla="*/ 12040 h 1169297"/>
              <a:gd name="connsiteX0" fmla="*/ 0 w 4052402"/>
              <a:gd name="connsiteY0" fmla="*/ 1129968 h 1129968"/>
              <a:gd name="connsiteX1" fmla="*/ 476146 w 4052402"/>
              <a:gd name="connsiteY1" fmla="*/ 0 h 1129968"/>
              <a:gd name="connsiteX2" fmla="*/ 4052402 w 4052402"/>
              <a:gd name="connsiteY2" fmla="*/ 12040 h 1129968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  <a:gd name="connsiteX0" fmla="*/ 86926 w 3782563"/>
              <a:gd name="connsiteY0" fmla="*/ 1710072 h 1710072"/>
              <a:gd name="connsiteX1" fmla="*/ 206307 w 3782563"/>
              <a:gd name="connsiteY1" fmla="*/ 0 h 1710072"/>
              <a:gd name="connsiteX2" fmla="*/ 3782563 w 3782563"/>
              <a:gd name="connsiteY2" fmla="*/ 2208 h 1710072"/>
              <a:gd name="connsiteX0" fmla="*/ 86926 w 3782563"/>
              <a:gd name="connsiteY0" fmla="*/ 1710072 h 1710072"/>
              <a:gd name="connsiteX1" fmla="*/ 206307 w 3782563"/>
              <a:gd name="connsiteY1" fmla="*/ 0 h 1710072"/>
              <a:gd name="connsiteX2" fmla="*/ 3782563 w 3782563"/>
              <a:gd name="connsiteY2" fmla="*/ 2208 h 1710072"/>
              <a:gd name="connsiteX0" fmla="*/ 409840 w 4105477"/>
              <a:gd name="connsiteY0" fmla="*/ 1710072 h 1710072"/>
              <a:gd name="connsiteX1" fmla="*/ 529221 w 4105477"/>
              <a:gd name="connsiteY1" fmla="*/ 0 h 1710072"/>
              <a:gd name="connsiteX2" fmla="*/ 4105477 w 4105477"/>
              <a:gd name="connsiteY2" fmla="*/ 2208 h 1710072"/>
              <a:gd name="connsiteX0" fmla="*/ 409840 w 4105477"/>
              <a:gd name="connsiteY0" fmla="*/ 1710072 h 1710072"/>
              <a:gd name="connsiteX1" fmla="*/ 529221 w 4105477"/>
              <a:gd name="connsiteY1" fmla="*/ 0 h 1710072"/>
              <a:gd name="connsiteX2" fmla="*/ 4105477 w 4105477"/>
              <a:gd name="connsiteY2" fmla="*/ 2208 h 1710072"/>
              <a:gd name="connsiteX0" fmla="*/ 420990 w 4116627"/>
              <a:gd name="connsiteY0" fmla="*/ 1710077 h 1710077"/>
              <a:gd name="connsiteX1" fmla="*/ 540371 w 4116627"/>
              <a:gd name="connsiteY1" fmla="*/ 5 h 1710077"/>
              <a:gd name="connsiteX2" fmla="*/ 4116627 w 4116627"/>
              <a:gd name="connsiteY2" fmla="*/ 2213 h 1710077"/>
              <a:gd name="connsiteX0" fmla="*/ 420990 w 4116627"/>
              <a:gd name="connsiteY0" fmla="*/ 1710077 h 1710077"/>
              <a:gd name="connsiteX1" fmla="*/ 540371 w 4116627"/>
              <a:gd name="connsiteY1" fmla="*/ 5 h 1710077"/>
              <a:gd name="connsiteX2" fmla="*/ 4116627 w 4116627"/>
              <a:gd name="connsiteY2" fmla="*/ 2213 h 1710077"/>
              <a:gd name="connsiteX0" fmla="*/ 0 w 3695637"/>
              <a:gd name="connsiteY0" fmla="*/ 1710072 h 1710072"/>
              <a:gd name="connsiteX1" fmla="*/ 119381 w 3695637"/>
              <a:gd name="connsiteY1" fmla="*/ 0 h 1710072"/>
              <a:gd name="connsiteX2" fmla="*/ 3695637 w 3695637"/>
              <a:gd name="connsiteY2" fmla="*/ 2208 h 1710072"/>
              <a:gd name="connsiteX0" fmla="*/ 0 w 3650004"/>
              <a:gd name="connsiteY0" fmla="*/ 2594975 h 2594975"/>
              <a:gd name="connsiteX1" fmla="*/ 73748 w 3650004"/>
              <a:gd name="connsiteY1" fmla="*/ 0 h 2594975"/>
              <a:gd name="connsiteX2" fmla="*/ 3650004 w 3650004"/>
              <a:gd name="connsiteY2" fmla="*/ 2208 h 2594975"/>
              <a:gd name="connsiteX0" fmla="*/ 0 w 3650004"/>
              <a:gd name="connsiteY0" fmla="*/ 2594975 h 2594975"/>
              <a:gd name="connsiteX1" fmla="*/ 73748 w 3650004"/>
              <a:gd name="connsiteY1" fmla="*/ 0 h 2594975"/>
              <a:gd name="connsiteX2" fmla="*/ 3650004 w 3650004"/>
              <a:gd name="connsiteY2" fmla="*/ 2208 h 2594975"/>
              <a:gd name="connsiteX0" fmla="*/ 0 w 3650004"/>
              <a:gd name="connsiteY0" fmla="*/ 2594975 h 2594975"/>
              <a:gd name="connsiteX1" fmla="*/ 73748 w 3650004"/>
              <a:gd name="connsiteY1" fmla="*/ 0 h 2594975"/>
              <a:gd name="connsiteX2" fmla="*/ 3650004 w 3650004"/>
              <a:gd name="connsiteY2" fmla="*/ 2208 h 2594975"/>
              <a:gd name="connsiteX0" fmla="*/ 0 w 3645856"/>
              <a:gd name="connsiteY0" fmla="*/ 2644136 h 2644136"/>
              <a:gd name="connsiteX1" fmla="*/ 69600 w 3645856"/>
              <a:gd name="connsiteY1" fmla="*/ 0 h 2644136"/>
              <a:gd name="connsiteX2" fmla="*/ 3645856 w 3645856"/>
              <a:gd name="connsiteY2" fmla="*/ 2208 h 2644136"/>
              <a:gd name="connsiteX0" fmla="*/ 0 w 3645856"/>
              <a:gd name="connsiteY0" fmla="*/ 2644136 h 2644136"/>
              <a:gd name="connsiteX1" fmla="*/ 69600 w 3645856"/>
              <a:gd name="connsiteY1" fmla="*/ 0 h 2644136"/>
              <a:gd name="connsiteX2" fmla="*/ 3645856 w 3645856"/>
              <a:gd name="connsiteY2" fmla="*/ 2208 h 264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5856" h="2644136">
                <a:moveTo>
                  <a:pt x="0" y="2644136"/>
                </a:moveTo>
                <a:cubicBezTo>
                  <a:pt x="76412" y="-3772"/>
                  <a:pt x="11716" y="2565474"/>
                  <a:pt x="69600" y="0"/>
                </a:cubicBezTo>
                <a:lnTo>
                  <a:pt x="3645856" y="2208"/>
                </a:lnTo>
              </a:path>
            </a:pathLst>
          </a:custGeom>
          <a:noFill/>
          <a:ln>
            <a:solidFill>
              <a:srgbClr val="E04E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,</a:t>
            </a:r>
          </a:p>
        </p:txBody>
      </p:sp>
      <p:pic>
        <p:nvPicPr>
          <p:cNvPr id="5" name="Рисунок 4" descr="Офисный работник">
            <a:extLst>
              <a:ext uri="{FF2B5EF4-FFF2-40B4-BE49-F238E27FC236}">
                <a16:creationId xmlns="" xmlns:a16="http://schemas.microsoft.com/office/drawing/2014/main" id="{EB22A020-7293-45C1-B83A-87B89653605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283778" y="3449989"/>
            <a:ext cx="758021" cy="758021"/>
          </a:xfrm>
          <a:prstGeom prst="rect">
            <a:avLst/>
          </a:prstGeom>
        </p:spPr>
      </p:pic>
      <p:pic>
        <p:nvPicPr>
          <p:cNvPr id="3" name="Рисунок 2" descr="Фабрика">
            <a:extLst>
              <a:ext uri="{FF2B5EF4-FFF2-40B4-BE49-F238E27FC236}">
                <a16:creationId xmlns="" xmlns:a16="http://schemas.microsoft.com/office/drawing/2014/main" id="{48666D9B-54EB-47A2-AFA5-494D86AEFC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4014" y="744203"/>
            <a:ext cx="667405" cy="66740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3284025" y="1310600"/>
            <a:ext cx="51632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«</a:t>
            </a:r>
            <a:r>
              <a:rPr lang="ru-RU" sz="1600" b="1" dirty="0" err="1" smtClean="0"/>
              <a:t>СберБанк</a:t>
            </a:r>
            <a:r>
              <a:rPr lang="ru-RU" sz="1600" b="1" dirty="0" smtClean="0"/>
              <a:t>» ;</a:t>
            </a:r>
            <a:endParaRPr lang="ru-RU" sz="1600" b="1" dirty="0" smtClean="0">
              <a:solidFill>
                <a:srgbClr val="DD5143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 smtClean="0"/>
              <a:t>Группа </a:t>
            </a:r>
            <a:r>
              <a:rPr lang="ru-RU" sz="1600" b="1" dirty="0"/>
              <a:t>«ГАЗ»;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РУСАЛ;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ЕвразХолдинг;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ОАО КАМАЗ,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ОАО «Российские железные дороги»,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ГК «Росатом» и др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3990968" y="923954"/>
            <a:ext cx="3821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04E39"/>
                </a:solidFill>
                <a:ea typeface="Segoe UI Symbol" panose="020B0502040204020203" pitchFamily="34" charset="0"/>
              </a:rPr>
              <a:t>Промышленный сектор: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396E88A-A5AB-4A60-8501-119E790690F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111" y="923954"/>
            <a:ext cx="3714613" cy="3574826"/>
          </a:xfrm>
          <a:prstGeom prst="flowChartDecision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="" xmlns:a16="http://schemas.microsoft.com/office/drawing/2014/main" id="{13AD1577-CE3F-4E67-B425-026AA0AA0ED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959" y="3705392"/>
            <a:ext cx="3226048" cy="2930080"/>
          </a:xfrm>
          <a:prstGeom prst="flowChartDecision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8030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17" name="Блок-схема: задержка 16"/>
          <p:cNvSpPr/>
          <p:nvPr/>
        </p:nvSpPr>
        <p:spPr>
          <a:xfrm>
            <a:off x="1" y="1612491"/>
            <a:ext cx="3254476" cy="3569110"/>
          </a:xfrm>
          <a:prstGeom prst="flowChartDelay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2916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1162393" y="2424122"/>
            <a:ext cx="1400544" cy="1438092"/>
            <a:chOff x="1437689" y="2424122"/>
            <a:chExt cx="1400544" cy="143809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491984290"/>
              </p:ext>
            </p:extLst>
          </p:nvPr>
        </p:nvGraphicFramePr>
        <p:xfrm>
          <a:off x="344138" y="1936955"/>
          <a:ext cx="4031226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163146" y="0"/>
            <a:ext cx="7049729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069028"/>
            <a:ext cx="776748" cy="48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E04E39"/>
                </a:solidFill>
                <a:latin typeface="+mn-lt"/>
              </a:rPr>
              <a:t>5</a:t>
            </a:r>
            <a:endParaRPr lang="ru-RU" sz="2800" b="1" dirty="0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123303" y="317294"/>
            <a:ext cx="8734399" cy="499660"/>
          </a:xfrm>
          <a:solidFill>
            <a:srgbClr val="E04E3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l"/>
            <a:r>
              <a:rPr lang="ru-RU" sz="2400" b="1" dirty="0">
                <a:solidFill>
                  <a:schemeClr val="bg1"/>
                </a:solidFill>
                <a:latin typeface="+mn-lt"/>
              </a:rPr>
              <a:t>Зарубежная практика внедрения бережливых технологий</a:t>
            </a:r>
          </a:p>
        </p:txBody>
      </p:sp>
      <p:sp>
        <p:nvSpPr>
          <p:cNvPr id="19" name="Равнобедренный треугольник 13"/>
          <p:cNvSpPr/>
          <p:nvPr/>
        </p:nvSpPr>
        <p:spPr>
          <a:xfrm>
            <a:off x="3001872" y="890961"/>
            <a:ext cx="8641116" cy="2644136"/>
          </a:xfrm>
          <a:custGeom>
            <a:avLst/>
            <a:gdLst>
              <a:gd name="connsiteX0" fmla="*/ 0 w 1030950"/>
              <a:gd name="connsiteY0" fmla="*/ 1188962 h 1188962"/>
              <a:gd name="connsiteX1" fmla="*/ 515475 w 1030950"/>
              <a:gd name="connsiteY1" fmla="*/ 0 h 1188962"/>
              <a:gd name="connsiteX2" fmla="*/ 1030950 w 1030950"/>
              <a:gd name="connsiteY2" fmla="*/ 1188962 h 1188962"/>
              <a:gd name="connsiteX3" fmla="*/ 0 w 1030950"/>
              <a:gd name="connsiteY3" fmla="*/ 1188962 h 1188962"/>
              <a:gd name="connsiteX0" fmla="*/ 1030950 w 1122390"/>
              <a:gd name="connsiteY0" fmla="*/ 1188962 h 1280402"/>
              <a:gd name="connsiteX1" fmla="*/ 0 w 1122390"/>
              <a:gd name="connsiteY1" fmla="*/ 1188962 h 1280402"/>
              <a:gd name="connsiteX2" fmla="*/ 515475 w 1122390"/>
              <a:gd name="connsiteY2" fmla="*/ 0 h 1280402"/>
              <a:gd name="connsiteX3" fmla="*/ 1122390 w 1122390"/>
              <a:gd name="connsiteY3" fmla="*/ 1280402 h 1280402"/>
              <a:gd name="connsiteX0" fmla="*/ 0 w 1122390"/>
              <a:gd name="connsiteY0" fmla="*/ 1188962 h 1280402"/>
              <a:gd name="connsiteX1" fmla="*/ 515475 w 1122390"/>
              <a:gd name="connsiteY1" fmla="*/ 0 h 1280402"/>
              <a:gd name="connsiteX2" fmla="*/ 1122390 w 1122390"/>
              <a:gd name="connsiteY2" fmla="*/ 1280402 h 128040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267172 h 1267172"/>
              <a:gd name="connsiteX1" fmla="*/ 515475 w 3885254"/>
              <a:gd name="connsiteY1" fmla="*/ 78210 h 1267172"/>
              <a:gd name="connsiteX2" fmla="*/ 3885254 w 3885254"/>
              <a:gd name="connsiteY2" fmla="*/ 109915 h 126717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69297 h 1169297"/>
              <a:gd name="connsiteX1" fmla="*/ 308998 w 3885254"/>
              <a:gd name="connsiteY1" fmla="*/ 0 h 1169297"/>
              <a:gd name="connsiteX2" fmla="*/ 3885254 w 3885254"/>
              <a:gd name="connsiteY2" fmla="*/ 12040 h 1169297"/>
              <a:gd name="connsiteX0" fmla="*/ 0 w 4052402"/>
              <a:gd name="connsiteY0" fmla="*/ 1129968 h 1129968"/>
              <a:gd name="connsiteX1" fmla="*/ 476146 w 4052402"/>
              <a:gd name="connsiteY1" fmla="*/ 0 h 1129968"/>
              <a:gd name="connsiteX2" fmla="*/ 4052402 w 4052402"/>
              <a:gd name="connsiteY2" fmla="*/ 12040 h 1129968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  <a:gd name="connsiteX0" fmla="*/ 86926 w 3782563"/>
              <a:gd name="connsiteY0" fmla="*/ 1710072 h 1710072"/>
              <a:gd name="connsiteX1" fmla="*/ 206307 w 3782563"/>
              <a:gd name="connsiteY1" fmla="*/ 0 h 1710072"/>
              <a:gd name="connsiteX2" fmla="*/ 3782563 w 3782563"/>
              <a:gd name="connsiteY2" fmla="*/ 2208 h 1710072"/>
              <a:gd name="connsiteX0" fmla="*/ 86926 w 3782563"/>
              <a:gd name="connsiteY0" fmla="*/ 1710072 h 1710072"/>
              <a:gd name="connsiteX1" fmla="*/ 206307 w 3782563"/>
              <a:gd name="connsiteY1" fmla="*/ 0 h 1710072"/>
              <a:gd name="connsiteX2" fmla="*/ 3782563 w 3782563"/>
              <a:gd name="connsiteY2" fmla="*/ 2208 h 1710072"/>
              <a:gd name="connsiteX0" fmla="*/ 409840 w 4105477"/>
              <a:gd name="connsiteY0" fmla="*/ 1710072 h 1710072"/>
              <a:gd name="connsiteX1" fmla="*/ 529221 w 4105477"/>
              <a:gd name="connsiteY1" fmla="*/ 0 h 1710072"/>
              <a:gd name="connsiteX2" fmla="*/ 4105477 w 4105477"/>
              <a:gd name="connsiteY2" fmla="*/ 2208 h 1710072"/>
              <a:gd name="connsiteX0" fmla="*/ 409840 w 4105477"/>
              <a:gd name="connsiteY0" fmla="*/ 1710072 h 1710072"/>
              <a:gd name="connsiteX1" fmla="*/ 529221 w 4105477"/>
              <a:gd name="connsiteY1" fmla="*/ 0 h 1710072"/>
              <a:gd name="connsiteX2" fmla="*/ 4105477 w 4105477"/>
              <a:gd name="connsiteY2" fmla="*/ 2208 h 1710072"/>
              <a:gd name="connsiteX0" fmla="*/ 420990 w 4116627"/>
              <a:gd name="connsiteY0" fmla="*/ 1710077 h 1710077"/>
              <a:gd name="connsiteX1" fmla="*/ 540371 w 4116627"/>
              <a:gd name="connsiteY1" fmla="*/ 5 h 1710077"/>
              <a:gd name="connsiteX2" fmla="*/ 4116627 w 4116627"/>
              <a:gd name="connsiteY2" fmla="*/ 2213 h 1710077"/>
              <a:gd name="connsiteX0" fmla="*/ 420990 w 4116627"/>
              <a:gd name="connsiteY0" fmla="*/ 1710077 h 1710077"/>
              <a:gd name="connsiteX1" fmla="*/ 540371 w 4116627"/>
              <a:gd name="connsiteY1" fmla="*/ 5 h 1710077"/>
              <a:gd name="connsiteX2" fmla="*/ 4116627 w 4116627"/>
              <a:gd name="connsiteY2" fmla="*/ 2213 h 1710077"/>
              <a:gd name="connsiteX0" fmla="*/ 0 w 3695637"/>
              <a:gd name="connsiteY0" fmla="*/ 1710072 h 1710072"/>
              <a:gd name="connsiteX1" fmla="*/ 119381 w 3695637"/>
              <a:gd name="connsiteY1" fmla="*/ 0 h 1710072"/>
              <a:gd name="connsiteX2" fmla="*/ 3695637 w 3695637"/>
              <a:gd name="connsiteY2" fmla="*/ 2208 h 1710072"/>
              <a:gd name="connsiteX0" fmla="*/ 0 w 3650004"/>
              <a:gd name="connsiteY0" fmla="*/ 2594975 h 2594975"/>
              <a:gd name="connsiteX1" fmla="*/ 73748 w 3650004"/>
              <a:gd name="connsiteY1" fmla="*/ 0 h 2594975"/>
              <a:gd name="connsiteX2" fmla="*/ 3650004 w 3650004"/>
              <a:gd name="connsiteY2" fmla="*/ 2208 h 2594975"/>
              <a:gd name="connsiteX0" fmla="*/ 0 w 3650004"/>
              <a:gd name="connsiteY0" fmla="*/ 2594975 h 2594975"/>
              <a:gd name="connsiteX1" fmla="*/ 73748 w 3650004"/>
              <a:gd name="connsiteY1" fmla="*/ 0 h 2594975"/>
              <a:gd name="connsiteX2" fmla="*/ 3650004 w 3650004"/>
              <a:gd name="connsiteY2" fmla="*/ 2208 h 2594975"/>
              <a:gd name="connsiteX0" fmla="*/ 0 w 3650004"/>
              <a:gd name="connsiteY0" fmla="*/ 2594975 h 2594975"/>
              <a:gd name="connsiteX1" fmla="*/ 73748 w 3650004"/>
              <a:gd name="connsiteY1" fmla="*/ 0 h 2594975"/>
              <a:gd name="connsiteX2" fmla="*/ 3650004 w 3650004"/>
              <a:gd name="connsiteY2" fmla="*/ 2208 h 2594975"/>
              <a:gd name="connsiteX0" fmla="*/ 0 w 3645856"/>
              <a:gd name="connsiteY0" fmla="*/ 2644136 h 2644136"/>
              <a:gd name="connsiteX1" fmla="*/ 69600 w 3645856"/>
              <a:gd name="connsiteY1" fmla="*/ 0 h 2644136"/>
              <a:gd name="connsiteX2" fmla="*/ 3645856 w 3645856"/>
              <a:gd name="connsiteY2" fmla="*/ 2208 h 2644136"/>
              <a:gd name="connsiteX0" fmla="*/ 0 w 3645856"/>
              <a:gd name="connsiteY0" fmla="*/ 2644136 h 2644136"/>
              <a:gd name="connsiteX1" fmla="*/ 69600 w 3645856"/>
              <a:gd name="connsiteY1" fmla="*/ 0 h 2644136"/>
              <a:gd name="connsiteX2" fmla="*/ 3645856 w 3645856"/>
              <a:gd name="connsiteY2" fmla="*/ 2208 h 2644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45856" h="2644136">
                <a:moveTo>
                  <a:pt x="0" y="2644136"/>
                </a:moveTo>
                <a:cubicBezTo>
                  <a:pt x="76412" y="-3772"/>
                  <a:pt x="11716" y="2565474"/>
                  <a:pt x="69600" y="0"/>
                </a:cubicBezTo>
                <a:lnTo>
                  <a:pt x="3645856" y="2208"/>
                </a:lnTo>
              </a:path>
            </a:pathLst>
          </a:custGeom>
          <a:noFill/>
          <a:ln>
            <a:solidFill>
              <a:srgbClr val="E04E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,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20C23614-E0F1-431B-8A8E-C2000CEBE3A1}"/>
              </a:ext>
            </a:extLst>
          </p:cNvPr>
          <p:cNvSpPr/>
          <p:nvPr/>
        </p:nvSpPr>
        <p:spPr>
          <a:xfrm>
            <a:off x="3341498" y="3180315"/>
            <a:ext cx="44717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Концепция </a:t>
            </a:r>
            <a:r>
              <a:rPr lang="ru-RU" sz="1600" b="1" dirty="0">
                <a:solidFill>
                  <a:srgbClr val="E04E39"/>
                </a:solidFill>
              </a:rPr>
              <a:t>«Бережливое правительство» </a:t>
            </a:r>
            <a:r>
              <a:rPr lang="ru-RU" sz="1600" b="1" dirty="0"/>
              <a:t>(</a:t>
            </a:r>
            <a:r>
              <a:rPr lang="en-US" sz="1600" b="1" dirty="0" err="1"/>
              <a:t>Leangovernment</a:t>
            </a:r>
            <a:r>
              <a:rPr lang="en-US" sz="1600" b="1" dirty="0"/>
              <a:t>)</a:t>
            </a:r>
            <a:r>
              <a:rPr lang="ru-RU" sz="1600" b="1" dirty="0"/>
              <a:t> (США);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Внедрение методов бережливого производства в деятельность Департамента доходов и сборов, Агентства скоростных автомобильных дорог, Министерства труда и пенсий, учреждения здравоохранения и Национальный офис аудита  (Великобритания);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b="1" dirty="0"/>
              <a:t>Внедрение бережливых технологий под управлением и контролем государственных органов (Китай)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2BED4103-F038-4B33-9440-02A2406FB580}"/>
              </a:ext>
            </a:extLst>
          </p:cNvPr>
          <p:cNvSpPr/>
          <p:nvPr/>
        </p:nvSpPr>
        <p:spPr>
          <a:xfrm>
            <a:off x="4072732" y="2610441"/>
            <a:ext cx="3877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04E39"/>
                </a:solidFill>
              </a:rPr>
              <a:t>Государственный сектор: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EB92286B-CB62-48E0-8E43-5B2F8D7EDA98}"/>
              </a:ext>
            </a:extLst>
          </p:cNvPr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1" name="Рисунок 30" descr="Офисный работник">
            <a:extLst>
              <a:ext uri="{FF2B5EF4-FFF2-40B4-BE49-F238E27FC236}">
                <a16:creationId xmlns="" xmlns:a16="http://schemas.microsoft.com/office/drawing/2014/main" id="{C864054D-79A5-430C-A4B3-336A72325E7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314711" y="2410391"/>
            <a:ext cx="758021" cy="758021"/>
          </a:xfrm>
          <a:prstGeom prst="rect">
            <a:avLst/>
          </a:prstGeom>
        </p:spPr>
      </p:pic>
      <p:pic>
        <p:nvPicPr>
          <p:cNvPr id="32" name="Рисунок 31" descr="Фабрика">
            <a:extLst>
              <a:ext uri="{FF2B5EF4-FFF2-40B4-BE49-F238E27FC236}">
                <a16:creationId xmlns="" xmlns:a16="http://schemas.microsoft.com/office/drawing/2014/main" id="{F54C15C9-AC7F-4ADB-BA67-E49FD583078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293518" y="785768"/>
            <a:ext cx="667405" cy="667405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16054FFB-8BEF-4160-A768-EE25B67627A2}"/>
              </a:ext>
            </a:extLst>
          </p:cNvPr>
          <p:cNvSpPr/>
          <p:nvPr/>
        </p:nvSpPr>
        <p:spPr>
          <a:xfrm>
            <a:off x="3335293" y="1409838"/>
            <a:ext cx="44779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Корпорация </a:t>
            </a:r>
            <a:r>
              <a:rPr lang="en-US" sz="1600" b="1" dirty="0"/>
              <a:t>Toyota</a:t>
            </a:r>
            <a:r>
              <a:rPr lang="ru-RU" sz="1600" b="1" dirty="0"/>
              <a:t> (Япония);</a:t>
            </a:r>
          </a:p>
          <a:p>
            <a:pPr algn="just"/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00" b="1" dirty="0"/>
              <a:t>Компания «</a:t>
            </a:r>
            <a:r>
              <a:rPr lang="en-US" sz="1600" b="1" dirty="0"/>
              <a:t>Ford Motor Company»</a:t>
            </a:r>
            <a:r>
              <a:rPr lang="ru-RU" sz="1600" b="1" dirty="0"/>
              <a:t> (США)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ru-RU" sz="1600" b="1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6358491D-ABFA-4300-910A-E29FE46FC09C}"/>
              </a:ext>
            </a:extLst>
          </p:cNvPr>
          <p:cNvSpPr/>
          <p:nvPr/>
        </p:nvSpPr>
        <p:spPr>
          <a:xfrm>
            <a:off x="3991456" y="1019370"/>
            <a:ext cx="38217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E04E39"/>
                </a:solidFill>
                <a:ea typeface="Segoe UI Symbol" panose="020B0502040204020203" pitchFamily="34" charset="0"/>
              </a:rPr>
              <a:t>Промышленный сектор: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8D91ACCE-A425-4D6C-915C-BF368949A0A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250" y="3400730"/>
            <a:ext cx="3058372" cy="2768706"/>
          </a:xfrm>
          <a:prstGeom prst="flowChartDecision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BA3D1EA6-60BF-42B4-91A8-883D1A046DA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4450" y="1219425"/>
            <a:ext cx="3188862" cy="2808277"/>
          </a:xfrm>
          <a:prstGeom prst="flowChartDecision">
            <a:avLst/>
          </a:prstGeom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28907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17" name="Блок-схема: задержка 16"/>
          <p:cNvSpPr/>
          <p:nvPr/>
        </p:nvSpPr>
        <p:spPr>
          <a:xfrm>
            <a:off x="1" y="1612491"/>
            <a:ext cx="3254476" cy="3569110"/>
          </a:xfrm>
          <a:prstGeom prst="flowChartDelay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2916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/>
        </p:nvGrpSpPr>
        <p:grpSpPr>
          <a:xfrm>
            <a:off x="1162393" y="2424122"/>
            <a:ext cx="1400544" cy="1438092"/>
            <a:chOff x="1437689" y="2424122"/>
            <a:chExt cx="1400544" cy="143809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33637028"/>
              </p:ext>
            </p:extLst>
          </p:nvPr>
        </p:nvGraphicFramePr>
        <p:xfrm>
          <a:off x="344138" y="1936955"/>
          <a:ext cx="4031226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161687" y="28"/>
            <a:ext cx="7049729" cy="685294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2046546" y="816819"/>
            <a:ext cx="9604679" cy="1120136"/>
          </a:xfrm>
          <a:custGeom>
            <a:avLst/>
            <a:gdLst>
              <a:gd name="connsiteX0" fmla="*/ 0 w 1030950"/>
              <a:gd name="connsiteY0" fmla="*/ 1188962 h 1188962"/>
              <a:gd name="connsiteX1" fmla="*/ 515475 w 1030950"/>
              <a:gd name="connsiteY1" fmla="*/ 0 h 1188962"/>
              <a:gd name="connsiteX2" fmla="*/ 1030950 w 1030950"/>
              <a:gd name="connsiteY2" fmla="*/ 1188962 h 1188962"/>
              <a:gd name="connsiteX3" fmla="*/ 0 w 1030950"/>
              <a:gd name="connsiteY3" fmla="*/ 1188962 h 1188962"/>
              <a:gd name="connsiteX0" fmla="*/ 1030950 w 1122390"/>
              <a:gd name="connsiteY0" fmla="*/ 1188962 h 1280402"/>
              <a:gd name="connsiteX1" fmla="*/ 0 w 1122390"/>
              <a:gd name="connsiteY1" fmla="*/ 1188962 h 1280402"/>
              <a:gd name="connsiteX2" fmla="*/ 515475 w 1122390"/>
              <a:gd name="connsiteY2" fmla="*/ 0 h 1280402"/>
              <a:gd name="connsiteX3" fmla="*/ 1122390 w 1122390"/>
              <a:gd name="connsiteY3" fmla="*/ 1280402 h 1280402"/>
              <a:gd name="connsiteX0" fmla="*/ 0 w 1122390"/>
              <a:gd name="connsiteY0" fmla="*/ 1188962 h 1280402"/>
              <a:gd name="connsiteX1" fmla="*/ 515475 w 1122390"/>
              <a:gd name="connsiteY1" fmla="*/ 0 h 1280402"/>
              <a:gd name="connsiteX2" fmla="*/ 1122390 w 1122390"/>
              <a:gd name="connsiteY2" fmla="*/ 1280402 h 128040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267172 h 1267172"/>
              <a:gd name="connsiteX1" fmla="*/ 515475 w 3885254"/>
              <a:gd name="connsiteY1" fmla="*/ 78210 h 1267172"/>
              <a:gd name="connsiteX2" fmla="*/ 3885254 w 3885254"/>
              <a:gd name="connsiteY2" fmla="*/ 109915 h 126717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88962 h 1188962"/>
              <a:gd name="connsiteX1" fmla="*/ 515475 w 3885254"/>
              <a:gd name="connsiteY1" fmla="*/ 0 h 1188962"/>
              <a:gd name="connsiteX2" fmla="*/ 3885254 w 3885254"/>
              <a:gd name="connsiteY2" fmla="*/ 31705 h 1188962"/>
              <a:gd name="connsiteX0" fmla="*/ 0 w 3885254"/>
              <a:gd name="connsiteY0" fmla="*/ 1169297 h 1169297"/>
              <a:gd name="connsiteX1" fmla="*/ 308998 w 3885254"/>
              <a:gd name="connsiteY1" fmla="*/ 0 h 1169297"/>
              <a:gd name="connsiteX2" fmla="*/ 3885254 w 3885254"/>
              <a:gd name="connsiteY2" fmla="*/ 12040 h 1169297"/>
              <a:gd name="connsiteX0" fmla="*/ 0 w 4052402"/>
              <a:gd name="connsiteY0" fmla="*/ 1129968 h 1129968"/>
              <a:gd name="connsiteX1" fmla="*/ 476146 w 4052402"/>
              <a:gd name="connsiteY1" fmla="*/ 0 h 1129968"/>
              <a:gd name="connsiteX2" fmla="*/ 4052402 w 4052402"/>
              <a:gd name="connsiteY2" fmla="*/ 12040 h 1129968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  <a:gd name="connsiteX0" fmla="*/ 0 w 4052402"/>
              <a:gd name="connsiteY0" fmla="*/ 1120136 h 1120136"/>
              <a:gd name="connsiteX1" fmla="*/ 476146 w 4052402"/>
              <a:gd name="connsiteY1" fmla="*/ 0 h 1120136"/>
              <a:gd name="connsiteX2" fmla="*/ 4052402 w 4052402"/>
              <a:gd name="connsiteY2" fmla="*/ 2208 h 1120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52402" h="1120136">
                <a:moveTo>
                  <a:pt x="0" y="1120136"/>
                </a:moveTo>
                <a:cubicBezTo>
                  <a:pt x="171825" y="723815"/>
                  <a:pt x="-4249" y="1107277"/>
                  <a:pt x="476146" y="0"/>
                </a:cubicBezTo>
                <a:lnTo>
                  <a:pt x="4052402" y="2208"/>
                </a:lnTo>
              </a:path>
            </a:pathLst>
          </a:custGeom>
          <a:noFill/>
          <a:ln>
            <a:solidFill>
              <a:srgbClr val="E04E39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,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3583459" y="1074057"/>
            <a:ext cx="3534033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b="1" dirty="0">
                <a:solidFill>
                  <a:srgbClr val="FF0000"/>
                </a:solidFill>
              </a:rPr>
              <a:t>Инструменты: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dirty="0"/>
              <a:t>Организация рабочего пространства по </a:t>
            </a:r>
            <a:r>
              <a:rPr lang="ru-RU" b="1" dirty="0"/>
              <a:t>системе 5С</a:t>
            </a:r>
            <a:r>
              <a:rPr lang="ru-RU" dirty="0"/>
              <a:t>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Визуализация</a:t>
            </a:r>
            <a:r>
              <a:rPr lang="ru-RU" dirty="0"/>
              <a:t>: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rgbClr val="E04E39"/>
              </a:buClr>
            </a:pPr>
            <a:r>
              <a:rPr lang="ru-RU" i="1" dirty="0"/>
              <a:t>       - </a:t>
            </a:r>
            <a:r>
              <a:rPr lang="ru-RU" i="1" dirty="0" err="1"/>
              <a:t>Канбан</a:t>
            </a:r>
            <a:r>
              <a:rPr lang="ru-RU" i="1" dirty="0"/>
              <a:t>;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rgbClr val="E04E39"/>
              </a:buClr>
            </a:pPr>
            <a:r>
              <a:rPr lang="ru-RU" i="1" dirty="0"/>
              <a:t>       -  Диаграмма Парето;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rgbClr val="E04E39"/>
              </a:buClr>
            </a:pPr>
            <a:r>
              <a:rPr lang="ru-RU" i="1" dirty="0"/>
              <a:t>       - Диаграмма Исикавы.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b="1" dirty="0" err="1"/>
              <a:t>Гемба</a:t>
            </a:r>
            <a:r>
              <a:rPr lang="ru-RU" b="1" dirty="0"/>
              <a:t>(</a:t>
            </a:r>
            <a:r>
              <a:rPr lang="en-US" b="1" dirty="0"/>
              <a:t>Gemba)</a:t>
            </a:r>
            <a:r>
              <a:rPr lang="ru-RU" dirty="0"/>
              <a:t>;</a:t>
            </a:r>
          </a:p>
          <a:p>
            <a:pPr marL="285750" indent="-285750">
              <a:lnSpc>
                <a:spcPts val="1600"/>
              </a:lnSpc>
              <a:spcAft>
                <a:spcPts val="600"/>
              </a:spcAft>
              <a:buClr>
                <a:srgbClr val="E04E39"/>
              </a:buClr>
              <a:buFont typeface="Arial" panose="020B0604020202020204" pitchFamily="34" charset="0"/>
              <a:buChar char="•"/>
            </a:pPr>
            <a:r>
              <a:rPr lang="ru-RU" b="1" dirty="0"/>
              <a:t>Кайдзен</a:t>
            </a:r>
            <a:r>
              <a:rPr lang="ru-RU" dirty="0"/>
              <a:t>: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rgbClr val="E04E39"/>
              </a:buClr>
            </a:pPr>
            <a:r>
              <a:rPr lang="ru-RU" i="1" dirty="0"/>
              <a:t>       - </a:t>
            </a:r>
            <a:r>
              <a:rPr lang="en-US" i="1" dirty="0"/>
              <a:t>5W+1H</a:t>
            </a:r>
            <a:r>
              <a:rPr lang="ru-RU" i="1" dirty="0"/>
              <a:t>;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rgbClr val="E04E39"/>
              </a:buClr>
            </a:pPr>
            <a:r>
              <a:rPr lang="ru-RU" i="1" dirty="0"/>
              <a:t>       - 5 почему;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rgbClr val="E04E39"/>
              </a:buClr>
            </a:pPr>
            <a:r>
              <a:rPr lang="ru-RU" i="1" dirty="0"/>
              <a:t>       - Цикл </a:t>
            </a:r>
            <a:r>
              <a:rPr lang="en-US" i="1" dirty="0"/>
              <a:t>PDCA</a:t>
            </a:r>
            <a:r>
              <a:rPr lang="ru-RU" i="1" dirty="0"/>
              <a:t>.</a:t>
            </a:r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069028"/>
            <a:ext cx="776748" cy="48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E04E39"/>
                </a:solidFill>
                <a:latin typeface="+mn-lt"/>
              </a:rPr>
              <a:t>7</a:t>
            </a:r>
            <a:endParaRPr lang="ru-RU" sz="2800" b="1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522515" y="5181600"/>
            <a:ext cx="3077028" cy="1246495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500" dirty="0"/>
              <a:t>ГОАУ «МФЦ» было сформировано в 2012 году путем объединения нескольких муниципальных автономных и муниципальных бюджетных учреждений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12456" y="317295"/>
            <a:ext cx="8328777" cy="626134"/>
          </a:xfrm>
          <a:solidFill>
            <a:srgbClr val="E04E3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Анализ деятельности Многофункционального центра предоставления государственных и муниципальных услуг в Новгородской области.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32" name="Рисунок 31">
            <a:extLst>
              <a:ext uri="{FF2B5EF4-FFF2-40B4-BE49-F238E27FC236}">
                <a16:creationId xmlns="" xmlns:a16="http://schemas.microsoft.com/office/drawing/2014/main" id="{5F5FD4A4-AC8D-4884-BABA-F0F8ED679AD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0620" y="937236"/>
            <a:ext cx="1992549" cy="2063683"/>
          </a:xfrm>
          <a:prstGeom prst="flowChartDecision">
            <a:avLst/>
          </a:prstGeom>
          <a:noFill/>
          <a:ln w="19050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5287C1A-7447-43B3-BC6D-4E9036661A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10"/>
          <a:stretch/>
        </p:blipFill>
        <p:spPr>
          <a:xfrm>
            <a:off x="7456728" y="1156547"/>
            <a:ext cx="3395974" cy="3342882"/>
          </a:xfrm>
          <a:prstGeom prst="diamond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 descr="https://cf2.ppt-online.org/files2/slide/v/vV7MSjgtz4W3wxFG6QN1oLBnpdCbDJAZrYfTXilsm/slide-1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1" y="957943"/>
            <a:ext cx="8171542" cy="547188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Прямоугольник 19"/>
          <p:cNvSpPr/>
          <p:nvPr/>
        </p:nvSpPr>
        <p:spPr>
          <a:xfrm>
            <a:off x="11351741" y="5965370"/>
            <a:ext cx="4919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E04E39"/>
                </a:solidFill>
              </a:rPr>
              <a:t>6</a:t>
            </a:r>
            <a:endParaRPr lang="ru-RU" sz="2800" b="1" dirty="0">
              <a:solidFill>
                <a:srgbClr val="E04E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8893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17" name="Блок-схема: задержка 16"/>
          <p:cNvSpPr/>
          <p:nvPr/>
        </p:nvSpPr>
        <p:spPr>
          <a:xfrm>
            <a:off x="1" y="1612491"/>
            <a:ext cx="3254476" cy="3569110"/>
          </a:xfrm>
          <a:prstGeom prst="flowChartDelay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2916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7"/>
          <p:cNvGrpSpPr/>
          <p:nvPr/>
        </p:nvGrpSpPr>
        <p:grpSpPr>
          <a:xfrm>
            <a:off x="1162393" y="2424122"/>
            <a:ext cx="1400544" cy="1438092"/>
            <a:chOff x="1437689" y="2424122"/>
            <a:chExt cx="1400544" cy="1438092"/>
          </a:xfrm>
        </p:grpSpPr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633637028"/>
              </p:ext>
            </p:extLst>
          </p:nvPr>
        </p:nvGraphicFramePr>
        <p:xfrm>
          <a:off x="344138" y="1936955"/>
          <a:ext cx="4031226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5161687" y="28"/>
            <a:ext cx="7049729" cy="685294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069028"/>
            <a:ext cx="776748" cy="48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E04E39"/>
                </a:solidFill>
                <a:latin typeface="+mn-lt"/>
              </a:rPr>
              <a:t>7</a:t>
            </a:r>
            <a:endParaRPr lang="ru-RU" sz="2800" b="1" dirty="0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12456" y="317295"/>
            <a:ext cx="8328777" cy="626134"/>
          </a:xfrm>
          <a:solidFill>
            <a:srgbClr val="E04E3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Анализ деятельности Многофункционального центра предоставления государственных и муниципальных услуг в Новгородской области.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9" name="Рисунок 18" descr="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8343" y="986970"/>
            <a:ext cx="4151086" cy="5297715"/>
          </a:xfrm>
          <a:prstGeom prst="rect">
            <a:avLst/>
          </a:prstGeom>
        </p:spPr>
      </p:pic>
      <p:pic>
        <p:nvPicPr>
          <p:cNvPr id="21" name="Рисунок 20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0743" y="1021491"/>
            <a:ext cx="7082187" cy="5147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8893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161687" y="28"/>
            <a:ext cx="7049729" cy="685294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069028"/>
            <a:ext cx="776748" cy="48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E04E39"/>
                </a:solidFill>
                <a:latin typeface="+mn-lt"/>
              </a:rPr>
              <a:t>8</a:t>
            </a:r>
            <a:endParaRPr lang="ru-RU" sz="2800" b="1" dirty="0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512456" y="317295"/>
            <a:ext cx="8328777" cy="626134"/>
          </a:xfrm>
          <a:solidFill>
            <a:srgbClr val="E04E3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ru-RU" sz="2200" b="1" dirty="0">
                <a:solidFill>
                  <a:schemeClr val="bg1"/>
                </a:solidFill>
              </a:rPr>
              <a:t>Анализ деятельности Многофункционального центра предоставления государственных и муниципальных услуг в Новгородской области.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5" name="Рисунок 14" descr="6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6444343" y="3614058"/>
            <a:ext cx="4868634" cy="2452914"/>
          </a:xfrm>
          <a:prstGeom prst="rect">
            <a:avLst/>
          </a:prstGeom>
        </p:spPr>
      </p:pic>
      <p:pic>
        <p:nvPicPr>
          <p:cNvPr id="18" name="Рисунок 17" descr="5.jpg"/>
          <p:cNvPicPr/>
          <p:nvPr/>
        </p:nvPicPr>
        <p:blipFill>
          <a:blip r:embed="rId4"/>
          <a:stretch>
            <a:fillRect/>
          </a:stretch>
        </p:blipFill>
        <p:spPr>
          <a:xfrm>
            <a:off x="420915" y="1117373"/>
            <a:ext cx="4891314" cy="3411084"/>
          </a:xfrm>
          <a:prstGeom prst="rect">
            <a:avLst/>
          </a:prstGeom>
        </p:spPr>
      </p:pic>
      <p:sp>
        <p:nvSpPr>
          <p:cNvPr id="23" name="Прямоугольник 22"/>
          <p:cNvSpPr/>
          <p:nvPr/>
        </p:nvSpPr>
        <p:spPr>
          <a:xfrm>
            <a:off x="624114" y="4920343"/>
            <a:ext cx="4615543" cy="830997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Перечень расширяется и редактируется с учетом уровня </a:t>
            </a:r>
            <a:r>
              <a:rPr lang="ru-RU" sz="1600" b="1" dirty="0" err="1"/>
              <a:t>востребованности</a:t>
            </a:r>
            <a:r>
              <a:rPr lang="ru-RU" sz="1600" b="1" dirty="0"/>
              <a:t> услуг среди заявителей. 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6415314" y="1523999"/>
            <a:ext cx="4905829" cy="1569660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Уровень удовлетворенности граждан качеством оказания государственных и муниципальных услуг с каждым годом повышается. По данным ежемесячного мониторинга, проводимого в учреждении, более  90% граждан удовлетворены получением услуг</a:t>
            </a:r>
            <a:r>
              <a:rPr lang="en-US" sz="1600" b="1" dirty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01889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68913" y="5052"/>
            <a:ext cx="7023087" cy="6858000"/>
          </a:xfrm>
          <a:prstGeom prst="rect">
            <a:avLst/>
          </a:prstGeom>
          <a:noFill/>
        </p:spPr>
      </p:pic>
      <p:sp>
        <p:nvSpPr>
          <p:cNvPr id="29" name="Прямоугольник 28"/>
          <p:cNvSpPr/>
          <p:nvPr/>
        </p:nvSpPr>
        <p:spPr>
          <a:xfrm>
            <a:off x="5161687" y="28"/>
            <a:ext cx="7049729" cy="6852948"/>
          </a:xfrm>
          <a:prstGeom prst="rect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alpha val="49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04800" y="329652"/>
            <a:ext cx="11552903" cy="6208800"/>
          </a:xfrm>
          <a:prstGeom prst="rect">
            <a:avLst/>
          </a:prstGeom>
          <a:noFill/>
          <a:ln w="76200">
            <a:solidFill>
              <a:srgbClr val="D3B09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Заголовок 8"/>
          <p:cNvSpPr txBox="1">
            <a:spLocks/>
          </p:cNvSpPr>
          <p:nvPr/>
        </p:nvSpPr>
        <p:spPr>
          <a:xfrm>
            <a:off x="11176421" y="6069028"/>
            <a:ext cx="776748" cy="48178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E04E39"/>
                </a:solidFill>
                <a:latin typeface="+mn-lt"/>
              </a:rPr>
              <a:t>9</a:t>
            </a:r>
            <a:endParaRPr lang="ru-RU" sz="2800" b="1" dirty="0">
              <a:latin typeface="+mn-lt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344562" y="317294"/>
            <a:ext cx="8496671" cy="605343"/>
          </a:xfrm>
          <a:solidFill>
            <a:srgbClr val="E04E3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chemeClr val="bg1"/>
                </a:solidFill>
              </a:rPr>
              <a:t/>
            </a:r>
            <a:br>
              <a:rPr lang="en-US" sz="2200" b="1" dirty="0">
                <a:solidFill>
                  <a:schemeClr val="bg1"/>
                </a:solidFill>
              </a:rPr>
            </a:br>
            <a:r>
              <a:rPr lang="ru-RU" sz="2200" b="1" dirty="0">
                <a:solidFill>
                  <a:schemeClr val="bg1"/>
                </a:solidFill>
              </a:rPr>
              <a:t>Оптимизация процесса оказания государственных и муниципальных услуг в Новгородской области</a:t>
            </a:r>
            <a:endParaRPr lang="ru-RU" sz="2200" dirty="0">
              <a:solidFill>
                <a:schemeClr val="bg1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381829" y="1175661"/>
            <a:ext cx="7112000" cy="403187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b="1" dirty="0"/>
              <a:t>Эффективная организация рабочих мест специалистов</a:t>
            </a:r>
            <a:endParaRPr lang="en-US" sz="1600" b="1" dirty="0"/>
          </a:p>
          <a:p>
            <a:pPr algn="just"/>
            <a:endParaRPr lang="en-US" sz="1600" b="1" dirty="0"/>
          </a:p>
          <a:p>
            <a:pPr lvl="0"/>
            <a:r>
              <a:rPr lang="ru-RU" sz="1600" b="1" dirty="0" smtClean="0"/>
              <a:t>Хотелось </a:t>
            </a:r>
            <a:r>
              <a:rPr lang="ru-RU" sz="1600" b="1" dirty="0"/>
              <a:t>бы отметить, что организация рабочего пространства по системе 5С позволила: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/>
              <a:t>       </a:t>
            </a:r>
            <a:r>
              <a:rPr lang="ru-RU" sz="1600" dirty="0"/>
              <a:t>значительно повысить производительность труда;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/>
              <a:t>       </a:t>
            </a:r>
            <a:r>
              <a:rPr lang="ru-RU" sz="1600" dirty="0"/>
              <a:t>сократить временные потери, главным образом на поиск необходимой информации и документов при исполнении </a:t>
            </a:r>
            <a:endParaRPr lang="en-US" sz="1600" dirty="0"/>
          </a:p>
          <a:p>
            <a:pPr lvl="0">
              <a:buFont typeface="Arial" pitchFamily="34" charset="0"/>
              <a:buChar char="•"/>
            </a:pPr>
            <a:r>
              <a:rPr lang="ru-RU" sz="1600" dirty="0"/>
              <a:t>служебных обязанностей,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/>
              <a:t>         </a:t>
            </a:r>
            <a:r>
              <a:rPr lang="ru-RU" sz="1600" dirty="0"/>
              <a:t>повысить качество предоставления услуг,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/>
              <a:t>          </a:t>
            </a:r>
            <a:r>
              <a:rPr lang="ru-RU" sz="1600" dirty="0"/>
              <a:t>избавится от устаревших документов и ненужных запасов </a:t>
            </a:r>
            <a:r>
              <a:rPr lang="en-US" sz="1600" dirty="0"/>
              <a:t>             </a:t>
            </a:r>
            <a:r>
              <a:rPr lang="ru-RU" sz="1600" dirty="0"/>
              <a:t>канцелярских принадлежностей;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/>
              <a:t>        </a:t>
            </a:r>
            <a:r>
              <a:rPr lang="ru-RU" sz="1600" dirty="0"/>
              <a:t>сократить сроки согласования документов и принятия стратегических решений;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/>
              <a:t>         </a:t>
            </a:r>
            <a:r>
              <a:rPr lang="ru-RU" sz="1600" dirty="0"/>
              <a:t>оптимизировать документооборот между структурными подразделениями учреждения;</a:t>
            </a:r>
          </a:p>
          <a:p>
            <a:pPr lvl="0">
              <a:buFont typeface="Arial" pitchFamily="34" charset="0"/>
              <a:buChar char="•"/>
            </a:pPr>
            <a:r>
              <a:rPr lang="en-US" sz="1600" dirty="0"/>
              <a:t>         </a:t>
            </a:r>
            <a:r>
              <a:rPr lang="ru-RU" sz="1600" dirty="0"/>
              <a:t>улучшить корпоративную культуру учреждения.</a:t>
            </a:r>
          </a:p>
        </p:txBody>
      </p:sp>
      <p:sp>
        <p:nvSpPr>
          <p:cNvPr id="11" name="Блок-схема: задержка 10"/>
          <p:cNvSpPr/>
          <p:nvPr/>
        </p:nvSpPr>
        <p:spPr>
          <a:xfrm>
            <a:off x="1" y="1612491"/>
            <a:ext cx="3254476" cy="3569110"/>
          </a:xfrm>
          <a:prstGeom prst="flowChartDelay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C29167"/>
              </a:gs>
            </a:gsLst>
            <a:lin ang="2700000" scaled="1"/>
            <a:tileRect/>
          </a:gra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2633637028"/>
              </p:ext>
            </p:extLst>
          </p:nvPr>
        </p:nvGraphicFramePr>
        <p:xfrm>
          <a:off x="344138" y="1936955"/>
          <a:ext cx="4031226" cy="2848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162393" y="2424122"/>
            <a:ext cx="1400544" cy="1438092"/>
            <a:chOff x="1437689" y="2424122"/>
            <a:chExt cx="1400544" cy="1438092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689" y="2931798"/>
              <a:ext cx="930416" cy="930416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158" y="2424122"/>
              <a:ext cx="1249075" cy="1015352"/>
            </a:xfrm>
            <a:prstGeom prst="rect">
              <a:avLst/>
            </a:prstGeom>
          </p:spPr>
        </p:pic>
      </p:grp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BE6D5FE5-6B01-41C2-B77C-FFC0DAB4ECC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2" t="-20398" r="8739" b="-1969"/>
          <a:stretch/>
        </p:blipFill>
        <p:spPr>
          <a:xfrm>
            <a:off x="9473363" y="3381928"/>
            <a:ext cx="2561969" cy="2741031"/>
          </a:xfrm>
          <a:prstGeom prst="diamond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D5287C1A-7447-43B3-BC6D-4E9036661A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3810"/>
          <a:stretch/>
        </p:blipFill>
        <p:spPr>
          <a:xfrm flipH="1">
            <a:off x="10014856" y="1224793"/>
            <a:ext cx="2177143" cy="2215093"/>
          </a:xfrm>
          <a:prstGeom prst="diamond">
            <a:avLst/>
          </a:prstGeom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1" name="Прямоугольник 30"/>
          <p:cNvSpPr/>
          <p:nvPr/>
        </p:nvSpPr>
        <p:spPr>
          <a:xfrm>
            <a:off x="535460" y="5338119"/>
            <a:ext cx="9086336" cy="1077218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just"/>
            <a:r>
              <a:rPr lang="ru-RU" sz="1600" dirty="0"/>
              <a:t>В учреждении следует уделять особое внимание мероприятиям, направленным на развитие и обучение персонала, которые позволят повысить уровень профессиональных знаний и качество обслуживания заявителей, а также поспособствуют совершенствованию механизма взаимодействия с органами власти. </a:t>
            </a:r>
          </a:p>
        </p:txBody>
      </p:sp>
    </p:spTree>
    <p:extLst>
      <p:ext uri="{BB962C8B-B14F-4D97-AF65-F5344CB8AC3E}">
        <p14:creationId xmlns:p14="http://schemas.microsoft.com/office/powerpoint/2010/main" val="10018893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2694</TotalTime>
  <Words>703</Words>
  <Application>Microsoft Office PowerPoint</Application>
  <PresentationFormat>Широкоэкранный</PresentationFormat>
  <Paragraphs>121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Segoe UI Symbol</vt:lpstr>
      <vt:lpstr>Times New Roman</vt:lpstr>
      <vt:lpstr>Verdana</vt:lpstr>
      <vt:lpstr>Тема Office</vt:lpstr>
      <vt:lpstr>Бережливый Многофункциональный центр предоставления государственных и муниципальных услуг в Новгородской области</vt:lpstr>
      <vt:lpstr>Бережливый Многофункциональный центр предоставления государственных и муниципальных услуг в Новгородской области</vt:lpstr>
      <vt:lpstr>Теоретико-прикладные аспекты Lean-технологий</vt:lpstr>
      <vt:lpstr>Российский опыт внедрения бережливых технологий</vt:lpstr>
      <vt:lpstr>Зарубежная практика внедрения бережливых технологий</vt:lpstr>
      <vt:lpstr>Анализ деятельности Многофункционального центра предоставления государственных и муниципальных услуг в Новгородской области.</vt:lpstr>
      <vt:lpstr>Анализ деятельности Многофункционального центра предоставления государственных и муниципальных услуг в Новгородской области.</vt:lpstr>
      <vt:lpstr>Анализ деятельности Многофункционального центра предоставления государственных и муниципальных услуг в Новгородской области.</vt:lpstr>
      <vt:lpstr> Оптимизация процесса оказания государственных и муниципальных услуг в Новгородской области</vt:lpstr>
      <vt:lpstr> Оптимизация процесса оказания государственных и муниципальных услуг в Новгородской области</vt:lpstr>
      <vt:lpstr>Бережливый Многофункциональный центр предоставления государственных и муниципальных услуг в Новгородской области</vt:lpstr>
      <vt:lpstr>Бережливый Многофункциональный центр предоставления государственных и муниципальных услуг в Новгородской области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VN-BM-MET-07</dc:creator>
  <cp:lastModifiedBy>VN-PS-ZAM-01</cp:lastModifiedBy>
  <cp:revision>228</cp:revision>
  <cp:lastPrinted>2020-12-07T05:50:02Z</cp:lastPrinted>
  <dcterms:created xsi:type="dcterms:W3CDTF">2020-07-13T07:34:16Z</dcterms:created>
  <dcterms:modified xsi:type="dcterms:W3CDTF">2020-12-07T05:57:05Z</dcterms:modified>
</cp:coreProperties>
</file>