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9" r:id="rId2"/>
    <p:sldId id="295" r:id="rId3"/>
    <p:sldId id="297" r:id="rId4"/>
    <p:sldId id="298" r:id="rId5"/>
    <p:sldId id="299" r:id="rId6"/>
    <p:sldId id="301" r:id="rId7"/>
    <p:sldId id="302" r:id="rId8"/>
    <p:sldId id="305" r:id="rId9"/>
    <p:sldId id="300" r:id="rId10"/>
    <p:sldId id="29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3300"/>
    <a:srgbClr val="422722"/>
    <a:srgbClr val="C29167"/>
    <a:srgbClr val="FBE5D6"/>
    <a:srgbClr val="E04E39"/>
    <a:srgbClr val="DD5143"/>
    <a:srgbClr val="D3B092"/>
    <a:srgbClr val="C39367"/>
    <a:srgbClr val="72423A"/>
    <a:srgbClr val="FFFCF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-581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autoTitleDeleted val="1"/>
    <c:plotArea>
      <c:layout>
        <c:manualLayout>
          <c:layoutTarget val="inner"/>
          <c:xMode val="edge"/>
          <c:yMode val="edge"/>
          <c:x val="4.4426748655271971E-2"/>
          <c:y val="0"/>
          <c:w val="0.78630299275794158"/>
          <c:h val="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brightRoom" dir="t"/>
            </a:scene3d>
            <a:sp3d prstMaterial="matte">
              <a:bevelT w="38100" h="50800" prst="coolSlant"/>
            </a:sp3d>
          </c:spPr>
          <c:explosion val="5"/>
          <c:dPt>
            <c:idx val="0"/>
            <c:spPr>
              <a:solidFill>
                <a:srgbClr val="C29167"/>
              </a:solidFill>
              <a:ln w="1905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brightRoom" dir="t"/>
              </a:scene3d>
              <a:sp3d prstMaterial="matte">
                <a:bevelT w="38100" h="50800" prst="coolSlant"/>
              </a:sp3d>
            </c:spPr>
          </c:dPt>
          <c:dPt>
            <c:idx val="1"/>
            <c:spPr>
              <a:solidFill>
                <a:srgbClr val="C29167"/>
              </a:solidFill>
              <a:ln w="1905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brightRoom" dir="t"/>
              </a:scene3d>
              <a:sp3d prstMaterial="matte">
                <a:bevelT w="38100" h="50800" prst="coolSlant"/>
              </a:sp3d>
            </c:spPr>
          </c:dPt>
          <c:dPt>
            <c:idx val="2"/>
            <c:spPr>
              <a:solidFill>
                <a:srgbClr val="C29167"/>
              </a:solidFill>
              <a:ln w="1905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brightRoom" dir="t"/>
              </a:scene3d>
              <a:sp3d prstMaterial="matte">
                <a:bevelT w="38100" h="50800" prst="coolSlant"/>
              </a:sp3d>
            </c:spPr>
          </c:dPt>
          <c:dPt>
            <c:idx val="3"/>
            <c:spPr>
              <a:solidFill>
                <a:srgbClr val="C29167"/>
              </a:solidFill>
              <a:ln w="1905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brightRoom" dir="t"/>
              </a:scene3d>
              <a:sp3d prstMaterial="matte">
                <a:bevelT w="38100" h="50800" prst="coolSlant"/>
              </a:sp3d>
            </c:spPr>
          </c:dPt>
          <c:dLbls>
            <c:delete val="1"/>
          </c:dLbls>
          <c:cat>
            <c:strRef>
              <c:f>Лист1!$A$2:$A$5</c:f>
              <c:strCache>
                <c:ptCount val="4"/>
                <c:pt idx="0">
                  <c:v>УПРАВЛЕНИЕ МОНИТОРИНГА</c:v>
                </c:pt>
                <c:pt idx="1">
                  <c:v>ОТДЕЛ ПОВЫШЕНИЯ КАЧЕСТВА</c:v>
                </c:pt>
                <c:pt idx="2">
                  <c:v>АДМИНИСТРАТИВНО-ХОЗЯЙСТВЕННАЯ ДЕЯТЕЛЬНОСТЬ</c:v>
                </c:pt>
                <c:pt idx="3">
                  <c:v>ОТДЕЛ КАДРОВ</c:v>
                </c:pt>
              </c:strCache>
              <c:extLst>
                <c:ext xmlns:c15="http://schemas.microsoft.com/office/drawing/2012/chart" uri="{02D57815-91ED-43cb-92C2-25804820EDAC}">
                  <c15:fullRef>
                    <c15:sqref>Лист1!$A$2:$A$10</c15:sqref>
                  </c15:fullRef>
                </c:ext>
              </c:extLst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Лист1!$B$2:$B$10</c15:sqref>
                  </c15:fullRef>
                </c:ext>
              </c:extLst>
            </c:numRef>
          </c:val>
          <c:extLst>
            <c:ext xmlns:c15="http://schemas.microsoft.com/office/drawing/2012/chart" uri="{02D57815-91ED-43cb-92C2-25804820EDAC}">
              <c15:categoryFilterExceptions>
                <c15:categoryFilterException>
                  <c15:sqref>Лист1!$B$6</c15:sqref>
                  <c15:spPr xmlns:c15="http://schemas.microsoft.com/office/drawing/2012/chart">
                    <a:solidFill>
                      <a:srgbClr val="C29167"/>
                    </a:solidFill>
                    <a:ln w="19050">
                      <a:noFill/>
                    </a:ln>
                    <a:effectLst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  <a:scene3d>
                      <a:camera prst="orthographicFront"/>
                      <a:lightRig rig="brightRoom" dir="t"/>
                    </a:scene3d>
                    <a:sp3d prstMaterial="matte">
                      <a:bevelT w="38100" h="50800" prst="coolSlant"/>
                    </a:sp3d>
                  </c15:spPr>
                  <c15:bubble3D val="0"/>
                </c15:categoryFilterException>
                <c15:categoryFilterException>
                  <c15:sqref>Лист1!$B$7</c15:sqref>
                  <c15:spPr xmlns:c15="http://schemas.microsoft.com/office/drawing/2012/chart">
                    <a:solidFill>
                      <a:srgbClr val="C29167"/>
                    </a:solidFill>
                    <a:ln w="19050">
                      <a:noFill/>
                    </a:ln>
                    <a:effectLst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  <a:scene3d>
                      <a:camera prst="orthographicFront"/>
                      <a:lightRig rig="brightRoom" dir="t"/>
                    </a:scene3d>
                    <a:sp3d prstMaterial="matte">
                      <a:bevelT w="38100" h="50800" prst="coolSlant"/>
                    </a:sp3d>
                  </c15:spPr>
                  <c15:bubble3D val="0"/>
                </c15:categoryFilterException>
                <c15:categoryFilterException>
                  <c15:sqref>Лист1!$B$8</c15:sqref>
                  <c15:spPr xmlns:c15="http://schemas.microsoft.com/office/drawing/2012/chart">
                    <a:solidFill>
                      <a:srgbClr val="C29167"/>
                    </a:solidFill>
                    <a:ln w="19050">
                      <a:noFill/>
                    </a:ln>
                    <a:effectLst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  <a:scene3d>
                      <a:camera prst="orthographicFront"/>
                      <a:lightRig rig="brightRoom" dir="t"/>
                    </a:scene3d>
                    <a:sp3d prstMaterial="matte">
                      <a:bevelT w="38100" h="50800" prst="coolSlant"/>
                    </a:sp3d>
                  </c15:spPr>
                  <c15:bubble3D val="0"/>
                </c15:categoryFilterException>
                <c15:categoryFilterException>
                  <c15:sqref>Лист1!$B$9</c15:sqref>
                  <c15:spPr xmlns:c15="http://schemas.microsoft.com/office/drawing/2012/chart">
                    <a:solidFill>
                      <a:srgbClr val="C29167"/>
                    </a:solidFill>
                    <a:ln w="19050">
                      <a:noFill/>
                    </a:ln>
                    <a:effectLst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  <a:scene3d>
                      <a:camera prst="orthographicFront"/>
                      <a:lightRig rig="brightRoom" dir="t"/>
                    </a:scene3d>
                    <a:sp3d prstMaterial="matte">
                      <a:bevelT w="38100" h="50800" prst="coolSlant"/>
                    </a:sp3d>
                  </c15:spPr>
                  <c15:bubble3D val="0"/>
                </c15:categoryFilterException>
                <c15:categoryFilterException>
                  <c15:sqref>Лист1!$B$10</c15:sqref>
                  <c15:spPr xmlns:c15="http://schemas.microsoft.com/office/drawing/2012/chart">
                    <a:solidFill>
                      <a:srgbClr val="C29167"/>
                    </a:solidFill>
                    <a:ln w="19050">
                      <a:noFill/>
                    </a:ln>
                    <a:effectLst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  <a:scene3d>
                      <a:camera prst="orthographicFront"/>
                      <a:lightRig rig="brightRoom" dir="t"/>
                    </a:scene3d>
                    <a:sp3d prstMaterial="matte">
                      <a:bevelT w="38100" h="50800" prst="coolSlant"/>
                    </a:sp3d>
                  </c15:spPr>
                  <c15:bubble3D val="0"/>
                </c15:categoryFilterException>
              </c15:categoryFilterExceptions>
            </c:ext>
          </c:extLst>
        </c:ser>
        <c:dLbls>
          <c:showVal val="1"/>
        </c:dLbls>
        <c:firstSliceAng val="0"/>
        <c:holeSize val="56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637EA-5060-436B-BD37-2B04CBA46D37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8DE420-2784-4F86-83CC-76F0B86481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9381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DE420-2784-4F86-83CC-76F0B86481E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522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DE420-2784-4F86-83CC-76F0B86481E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1687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DE420-2784-4F86-83CC-76F0B86481E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6331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DE420-2784-4F86-83CC-76F0B86481EF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8631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898D-32D4-41EC-ACD9-50C7D73494F1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CC3D-4DB4-42B0-9CB2-1F08A24521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403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898D-32D4-41EC-ACD9-50C7D73494F1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CC3D-4DB4-42B0-9CB2-1F08A24521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0589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898D-32D4-41EC-ACD9-50C7D73494F1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CC3D-4DB4-42B0-9CB2-1F08A24521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53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898D-32D4-41EC-ACD9-50C7D73494F1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CC3D-4DB4-42B0-9CB2-1F08A24521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9496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898D-32D4-41EC-ACD9-50C7D73494F1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CC3D-4DB4-42B0-9CB2-1F08A24521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0436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898D-32D4-41EC-ACD9-50C7D73494F1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CC3D-4DB4-42B0-9CB2-1F08A24521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3910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898D-32D4-41EC-ACD9-50C7D73494F1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CC3D-4DB4-42B0-9CB2-1F08A24521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9352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898D-32D4-41EC-ACD9-50C7D73494F1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CC3D-4DB4-42B0-9CB2-1F08A24521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759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898D-32D4-41EC-ACD9-50C7D73494F1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CC3D-4DB4-42B0-9CB2-1F08A24521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9105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898D-32D4-41EC-ACD9-50C7D73494F1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CC3D-4DB4-42B0-9CB2-1F08A24521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5155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A898D-32D4-41EC-ACD9-50C7D73494F1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CC3D-4DB4-42B0-9CB2-1F08A24521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074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A898D-32D4-41EC-ACD9-50C7D73494F1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1CC3D-4DB4-42B0-9CB2-1F08A24521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6708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chart" Target="../charts/chart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14.png"/><Relationship Id="rId3" Type="http://schemas.openxmlformats.org/officeDocument/2006/relationships/image" Target="../media/image6.jpeg"/><Relationship Id="rId7" Type="http://schemas.openxmlformats.org/officeDocument/2006/relationships/image" Target="../media/image11.png"/><Relationship Id="rId12" Type="http://schemas.microsoft.com/office/2007/relationships/hdphoto" Target="../media/hdphoto4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11" Type="http://schemas.openxmlformats.org/officeDocument/2006/relationships/image" Target="../media/image13.png"/><Relationship Id="rId5" Type="http://schemas.openxmlformats.org/officeDocument/2006/relationships/image" Target="../media/image3.png"/><Relationship Id="rId10" Type="http://schemas.microsoft.com/office/2007/relationships/hdphoto" Target="../media/hdphoto3.wdp"/><Relationship Id="rId4" Type="http://schemas.openxmlformats.org/officeDocument/2006/relationships/image" Target="../media/image2.png"/><Relationship Id="rId9" Type="http://schemas.openxmlformats.org/officeDocument/2006/relationships/image" Target="../media/image12.png"/><Relationship Id="rId14" Type="http://schemas.microsoft.com/office/2007/relationships/hdphoto" Target="../media/hdphoto5.wd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.png"/><Relationship Id="rId7" Type="http://schemas.microsoft.com/office/2007/relationships/hdphoto" Target="../media/hdphoto6.wd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microsoft.com/office/2007/relationships/hdphoto" Target="../media/hdphoto7.wdp"/><Relationship Id="rId5" Type="http://schemas.openxmlformats.org/officeDocument/2006/relationships/image" Target="../media/image5.png"/><Relationship Id="rId10" Type="http://schemas.openxmlformats.org/officeDocument/2006/relationships/image" Target="../media/image18.png"/><Relationship Id="rId4" Type="http://schemas.openxmlformats.org/officeDocument/2006/relationships/image" Target="../media/image4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9970" b="91390" l="9974" r="8989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3289"/>
          <a:stretch/>
        </p:blipFill>
        <p:spPr>
          <a:xfrm>
            <a:off x="4968374" y="138015"/>
            <a:ext cx="7065475" cy="532249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-82296"/>
            <a:ext cx="12192000" cy="6858000"/>
          </a:xfrm>
          <a:prstGeom prst="rect">
            <a:avLst/>
          </a:prstGeom>
          <a:solidFill>
            <a:srgbClr val="FBE5D6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ts val="0"/>
              </a:spcBef>
              <a:buClr>
                <a:srgbClr val="5FCBEF"/>
              </a:buClr>
            </a:pP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19451" y="2126079"/>
            <a:ext cx="9144000" cy="135145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Управление </a:t>
            </a:r>
            <a:r>
              <a:rPr lang="ru-RU" sz="3200" b="1" dirty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рисками проекта </a:t>
            </a:r>
            <a:r>
              <a:rPr lang="ru-RU" sz="32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ru-RU" sz="32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32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«</a:t>
            </a:r>
            <a:r>
              <a:rPr lang="ru-RU" sz="3200" b="1" dirty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МФЦ – новые возможности</a:t>
            </a:r>
            <a:r>
              <a:rPr lang="ru-RU" sz="32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»</a:t>
            </a:r>
            <a:endParaRPr lang="ru-RU" sz="3200" b="1" dirty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V="1">
            <a:off x="1554480" y="819310"/>
            <a:ext cx="8771058" cy="3944063"/>
          </a:xfrm>
          <a:prstGeom prst="rect">
            <a:avLst/>
          </a:prstGeom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7479792" y="5211430"/>
            <a:ext cx="4517136" cy="15459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400" b="1" dirty="0" smtClean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buClr>
                <a:srgbClr val="5FCBEF"/>
              </a:buClr>
            </a:pPr>
            <a:r>
              <a:rPr lang="ru-RU" sz="14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  <a:buClr>
                <a:srgbClr val="5FCBEF"/>
              </a:buClr>
            </a:pPr>
            <a:r>
              <a:rPr lang="ru-RU" sz="14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д-р </a:t>
            </a:r>
            <a:r>
              <a:rPr lang="ru-RU" sz="1400" b="1" dirty="0" err="1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</a:t>
            </a:r>
            <a:r>
              <a:rPr lang="ru-RU" sz="14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наук, профессор </a:t>
            </a:r>
            <a:r>
              <a:rPr lang="ru-RU" sz="1400" b="1" dirty="0" err="1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НовГУ</a:t>
            </a:r>
            <a:endParaRPr lang="ru-RU" sz="1400" b="1" dirty="0">
              <a:solidFill>
                <a:srgbClr val="66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buClr>
                <a:srgbClr val="5FCBEF"/>
              </a:buClr>
            </a:pPr>
            <a:r>
              <a:rPr lang="ru-RU" sz="1400" b="1" dirty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Римма Алексеевна </a:t>
            </a:r>
            <a:r>
              <a:rPr lang="ru-RU" sz="14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Тимофеева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  <a:buClr>
                <a:srgbClr val="5FCBEF"/>
              </a:buClr>
            </a:pPr>
            <a:endParaRPr lang="ru-RU" sz="1400" b="1" dirty="0" smtClean="0">
              <a:solidFill>
                <a:srgbClr val="66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buClr>
                <a:srgbClr val="5FCBEF"/>
              </a:buClr>
            </a:pPr>
            <a:r>
              <a:rPr lang="ru-RU" sz="1400" b="1" dirty="0" smtClean="0">
                <a:solidFill>
                  <a:srgbClr val="6633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Слушатель Президентской программы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  <a:buClr>
                <a:srgbClr val="5FCBEF"/>
              </a:buClr>
            </a:pPr>
            <a:r>
              <a:rPr lang="ru-RU" sz="1400" b="1" dirty="0" err="1" smtClean="0">
                <a:solidFill>
                  <a:srgbClr val="6633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Семёнова</a:t>
            </a:r>
            <a:r>
              <a:rPr lang="ru-RU" sz="1400" b="1" dirty="0" smtClean="0">
                <a:solidFill>
                  <a:srgbClr val="6633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Юлия Сергеевна </a:t>
            </a:r>
            <a:endParaRPr lang="ru-RU" sz="1400" b="1" dirty="0">
              <a:solidFill>
                <a:srgbClr val="6633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375173" y="6371189"/>
            <a:ext cx="5432556" cy="4759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800" b="1" dirty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869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9970" b="91390" l="9974" r="8989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3289"/>
          <a:stretch/>
        </p:blipFill>
        <p:spPr>
          <a:xfrm>
            <a:off x="4968374" y="138015"/>
            <a:ext cx="7065475" cy="532249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12201097" cy="6996015"/>
          </a:xfrm>
          <a:prstGeom prst="rect">
            <a:avLst/>
          </a:prstGeom>
          <a:solidFill>
            <a:srgbClr val="FBE5D6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8548" y="3119115"/>
            <a:ext cx="9144000" cy="757784"/>
          </a:xfrm>
        </p:spPr>
        <p:txBody>
          <a:bodyPr>
            <a:normAutofit/>
          </a:bodyPr>
          <a:lstStyle/>
          <a:p>
            <a:r>
              <a:rPr lang="ru-RU" sz="4400" b="1" dirty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</a:t>
            </a:r>
            <a:r>
              <a:rPr lang="ru-RU" sz="44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ПАСИБО ЗА ВНИМАНИЕ!</a:t>
            </a:r>
            <a:endParaRPr lang="ru-RU" sz="4400" b="1" dirty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97468" y="5759357"/>
            <a:ext cx="2441486" cy="102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1963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1089" y="300042"/>
            <a:ext cx="11697903" cy="6250768"/>
          </a:xfrm>
          <a:prstGeom prst="rect">
            <a:avLst/>
          </a:prstGeom>
        </p:spPr>
      </p:pic>
      <p:sp>
        <p:nvSpPr>
          <p:cNvPr id="16" name="Заголовок 8"/>
          <p:cNvSpPr txBox="1">
            <a:spLocks/>
          </p:cNvSpPr>
          <p:nvPr/>
        </p:nvSpPr>
        <p:spPr>
          <a:xfrm>
            <a:off x="261089" y="5953900"/>
            <a:ext cx="923219" cy="5969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b="1" dirty="0" smtClean="0">
                <a:solidFill>
                  <a:srgbClr val="E04E39"/>
                </a:solidFill>
                <a:latin typeface="+mn-lt"/>
              </a:rPr>
              <a:t>0</a:t>
            </a:r>
            <a:r>
              <a:rPr lang="ru-RU" sz="4800" b="1" dirty="0">
                <a:solidFill>
                  <a:srgbClr val="4B2B26"/>
                </a:solidFill>
                <a:latin typeface="+mn-lt"/>
              </a:rPr>
              <a:t>2</a:t>
            </a:r>
            <a:endParaRPr lang="ru-RU" sz="4800" b="1" dirty="0">
              <a:latin typeface="+mn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11337" y="502599"/>
            <a:ext cx="3901778" cy="3420152"/>
          </a:xfrm>
          <a:prstGeom prst="rect">
            <a:avLst/>
          </a:prstGeom>
        </p:spPr>
      </p:pic>
      <p:grpSp>
        <p:nvGrpSpPr>
          <p:cNvPr id="28" name="Группа 27"/>
          <p:cNvGrpSpPr/>
          <p:nvPr/>
        </p:nvGrpSpPr>
        <p:grpSpPr>
          <a:xfrm>
            <a:off x="9078983" y="5557781"/>
            <a:ext cx="2720250" cy="792238"/>
            <a:chOff x="1589158" y="2424122"/>
            <a:chExt cx="4767389" cy="1349433"/>
          </a:xfrm>
        </p:grpSpPr>
        <p:pic>
          <p:nvPicPr>
            <p:cNvPr id="29" name="Рисунок 2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426131" y="2843139"/>
              <a:ext cx="930416" cy="930416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2" name="Рисунок 3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589158" y="2424122"/>
              <a:ext cx="1249075" cy="1015352"/>
            </a:xfrm>
            <a:prstGeom prst="rect">
              <a:avLst/>
            </a:prstGeom>
          </p:spPr>
        </p:pic>
      </p:grpSp>
      <p:sp>
        <p:nvSpPr>
          <p:cNvPr id="17" name="Заголовок 8"/>
          <p:cNvSpPr>
            <a:spLocks noGrp="1"/>
          </p:cNvSpPr>
          <p:nvPr>
            <p:ph type="ctrTitle"/>
          </p:nvPr>
        </p:nvSpPr>
        <p:spPr>
          <a:xfrm>
            <a:off x="361054" y="413722"/>
            <a:ext cx="8717929" cy="485496"/>
          </a:xfrm>
          <a:solidFill>
            <a:srgbClr val="E04E3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l"/>
            <a:r>
              <a:rPr lang="ru-RU" sz="21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СУТЬ, ЦЕЛЬ, ЗАДАЧИ, СРОКИ РЕАЛИЗАЦИИ ПРОЕКТА</a:t>
            </a:r>
            <a:endParaRPr lang="ru-RU" sz="21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80620486"/>
              </p:ext>
            </p:extLst>
          </p:nvPr>
        </p:nvGraphicFramePr>
        <p:xfrm>
          <a:off x="950980" y="1207319"/>
          <a:ext cx="10204699" cy="4596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0847"/>
                <a:gridCol w="6273852"/>
              </a:tblGrid>
              <a:tr h="56789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42272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НАИМЕНОВАНИЕ ПРОЕКТА</a:t>
                      </a:r>
                      <a:endParaRPr lang="ru-RU" sz="1600" dirty="0">
                        <a:solidFill>
                          <a:srgbClr val="42272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«МФЦ – НОВЫЕ ВОЗМОЖНОСТИ»</a:t>
                      </a:r>
                    </a:p>
                  </a:txBody>
                  <a:tcPr>
                    <a:solidFill>
                      <a:srgbClr val="C29167"/>
                    </a:solidFill>
                  </a:tcPr>
                </a:tc>
              </a:tr>
              <a:tr h="10694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42272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СУТЬ ПРОЕКТА</a:t>
                      </a:r>
                    </a:p>
                    <a:p>
                      <a:pPr algn="ctr"/>
                      <a:endParaRPr lang="ru-RU" sz="1600" dirty="0">
                        <a:solidFill>
                          <a:srgbClr val="42272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ВНЕДРЕНИЕ ДОПОЛНИТЕЛЬНЫХ УСЛУГ И СЕРВИСОВ В ЦЕЛЯХ РЕАЛИЗАЦИИ ПРИОРИТЕТНЫХ РЕГИОНАЛЬНЫХ ПРОЕКТОВ И КОНЦЕПЦИИ        МФЦ 2.0</a:t>
                      </a:r>
                    </a:p>
                  </a:txBody>
                  <a:tcPr>
                    <a:solidFill>
                      <a:srgbClr val="C29167"/>
                    </a:solidFill>
                  </a:tcPr>
                </a:tc>
              </a:tr>
              <a:tr h="8267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227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СРОКИ РЕАЛИЗАЦИИ ПРОЕКТА «МФЦ– НОВЫЕ ВОЗМОЖНОСТИ»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22722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01.02.2020 – 25.12.2020 </a:t>
                      </a:r>
                    </a:p>
                    <a:p>
                      <a:endParaRPr lang="ru-RU" sz="16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</a:tr>
              <a:tr h="8171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227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ЗАДАЧА ИССЛЕДОВАНИЯ</a:t>
                      </a: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ОЦЕНКА РИСКОВ ПРОЕКТА И ВЫБОР СТРАТЕГИИ РЕАГИРОВАНИЯ НА РИСКИ ВНЕДРЕНИЯ ПРОЕКТА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</a:tr>
              <a:tr h="10694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227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ПРАКТИЧЕСКАЯ ЗНАЧИМОСТЬ ИССЛЕДОВАНИЯ</a:t>
                      </a: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АНАЛИЗ УСПЕШНОСТИ ВНЕДРЕНИЯ ДОПОЛНИТЕЛЬНЫХ УСЛУГ И СЕРВИСОВ, ОПРЕДЕЛЕНИЕ ВЕКТОРА РАЗВИТИЯ ДАННОГО НАПРАВЛЕНИЯ В БУДУЩЕМ</a:t>
                      </a:r>
                    </a:p>
                  </a:txBody>
                  <a:tcPr>
                    <a:solidFill>
                      <a:srgbClr val="C2916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8255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Рисунок 45"/>
          <p:cNvPicPr>
            <a:picLocks noChangeAspect="1"/>
          </p:cNvPicPr>
          <p:nvPr/>
        </p:nvPicPr>
        <p:blipFill>
          <a:blip r:embed="rId2">
            <a:clrChange>
              <a:clrFrom>
                <a:srgbClr val="EBE8F1"/>
              </a:clrFrom>
              <a:clrTo>
                <a:srgbClr val="EBE8F1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134586">
            <a:off x="839484" y="771419"/>
            <a:ext cx="5732165" cy="563971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1089" y="300042"/>
            <a:ext cx="11697903" cy="6250768"/>
          </a:xfrm>
          <a:prstGeom prst="rect">
            <a:avLst/>
          </a:prstGeom>
        </p:spPr>
      </p:pic>
      <p:sp>
        <p:nvSpPr>
          <p:cNvPr id="16" name="Заголовок 8"/>
          <p:cNvSpPr txBox="1">
            <a:spLocks/>
          </p:cNvSpPr>
          <p:nvPr/>
        </p:nvSpPr>
        <p:spPr>
          <a:xfrm>
            <a:off x="261089" y="5953900"/>
            <a:ext cx="923219" cy="5969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b="1" dirty="0" smtClean="0">
                <a:solidFill>
                  <a:srgbClr val="E04E39"/>
                </a:solidFill>
                <a:latin typeface="+mn-lt"/>
              </a:rPr>
              <a:t>0</a:t>
            </a:r>
            <a:r>
              <a:rPr lang="ru-RU" sz="4800" b="1" dirty="0" smtClean="0">
                <a:solidFill>
                  <a:srgbClr val="4B2B26"/>
                </a:solidFill>
                <a:latin typeface="+mn-lt"/>
              </a:rPr>
              <a:t>3</a:t>
            </a:r>
            <a:endParaRPr lang="ru-RU" sz="4800" b="1" dirty="0">
              <a:latin typeface="+mn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11337" y="502599"/>
            <a:ext cx="3901778" cy="3420152"/>
          </a:xfrm>
          <a:prstGeom prst="rect">
            <a:avLst/>
          </a:prstGeom>
        </p:spPr>
      </p:pic>
      <p:grpSp>
        <p:nvGrpSpPr>
          <p:cNvPr id="28" name="Группа 27"/>
          <p:cNvGrpSpPr/>
          <p:nvPr/>
        </p:nvGrpSpPr>
        <p:grpSpPr>
          <a:xfrm>
            <a:off x="9078983" y="5557781"/>
            <a:ext cx="2720250" cy="792238"/>
            <a:chOff x="1589158" y="2424122"/>
            <a:chExt cx="4767389" cy="1349433"/>
          </a:xfrm>
        </p:grpSpPr>
        <p:pic>
          <p:nvPicPr>
            <p:cNvPr id="29" name="Рисунок 2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426131" y="2843139"/>
              <a:ext cx="930416" cy="930416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2" name="Рисунок 3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589158" y="2424122"/>
              <a:ext cx="1249075" cy="1015352"/>
            </a:xfrm>
            <a:prstGeom prst="rect">
              <a:avLst/>
            </a:prstGeom>
          </p:spPr>
        </p:pic>
      </p:grpSp>
      <p:sp>
        <p:nvSpPr>
          <p:cNvPr id="17" name="Заголовок 8"/>
          <p:cNvSpPr>
            <a:spLocks noGrp="1"/>
          </p:cNvSpPr>
          <p:nvPr>
            <p:ph type="ctrTitle"/>
          </p:nvPr>
        </p:nvSpPr>
        <p:spPr>
          <a:xfrm>
            <a:off x="361054" y="413722"/>
            <a:ext cx="8717929" cy="485496"/>
          </a:xfrm>
          <a:solidFill>
            <a:srgbClr val="E04E3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l"/>
            <a:r>
              <a:rPr lang="ru-RU" sz="21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КОНЦЕПЦИЯ МФЦ 2.0</a:t>
            </a:r>
            <a:endParaRPr lang="ru-RU" sz="21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xmlns="" val="1384540087"/>
              </p:ext>
            </p:extLst>
          </p:nvPr>
        </p:nvGraphicFramePr>
        <p:xfrm>
          <a:off x="1704868" y="1831661"/>
          <a:ext cx="4716753" cy="3548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5" name="Равнобедренный треугольник 13"/>
          <p:cNvSpPr/>
          <p:nvPr/>
        </p:nvSpPr>
        <p:spPr>
          <a:xfrm rot="10800000">
            <a:off x="361053" y="2157296"/>
            <a:ext cx="2390771" cy="1332713"/>
          </a:xfrm>
          <a:custGeom>
            <a:avLst/>
            <a:gdLst>
              <a:gd name="connsiteX0" fmla="*/ 0 w 1030950"/>
              <a:gd name="connsiteY0" fmla="*/ 1188962 h 1188962"/>
              <a:gd name="connsiteX1" fmla="*/ 515475 w 1030950"/>
              <a:gd name="connsiteY1" fmla="*/ 0 h 1188962"/>
              <a:gd name="connsiteX2" fmla="*/ 1030950 w 1030950"/>
              <a:gd name="connsiteY2" fmla="*/ 1188962 h 1188962"/>
              <a:gd name="connsiteX3" fmla="*/ 0 w 1030950"/>
              <a:gd name="connsiteY3" fmla="*/ 1188962 h 1188962"/>
              <a:gd name="connsiteX0" fmla="*/ 1030950 w 1122390"/>
              <a:gd name="connsiteY0" fmla="*/ 1188962 h 1280402"/>
              <a:gd name="connsiteX1" fmla="*/ 0 w 1122390"/>
              <a:gd name="connsiteY1" fmla="*/ 1188962 h 1280402"/>
              <a:gd name="connsiteX2" fmla="*/ 515475 w 1122390"/>
              <a:gd name="connsiteY2" fmla="*/ 0 h 1280402"/>
              <a:gd name="connsiteX3" fmla="*/ 1122390 w 1122390"/>
              <a:gd name="connsiteY3" fmla="*/ 1280402 h 1280402"/>
              <a:gd name="connsiteX0" fmla="*/ 0 w 1122390"/>
              <a:gd name="connsiteY0" fmla="*/ 1188962 h 1280402"/>
              <a:gd name="connsiteX1" fmla="*/ 515475 w 1122390"/>
              <a:gd name="connsiteY1" fmla="*/ 0 h 1280402"/>
              <a:gd name="connsiteX2" fmla="*/ 1122390 w 1122390"/>
              <a:gd name="connsiteY2" fmla="*/ 1280402 h 1280402"/>
              <a:gd name="connsiteX0" fmla="*/ 0 w 3885254"/>
              <a:gd name="connsiteY0" fmla="*/ 1188962 h 1188962"/>
              <a:gd name="connsiteX1" fmla="*/ 515475 w 3885254"/>
              <a:gd name="connsiteY1" fmla="*/ 0 h 1188962"/>
              <a:gd name="connsiteX2" fmla="*/ 3885254 w 3885254"/>
              <a:gd name="connsiteY2" fmla="*/ 31705 h 1188962"/>
              <a:gd name="connsiteX0" fmla="*/ 0 w 3885254"/>
              <a:gd name="connsiteY0" fmla="*/ 1267172 h 1267172"/>
              <a:gd name="connsiteX1" fmla="*/ 515475 w 3885254"/>
              <a:gd name="connsiteY1" fmla="*/ 78210 h 1267172"/>
              <a:gd name="connsiteX2" fmla="*/ 3885254 w 3885254"/>
              <a:gd name="connsiteY2" fmla="*/ 109915 h 1267172"/>
              <a:gd name="connsiteX0" fmla="*/ 0 w 3885254"/>
              <a:gd name="connsiteY0" fmla="*/ 1188962 h 1188962"/>
              <a:gd name="connsiteX1" fmla="*/ 515475 w 3885254"/>
              <a:gd name="connsiteY1" fmla="*/ 0 h 1188962"/>
              <a:gd name="connsiteX2" fmla="*/ 3885254 w 3885254"/>
              <a:gd name="connsiteY2" fmla="*/ 31705 h 1188962"/>
              <a:gd name="connsiteX0" fmla="*/ 0 w 3885254"/>
              <a:gd name="connsiteY0" fmla="*/ 1188962 h 1188962"/>
              <a:gd name="connsiteX1" fmla="*/ 515475 w 3885254"/>
              <a:gd name="connsiteY1" fmla="*/ 0 h 1188962"/>
              <a:gd name="connsiteX2" fmla="*/ 3885254 w 3885254"/>
              <a:gd name="connsiteY2" fmla="*/ 31705 h 1188962"/>
              <a:gd name="connsiteX0" fmla="*/ 0 w 3885254"/>
              <a:gd name="connsiteY0" fmla="*/ 1188962 h 1188962"/>
              <a:gd name="connsiteX1" fmla="*/ 515475 w 3885254"/>
              <a:gd name="connsiteY1" fmla="*/ 0 h 1188962"/>
              <a:gd name="connsiteX2" fmla="*/ 3885254 w 3885254"/>
              <a:gd name="connsiteY2" fmla="*/ 31705 h 1188962"/>
              <a:gd name="connsiteX0" fmla="*/ 0 w 3885254"/>
              <a:gd name="connsiteY0" fmla="*/ 1188962 h 1188962"/>
              <a:gd name="connsiteX1" fmla="*/ 515475 w 3885254"/>
              <a:gd name="connsiteY1" fmla="*/ 0 h 1188962"/>
              <a:gd name="connsiteX2" fmla="*/ 3885254 w 3885254"/>
              <a:gd name="connsiteY2" fmla="*/ 31705 h 1188962"/>
              <a:gd name="connsiteX0" fmla="*/ 0 w 3885254"/>
              <a:gd name="connsiteY0" fmla="*/ 1169297 h 1169297"/>
              <a:gd name="connsiteX1" fmla="*/ 308998 w 3885254"/>
              <a:gd name="connsiteY1" fmla="*/ 0 h 1169297"/>
              <a:gd name="connsiteX2" fmla="*/ 3885254 w 3885254"/>
              <a:gd name="connsiteY2" fmla="*/ 12040 h 1169297"/>
              <a:gd name="connsiteX0" fmla="*/ 0 w 4052402"/>
              <a:gd name="connsiteY0" fmla="*/ 1129968 h 1129968"/>
              <a:gd name="connsiteX1" fmla="*/ 476146 w 4052402"/>
              <a:gd name="connsiteY1" fmla="*/ 0 h 1129968"/>
              <a:gd name="connsiteX2" fmla="*/ 4052402 w 4052402"/>
              <a:gd name="connsiteY2" fmla="*/ 12040 h 1129968"/>
              <a:gd name="connsiteX0" fmla="*/ 0 w 4052402"/>
              <a:gd name="connsiteY0" fmla="*/ 1120136 h 1120136"/>
              <a:gd name="connsiteX1" fmla="*/ 476146 w 4052402"/>
              <a:gd name="connsiteY1" fmla="*/ 0 h 1120136"/>
              <a:gd name="connsiteX2" fmla="*/ 4052402 w 4052402"/>
              <a:gd name="connsiteY2" fmla="*/ 2208 h 1120136"/>
              <a:gd name="connsiteX0" fmla="*/ 0 w 4052402"/>
              <a:gd name="connsiteY0" fmla="*/ 1120136 h 1120136"/>
              <a:gd name="connsiteX1" fmla="*/ 476146 w 4052402"/>
              <a:gd name="connsiteY1" fmla="*/ 0 h 1120136"/>
              <a:gd name="connsiteX2" fmla="*/ 4052402 w 4052402"/>
              <a:gd name="connsiteY2" fmla="*/ 2208 h 1120136"/>
              <a:gd name="connsiteX0" fmla="*/ 0 w 3933949"/>
              <a:gd name="connsiteY0" fmla="*/ 843433 h 843433"/>
              <a:gd name="connsiteX1" fmla="*/ 357693 w 3933949"/>
              <a:gd name="connsiteY1" fmla="*/ 0 h 843433"/>
              <a:gd name="connsiteX2" fmla="*/ 3933949 w 3933949"/>
              <a:gd name="connsiteY2" fmla="*/ 2208 h 843433"/>
              <a:gd name="connsiteX0" fmla="*/ 0 w 3933949"/>
              <a:gd name="connsiteY0" fmla="*/ 843433 h 843433"/>
              <a:gd name="connsiteX1" fmla="*/ 357693 w 3933949"/>
              <a:gd name="connsiteY1" fmla="*/ 0 h 843433"/>
              <a:gd name="connsiteX2" fmla="*/ 3933949 w 3933949"/>
              <a:gd name="connsiteY2" fmla="*/ 2208 h 843433"/>
              <a:gd name="connsiteX0" fmla="*/ 0 w 3933949"/>
              <a:gd name="connsiteY0" fmla="*/ 1067699 h 1067699"/>
              <a:gd name="connsiteX1" fmla="*/ 357693 w 3933949"/>
              <a:gd name="connsiteY1" fmla="*/ 224266 h 1067699"/>
              <a:gd name="connsiteX2" fmla="*/ 3933949 w 3933949"/>
              <a:gd name="connsiteY2" fmla="*/ 226474 h 1067699"/>
              <a:gd name="connsiteX0" fmla="*/ 0 w 4073939"/>
              <a:gd name="connsiteY0" fmla="*/ 223657 h 658344"/>
              <a:gd name="connsiteX1" fmla="*/ 497683 w 4073939"/>
              <a:gd name="connsiteY1" fmla="*/ 656135 h 658344"/>
              <a:gd name="connsiteX2" fmla="*/ 4073939 w 4073939"/>
              <a:gd name="connsiteY2" fmla="*/ 658343 h 658344"/>
              <a:gd name="connsiteX0" fmla="*/ 0 w 4073939"/>
              <a:gd name="connsiteY0" fmla="*/ 0 h 434685"/>
              <a:gd name="connsiteX1" fmla="*/ 497683 w 4073939"/>
              <a:gd name="connsiteY1" fmla="*/ 432478 h 434685"/>
              <a:gd name="connsiteX2" fmla="*/ 4073939 w 4073939"/>
              <a:gd name="connsiteY2" fmla="*/ 434686 h 434685"/>
              <a:gd name="connsiteX0" fmla="*/ 0 w 3912412"/>
              <a:gd name="connsiteY0" fmla="*/ 0 h 803624"/>
              <a:gd name="connsiteX1" fmla="*/ 336156 w 3912412"/>
              <a:gd name="connsiteY1" fmla="*/ 801416 h 803624"/>
              <a:gd name="connsiteX2" fmla="*/ 3912412 w 3912412"/>
              <a:gd name="connsiteY2" fmla="*/ 803624 h 803624"/>
              <a:gd name="connsiteX0" fmla="*/ 0 w 3912412"/>
              <a:gd name="connsiteY0" fmla="*/ 0 h 803624"/>
              <a:gd name="connsiteX1" fmla="*/ 336156 w 3912412"/>
              <a:gd name="connsiteY1" fmla="*/ 801416 h 803624"/>
              <a:gd name="connsiteX2" fmla="*/ 3912412 w 3912412"/>
              <a:gd name="connsiteY2" fmla="*/ 803624 h 803624"/>
              <a:gd name="connsiteX0" fmla="*/ 0 w 3933949"/>
              <a:gd name="connsiteY0" fmla="*/ 0 h 757507"/>
              <a:gd name="connsiteX1" fmla="*/ 357693 w 3933949"/>
              <a:gd name="connsiteY1" fmla="*/ 755299 h 757507"/>
              <a:gd name="connsiteX2" fmla="*/ 3933949 w 3933949"/>
              <a:gd name="connsiteY2" fmla="*/ 757507 h 757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33949" h="757507">
                <a:moveTo>
                  <a:pt x="0" y="0"/>
                </a:moveTo>
                <a:cubicBezTo>
                  <a:pt x="117983" y="264694"/>
                  <a:pt x="6520" y="48633"/>
                  <a:pt x="357693" y="755299"/>
                </a:cubicBezTo>
                <a:lnTo>
                  <a:pt x="3933949" y="757507"/>
                </a:lnTo>
              </a:path>
            </a:pathLst>
          </a:custGeom>
          <a:noFill/>
          <a:ln w="19050">
            <a:solidFill>
              <a:srgbClr val="E04E3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,</a:t>
            </a:r>
            <a:endParaRPr lang="ru-RU" dirty="0"/>
          </a:p>
        </p:txBody>
      </p:sp>
      <p:sp>
        <p:nvSpPr>
          <p:cNvPr id="18" name="Равнобедренный треугольник 13"/>
          <p:cNvSpPr/>
          <p:nvPr/>
        </p:nvSpPr>
        <p:spPr>
          <a:xfrm rot="10800000" flipH="1">
            <a:off x="4806186" y="2177819"/>
            <a:ext cx="2401124" cy="1368259"/>
          </a:xfrm>
          <a:custGeom>
            <a:avLst/>
            <a:gdLst>
              <a:gd name="connsiteX0" fmla="*/ 0 w 1030950"/>
              <a:gd name="connsiteY0" fmla="*/ 1188962 h 1188962"/>
              <a:gd name="connsiteX1" fmla="*/ 515475 w 1030950"/>
              <a:gd name="connsiteY1" fmla="*/ 0 h 1188962"/>
              <a:gd name="connsiteX2" fmla="*/ 1030950 w 1030950"/>
              <a:gd name="connsiteY2" fmla="*/ 1188962 h 1188962"/>
              <a:gd name="connsiteX3" fmla="*/ 0 w 1030950"/>
              <a:gd name="connsiteY3" fmla="*/ 1188962 h 1188962"/>
              <a:gd name="connsiteX0" fmla="*/ 1030950 w 1122390"/>
              <a:gd name="connsiteY0" fmla="*/ 1188962 h 1280402"/>
              <a:gd name="connsiteX1" fmla="*/ 0 w 1122390"/>
              <a:gd name="connsiteY1" fmla="*/ 1188962 h 1280402"/>
              <a:gd name="connsiteX2" fmla="*/ 515475 w 1122390"/>
              <a:gd name="connsiteY2" fmla="*/ 0 h 1280402"/>
              <a:gd name="connsiteX3" fmla="*/ 1122390 w 1122390"/>
              <a:gd name="connsiteY3" fmla="*/ 1280402 h 1280402"/>
              <a:gd name="connsiteX0" fmla="*/ 0 w 1122390"/>
              <a:gd name="connsiteY0" fmla="*/ 1188962 h 1280402"/>
              <a:gd name="connsiteX1" fmla="*/ 515475 w 1122390"/>
              <a:gd name="connsiteY1" fmla="*/ 0 h 1280402"/>
              <a:gd name="connsiteX2" fmla="*/ 1122390 w 1122390"/>
              <a:gd name="connsiteY2" fmla="*/ 1280402 h 1280402"/>
              <a:gd name="connsiteX0" fmla="*/ 0 w 3885254"/>
              <a:gd name="connsiteY0" fmla="*/ 1188962 h 1188962"/>
              <a:gd name="connsiteX1" fmla="*/ 515475 w 3885254"/>
              <a:gd name="connsiteY1" fmla="*/ 0 h 1188962"/>
              <a:gd name="connsiteX2" fmla="*/ 3885254 w 3885254"/>
              <a:gd name="connsiteY2" fmla="*/ 31705 h 1188962"/>
              <a:gd name="connsiteX0" fmla="*/ 0 w 3885254"/>
              <a:gd name="connsiteY0" fmla="*/ 1267172 h 1267172"/>
              <a:gd name="connsiteX1" fmla="*/ 515475 w 3885254"/>
              <a:gd name="connsiteY1" fmla="*/ 78210 h 1267172"/>
              <a:gd name="connsiteX2" fmla="*/ 3885254 w 3885254"/>
              <a:gd name="connsiteY2" fmla="*/ 109915 h 1267172"/>
              <a:gd name="connsiteX0" fmla="*/ 0 w 3885254"/>
              <a:gd name="connsiteY0" fmla="*/ 1188962 h 1188962"/>
              <a:gd name="connsiteX1" fmla="*/ 515475 w 3885254"/>
              <a:gd name="connsiteY1" fmla="*/ 0 h 1188962"/>
              <a:gd name="connsiteX2" fmla="*/ 3885254 w 3885254"/>
              <a:gd name="connsiteY2" fmla="*/ 31705 h 1188962"/>
              <a:gd name="connsiteX0" fmla="*/ 0 w 3885254"/>
              <a:gd name="connsiteY0" fmla="*/ 1188962 h 1188962"/>
              <a:gd name="connsiteX1" fmla="*/ 515475 w 3885254"/>
              <a:gd name="connsiteY1" fmla="*/ 0 h 1188962"/>
              <a:gd name="connsiteX2" fmla="*/ 3885254 w 3885254"/>
              <a:gd name="connsiteY2" fmla="*/ 31705 h 1188962"/>
              <a:gd name="connsiteX0" fmla="*/ 0 w 3885254"/>
              <a:gd name="connsiteY0" fmla="*/ 1188962 h 1188962"/>
              <a:gd name="connsiteX1" fmla="*/ 515475 w 3885254"/>
              <a:gd name="connsiteY1" fmla="*/ 0 h 1188962"/>
              <a:gd name="connsiteX2" fmla="*/ 3885254 w 3885254"/>
              <a:gd name="connsiteY2" fmla="*/ 31705 h 1188962"/>
              <a:gd name="connsiteX0" fmla="*/ 0 w 3885254"/>
              <a:gd name="connsiteY0" fmla="*/ 1188962 h 1188962"/>
              <a:gd name="connsiteX1" fmla="*/ 515475 w 3885254"/>
              <a:gd name="connsiteY1" fmla="*/ 0 h 1188962"/>
              <a:gd name="connsiteX2" fmla="*/ 3885254 w 3885254"/>
              <a:gd name="connsiteY2" fmla="*/ 31705 h 1188962"/>
              <a:gd name="connsiteX0" fmla="*/ 0 w 3885254"/>
              <a:gd name="connsiteY0" fmla="*/ 1169297 h 1169297"/>
              <a:gd name="connsiteX1" fmla="*/ 308998 w 3885254"/>
              <a:gd name="connsiteY1" fmla="*/ 0 h 1169297"/>
              <a:gd name="connsiteX2" fmla="*/ 3885254 w 3885254"/>
              <a:gd name="connsiteY2" fmla="*/ 12040 h 1169297"/>
              <a:gd name="connsiteX0" fmla="*/ 0 w 4052402"/>
              <a:gd name="connsiteY0" fmla="*/ 1129968 h 1129968"/>
              <a:gd name="connsiteX1" fmla="*/ 476146 w 4052402"/>
              <a:gd name="connsiteY1" fmla="*/ 0 h 1129968"/>
              <a:gd name="connsiteX2" fmla="*/ 4052402 w 4052402"/>
              <a:gd name="connsiteY2" fmla="*/ 12040 h 1129968"/>
              <a:gd name="connsiteX0" fmla="*/ 0 w 4052402"/>
              <a:gd name="connsiteY0" fmla="*/ 1120136 h 1120136"/>
              <a:gd name="connsiteX1" fmla="*/ 476146 w 4052402"/>
              <a:gd name="connsiteY1" fmla="*/ 0 h 1120136"/>
              <a:gd name="connsiteX2" fmla="*/ 4052402 w 4052402"/>
              <a:gd name="connsiteY2" fmla="*/ 2208 h 1120136"/>
              <a:gd name="connsiteX0" fmla="*/ 0 w 4052402"/>
              <a:gd name="connsiteY0" fmla="*/ 1120136 h 1120136"/>
              <a:gd name="connsiteX1" fmla="*/ 476146 w 4052402"/>
              <a:gd name="connsiteY1" fmla="*/ 0 h 1120136"/>
              <a:gd name="connsiteX2" fmla="*/ 4052402 w 4052402"/>
              <a:gd name="connsiteY2" fmla="*/ 2208 h 1120136"/>
              <a:gd name="connsiteX0" fmla="*/ 0 w 3933949"/>
              <a:gd name="connsiteY0" fmla="*/ 843433 h 843433"/>
              <a:gd name="connsiteX1" fmla="*/ 357693 w 3933949"/>
              <a:gd name="connsiteY1" fmla="*/ 0 h 843433"/>
              <a:gd name="connsiteX2" fmla="*/ 3933949 w 3933949"/>
              <a:gd name="connsiteY2" fmla="*/ 2208 h 843433"/>
              <a:gd name="connsiteX0" fmla="*/ 0 w 3933949"/>
              <a:gd name="connsiteY0" fmla="*/ 843433 h 843433"/>
              <a:gd name="connsiteX1" fmla="*/ 357693 w 3933949"/>
              <a:gd name="connsiteY1" fmla="*/ 0 h 843433"/>
              <a:gd name="connsiteX2" fmla="*/ 3933949 w 3933949"/>
              <a:gd name="connsiteY2" fmla="*/ 2208 h 843433"/>
              <a:gd name="connsiteX0" fmla="*/ 0 w 3933949"/>
              <a:gd name="connsiteY0" fmla="*/ 1067699 h 1067699"/>
              <a:gd name="connsiteX1" fmla="*/ 357693 w 3933949"/>
              <a:gd name="connsiteY1" fmla="*/ 224266 h 1067699"/>
              <a:gd name="connsiteX2" fmla="*/ 3933949 w 3933949"/>
              <a:gd name="connsiteY2" fmla="*/ 226474 h 1067699"/>
              <a:gd name="connsiteX0" fmla="*/ 0 w 4073939"/>
              <a:gd name="connsiteY0" fmla="*/ 223657 h 658344"/>
              <a:gd name="connsiteX1" fmla="*/ 497683 w 4073939"/>
              <a:gd name="connsiteY1" fmla="*/ 656135 h 658344"/>
              <a:gd name="connsiteX2" fmla="*/ 4073939 w 4073939"/>
              <a:gd name="connsiteY2" fmla="*/ 658343 h 658344"/>
              <a:gd name="connsiteX0" fmla="*/ 0 w 4073939"/>
              <a:gd name="connsiteY0" fmla="*/ 0 h 434685"/>
              <a:gd name="connsiteX1" fmla="*/ 497683 w 4073939"/>
              <a:gd name="connsiteY1" fmla="*/ 432478 h 434685"/>
              <a:gd name="connsiteX2" fmla="*/ 4073939 w 4073939"/>
              <a:gd name="connsiteY2" fmla="*/ 434686 h 434685"/>
              <a:gd name="connsiteX0" fmla="*/ 0 w 3912412"/>
              <a:gd name="connsiteY0" fmla="*/ 0 h 803624"/>
              <a:gd name="connsiteX1" fmla="*/ 336156 w 3912412"/>
              <a:gd name="connsiteY1" fmla="*/ 801416 h 803624"/>
              <a:gd name="connsiteX2" fmla="*/ 3912412 w 3912412"/>
              <a:gd name="connsiteY2" fmla="*/ 803624 h 803624"/>
              <a:gd name="connsiteX0" fmla="*/ 0 w 3912412"/>
              <a:gd name="connsiteY0" fmla="*/ 0 h 803624"/>
              <a:gd name="connsiteX1" fmla="*/ 336156 w 3912412"/>
              <a:gd name="connsiteY1" fmla="*/ 801416 h 803624"/>
              <a:gd name="connsiteX2" fmla="*/ 3912412 w 3912412"/>
              <a:gd name="connsiteY2" fmla="*/ 803624 h 803624"/>
              <a:gd name="connsiteX0" fmla="*/ 0 w 3933949"/>
              <a:gd name="connsiteY0" fmla="*/ 0 h 757507"/>
              <a:gd name="connsiteX1" fmla="*/ 357693 w 3933949"/>
              <a:gd name="connsiteY1" fmla="*/ 755299 h 757507"/>
              <a:gd name="connsiteX2" fmla="*/ 3933949 w 3933949"/>
              <a:gd name="connsiteY2" fmla="*/ 757507 h 757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33949" h="757507">
                <a:moveTo>
                  <a:pt x="0" y="0"/>
                </a:moveTo>
                <a:cubicBezTo>
                  <a:pt x="117983" y="264694"/>
                  <a:pt x="6520" y="48633"/>
                  <a:pt x="357693" y="755299"/>
                </a:cubicBezTo>
                <a:lnTo>
                  <a:pt x="3933949" y="757507"/>
                </a:lnTo>
              </a:path>
            </a:pathLst>
          </a:custGeom>
          <a:noFill/>
          <a:ln w="19050">
            <a:solidFill>
              <a:srgbClr val="E04E3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,</a:t>
            </a:r>
            <a:endParaRPr lang="ru-RU" dirty="0"/>
          </a:p>
        </p:txBody>
      </p:sp>
      <p:sp>
        <p:nvSpPr>
          <p:cNvPr id="19" name="Равнобедренный треугольник 13"/>
          <p:cNvSpPr/>
          <p:nvPr/>
        </p:nvSpPr>
        <p:spPr>
          <a:xfrm rot="10800000" flipV="1">
            <a:off x="367505" y="3680146"/>
            <a:ext cx="2384318" cy="2123635"/>
          </a:xfrm>
          <a:custGeom>
            <a:avLst/>
            <a:gdLst>
              <a:gd name="connsiteX0" fmla="*/ 0 w 1030950"/>
              <a:gd name="connsiteY0" fmla="*/ 1188962 h 1188962"/>
              <a:gd name="connsiteX1" fmla="*/ 515475 w 1030950"/>
              <a:gd name="connsiteY1" fmla="*/ 0 h 1188962"/>
              <a:gd name="connsiteX2" fmla="*/ 1030950 w 1030950"/>
              <a:gd name="connsiteY2" fmla="*/ 1188962 h 1188962"/>
              <a:gd name="connsiteX3" fmla="*/ 0 w 1030950"/>
              <a:gd name="connsiteY3" fmla="*/ 1188962 h 1188962"/>
              <a:gd name="connsiteX0" fmla="*/ 1030950 w 1122390"/>
              <a:gd name="connsiteY0" fmla="*/ 1188962 h 1280402"/>
              <a:gd name="connsiteX1" fmla="*/ 0 w 1122390"/>
              <a:gd name="connsiteY1" fmla="*/ 1188962 h 1280402"/>
              <a:gd name="connsiteX2" fmla="*/ 515475 w 1122390"/>
              <a:gd name="connsiteY2" fmla="*/ 0 h 1280402"/>
              <a:gd name="connsiteX3" fmla="*/ 1122390 w 1122390"/>
              <a:gd name="connsiteY3" fmla="*/ 1280402 h 1280402"/>
              <a:gd name="connsiteX0" fmla="*/ 0 w 1122390"/>
              <a:gd name="connsiteY0" fmla="*/ 1188962 h 1280402"/>
              <a:gd name="connsiteX1" fmla="*/ 515475 w 1122390"/>
              <a:gd name="connsiteY1" fmla="*/ 0 h 1280402"/>
              <a:gd name="connsiteX2" fmla="*/ 1122390 w 1122390"/>
              <a:gd name="connsiteY2" fmla="*/ 1280402 h 1280402"/>
              <a:gd name="connsiteX0" fmla="*/ 0 w 3885254"/>
              <a:gd name="connsiteY0" fmla="*/ 1188962 h 1188962"/>
              <a:gd name="connsiteX1" fmla="*/ 515475 w 3885254"/>
              <a:gd name="connsiteY1" fmla="*/ 0 h 1188962"/>
              <a:gd name="connsiteX2" fmla="*/ 3885254 w 3885254"/>
              <a:gd name="connsiteY2" fmla="*/ 31705 h 1188962"/>
              <a:gd name="connsiteX0" fmla="*/ 0 w 3885254"/>
              <a:gd name="connsiteY0" fmla="*/ 1267172 h 1267172"/>
              <a:gd name="connsiteX1" fmla="*/ 515475 w 3885254"/>
              <a:gd name="connsiteY1" fmla="*/ 78210 h 1267172"/>
              <a:gd name="connsiteX2" fmla="*/ 3885254 w 3885254"/>
              <a:gd name="connsiteY2" fmla="*/ 109915 h 1267172"/>
              <a:gd name="connsiteX0" fmla="*/ 0 w 3885254"/>
              <a:gd name="connsiteY0" fmla="*/ 1188962 h 1188962"/>
              <a:gd name="connsiteX1" fmla="*/ 515475 w 3885254"/>
              <a:gd name="connsiteY1" fmla="*/ 0 h 1188962"/>
              <a:gd name="connsiteX2" fmla="*/ 3885254 w 3885254"/>
              <a:gd name="connsiteY2" fmla="*/ 31705 h 1188962"/>
              <a:gd name="connsiteX0" fmla="*/ 0 w 3885254"/>
              <a:gd name="connsiteY0" fmla="*/ 1188962 h 1188962"/>
              <a:gd name="connsiteX1" fmla="*/ 515475 w 3885254"/>
              <a:gd name="connsiteY1" fmla="*/ 0 h 1188962"/>
              <a:gd name="connsiteX2" fmla="*/ 3885254 w 3885254"/>
              <a:gd name="connsiteY2" fmla="*/ 31705 h 1188962"/>
              <a:gd name="connsiteX0" fmla="*/ 0 w 3885254"/>
              <a:gd name="connsiteY0" fmla="*/ 1188962 h 1188962"/>
              <a:gd name="connsiteX1" fmla="*/ 515475 w 3885254"/>
              <a:gd name="connsiteY1" fmla="*/ 0 h 1188962"/>
              <a:gd name="connsiteX2" fmla="*/ 3885254 w 3885254"/>
              <a:gd name="connsiteY2" fmla="*/ 31705 h 1188962"/>
              <a:gd name="connsiteX0" fmla="*/ 0 w 3885254"/>
              <a:gd name="connsiteY0" fmla="*/ 1188962 h 1188962"/>
              <a:gd name="connsiteX1" fmla="*/ 515475 w 3885254"/>
              <a:gd name="connsiteY1" fmla="*/ 0 h 1188962"/>
              <a:gd name="connsiteX2" fmla="*/ 3885254 w 3885254"/>
              <a:gd name="connsiteY2" fmla="*/ 31705 h 1188962"/>
              <a:gd name="connsiteX0" fmla="*/ 0 w 3885254"/>
              <a:gd name="connsiteY0" fmla="*/ 1169297 h 1169297"/>
              <a:gd name="connsiteX1" fmla="*/ 308998 w 3885254"/>
              <a:gd name="connsiteY1" fmla="*/ 0 h 1169297"/>
              <a:gd name="connsiteX2" fmla="*/ 3885254 w 3885254"/>
              <a:gd name="connsiteY2" fmla="*/ 12040 h 1169297"/>
              <a:gd name="connsiteX0" fmla="*/ 0 w 4052402"/>
              <a:gd name="connsiteY0" fmla="*/ 1129968 h 1129968"/>
              <a:gd name="connsiteX1" fmla="*/ 476146 w 4052402"/>
              <a:gd name="connsiteY1" fmla="*/ 0 h 1129968"/>
              <a:gd name="connsiteX2" fmla="*/ 4052402 w 4052402"/>
              <a:gd name="connsiteY2" fmla="*/ 12040 h 1129968"/>
              <a:gd name="connsiteX0" fmla="*/ 0 w 4052402"/>
              <a:gd name="connsiteY0" fmla="*/ 1120136 h 1120136"/>
              <a:gd name="connsiteX1" fmla="*/ 476146 w 4052402"/>
              <a:gd name="connsiteY1" fmla="*/ 0 h 1120136"/>
              <a:gd name="connsiteX2" fmla="*/ 4052402 w 4052402"/>
              <a:gd name="connsiteY2" fmla="*/ 2208 h 1120136"/>
              <a:gd name="connsiteX0" fmla="*/ 0 w 4052402"/>
              <a:gd name="connsiteY0" fmla="*/ 1120136 h 1120136"/>
              <a:gd name="connsiteX1" fmla="*/ 476146 w 4052402"/>
              <a:gd name="connsiteY1" fmla="*/ 0 h 1120136"/>
              <a:gd name="connsiteX2" fmla="*/ 4052402 w 4052402"/>
              <a:gd name="connsiteY2" fmla="*/ 2208 h 1120136"/>
              <a:gd name="connsiteX0" fmla="*/ 0 w 3933949"/>
              <a:gd name="connsiteY0" fmla="*/ 843433 h 843433"/>
              <a:gd name="connsiteX1" fmla="*/ 357693 w 3933949"/>
              <a:gd name="connsiteY1" fmla="*/ 0 h 843433"/>
              <a:gd name="connsiteX2" fmla="*/ 3933949 w 3933949"/>
              <a:gd name="connsiteY2" fmla="*/ 2208 h 843433"/>
              <a:gd name="connsiteX0" fmla="*/ 0 w 3933949"/>
              <a:gd name="connsiteY0" fmla="*/ 843433 h 843433"/>
              <a:gd name="connsiteX1" fmla="*/ 357693 w 3933949"/>
              <a:gd name="connsiteY1" fmla="*/ 0 h 843433"/>
              <a:gd name="connsiteX2" fmla="*/ 3933949 w 3933949"/>
              <a:gd name="connsiteY2" fmla="*/ 2208 h 843433"/>
              <a:gd name="connsiteX0" fmla="*/ 0 w 3933949"/>
              <a:gd name="connsiteY0" fmla="*/ 1067699 h 1067699"/>
              <a:gd name="connsiteX1" fmla="*/ 357693 w 3933949"/>
              <a:gd name="connsiteY1" fmla="*/ 224266 h 1067699"/>
              <a:gd name="connsiteX2" fmla="*/ 3933949 w 3933949"/>
              <a:gd name="connsiteY2" fmla="*/ 226474 h 1067699"/>
              <a:gd name="connsiteX0" fmla="*/ 0 w 4073939"/>
              <a:gd name="connsiteY0" fmla="*/ 223657 h 658344"/>
              <a:gd name="connsiteX1" fmla="*/ 497683 w 4073939"/>
              <a:gd name="connsiteY1" fmla="*/ 656135 h 658344"/>
              <a:gd name="connsiteX2" fmla="*/ 4073939 w 4073939"/>
              <a:gd name="connsiteY2" fmla="*/ 658343 h 658344"/>
              <a:gd name="connsiteX0" fmla="*/ 0 w 4073939"/>
              <a:gd name="connsiteY0" fmla="*/ 0 h 434685"/>
              <a:gd name="connsiteX1" fmla="*/ 497683 w 4073939"/>
              <a:gd name="connsiteY1" fmla="*/ 432478 h 434685"/>
              <a:gd name="connsiteX2" fmla="*/ 4073939 w 4073939"/>
              <a:gd name="connsiteY2" fmla="*/ 434686 h 434685"/>
              <a:gd name="connsiteX0" fmla="*/ 0 w 3912412"/>
              <a:gd name="connsiteY0" fmla="*/ 0 h 803624"/>
              <a:gd name="connsiteX1" fmla="*/ 336156 w 3912412"/>
              <a:gd name="connsiteY1" fmla="*/ 801416 h 803624"/>
              <a:gd name="connsiteX2" fmla="*/ 3912412 w 3912412"/>
              <a:gd name="connsiteY2" fmla="*/ 803624 h 803624"/>
              <a:gd name="connsiteX0" fmla="*/ 0 w 3912412"/>
              <a:gd name="connsiteY0" fmla="*/ 0 h 803624"/>
              <a:gd name="connsiteX1" fmla="*/ 336156 w 3912412"/>
              <a:gd name="connsiteY1" fmla="*/ 801416 h 803624"/>
              <a:gd name="connsiteX2" fmla="*/ 3912412 w 3912412"/>
              <a:gd name="connsiteY2" fmla="*/ 803624 h 803624"/>
              <a:gd name="connsiteX0" fmla="*/ 0 w 3933949"/>
              <a:gd name="connsiteY0" fmla="*/ 0 h 757507"/>
              <a:gd name="connsiteX1" fmla="*/ 357693 w 3933949"/>
              <a:gd name="connsiteY1" fmla="*/ 755299 h 757507"/>
              <a:gd name="connsiteX2" fmla="*/ 3933949 w 3933949"/>
              <a:gd name="connsiteY2" fmla="*/ 757507 h 757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33949" h="757507">
                <a:moveTo>
                  <a:pt x="0" y="0"/>
                </a:moveTo>
                <a:cubicBezTo>
                  <a:pt x="117983" y="264694"/>
                  <a:pt x="6520" y="48633"/>
                  <a:pt x="357693" y="755299"/>
                </a:cubicBezTo>
                <a:lnTo>
                  <a:pt x="3933949" y="757507"/>
                </a:lnTo>
              </a:path>
            </a:pathLst>
          </a:custGeom>
          <a:noFill/>
          <a:ln w="19050">
            <a:solidFill>
              <a:srgbClr val="E04E3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,</a:t>
            </a:r>
            <a:endParaRPr lang="ru-RU" dirty="0"/>
          </a:p>
        </p:txBody>
      </p:sp>
      <p:sp>
        <p:nvSpPr>
          <p:cNvPr id="20" name="Равнобедренный треугольник 13"/>
          <p:cNvSpPr/>
          <p:nvPr/>
        </p:nvSpPr>
        <p:spPr>
          <a:xfrm rot="10800000" flipH="1" flipV="1">
            <a:off x="4804260" y="3683487"/>
            <a:ext cx="2403049" cy="2120294"/>
          </a:xfrm>
          <a:custGeom>
            <a:avLst/>
            <a:gdLst>
              <a:gd name="connsiteX0" fmla="*/ 0 w 1030950"/>
              <a:gd name="connsiteY0" fmla="*/ 1188962 h 1188962"/>
              <a:gd name="connsiteX1" fmla="*/ 515475 w 1030950"/>
              <a:gd name="connsiteY1" fmla="*/ 0 h 1188962"/>
              <a:gd name="connsiteX2" fmla="*/ 1030950 w 1030950"/>
              <a:gd name="connsiteY2" fmla="*/ 1188962 h 1188962"/>
              <a:gd name="connsiteX3" fmla="*/ 0 w 1030950"/>
              <a:gd name="connsiteY3" fmla="*/ 1188962 h 1188962"/>
              <a:gd name="connsiteX0" fmla="*/ 1030950 w 1122390"/>
              <a:gd name="connsiteY0" fmla="*/ 1188962 h 1280402"/>
              <a:gd name="connsiteX1" fmla="*/ 0 w 1122390"/>
              <a:gd name="connsiteY1" fmla="*/ 1188962 h 1280402"/>
              <a:gd name="connsiteX2" fmla="*/ 515475 w 1122390"/>
              <a:gd name="connsiteY2" fmla="*/ 0 h 1280402"/>
              <a:gd name="connsiteX3" fmla="*/ 1122390 w 1122390"/>
              <a:gd name="connsiteY3" fmla="*/ 1280402 h 1280402"/>
              <a:gd name="connsiteX0" fmla="*/ 0 w 1122390"/>
              <a:gd name="connsiteY0" fmla="*/ 1188962 h 1280402"/>
              <a:gd name="connsiteX1" fmla="*/ 515475 w 1122390"/>
              <a:gd name="connsiteY1" fmla="*/ 0 h 1280402"/>
              <a:gd name="connsiteX2" fmla="*/ 1122390 w 1122390"/>
              <a:gd name="connsiteY2" fmla="*/ 1280402 h 1280402"/>
              <a:gd name="connsiteX0" fmla="*/ 0 w 3885254"/>
              <a:gd name="connsiteY0" fmla="*/ 1188962 h 1188962"/>
              <a:gd name="connsiteX1" fmla="*/ 515475 w 3885254"/>
              <a:gd name="connsiteY1" fmla="*/ 0 h 1188962"/>
              <a:gd name="connsiteX2" fmla="*/ 3885254 w 3885254"/>
              <a:gd name="connsiteY2" fmla="*/ 31705 h 1188962"/>
              <a:gd name="connsiteX0" fmla="*/ 0 w 3885254"/>
              <a:gd name="connsiteY0" fmla="*/ 1267172 h 1267172"/>
              <a:gd name="connsiteX1" fmla="*/ 515475 w 3885254"/>
              <a:gd name="connsiteY1" fmla="*/ 78210 h 1267172"/>
              <a:gd name="connsiteX2" fmla="*/ 3885254 w 3885254"/>
              <a:gd name="connsiteY2" fmla="*/ 109915 h 1267172"/>
              <a:gd name="connsiteX0" fmla="*/ 0 w 3885254"/>
              <a:gd name="connsiteY0" fmla="*/ 1188962 h 1188962"/>
              <a:gd name="connsiteX1" fmla="*/ 515475 w 3885254"/>
              <a:gd name="connsiteY1" fmla="*/ 0 h 1188962"/>
              <a:gd name="connsiteX2" fmla="*/ 3885254 w 3885254"/>
              <a:gd name="connsiteY2" fmla="*/ 31705 h 1188962"/>
              <a:gd name="connsiteX0" fmla="*/ 0 w 3885254"/>
              <a:gd name="connsiteY0" fmla="*/ 1188962 h 1188962"/>
              <a:gd name="connsiteX1" fmla="*/ 515475 w 3885254"/>
              <a:gd name="connsiteY1" fmla="*/ 0 h 1188962"/>
              <a:gd name="connsiteX2" fmla="*/ 3885254 w 3885254"/>
              <a:gd name="connsiteY2" fmla="*/ 31705 h 1188962"/>
              <a:gd name="connsiteX0" fmla="*/ 0 w 3885254"/>
              <a:gd name="connsiteY0" fmla="*/ 1188962 h 1188962"/>
              <a:gd name="connsiteX1" fmla="*/ 515475 w 3885254"/>
              <a:gd name="connsiteY1" fmla="*/ 0 h 1188962"/>
              <a:gd name="connsiteX2" fmla="*/ 3885254 w 3885254"/>
              <a:gd name="connsiteY2" fmla="*/ 31705 h 1188962"/>
              <a:gd name="connsiteX0" fmla="*/ 0 w 3885254"/>
              <a:gd name="connsiteY0" fmla="*/ 1188962 h 1188962"/>
              <a:gd name="connsiteX1" fmla="*/ 515475 w 3885254"/>
              <a:gd name="connsiteY1" fmla="*/ 0 h 1188962"/>
              <a:gd name="connsiteX2" fmla="*/ 3885254 w 3885254"/>
              <a:gd name="connsiteY2" fmla="*/ 31705 h 1188962"/>
              <a:gd name="connsiteX0" fmla="*/ 0 w 3885254"/>
              <a:gd name="connsiteY0" fmla="*/ 1169297 h 1169297"/>
              <a:gd name="connsiteX1" fmla="*/ 308998 w 3885254"/>
              <a:gd name="connsiteY1" fmla="*/ 0 h 1169297"/>
              <a:gd name="connsiteX2" fmla="*/ 3885254 w 3885254"/>
              <a:gd name="connsiteY2" fmla="*/ 12040 h 1169297"/>
              <a:gd name="connsiteX0" fmla="*/ 0 w 4052402"/>
              <a:gd name="connsiteY0" fmla="*/ 1129968 h 1129968"/>
              <a:gd name="connsiteX1" fmla="*/ 476146 w 4052402"/>
              <a:gd name="connsiteY1" fmla="*/ 0 h 1129968"/>
              <a:gd name="connsiteX2" fmla="*/ 4052402 w 4052402"/>
              <a:gd name="connsiteY2" fmla="*/ 12040 h 1129968"/>
              <a:gd name="connsiteX0" fmla="*/ 0 w 4052402"/>
              <a:gd name="connsiteY0" fmla="*/ 1120136 h 1120136"/>
              <a:gd name="connsiteX1" fmla="*/ 476146 w 4052402"/>
              <a:gd name="connsiteY1" fmla="*/ 0 h 1120136"/>
              <a:gd name="connsiteX2" fmla="*/ 4052402 w 4052402"/>
              <a:gd name="connsiteY2" fmla="*/ 2208 h 1120136"/>
              <a:gd name="connsiteX0" fmla="*/ 0 w 4052402"/>
              <a:gd name="connsiteY0" fmla="*/ 1120136 h 1120136"/>
              <a:gd name="connsiteX1" fmla="*/ 476146 w 4052402"/>
              <a:gd name="connsiteY1" fmla="*/ 0 h 1120136"/>
              <a:gd name="connsiteX2" fmla="*/ 4052402 w 4052402"/>
              <a:gd name="connsiteY2" fmla="*/ 2208 h 1120136"/>
              <a:gd name="connsiteX0" fmla="*/ 0 w 3933949"/>
              <a:gd name="connsiteY0" fmla="*/ 843433 h 843433"/>
              <a:gd name="connsiteX1" fmla="*/ 357693 w 3933949"/>
              <a:gd name="connsiteY1" fmla="*/ 0 h 843433"/>
              <a:gd name="connsiteX2" fmla="*/ 3933949 w 3933949"/>
              <a:gd name="connsiteY2" fmla="*/ 2208 h 843433"/>
              <a:gd name="connsiteX0" fmla="*/ 0 w 3933949"/>
              <a:gd name="connsiteY0" fmla="*/ 843433 h 843433"/>
              <a:gd name="connsiteX1" fmla="*/ 357693 w 3933949"/>
              <a:gd name="connsiteY1" fmla="*/ 0 h 843433"/>
              <a:gd name="connsiteX2" fmla="*/ 3933949 w 3933949"/>
              <a:gd name="connsiteY2" fmla="*/ 2208 h 843433"/>
              <a:gd name="connsiteX0" fmla="*/ 0 w 3933949"/>
              <a:gd name="connsiteY0" fmla="*/ 1067699 h 1067699"/>
              <a:gd name="connsiteX1" fmla="*/ 357693 w 3933949"/>
              <a:gd name="connsiteY1" fmla="*/ 224266 h 1067699"/>
              <a:gd name="connsiteX2" fmla="*/ 3933949 w 3933949"/>
              <a:gd name="connsiteY2" fmla="*/ 226474 h 1067699"/>
              <a:gd name="connsiteX0" fmla="*/ 0 w 4073939"/>
              <a:gd name="connsiteY0" fmla="*/ 223657 h 658344"/>
              <a:gd name="connsiteX1" fmla="*/ 497683 w 4073939"/>
              <a:gd name="connsiteY1" fmla="*/ 656135 h 658344"/>
              <a:gd name="connsiteX2" fmla="*/ 4073939 w 4073939"/>
              <a:gd name="connsiteY2" fmla="*/ 658343 h 658344"/>
              <a:gd name="connsiteX0" fmla="*/ 0 w 4073939"/>
              <a:gd name="connsiteY0" fmla="*/ 0 h 434685"/>
              <a:gd name="connsiteX1" fmla="*/ 497683 w 4073939"/>
              <a:gd name="connsiteY1" fmla="*/ 432478 h 434685"/>
              <a:gd name="connsiteX2" fmla="*/ 4073939 w 4073939"/>
              <a:gd name="connsiteY2" fmla="*/ 434686 h 434685"/>
              <a:gd name="connsiteX0" fmla="*/ 0 w 3912412"/>
              <a:gd name="connsiteY0" fmla="*/ 0 h 803624"/>
              <a:gd name="connsiteX1" fmla="*/ 336156 w 3912412"/>
              <a:gd name="connsiteY1" fmla="*/ 801416 h 803624"/>
              <a:gd name="connsiteX2" fmla="*/ 3912412 w 3912412"/>
              <a:gd name="connsiteY2" fmla="*/ 803624 h 803624"/>
              <a:gd name="connsiteX0" fmla="*/ 0 w 3912412"/>
              <a:gd name="connsiteY0" fmla="*/ 0 h 803624"/>
              <a:gd name="connsiteX1" fmla="*/ 336156 w 3912412"/>
              <a:gd name="connsiteY1" fmla="*/ 801416 h 803624"/>
              <a:gd name="connsiteX2" fmla="*/ 3912412 w 3912412"/>
              <a:gd name="connsiteY2" fmla="*/ 803624 h 803624"/>
              <a:gd name="connsiteX0" fmla="*/ 0 w 3933949"/>
              <a:gd name="connsiteY0" fmla="*/ 0 h 757507"/>
              <a:gd name="connsiteX1" fmla="*/ 357693 w 3933949"/>
              <a:gd name="connsiteY1" fmla="*/ 755299 h 757507"/>
              <a:gd name="connsiteX2" fmla="*/ 3933949 w 3933949"/>
              <a:gd name="connsiteY2" fmla="*/ 757507 h 757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33949" h="757507">
                <a:moveTo>
                  <a:pt x="0" y="0"/>
                </a:moveTo>
                <a:cubicBezTo>
                  <a:pt x="117983" y="264694"/>
                  <a:pt x="6520" y="48633"/>
                  <a:pt x="357693" y="755299"/>
                </a:cubicBezTo>
                <a:lnTo>
                  <a:pt x="3933949" y="757507"/>
                </a:lnTo>
              </a:path>
            </a:pathLst>
          </a:custGeom>
          <a:noFill/>
          <a:ln w="19050">
            <a:solidFill>
              <a:srgbClr val="E04E3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,</a:t>
            </a:r>
            <a:endParaRPr lang="ru-RU" dirty="0"/>
          </a:p>
        </p:txBody>
      </p:sp>
      <p:sp>
        <p:nvSpPr>
          <p:cNvPr id="21" name="Заголовок 8"/>
          <p:cNvSpPr txBox="1">
            <a:spLocks/>
          </p:cNvSpPr>
          <p:nvPr/>
        </p:nvSpPr>
        <p:spPr>
          <a:xfrm>
            <a:off x="367506" y="1071487"/>
            <a:ext cx="2194540" cy="1016381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Центр </a:t>
            </a:r>
            <a:r>
              <a:rPr lang="ru-RU" sz="1400" b="1" dirty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очного </a:t>
            </a:r>
            <a:r>
              <a:rPr lang="ru-RU" sz="14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взаимодействия граждан и бизнеса  </a:t>
            </a:r>
            <a:r>
              <a:rPr lang="ru-RU" sz="1400" b="1" dirty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 органами власти </a:t>
            </a:r>
          </a:p>
        </p:txBody>
      </p:sp>
      <p:sp>
        <p:nvSpPr>
          <p:cNvPr id="22" name="Заголовок 8"/>
          <p:cNvSpPr txBox="1">
            <a:spLocks/>
          </p:cNvSpPr>
          <p:nvPr/>
        </p:nvSpPr>
        <p:spPr>
          <a:xfrm>
            <a:off x="5012770" y="1071486"/>
            <a:ext cx="2194540" cy="1016381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Центр </a:t>
            </a:r>
            <a:r>
              <a:rPr lang="ru-RU" sz="14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защиты </a:t>
            </a:r>
            <a:r>
              <a:rPr lang="ru-RU" sz="1400" b="1" dirty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прав </a:t>
            </a:r>
            <a:endParaRPr lang="ru-RU" sz="1400" b="1" dirty="0" smtClean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14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граждан </a:t>
            </a:r>
          </a:p>
          <a:p>
            <a:r>
              <a:rPr lang="ru-RU" sz="14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 бизнеса</a:t>
            </a:r>
            <a:endParaRPr lang="ru-RU" sz="1400" b="1" dirty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3" name="Заголовок 8"/>
          <p:cNvSpPr txBox="1">
            <a:spLocks/>
          </p:cNvSpPr>
          <p:nvPr/>
        </p:nvSpPr>
        <p:spPr>
          <a:xfrm>
            <a:off x="5012770" y="4981056"/>
            <a:ext cx="2194540" cy="752170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Центр </a:t>
            </a:r>
            <a:endParaRPr lang="ru-RU" sz="1400" b="1" dirty="0" smtClean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14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цифровых </a:t>
            </a:r>
            <a:r>
              <a:rPr lang="ru-RU" sz="1400" b="1" dirty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компетенций</a:t>
            </a:r>
          </a:p>
        </p:txBody>
      </p:sp>
      <p:sp>
        <p:nvSpPr>
          <p:cNvPr id="10" name="Заголовок 8"/>
          <p:cNvSpPr txBox="1">
            <a:spLocks/>
          </p:cNvSpPr>
          <p:nvPr/>
        </p:nvSpPr>
        <p:spPr>
          <a:xfrm>
            <a:off x="2642829" y="3579963"/>
            <a:ext cx="2239722" cy="945565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u="sng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Направления концепции</a:t>
            </a:r>
            <a:endParaRPr lang="ru-RU" sz="2400" b="1" u="sng" dirty="0" smtClean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4" name="Заголовок 8"/>
          <p:cNvSpPr txBox="1">
            <a:spLocks/>
          </p:cNvSpPr>
          <p:nvPr/>
        </p:nvSpPr>
        <p:spPr>
          <a:xfrm>
            <a:off x="367506" y="4956638"/>
            <a:ext cx="2194540" cy="752170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Центр </a:t>
            </a:r>
            <a:endParaRPr lang="ru-RU" sz="1400" b="1" dirty="0" smtClean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1400" b="1" dirty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</a:t>
            </a:r>
            <a:r>
              <a:rPr lang="ru-RU" sz="14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ередовых технологий оказания услуг </a:t>
            </a:r>
            <a:endParaRPr lang="ru-RU" sz="1400" b="1" dirty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65141" y="2740246"/>
            <a:ext cx="1027727" cy="1182505"/>
          </a:xfrm>
          <a:prstGeom prst="rect">
            <a:avLst/>
          </a:prstGeom>
        </p:spPr>
      </p:pic>
      <p:sp>
        <p:nvSpPr>
          <p:cNvPr id="25" name="Заголовок 8"/>
          <p:cNvSpPr txBox="1">
            <a:spLocks/>
          </p:cNvSpPr>
          <p:nvPr/>
        </p:nvSpPr>
        <p:spPr>
          <a:xfrm>
            <a:off x="7938788" y="1106825"/>
            <a:ext cx="3200129" cy="755177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u="sng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НОВЫЕ СТАНДАРТЫ ОБСЛУЖИВАНИЯ:</a:t>
            </a:r>
            <a:endParaRPr lang="ru-RU" sz="2400" b="1" u="sng" dirty="0" smtClean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Заголовок 8"/>
          <p:cNvSpPr txBox="1">
            <a:spLocks/>
          </p:cNvSpPr>
          <p:nvPr/>
        </p:nvSpPr>
        <p:spPr>
          <a:xfrm>
            <a:off x="7621559" y="1985069"/>
            <a:ext cx="3834589" cy="755177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solidFill>
                  <a:srgbClr val="E04E39"/>
                </a:solidFill>
              </a:rPr>
              <a:t>✔ </a:t>
            </a:r>
            <a:r>
              <a:rPr lang="ru-RU" sz="18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человекоцентричность</a:t>
            </a:r>
            <a:endParaRPr lang="ru-RU" sz="2000" b="1" dirty="0" smtClean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0" name="Заголовок 8"/>
          <p:cNvSpPr txBox="1">
            <a:spLocks/>
          </p:cNvSpPr>
          <p:nvPr/>
        </p:nvSpPr>
        <p:spPr>
          <a:xfrm>
            <a:off x="7621553" y="2927767"/>
            <a:ext cx="3834589" cy="755177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solidFill>
                  <a:srgbClr val="E04E39"/>
                </a:solidFill>
              </a:rPr>
              <a:t>✔ </a:t>
            </a:r>
            <a:r>
              <a:rPr lang="ru-RU" sz="18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персонализированный сервисный подход</a:t>
            </a:r>
            <a:endParaRPr lang="ru-RU" sz="1800" b="1" dirty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Заголовок 8"/>
          <p:cNvSpPr txBox="1">
            <a:spLocks/>
          </p:cNvSpPr>
          <p:nvPr/>
        </p:nvSpPr>
        <p:spPr>
          <a:xfrm>
            <a:off x="7621554" y="3862586"/>
            <a:ext cx="3834589" cy="755177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solidFill>
                  <a:srgbClr val="E04E39"/>
                </a:solidFill>
              </a:rPr>
              <a:t>✔ </a:t>
            </a:r>
            <a:r>
              <a:rPr lang="ru-RU" sz="18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комплексное решение проблем в рамках ЖС </a:t>
            </a:r>
            <a:endParaRPr lang="ru-RU" sz="2000" b="1" dirty="0" smtClean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3" name="Заголовок 8"/>
          <p:cNvSpPr txBox="1">
            <a:spLocks/>
          </p:cNvSpPr>
          <p:nvPr/>
        </p:nvSpPr>
        <p:spPr>
          <a:xfrm>
            <a:off x="7621554" y="4816219"/>
            <a:ext cx="3834589" cy="755177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solidFill>
                  <a:srgbClr val="E04E39"/>
                </a:solidFill>
              </a:rPr>
              <a:t>✔ </a:t>
            </a:r>
            <a:r>
              <a:rPr lang="ru-RU" sz="18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скорость, эффективность, забота, доброжелательность</a:t>
            </a:r>
            <a:endParaRPr lang="ru-RU" sz="2000" b="1" dirty="0" smtClean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579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1089" y="300042"/>
            <a:ext cx="11697903" cy="6250768"/>
          </a:xfrm>
          <a:prstGeom prst="rect">
            <a:avLst/>
          </a:prstGeom>
        </p:spPr>
      </p:pic>
      <p:sp>
        <p:nvSpPr>
          <p:cNvPr id="16" name="Заголовок 8"/>
          <p:cNvSpPr txBox="1">
            <a:spLocks/>
          </p:cNvSpPr>
          <p:nvPr/>
        </p:nvSpPr>
        <p:spPr>
          <a:xfrm>
            <a:off x="261089" y="5953900"/>
            <a:ext cx="923219" cy="5969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b="1" dirty="0" smtClean="0">
                <a:solidFill>
                  <a:srgbClr val="E04E39"/>
                </a:solidFill>
                <a:latin typeface="+mn-lt"/>
              </a:rPr>
              <a:t>0</a:t>
            </a:r>
            <a:r>
              <a:rPr lang="ru-RU" sz="4800" b="1" dirty="0" smtClean="0">
                <a:solidFill>
                  <a:srgbClr val="4B2B26"/>
                </a:solidFill>
                <a:latin typeface="+mn-lt"/>
              </a:rPr>
              <a:t>4</a:t>
            </a:r>
            <a:endParaRPr lang="ru-RU" sz="4800" b="1" dirty="0">
              <a:latin typeface="+mn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11337" y="502599"/>
            <a:ext cx="3901778" cy="3420152"/>
          </a:xfrm>
          <a:prstGeom prst="rect">
            <a:avLst/>
          </a:prstGeom>
        </p:spPr>
      </p:pic>
      <p:grpSp>
        <p:nvGrpSpPr>
          <p:cNvPr id="28" name="Группа 27"/>
          <p:cNvGrpSpPr/>
          <p:nvPr/>
        </p:nvGrpSpPr>
        <p:grpSpPr>
          <a:xfrm>
            <a:off x="9078983" y="5557781"/>
            <a:ext cx="2720250" cy="792238"/>
            <a:chOff x="1589158" y="2424122"/>
            <a:chExt cx="4767389" cy="1349433"/>
          </a:xfrm>
        </p:grpSpPr>
        <p:pic>
          <p:nvPicPr>
            <p:cNvPr id="29" name="Рисунок 2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426131" y="2843139"/>
              <a:ext cx="930416" cy="930416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2" name="Рисунок 3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589158" y="2424122"/>
              <a:ext cx="1249075" cy="1015352"/>
            </a:xfrm>
            <a:prstGeom prst="rect">
              <a:avLst/>
            </a:prstGeom>
          </p:spPr>
        </p:pic>
      </p:grpSp>
      <p:sp>
        <p:nvSpPr>
          <p:cNvPr id="17" name="Заголовок 8"/>
          <p:cNvSpPr>
            <a:spLocks noGrp="1"/>
          </p:cNvSpPr>
          <p:nvPr>
            <p:ph type="ctrTitle"/>
          </p:nvPr>
        </p:nvSpPr>
        <p:spPr>
          <a:xfrm>
            <a:off x="361054" y="413722"/>
            <a:ext cx="8717929" cy="485496"/>
          </a:xfrm>
          <a:solidFill>
            <a:srgbClr val="E04E3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l"/>
            <a:r>
              <a:rPr lang="ru-RU" sz="21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МФЦ НОВГОРОДСКОЙ ОБЛАСТИ</a:t>
            </a:r>
            <a:endParaRPr lang="ru-RU" sz="21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5976"/>
          <a:stretch/>
        </p:blipFill>
        <p:spPr>
          <a:xfrm>
            <a:off x="332257" y="1313738"/>
            <a:ext cx="6505269" cy="4640162"/>
          </a:xfrm>
          <a:prstGeom prst="rect">
            <a:avLst/>
          </a:prstGeom>
          <a:solidFill>
            <a:srgbClr val="FFFFFF">
              <a:alpha val="70000"/>
            </a:srgbClr>
          </a:solidFill>
        </p:spPr>
      </p:pic>
      <p:sp>
        <p:nvSpPr>
          <p:cNvPr id="10" name="Заголовок 8"/>
          <p:cNvSpPr txBox="1">
            <a:spLocks/>
          </p:cNvSpPr>
          <p:nvPr/>
        </p:nvSpPr>
        <p:spPr>
          <a:xfrm>
            <a:off x="2862578" y="4708775"/>
            <a:ext cx="4461854" cy="1543580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 smtClean="0">
                <a:solidFill>
                  <a:srgbClr val="E04E3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23</a:t>
            </a:r>
            <a:r>
              <a:rPr lang="ru-RU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8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офиса </a:t>
            </a:r>
            <a:r>
              <a:rPr lang="ru-RU" sz="20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МФЦ</a:t>
            </a:r>
          </a:p>
          <a:p>
            <a:pPr algn="l"/>
            <a:r>
              <a:rPr lang="ru-RU" sz="2400" b="1" dirty="0" smtClean="0">
                <a:solidFill>
                  <a:srgbClr val="E04E3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54</a:t>
            </a:r>
            <a:r>
              <a:rPr lang="ru-RU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8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ТОСП</a:t>
            </a:r>
          </a:p>
          <a:p>
            <a:pPr algn="l"/>
            <a:r>
              <a:rPr lang="en-US" sz="2400" b="1" dirty="0" smtClean="0">
                <a:solidFill>
                  <a:srgbClr val="E04E3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&gt; 4</a:t>
            </a:r>
            <a:r>
              <a:rPr lang="ru-RU" sz="2400" b="1" dirty="0" smtClean="0">
                <a:solidFill>
                  <a:srgbClr val="E04E3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,5 млн.</a:t>
            </a:r>
            <a:r>
              <a:rPr lang="ru-RU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8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оказанных услуг</a:t>
            </a:r>
            <a:endParaRPr lang="ru-RU" sz="1800" b="1" dirty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r>
              <a:rPr lang="en-US" sz="2400" b="1" dirty="0">
                <a:solidFill>
                  <a:srgbClr val="E04E3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&gt; </a:t>
            </a:r>
            <a:r>
              <a:rPr lang="ru-RU" sz="2400" b="1" dirty="0" smtClean="0">
                <a:solidFill>
                  <a:srgbClr val="E04E3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360 </a:t>
            </a:r>
            <a:r>
              <a:rPr lang="ru-RU" sz="18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сотрудников</a:t>
            </a:r>
            <a:endParaRPr lang="ru-RU" sz="1800" b="1" dirty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Заголовок 8"/>
          <p:cNvSpPr txBox="1">
            <a:spLocks/>
          </p:cNvSpPr>
          <p:nvPr/>
        </p:nvSpPr>
        <p:spPr>
          <a:xfrm>
            <a:off x="354408" y="1012898"/>
            <a:ext cx="4671404" cy="601774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 smtClean="0">
                <a:solidFill>
                  <a:srgbClr val="E04E3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ГОАУ «МФЦ»</a:t>
            </a:r>
            <a:r>
              <a:rPr lang="ru-RU" sz="18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с 2012 года</a:t>
            </a:r>
            <a:endParaRPr lang="ru-RU" sz="2000" b="1" dirty="0" smtClean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Заголовок 8"/>
          <p:cNvSpPr txBox="1">
            <a:spLocks/>
          </p:cNvSpPr>
          <p:nvPr/>
        </p:nvSpPr>
        <p:spPr>
          <a:xfrm>
            <a:off x="7251261" y="1003674"/>
            <a:ext cx="4461854" cy="925507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E04E3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ИНФРАСТРУКТУРА ДЛЯ БИЗНЕСА</a:t>
            </a:r>
            <a:endParaRPr lang="ru-RU" sz="1800" b="1" dirty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Заголовок 8"/>
          <p:cNvSpPr txBox="1">
            <a:spLocks/>
          </p:cNvSpPr>
          <p:nvPr/>
        </p:nvSpPr>
        <p:spPr>
          <a:xfrm>
            <a:off x="7251261" y="2164162"/>
            <a:ext cx="4461854" cy="2012009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 smtClean="0">
                <a:solidFill>
                  <a:srgbClr val="E04E3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ru-RU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8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Отдел поддержки МСП</a:t>
            </a:r>
            <a:endParaRPr lang="ru-RU" sz="2000" b="1" dirty="0" smtClean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r>
              <a:rPr lang="ru-RU" sz="2400" b="1" dirty="0" smtClean="0">
                <a:solidFill>
                  <a:srgbClr val="E04E3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ru-RU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8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бизнес-зоны</a:t>
            </a:r>
          </a:p>
          <a:p>
            <a:pPr algn="l"/>
            <a:r>
              <a:rPr lang="ru-RU" sz="2400" b="1" dirty="0" smtClean="0">
                <a:solidFill>
                  <a:srgbClr val="E04E3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ru-RU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8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ЦОУ на базе банков</a:t>
            </a:r>
            <a:endParaRPr lang="ru-RU" sz="1800" b="1" dirty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r>
              <a:rPr lang="ru-RU" sz="2400" b="1" dirty="0" smtClean="0">
                <a:solidFill>
                  <a:srgbClr val="E04E3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 </a:t>
            </a:r>
            <a:r>
              <a:rPr lang="ru-RU" sz="18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УРМ на базе застройщиков</a:t>
            </a:r>
          </a:p>
          <a:p>
            <a:pPr algn="l"/>
            <a:endParaRPr lang="ru-RU" sz="1800" b="1" dirty="0" smtClean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r>
              <a:rPr lang="ru-RU" sz="2400" b="1" dirty="0" smtClean="0">
                <a:solidFill>
                  <a:srgbClr val="E04E3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186 </a:t>
            </a:r>
            <a:r>
              <a:rPr lang="ru-RU" sz="18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видов услуг</a:t>
            </a:r>
            <a:endParaRPr lang="ru-RU" sz="1800" b="1" dirty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18" t="20785"/>
          <a:stretch/>
        </p:blipFill>
        <p:spPr>
          <a:xfrm>
            <a:off x="7685953" y="4411152"/>
            <a:ext cx="3363788" cy="184120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40196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1089" y="300042"/>
            <a:ext cx="11697903" cy="6250768"/>
          </a:xfrm>
          <a:prstGeom prst="rect">
            <a:avLst/>
          </a:prstGeom>
        </p:spPr>
      </p:pic>
      <p:sp>
        <p:nvSpPr>
          <p:cNvPr id="16" name="Заголовок 8"/>
          <p:cNvSpPr txBox="1">
            <a:spLocks/>
          </p:cNvSpPr>
          <p:nvPr/>
        </p:nvSpPr>
        <p:spPr>
          <a:xfrm>
            <a:off x="261089" y="5953900"/>
            <a:ext cx="923219" cy="5969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b="1" dirty="0" smtClean="0">
                <a:solidFill>
                  <a:srgbClr val="E04E39"/>
                </a:solidFill>
                <a:latin typeface="+mn-lt"/>
              </a:rPr>
              <a:t>0</a:t>
            </a:r>
            <a:r>
              <a:rPr lang="ru-RU" sz="4800" b="1" dirty="0" smtClean="0">
                <a:solidFill>
                  <a:srgbClr val="4B2B26"/>
                </a:solidFill>
                <a:latin typeface="+mn-lt"/>
              </a:rPr>
              <a:t>5</a:t>
            </a:r>
            <a:endParaRPr lang="ru-RU" sz="4800" b="1" dirty="0">
              <a:latin typeface="+mn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11337" y="502599"/>
            <a:ext cx="3901778" cy="3420152"/>
          </a:xfrm>
          <a:prstGeom prst="rect">
            <a:avLst/>
          </a:prstGeom>
        </p:spPr>
      </p:pic>
      <p:grpSp>
        <p:nvGrpSpPr>
          <p:cNvPr id="28" name="Группа 27"/>
          <p:cNvGrpSpPr/>
          <p:nvPr/>
        </p:nvGrpSpPr>
        <p:grpSpPr>
          <a:xfrm>
            <a:off x="9078983" y="5557781"/>
            <a:ext cx="2720250" cy="792238"/>
            <a:chOff x="1589158" y="2424122"/>
            <a:chExt cx="4767389" cy="1349433"/>
          </a:xfrm>
        </p:grpSpPr>
        <p:pic>
          <p:nvPicPr>
            <p:cNvPr id="29" name="Рисунок 2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426131" y="2843139"/>
              <a:ext cx="930416" cy="930416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2" name="Рисунок 3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589158" y="2424122"/>
              <a:ext cx="1249075" cy="1015352"/>
            </a:xfrm>
            <a:prstGeom prst="rect">
              <a:avLst/>
            </a:prstGeom>
          </p:spPr>
        </p:pic>
      </p:grpSp>
      <p:sp>
        <p:nvSpPr>
          <p:cNvPr id="17" name="Заголовок 8"/>
          <p:cNvSpPr>
            <a:spLocks noGrp="1"/>
          </p:cNvSpPr>
          <p:nvPr>
            <p:ph type="ctrTitle"/>
          </p:nvPr>
        </p:nvSpPr>
        <p:spPr>
          <a:xfrm>
            <a:off x="361054" y="413722"/>
            <a:ext cx="8717929" cy="485496"/>
          </a:xfrm>
          <a:solidFill>
            <a:srgbClr val="E04E3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l"/>
            <a:r>
              <a:rPr lang="ru-RU" sz="21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ЦЕЛЕВЫЕ ПОКАЗАТЕЛИ В РАМКАХ ПРОЕКТА</a:t>
            </a:r>
            <a:endParaRPr lang="ru-RU" sz="21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09738355"/>
              </p:ext>
            </p:extLst>
          </p:nvPr>
        </p:nvGraphicFramePr>
        <p:xfrm>
          <a:off x="682978" y="1007548"/>
          <a:ext cx="10677526" cy="47962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43105"/>
                <a:gridCol w="1624695"/>
                <a:gridCol w="1609726"/>
              </a:tblGrid>
              <a:tr h="7000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Наименование показателя</a:t>
                      </a:r>
                      <a:endParaRPr lang="ru-RU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rgbClr val="42272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Базовое</a:t>
                      </a:r>
                      <a:r>
                        <a:rPr lang="ru-RU" sz="1400" b="1" u="sng" kern="1200" baseline="0" dirty="0" smtClean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r>
                        <a:rPr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значение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показателя</a:t>
                      </a:r>
                    </a:p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на 01.02.2020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42272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Плановое значение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показателя</a:t>
                      </a:r>
                    </a:p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на 25.12.2020</a:t>
                      </a:r>
                      <a:endParaRPr lang="ru-RU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rgbClr val="422722"/>
                    </a:solidFill>
                  </a:tcPr>
                </a:tc>
              </a:tr>
              <a:tr h="5253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услуг из общего перечня, предоставленных представителям бизнес-сообщества в структурных подразделениях ГОАУ «МФЦ», </a:t>
                      </a:r>
                      <a:r>
                        <a:rPr lang="ru-RU" sz="1200" b="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100" b="0" i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4227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12 381</a:t>
                      </a:r>
                      <a:endParaRPr lang="ru-RU" sz="1600" b="1" dirty="0">
                        <a:solidFill>
                          <a:srgbClr val="4227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68 000</a:t>
                      </a:r>
                      <a:endParaRPr lang="ru-RU" sz="1600" b="1" dirty="0">
                        <a:solidFill>
                          <a:srgbClr val="4227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C29167"/>
                    </a:solidFill>
                  </a:tcPr>
                </a:tc>
              </a:tr>
              <a:tr h="7042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консультаций по услугам из общего перечня, оказанных представителям бизнес-сообщества в структурных подразделениях </a:t>
                      </a:r>
                      <a:r>
                        <a:rPr lang="ru-RU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  ГОАУ</a:t>
                      </a:r>
                      <a:r>
                        <a:rPr lang="ru-RU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«МФЦ</a:t>
                      </a:r>
                      <a:r>
                        <a:rPr lang="ru-RU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»,</a:t>
                      </a:r>
                      <a:r>
                        <a:rPr lang="ru-RU" sz="12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ед</a:t>
                      </a:r>
                      <a:r>
                        <a:rPr lang="ru-RU" sz="1200" b="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b="0" i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4227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6 190</a:t>
                      </a:r>
                      <a:endParaRPr lang="ru-RU" sz="1600" b="1" dirty="0">
                        <a:solidFill>
                          <a:srgbClr val="4227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34 000</a:t>
                      </a:r>
                      <a:endParaRPr lang="ru-RU" sz="1600" b="1" dirty="0">
                        <a:solidFill>
                          <a:srgbClr val="4227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FBE5D6"/>
                    </a:solidFill>
                  </a:tcPr>
                </a:tc>
              </a:tr>
              <a:tr h="3786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оказанных консультаций и услуг в рамках предоставления новых мер поддержки, </a:t>
                      </a:r>
                      <a:r>
                        <a:rPr lang="ru-RU" sz="1200" b="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100" b="0" i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4227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dirty="0">
                        <a:solidFill>
                          <a:srgbClr val="4227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600" b="1" dirty="0">
                        <a:solidFill>
                          <a:srgbClr val="4227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C29167"/>
                    </a:solidFill>
                  </a:tcPr>
                </a:tc>
              </a:tr>
              <a:tr h="3786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видов услуг для субъектов МСП, в том числе услуги </a:t>
                      </a:r>
                      <a:r>
                        <a:rPr lang="ru-RU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                            АО </a:t>
                      </a:r>
                      <a:r>
                        <a:rPr lang="ru-RU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«Корпорация МСП», </a:t>
                      </a:r>
                      <a:r>
                        <a:rPr lang="ru-RU" sz="1200" b="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100" b="0" i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4227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1600" b="1" dirty="0">
                        <a:solidFill>
                          <a:srgbClr val="4227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186</a:t>
                      </a:r>
                      <a:endParaRPr lang="ru-RU" sz="1600" b="1" dirty="0">
                        <a:solidFill>
                          <a:srgbClr val="4227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FBE5D6"/>
                    </a:solidFill>
                  </a:tcPr>
                </a:tc>
              </a:tr>
              <a:tr h="1240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оказанных вторичных консультаций в рамках деятельности общественной приемной Уполномоченного при Президенте РФ по защите прав предпринимателей и консультационных услуг по вопросам правового обеспечения деятельности субъектов малого и среднего предпринимательства Новгородской области, </a:t>
                      </a:r>
                      <a:r>
                        <a:rPr lang="ru-RU" sz="1200" b="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100" b="0" i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4227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600" b="1" dirty="0">
                        <a:solidFill>
                          <a:srgbClr val="4227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C393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250</a:t>
                      </a:r>
                      <a:endParaRPr lang="ru-RU" sz="1600" b="1" dirty="0">
                        <a:solidFill>
                          <a:srgbClr val="4227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C39367"/>
                    </a:solidFill>
                  </a:tcPr>
                </a:tc>
              </a:tr>
              <a:tr h="5798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публикаций на интернет-источниках ГОАУ «МФЦ» по темам, относящимся к бизнесу, в том числе, по предоставлению новых услуг и мер поддержки, </a:t>
                      </a:r>
                      <a:r>
                        <a:rPr lang="ru-RU" sz="1200" b="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100" b="0" i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4227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600" b="1" dirty="0">
                        <a:solidFill>
                          <a:srgbClr val="4227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130</a:t>
                      </a:r>
                      <a:endParaRPr lang="ru-RU" sz="1600" b="1" dirty="0">
                        <a:solidFill>
                          <a:srgbClr val="4227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FBE5D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5195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/>
          <p:cNvPicPr>
            <a:picLocks noChangeAspect="1"/>
          </p:cNvPicPr>
          <p:nvPr/>
        </p:nvPicPr>
        <p:blipFill>
          <a:blip r:embed="rId3">
            <a:clrChange>
              <a:clrFrom>
                <a:srgbClr val="EBE8F1"/>
              </a:clrFrom>
              <a:clrTo>
                <a:srgbClr val="EBE8F1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134586">
            <a:off x="226708" y="954626"/>
            <a:ext cx="5513064" cy="539268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1089" y="300042"/>
            <a:ext cx="11697903" cy="6250768"/>
          </a:xfrm>
          <a:prstGeom prst="rect">
            <a:avLst/>
          </a:prstGeom>
        </p:spPr>
      </p:pic>
      <p:sp>
        <p:nvSpPr>
          <p:cNvPr id="16" name="Заголовок 8"/>
          <p:cNvSpPr txBox="1">
            <a:spLocks/>
          </p:cNvSpPr>
          <p:nvPr/>
        </p:nvSpPr>
        <p:spPr>
          <a:xfrm>
            <a:off x="261089" y="5953900"/>
            <a:ext cx="923219" cy="5969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b="1" dirty="0" smtClean="0">
                <a:solidFill>
                  <a:srgbClr val="E04E39"/>
                </a:solidFill>
                <a:latin typeface="+mn-lt"/>
              </a:rPr>
              <a:t>0</a:t>
            </a:r>
            <a:r>
              <a:rPr lang="ru-RU" sz="4800" b="1" dirty="0" smtClean="0">
                <a:solidFill>
                  <a:srgbClr val="4B2B26"/>
                </a:solidFill>
                <a:latin typeface="+mn-lt"/>
              </a:rPr>
              <a:t>6</a:t>
            </a:r>
            <a:endParaRPr lang="ru-RU" sz="4800" b="1" dirty="0">
              <a:latin typeface="+mn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11337" y="502599"/>
            <a:ext cx="3901778" cy="3420152"/>
          </a:xfrm>
          <a:prstGeom prst="rect">
            <a:avLst/>
          </a:prstGeom>
        </p:spPr>
      </p:pic>
      <p:sp>
        <p:nvSpPr>
          <p:cNvPr id="17" name="Заголовок 8"/>
          <p:cNvSpPr>
            <a:spLocks noGrp="1"/>
          </p:cNvSpPr>
          <p:nvPr>
            <p:ph type="ctrTitle"/>
          </p:nvPr>
        </p:nvSpPr>
        <p:spPr>
          <a:xfrm>
            <a:off x="361054" y="413722"/>
            <a:ext cx="8717929" cy="485496"/>
          </a:xfrm>
          <a:solidFill>
            <a:srgbClr val="E04E3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l"/>
            <a:r>
              <a:rPr lang="ru-RU" sz="21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РИСКИ ПРОЕКТА И ИХ КЛАССИФИКАЦИЯ</a:t>
            </a:r>
            <a:endParaRPr lang="ru-RU" sz="21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0" name="Заголовок 8"/>
          <p:cNvSpPr txBox="1">
            <a:spLocks/>
          </p:cNvSpPr>
          <p:nvPr/>
        </p:nvSpPr>
        <p:spPr>
          <a:xfrm>
            <a:off x="4670036" y="1041723"/>
            <a:ext cx="6850656" cy="601774"/>
          </a:xfrm>
          <a:prstGeom prst="rect">
            <a:avLst/>
          </a:prstGeom>
          <a:solidFill>
            <a:srgbClr val="D3B09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u="sng" dirty="0" smtClean="0">
                <a:solidFill>
                  <a:srgbClr val="D3B09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400" b="1" u="sng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КЛАССИФИКАЦИЯ РИСКОВ ПРОЕКТА</a:t>
            </a:r>
            <a:endParaRPr lang="ru-RU" sz="2000" b="1" u="sng" dirty="0" smtClean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0329" y="1643497"/>
            <a:ext cx="3974801" cy="4016349"/>
          </a:xfrm>
          <a:prstGeom prst="rect">
            <a:avLst/>
          </a:prstGeom>
          <a:ln>
            <a:solidFill>
              <a:srgbClr val="D3B09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2" name="Заголовок 8"/>
          <p:cNvSpPr txBox="1">
            <a:spLocks/>
          </p:cNvSpPr>
          <p:nvPr/>
        </p:nvSpPr>
        <p:spPr>
          <a:xfrm>
            <a:off x="4688362" y="1716854"/>
            <a:ext cx="6832330" cy="601774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</a:t>
            </a:r>
            <a:r>
              <a:rPr lang="ru-RU" sz="20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опротивление </a:t>
            </a:r>
            <a:r>
              <a:rPr lang="ru-RU" sz="2000" b="1" dirty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нововведениям</a:t>
            </a:r>
            <a:endParaRPr lang="ru-RU" sz="2400" b="1" dirty="0" smtClean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3" name="Заголовок 8"/>
          <p:cNvSpPr txBox="1">
            <a:spLocks/>
          </p:cNvSpPr>
          <p:nvPr/>
        </p:nvSpPr>
        <p:spPr>
          <a:xfrm>
            <a:off x="4670036" y="2370999"/>
            <a:ext cx="6850656" cy="601774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текучесть кадров в МФЦ</a:t>
            </a:r>
            <a:endParaRPr lang="ru-RU" sz="2400" b="1" dirty="0" smtClean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artisticPaintStrokes/>
                    </a14:imgEffect>
                    <a14:imgEffect>
                      <a14:sharpenSoften amount="5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68951" y="1810572"/>
            <a:ext cx="486966" cy="495585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9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10">
                    <a14:imgEffect>
                      <a14:artisticPaintBrus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42228" y="1810572"/>
            <a:ext cx="492153" cy="492153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artisticPaintStrokes/>
                    </a14:imgEffect>
                    <a14:imgEffect>
                      <a14:sharpenSoften amount="5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68951" y="2452738"/>
            <a:ext cx="486966" cy="495585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9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10">
                    <a14:imgEffect>
                      <a14:artisticPaintBrus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43252" y="2456170"/>
            <a:ext cx="492153" cy="492153"/>
          </a:xfrm>
          <a:prstGeom prst="rect">
            <a:avLst/>
          </a:prstGeom>
        </p:spPr>
      </p:pic>
      <p:sp>
        <p:nvSpPr>
          <p:cNvPr id="35" name="Заголовок 8"/>
          <p:cNvSpPr txBox="1">
            <a:spLocks/>
          </p:cNvSpPr>
          <p:nvPr/>
        </p:nvSpPr>
        <p:spPr>
          <a:xfrm>
            <a:off x="4670036" y="3028753"/>
            <a:ext cx="6850656" cy="601774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</a:t>
            </a:r>
            <a:r>
              <a:rPr lang="ru-RU" sz="20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едостаточная квалификация</a:t>
            </a:r>
            <a:endParaRPr lang="ru-RU" sz="2400" b="1" dirty="0" smtClean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artisticPaintStrokes/>
                    </a14:imgEffect>
                    <a14:imgEffect>
                      <a14:sharpenSoften amount="5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68951" y="3107606"/>
            <a:ext cx="486966" cy="495585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9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10">
                    <a14:imgEffect>
                      <a14:artisticPaintBrus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42227" y="3117753"/>
            <a:ext cx="492153" cy="492153"/>
          </a:xfrm>
          <a:prstGeom prst="rect">
            <a:avLst/>
          </a:prstGeom>
        </p:spPr>
      </p:pic>
      <p:sp>
        <p:nvSpPr>
          <p:cNvPr id="38" name="Заголовок 8"/>
          <p:cNvSpPr txBox="1">
            <a:spLocks/>
          </p:cNvSpPr>
          <p:nvPr/>
        </p:nvSpPr>
        <p:spPr>
          <a:xfrm>
            <a:off x="4679198" y="3690808"/>
            <a:ext cx="6841493" cy="601774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</a:t>
            </a:r>
            <a:r>
              <a:rPr lang="ru-RU" sz="20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андемия </a:t>
            </a:r>
            <a:r>
              <a:rPr lang="en-US" sz="20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COVID-19</a:t>
            </a:r>
            <a:r>
              <a:rPr lang="ru-RU" sz="20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ru-RU" sz="2400" b="1" dirty="0" smtClean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11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12">
                    <a14:imgEffect>
                      <a14:artisticPaintStrokes/>
                    </a14:imgEffect>
                    <a14:imgEffect>
                      <a14:sharpenSoften amount="5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68951" y="3763835"/>
            <a:ext cx="486966" cy="495586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14">
                    <a14:imgEffect>
                      <a14:artisticPaintBrus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084" y="3673147"/>
            <a:ext cx="537296" cy="666645"/>
          </a:xfrm>
          <a:prstGeom prst="rect">
            <a:avLst/>
          </a:prstGeom>
        </p:spPr>
      </p:pic>
      <p:sp>
        <p:nvSpPr>
          <p:cNvPr id="41" name="Заголовок 8"/>
          <p:cNvSpPr txBox="1">
            <a:spLocks/>
          </p:cNvSpPr>
          <p:nvPr/>
        </p:nvSpPr>
        <p:spPr>
          <a:xfrm>
            <a:off x="4670035" y="4355936"/>
            <a:ext cx="6850655" cy="601774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отказ партнеров в передаче </a:t>
            </a:r>
          </a:p>
          <a:p>
            <a:pPr algn="l"/>
            <a:r>
              <a:rPr lang="ru-RU" sz="20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своих услуг в МФЦ</a:t>
            </a:r>
            <a:endParaRPr lang="ru-RU" sz="2400" b="1" dirty="0" smtClean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2" name="Заголовок 8"/>
          <p:cNvSpPr txBox="1">
            <a:spLocks/>
          </p:cNvSpPr>
          <p:nvPr/>
        </p:nvSpPr>
        <p:spPr>
          <a:xfrm>
            <a:off x="4670036" y="5010617"/>
            <a:ext cx="6850654" cy="601774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неинформированность бизнеса</a:t>
            </a:r>
          </a:p>
          <a:p>
            <a:pPr algn="l"/>
            <a:r>
              <a:rPr lang="ru-RU" sz="20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 новых услугах в МФЦ </a:t>
            </a:r>
            <a:endParaRPr lang="ru-RU" sz="2400" b="1" dirty="0" smtClean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3" name="Заголовок 8"/>
          <p:cNvSpPr txBox="1">
            <a:spLocks/>
          </p:cNvSpPr>
          <p:nvPr/>
        </p:nvSpPr>
        <p:spPr>
          <a:xfrm>
            <a:off x="4670036" y="5660374"/>
            <a:ext cx="6850654" cy="601774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</a:t>
            </a:r>
            <a:r>
              <a:rPr lang="ru-RU" sz="20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евыполнение показателей </a:t>
            </a:r>
          </a:p>
          <a:p>
            <a:pPr algn="l"/>
            <a:r>
              <a:rPr lang="ru-RU" sz="2000" b="1" dirty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</a:t>
            </a:r>
            <a:r>
              <a:rPr lang="ru-RU" sz="2000" b="1" dirty="0" smtClean="0">
                <a:solidFill>
                  <a:srgbClr val="42272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роекта и потеря контроля</a:t>
            </a:r>
            <a:endParaRPr lang="ru-RU" sz="2400" b="1" dirty="0" smtClean="0">
              <a:solidFill>
                <a:srgbClr val="42272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artisticPaintStrokes/>
                    </a14:imgEffect>
                    <a14:imgEffect>
                      <a14:sharpenSoften amount="5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68951" y="4400073"/>
            <a:ext cx="486966" cy="495585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9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10">
                    <a14:imgEffect>
                      <a14:artisticPaintBrus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42227" y="4410220"/>
            <a:ext cx="492153" cy="492153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artisticPaintStrokes/>
                    </a14:imgEffect>
                    <a14:imgEffect>
                      <a14:sharpenSoften amount="5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68951" y="5063605"/>
            <a:ext cx="486966" cy="495585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9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10">
                    <a14:imgEffect>
                      <a14:artisticPaintBrus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42227" y="5073752"/>
            <a:ext cx="492153" cy="492153"/>
          </a:xfrm>
          <a:prstGeom prst="rect">
            <a:avLst/>
          </a:prstGeom>
        </p:spPr>
      </p:pic>
      <p:pic>
        <p:nvPicPr>
          <p:cNvPr id="48" name="Рисунок 47"/>
          <p:cNvPicPr>
            <a:picLocks noChangeAspect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artisticPaintStrokes/>
                    </a14:imgEffect>
                    <a14:imgEffect>
                      <a14:sharpenSoften amount="5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68951" y="5720332"/>
            <a:ext cx="486966" cy="495585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>
          <a:blip r:embed="rId9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10">
                    <a14:imgEffect>
                      <a14:artisticPaintBrus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42227" y="5730479"/>
            <a:ext cx="492153" cy="492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5870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1089" y="300042"/>
            <a:ext cx="11697903" cy="6250768"/>
          </a:xfrm>
          <a:prstGeom prst="rect">
            <a:avLst/>
          </a:prstGeom>
        </p:spPr>
      </p:pic>
      <p:sp>
        <p:nvSpPr>
          <p:cNvPr id="16" name="Заголовок 8"/>
          <p:cNvSpPr txBox="1">
            <a:spLocks/>
          </p:cNvSpPr>
          <p:nvPr/>
        </p:nvSpPr>
        <p:spPr>
          <a:xfrm>
            <a:off x="261089" y="5953900"/>
            <a:ext cx="923219" cy="5969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b="1" dirty="0" smtClean="0">
                <a:solidFill>
                  <a:srgbClr val="E04E39"/>
                </a:solidFill>
                <a:latin typeface="+mn-lt"/>
              </a:rPr>
              <a:t>0</a:t>
            </a:r>
            <a:r>
              <a:rPr lang="ru-RU" sz="4800" b="1" dirty="0" smtClean="0">
                <a:solidFill>
                  <a:srgbClr val="4B2B26"/>
                </a:solidFill>
                <a:latin typeface="+mn-lt"/>
              </a:rPr>
              <a:t>7</a:t>
            </a:r>
            <a:endParaRPr lang="ru-RU" sz="4800" b="1" dirty="0">
              <a:latin typeface="+mn-lt"/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9078983" y="5557781"/>
            <a:ext cx="2720250" cy="792238"/>
            <a:chOff x="1589158" y="2424122"/>
            <a:chExt cx="4767389" cy="1349433"/>
          </a:xfrm>
        </p:grpSpPr>
        <p:pic>
          <p:nvPicPr>
            <p:cNvPr id="29" name="Рисунок 2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426131" y="2843139"/>
              <a:ext cx="930416" cy="930416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2" name="Рисунок 3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589158" y="2424122"/>
              <a:ext cx="1249075" cy="1015352"/>
            </a:xfrm>
            <a:prstGeom prst="rect">
              <a:avLst/>
            </a:prstGeom>
          </p:spPr>
        </p:pic>
      </p:grpSp>
      <p:sp>
        <p:nvSpPr>
          <p:cNvPr id="17" name="Заголовок 8"/>
          <p:cNvSpPr>
            <a:spLocks noGrp="1"/>
          </p:cNvSpPr>
          <p:nvPr>
            <p:ph type="ctrTitle"/>
          </p:nvPr>
        </p:nvSpPr>
        <p:spPr>
          <a:xfrm>
            <a:off x="361054" y="413722"/>
            <a:ext cx="8717929" cy="485496"/>
          </a:xfrm>
          <a:solidFill>
            <a:srgbClr val="E04E3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l"/>
            <a:r>
              <a:rPr lang="ru-RU" sz="21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МЕРОПРИЯТИЯ, СТРАТЕГИЯ РЕАГИРОВАНИЯ НА РИСКИ</a:t>
            </a:r>
            <a:endParaRPr lang="ru-RU" sz="21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60155253"/>
              </p:ext>
            </p:extLst>
          </p:nvPr>
        </p:nvGraphicFramePr>
        <p:xfrm>
          <a:off x="950981" y="1280159"/>
          <a:ext cx="10317360" cy="4366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9340"/>
                <a:gridCol w="1965704"/>
                <a:gridCol w="1655546"/>
                <a:gridCol w="4116770"/>
              </a:tblGrid>
              <a:tr h="106940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42272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СОПРОТИТИВЛЕНИЕ НОВОВВЕДЕНИЯМ</a:t>
                      </a:r>
                      <a:endParaRPr lang="ru-RU" sz="1400" dirty="0">
                        <a:solidFill>
                          <a:srgbClr val="42272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СТРАТЕГИЯ ИЗБЕЖАНИЯ</a:t>
                      </a:r>
                    </a:p>
                    <a:p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ПОВЫШЕНИЕ ЛОЯЛЬНОСТИ ПРЕДСТАВИТЕЛЕЙ БИЗНЕСА;</a:t>
                      </a:r>
                    </a:p>
                    <a:p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МОТИВАЦИЯ СОТРУДНИКОВ МФЦ</a:t>
                      </a:r>
                      <a:endParaRPr lang="ru-RU" sz="1400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</a:tr>
              <a:tr h="10694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227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ТЕКУЧЕСТЬ КАДРОВОГО СОСТАВА В МФЦ</a:t>
                      </a:r>
                    </a:p>
                    <a:p>
                      <a:pPr algn="ctr"/>
                      <a:endParaRPr lang="ru-RU" sz="1400" dirty="0">
                        <a:solidFill>
                          <a:srgbClr val="42272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СТРАТЕГИЯ МИНИМИЗА-ЦИИ</a:t>
                      </a:r>
                    </a:p>
                    <a:p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ДОПОЛНИТЕЛЬНЫЕ ДНИ ОТПУСКА, ЗВАНИЕ ПОЧЕТНОГО РАБОТНИКА, ПРЕМИРОВАНИЕ В СООТВЕТСТВИИ С КТУ, РЕГИОНАЛЬНЫЙ КОНКУРС</a:t>
                      </a:r>
                    </a:p>
                  </a:txBody>
                  <a:tcPr>
                    <a:solidFill>
                      <a:srgbClr val="C29167"/>
                    </a:solidFill>
                  </a:tcPr>
                </a:tc>
              </a:tr>
              <a:tr h="10694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227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НЕДОСТАТОЧНАЯ КВАЛИФИКАЦИЯ СОТРУДНИКОВ МФЦ</a:t>
                      </a: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СТРАТЕГИЯ ИЗБЕЖАНИЯ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НАСТАВНИЧЕСТВО И ПРОГРАММА АДАПТАЦИИ, ПРОФЕССИОНАЛЬНАЯ ПОДГОТОВКА И ЕЖЕГОДНАЯ АТТЕСТАЦИЯ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</a:tr>
              <a:tr h="10694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227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ПАНДЕМИЯ </a:t>
                      </a:r>
                      <a:endParaRPr kumimoji="0" 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22722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227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COVID-19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22722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СТРАТЕГИЯ ПРИНЯТИЯ</a:t>
                      </a: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ВВЕДЕНИЕ В КАЧЕСТВЕ ДОПОЛНИТЕЛЬНЫХ УСЛУГ МЕР ПОДДЕРЖКИ БИЗНЕСА И ПРЕДОСТАВЛНИЕ ЮРИДИЧЕСКИХ КОНСУЛЬТАЦИЙ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</a:tr>
            </a:tbl>
          </a:graphicData>
        </a:graphic>
      </p:graphicFrame>
      <p:pic>
        <p:nvPicPr>
          <p:cNvPr id="18" name="Рисунок 17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rgbClr val="6633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54670" y="2382907"/>
            <a:ext cx="955892" cy="955892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12966" y="4606230"/>
            <a:ext cx="930141" cy="930141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04382" y="3527524"/>
            <a:ext cx="1091977" cy="889981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 xmlns="">
                  <a14:imgLayer r:embed="rId11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35754" y="1359586"/>
            <a:ext cx="884567" cy="884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293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1089" y="300042"/>
            <a:ext cx="11697903" cy="6250768"/>
          </a:xfrm>
          <a:prstGeom prst="rect">
            <a:avLst/>
          </a:prstGeom>
        </p:spPr>
      </p:pic>
      <p:sp>
        <p:nvSpPr>
          <p:cNvPr id="16" name="Заголовок 8"/>
          <p:cNvSpPr txBox="1">
            <a:spLocks/>
          </p:cNvSpPr>
          <p:nvPr/>
        </p:nvSpPr>
        <p:spPr>
          <a:xfrm>
            <a:off x="261089" y="5953900"/>
            <a:ext cx="923219" cy="5969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b="1" dirty="0" smtClean="0">
                <a:solidFill>
                  <a:srgbClr val="E04E39"/>
                </a:solidFill>
                <a:latin typeface="+mn-lt"/>
              </a:rPr>
              <a:t>0</a:t>
            </a:r>
            <a:r>
              <a:rPr lang="ru-RU" sz="4800" b="1" dirty="0" smtClean="0">
                <a:solidFill>
                  <a:srgbClr val="4B2B26"/>
                </a:solidFill>
                <a:latin typeface="+mn-lt"/>
              </a:rPr>
              <a:t>8</a:t>
            </a:r>
            <a:endParaRPr lang="ru-RU" sz="4800" b="1" dirty="0">
              <a:latin typeface="+mn-lt"/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9078983" y="5557781"/>
            <a:ext cx="2720250" cy="792238"/>
            <a:chOff x="1589158" y="2424122"/>
            <a:chExt cx="4767389" cy="1349433"/>
          </a:xfrm>
        </p:grpSpPr>
        <p:pic>
          <p:nvPicPr>
            <p:cNvPr id="29" name="Рисунок 2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426131" y="2843139"/>
              <a:ext cx="930416" cy="930416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2" name="Рисунок 3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589158" y="2424122"/>
              <a:ext cx="1249075" cy="1015352"/>
            </a:xfrm>
            <a:prstGeom prst="rect">
              <a:avLst/>
            </a:prstGeom>
          </p:spPr>
        </p:pic>
      </p:grpSp>
      <p:sp>
        <p:nvSpPr>
          <p:cNvPr id="17" name="Заголовок 8"/>
          <p:cNvSpPr>
            <a:spLocks noGrp="1"/>
          </p:cNvSpPr>
          <p:nvPr>
            <p:ph type="ctrTitle"/>
          </p:nvPr>
        </p:nvSpPr>
        <p:spPr>
          <a:xfrm>
            <a:off x="361054" y="413722"/>
            <a:ext cx="8717929" cy="485496"/>
          </a:xfrm>
          <a:solidFill>
            <a:srgbClr val="E04E3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l"/>
            <a:r>
              <a:rPr lang="ru-RU" sz="21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МЕРОПРИЯТИЯ, СТРАТЕГИЯ РЕАГИРОВАНИЯ НА РИСКИ</a:t>
            </a:r>
            <a:endParaRPr lang="ru-RU" sz="21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34956830"/>
              </p:ext>
            </p:extLst>
          </p:nvPr>
        </p:nvGraphicFramePr>
        <p:xfrm>
          <a:off x="950981" y="1280159"/>
          <a:ext cx="10317360" cy="4277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9340"/>
                <a:gridCol w="1965704"/>
                <a:gridCol w="1655546"/>
                <a:gridCol w="4116770"/>
              </a:tblGrid>
              <a:tr h="106940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42272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ОТКАЗ ПОСТАВЩИКОВ УСЛУГ В ЗАКЛЮЧЕНИИ СОГЛАШЕНИЙ НА ПЕРЕДАЧУ УСЛУГ</a:t>
                      </a:r>
                      <a:endParaRPr lang="ru-RU" sz="1400" dirty="0">
                        <a:solidFill>
                          <a:srgbClr val="42272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СТРАТЕГИЯ ПЕРЕДАЧИ-СТРАХОВАНИЯ</a:t>
                      </a:r>
                    </a:p>
                    <a:p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ОБЪЕДИНЕНИЕ УСИЛИЙ С ДРУГИМИ УЧАСТНИКАМИ ИНФРАСТРУКТУРЫ ПОДДЕРЖКИ МСП; ИСПОЛЬЗОВАНИЕ ПОЛОЖИТЕЛЬНОГО ИМИДЖА МФЦ</a:t>
                      </a:r>
                    </a:p>
                  </a:txBody>
                  <a:tcPr>
                    <a:solidFill>
                      <a:srgbClr val="C29167"/>
                    </a:solidFill>
                  </a:tcPr>
                </a:tc>
              </a:tr>
              <a:tr h="10694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227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НЕИНФОРМИРОВАН-НОСТЬ ЗАЯВИТЕЛЕЙ О НОВЫХ УСЛУГАХ В МФЦ</a:t>
                      </a: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СТРАТЕГИЯ ИЗБЕЖАНИЯ</a:t>
                      </a:r>
                    </a:p>
                    <a:p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КОМПЛЕКСНЫЙ ПОДХОД: ИНТЕРНЕТ-ИСТОЧНИКИ МФЦ, РАССЫЛКА ПО БАЗЕ ЭЛЕКТРОННЫХ АДРЕСОВ, УЧАСТИЕ В МЕРОПРИЯТИЯХ ДЛЯ БИЗНЕСА</a:t>
                      </a:r>
                    </a:p>
                  </a:txBody>
                  <a:tcPr>
                    <a:solidFill>
                      <a:srgbClr val="C29167"/>
                    </a:solidFill>
                  </a:tcPr>
                </a:tc>
              </a:tr>
              <a:tr h="10694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227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НЕДОСТИЖЕНИЕ ПЛАНОВЫХ ПОКАЗАТЕЛЕЙ</a:t>
                      </a: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СТРАТЕГИЯ ИЗБЕЖАНИЯ И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МИНИМИЗАЦИИ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ЕЖЕНЕДЕЛЬНЫЙ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И ЕЖЕМЕСЯЧНЫЙ МОНИТОРИНГ ВЫПОЛНЕНИЯ ПОКАЗАТЕЛЕЙ ДЕЯТЕЛЬНОСТИ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</a:tr>
              <a:tr h="10694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2272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ПОТЕРЯ КОНТРОЛЯ ЗА РЕАЛИЗАЦИЕЙ ПРОЕКТА</a:t>
                      </a: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СТРАТЕГИЯ ИЗБЕЖАНИЯ И МИНИМИЗАЦИИ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ОФИЦИАЛЬНОЕ УСТАНОВЛЕНИЕ ПЛАНОВЫХ ПОКАЗАТЕЛЕЦЙ ДЕТЕЛЬНОСТИ И ОПРЕДЕЛЕНИЕ ОТВЕТСТВЕННЫХ ЛИЦ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rgbClr val="C29167"/>
                    </a:solidFill>
                  </a:tcPr>
                </a:tc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53244" y="1262769"/>
            <a:ext cx="1135730" cy="113573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00364" y="2366698"/>
            <a:ext cx="1058728" cy="105872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94907" y="3534989"/>
            <a:ext cx="852404" cy="85240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03526" y="4633935"/>
            <a:ext cx="835166" cy="835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050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1089" y="300042"/>
            <a:ext cx="11697903" cy="6250768"/>
          </a:xfrm>
          <a:prstGeom prst="rect">
            <a:avLst/>
          </a:prstGeom>
        </p:spPr>
      </p:pic>
      <p:sp>
        <p:nvSpPr>
          <p:cNvPr id="16" name="Заголовок 8"/>
          <p:cNvSpPr txBox="1">
            <a:spLocks/>
          </p:cNvSpPr>
          <p:nvPr/>
        </p:nvSpPr>
        <p:spPr>
          <a:xfrm>
            <a:off x="261089" y="5953900"/>
            <a:ext cx="923219" cy="5969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b="1" dirty="0" smtClean="0">
                <a:solidFill>
                  <a:srgbClr val="E04E39"/>
                </a:solidFill>
                <a:latin typeface="+mn-lt"/>
              </a:rPr>
              <a:t>0</a:t>
            </a:r>
            <a:r>
              <a:rPr lang="ru-RU" sz="4800" b="1" dirty="0" smtClean="0">
                <a:solidFill>
                  <a:srgbClr val="4B2B26"/>
                </a:solidFill>
                <a:latin typeface="+mn-lt"/>
              </a:rPr>
              <a:t>9</a:t>
            </a:r>
            <a:endParaRPr lang="ru-RU" sz="4800" b="1" dirty="0">
              <a:latin typeface="+mn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11337" y="502599"/>
            <a:ext cx="3901778" cy="3420152"/>
          </a:xfrm>
          <a:prstGeom prst="rect">
            <a:avLst/>
          </a:prstGeom>
        </p:spPr>
      </p:pic>
      <p:grpSp>
        <p:nvGrpSpPr>
          <p:cNvPr id="28" name="Группа 27"/>
          <p:cNvGrpSpPr/>
          <p:nvPr/>
        </p:nvGrpSpPr>
        <p:grpSpPr>
          <a:xfrm>
            <a:off x="9078983" y="5557781"/>
            <a:ext cx="2720250" cy="792238"/>
            <a:chOff x="1589158" y="2424122"/>
            <a:chExt cx="4767389" cy="1349433"/>
          </a:xfrm>
        </p:grpSpPr>
        <p:pic>
          <p:nvPicPr>
            <p:cNvPr id="29" name="Рисунок 2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426131" y="2843139"/>
              <a:ext cx="930416" cy="930416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2" name="Рисунок 3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589158" y="2424122"/>
              <a:ext cx="1249075" cy="1015352"/>
            </a:xfrm>
            <a:prstGeom prst="rect">
              <a:avLst/>
            </a:prstGeom>
          </p:spPr>
        </p:pic>
      </p:grpSp>
      <p:sp>
        <p:nvSpPr>
          <p:cNvPr id="17" name="Заголовок 8"/>
          <p:cNvSpPr>
            <a:spLocks noGrp="1"/>
          </p:cNvSpPr>
          <p:nvPr>
            <p:ph type="ctrTitle"/>
          </p:nvPr>
        </p:nvSpPr>
        <p:spPr>
          <a:xfrm>
            <a:off x="361054" y="413722"/>
            <a:ext cx="8717929" cy="485496"/>
          </a:xfrm>
          <a:solidFill>
            <a:srgbClr val="E04E3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l"/>
            <a:r>
              <a:rPr lang="ru-RU" sz="21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ФАКТИЧЕСКИЕ ПОКАЗАТЕЛИ В РАМКАХ ПРОЕКТА</a:t>
            </a:r>
            <a:endParaRPr lang="ru-RU" sz="21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60826737"/>
              </p:ext>
            </p:extLst>
          </p:nvPr>
        </p:nvGraphicFramePr>
        <p:xfrm>
          <a:off x="701615" y="1060980"/>
          <a:ext cx="10677526" cy="47962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33094"/>
                <a:gridCol w="1634706"/>
                <a:gridCol w="1609726"/>
              </a:tblGrid>
              <a:tr h="7000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Наименование показателя</a:t>
                      </a:r>
                      <a:endParaRPr lang="ru-RU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rgbClr val="42272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Плановое значение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показателя на 25.12.2020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42272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Текущее значение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показателя</a:t>
                      </a:r>
                    </a:p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на 01.12.2020</a:t>
                      </a:r>
                      <a:endParaRPr lang="ru-RU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rgbClr val="422722"/>
                    </a:solidFill>
                  </a:tcPr>
                </a:tc>
              </a:tr>
              <a:tr h="5253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услуг из общего перечня, предоставленных представителям бизнес-сообщества в структурных подразделениях ГОАУ «МФЦ», </a:t>
                      </a:r>
                      <a:r>
                        <a:rPr lang="ru-RU" sz="1200" b="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100" b="0" i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4227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68 </a:t>
                      </a:r>
                      <a:r>
                        <a:rPr lang="ru-RU" sz="1800" b="1" dirty="0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000</a:t>
                      </a:r>
                      <a:endParaRPr lang="ru-RU" sz="1600" b="1" dirty="0">
                        <a:solidFill>
                          <a:srgbClr val="4227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71 </a:t>
                      </a:r>
                      <a:r>
                        <a:rPr lang="ru-RU" sz="1800" b="1" dirty="0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983</a:t>
                      </a:r>
                      <a:endParaRPr lang="ru-RU" sz="1600" b="1" dirty="0">
                        <a:solidFill>
                          <a:srgbClr val="4227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C29167"/>
                    </a:solidFill>
                  </a:tcPr>
                </a:tc>
              </a:tr>
              <a:tr h="7042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консультаций по услугам из общего перечня, оказанных представителям бизнес-сообщества в структурных подразделениях </a:t>
                      </a:r>
                      <a:r>
                        <a:rPr lang="ru-RU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 ГОАУ</a:t>
                      </a:r>
                      <a:r>
                        <a:rPr lang="ru-RU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«МФЦ</a:t>
                      </a:r>
                      <a:r>
                        <a:rPr lang="ru-RU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»,</a:t>
                      </a:r>
                      <a:r>
                        <a:rPr lang="ru-RU" sz="12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ед</a:t>
                      </a:r>
                      <a:r>
                        <a:rPr lang="ru-RU" sz="1200" b="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b="0" i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4227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34 </a:t>
                      </a:r>
                      <a:r>
                        <a:rPr lang="ru-RU" sz="1800" b="1" dirty="0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000</a:t>
                      </a:r>
                      <a:endParaRPr lang="ru-RU" sz="1600" b="1" dirty="0">
                        <a:solidFill>
                          <a:srgbClr val="4227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35 </a:t>
                      </a:r>
                      <a:r>
                        <a:rPr lang="ru-RU" sz="1800" b="1" dirty="0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988</a:t>
                      </a:r>
                      <a:endParaRPr lang="ru-RU" sz="1600" b="1" dirty="0">
                        <a:solidFill>
                          <a:srgbClr val="4227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FBE5D6"/>
                    </a:solidFill>
                  </a:tcPr>
                </a:tc>
              </a:tr>
              <a:tr h="3786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оказанных консультаций и услуг в рамках предоставления новых мер поддержки, </a:t>
                      </a:r>
                      <a:r>
                        <a:rPr lang="ru-RU" sz="1200" b="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100" b="0" i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4227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600" b="1" dirty="0">
                        <a:solidFill>
                          <a:srgbClr val="4227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C291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RU" sz="1600" b="1">
                        <a:solidFill>
                          <a:srgbClr val="4227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C29167"/>
                    </a:solidFill>
                  </a:tcPr>
                </a:tc>
              </a:tr>
              <a:tr h="3786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видов услуг для субъектов МСП, в том числе услуги </a:t>
                      </a:r>
                      <a:r>
                        <a:rPr lang="ru-RU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                           АО </a:t>
                      </a:r>
                      <a:r>
                        <a:rPr lang="ru-RU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«Корпорация МСП», </a:t>
                      </a:r>
                      <a:r>
                        <a:rPr lang="ru-RU" sz="1200" b="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100" b="0" i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4227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186</a:t>
                      </a:r>
                      <a:endParaRPr lang="ru-RU" sz="1600" b="1" dirty="0">
                        <a:solidFill>
                          <a:srgbClr val="4227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186</a:t>
                      </a:r>
                      <a:endParaRPr lang="ru-RU" sz="1600" b="1">
                        <a:solidFill>
                          <a:srgbClr val="4227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FBE5D6"/>
                    </a:solidFill>
                  </a:tcPr>
                </a:tc>
              </a:tr>
              <a:tr h="1240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оказанных вторичных консультаций в рамках деятельности общественной приемной Уполномоченного при Президенте РФ по защите прав предпринимателей и консультационных услуг по вопросам правового обеспечения деятельности субъектов малого и среднего предпринимательства Новгородской области, </a:t>
                      </a:r>
                      <a:r>
                        <a:rPr lang="ru-RU" sz="1200" b="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100" b="0" i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4227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250</a:t>
                      </a:r>
                      <a:endParaRPr lang="ru-RU" sz="1600" b="1" dirty="0">
                        <a:solidFill>
                          <a:srgbClr val="4227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C393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249</a:t>
                      </a:r>
                      <a:endParaRPr lang="ru-RU" sz="1600" b="1" dirty="0">
                        <a:solidFill>
                          <a:srgbClr val="4227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C39367"/>
                    </a:solidFill>
                  </a:tcPr>
                </a:tc>
              </a:tr>
              <a:tr h="488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публикаций на интернет-источниках ГОАУ «МФЦ» по темам, относящимся к бизнесу, в том числе, по предоставлению новых услуг и мер поддержки, </a:t>
                      </a:r>
                      <a:r>
                        <a:rPr lang="ru-RU" sz="1200" b="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100" b="0" i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4227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130</a:t>
                      </a:r>
                      <a:endParaRPr lang="ru-RU" sz="1600" b="1">
                        <a:solidFill>
                          <a:srgbClr val="4227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42272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340</a:t>
                      </a:r>
                      <a:endParaRPr lang="ru-RU" sz="1600" b="1" dirty="0">
                        <a:solidFill>
                          <a:srgbClr val="42272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solidFill>
                      <a:srgbClr val="FBE5D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2948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2665</TotalTime>
  <Words>696</Words>
  <Application>Microsoft Office PowerPoint</Application>
  <PresentationFormat>Произвольный</PresentationFormat>
  <Paragraphs>153</Paragraphs>
  <Slides>10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Управление рисками проекта  «МФЦ – новые возможности»</vt:lpstr>
      <vt:lpstr>СУТЬ, ЦЕЛЬ, ЗАДАЧИ, СРОКИ РЕАЛИЗАЦИИ ПРОЕКТА</vt:lpstr>
      <vt:lpstr>КОНЦЕПЦИЯ МФЦ 2.0</vt:lpstr>
      <vt:lpstr>МФЦ НОВГОРОДСКОЙ ОБЛАСТИ</vt:lpstr>
      <vt:lpstr>ЦЕЛЕВЫЕ ПОКАЗАТЕЛИ В РАМКАХ ПРОЕКТА</vt:lpstr>
      <vt:lpstr>РИСКИ ПРОЕКТА И ИХ КЛАССИФИКАЦИЯ</vt:lpstr>
      <vt:lpstr>МЕРОПРИЯТИЯ, СТРАТЕГИЯ РЕАГИРОВАНИЯ НА РИСКИ</vt:lpstr>
      <vt:lpstr>МЕРОПРИЯТИЯ, СТРАТЕГИЯ РЕАГИРОВАНИЯ НА РИСКИ</vt:lpstr>
      <vt:lpstr>ФАКТИЧЕСКИЕ ПОКАЗАТЕЛИ В РАМКАХ ПРОЕКТА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VN-BM-MET-07</dc:creator>
  <cp:lastModifiedBy>User</cp:lastModifiedBy>
  <cp:revision>375</cp:revision>
  <dcterms:created xsi:type="dcterms:W3CDTF">2020-07-13T07:34:16Z</dcterms:created>
  <dcterms:modified xsi:type="dcterms:W3CDTF">2020-12-10T07:08:33Z</dcterms:modified>
</cp:coreProperties>
</file>