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9" r:id="rId4"/>
    <p:sldId id="261" r:id="rId5"/>
    <p:sldId id="265" r:id="rId6"/>
    <p:sldId id="264" r:id="rId7"/>
    <p:sldId id="266" r:id="rId8"/>
    <p:sldId id="267" r:id="rId9"/>
    <p:sldId id="282" r:id="rId10"/>
    <p:sldId id="283" r:id="rId11"/>
    <p:sldId id="269" r:id="rId12"/>
    <p:sldId id="277" r:id="rId13"/>
    <p:sldId id="284" r:id="rId14"/>
    <p:sldId id="271" r:id="rId15"/>
    <p:sldId id="273" r:id="rId16"/>
    <p:sldId id="278" r:id="rId17"/>
    <p:sldId id="280" r:id="rId18"/>
    <p:sldId id="272" r:id="rId19"/>
    <p:sldId id="274" r:id="rId20"/>
  </p:sldIdLst>
  <p:sldSz cx="12192000" cy="6858000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237594"/>
    <a:srgbClr val="1E617C"/>
    <a:srgbClr val="CC3399"/>
    <a:srgbClr val="F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2" d="100"/>
          <a:sy n="52" d="100"/>
        </p:scale>
        <p:origin x="11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radarChart>
        <c:radarStyle val="fill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Удовлетворенность , %</c:v>
                </c:pt>
              </c:strCache>
            </c:strRef>
          </c:tx>
          <c:spPr>
            <a:solidFill>
              <a:srgbClr val="FF5050"/>
            </a:solidFill>
            <a:ln>
              <a:noFill/>
            </a:ln>
            <a:effectLst/>
          </c:spPr>
          <c:dLbls>
            <c:dLbl>
              <c:idx val="2"/>
              <c:layout>
                <c:manualLayout>
                  <c:x val="3.5865129041039744E-2"/>
                  <c:y val="-6.0630916174746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B3-4FC2-93AD-A40FB38283E9}"/>
                </c:ext>
              </c:extLst>
            </c:dLbl>
            <c:dLbl>
              <c:idx val="3"/>
              <c:layout>
                <c:manualLayout>
                  <c:x val="1.0759538712311962E-2"/>
                  <c:y val="4.3307797267675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FC2-45D8-96C2-F2D8F9B1A866}"/>
                </c:ext>
              </c:extLst>
            </c:dLbl>
            <c:dLbl>
              <c:idx val="5"/>
              <c:layout>
                <c:manualLayout>
                  <c:x val="-1.2552795164363957E-2"/>
                  <c:y val="3.4646237814140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C2-45D8-96C2-F2D8F9B1A866}"/>
                </c:ext>
              </c:extLst>
            </c:dLbl>
            <c:dLbl>
              <c:idx val="6"/>
              <c:layout>
                <c:manualLayout>
                  <c:x val="-7.1730258082079749E-3"/>
                  <c:y val="3.753342429865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FC2-45D8-96C2-F2D8F9B1A866}"/>
                </c:ext>
              </c:extLst>
            </c:dLbl>
            <c:dLbl>
              <c:idx val="7"/>
              <c:layout>
                <c:manualLayout>
                  <c:x val="-1.7932564520519937E-3"/>
                  <c:y val="-5.1969356721211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EB3-4FC2-93AD-A40FB38283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Финансовые мотивы</c:v>
                </c:pt>
                <c:pt idx="1">
                  <c:v>Содержание работ</c:v>
                </c:pt>
                <c:pt idx="2">
                  <c:v>Сотрудничество с руководством </c:v>
                </c:pt>
                <c:pt idx="3">
                  <c:v>Достижения</c:v>
                </c:pt>
                <c:pt idx="4">
                  <c:v>Карьера </c:v>
                </c:pt>
                <c:pt idx="5">
                  <c:v>Комфорт</c:v>
                </c:pt>
                <c:pt idx="6">
                  <c:v>Отвественность</c:v>
                </c:pt>
                <c:pt idx="7">
                  <c:v>отношения с коллегами 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43</c:v>
                </c:pt>
                <c:pt idx="1">
                  <c:v>98</c:v>
                </c:pt>
                <c:pt idx="2">
                  <c:v>86</c:v>
                </c:pt>
                <c:pt idx="3">
                  <c:v>88</c:v>
                </c:pt>
                <c:pt idx="4">
                  <c:v>30</c:v>
                </c:pt>
                <c:pt idx="5">
                  <c:v>91</c:v>
                </c:pt>
                <c:pt idx="6">
                  <c:v>99</c:v>
                </c:pt>
                <c:pt idx="7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C2-45D8-96C2-F2D8F9B1A8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1892144"/>
        <c:axId val="221892800"/>
      </c:radarChart>
      <c:catAx>
        <c:axId val="221892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1E617C"/>
                </a:solidFill>
                <a:latin typeface="+mj-lt"/>
                <a:ea typeface="+mn-ea"/>
                <a:cs typeface="+mn-cs"/>
              </a:defRPr>
            </a:pPr>
            <a:endParaRPr lang="ru-RU"/>
          </a:p>
        </c:txPr>
        <c:crossAx val="221892800"/>
        <c:crosses val="autoZero"/>
        <c:auto val="1"/>
        <c:lblAlgn val="ctr"/>
        <c:lblOffset val="100"/>
        <c:noMultiLvlLbl val="0"/>
      </c:catAx>
      <c:valAx>
        <c:axId val="221892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1892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6.083163609376218E-2"/>
          <c:y val="3.1759051329628946E-2"/>
          <c:w val="0.29194186799147376"/>
          <c:h val="4.87216129324130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E617C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врачи 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181-4972-9C63-049D1018BFAF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181-4972-9C63-049D1018BFA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181-4972-9C63-049D1018BFA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181-4972-9C63-049D1018BFA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Эффективно</c:v>
                </c:pt>
                <c:pt idx="1">
                  <c:v>Малоэффективно</c:v>
                </c:pt>
                <c:pt idx="2">
                  <c:v>Не эффектино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</c:v>
                </c:pt>
                <c:pt idx="1">
                  <c:v>40</c:v>
                </c:pt>
                <c:pt idx="2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181-4972-9C63-049D1018BFA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F181-4972-9C63-049D1018BFA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F181-4972-9C63-049D1018BFA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F181-4972-9C63-049D1018BFA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F181-4972-9C63-049D1018BFAF}"/>
              </c:ext>
            </c:extLst>
          </c:dPt>
          <c:cat>
            <c:strRef>
              <c:f>Лист1!$A$2:$A$5</c:f>
              <c:strCache>
                <c:ptCount val="3"/>
                <c:pt idx="0">
                  <c:v>Эффективно</c:v>
                </c:pt>
                <c:pt idx="1">
                  <c:v>Малоэффективно</c:v>
                </c:pt>
                <c:pt idx="2">
                  <c:v>Не эффектино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1-F181-4972-9C63-049D1018BF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66A-4377-8B68-C6C0D33AC7DF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66A-4377-8B68-C6C0D33AC7D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66A-4377-8B68-C6C0D33AC7D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66A-4377-8B68-C6C0D33AC7DF}"/>
              </c:ext>
            </c:extLst>
          </c:dPt>
          <c:dLbls>
            <c:dLbl>
              <c:idx val="0"/>
              <c:layout>
                <c:manualLayout>
                  <c:x val="1.5267246650299588E-2"/>
                  <c:y val="3.0367922251422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66A-4377-8B68-C6C0D33AC7DF}"/>
                </c:ext>
              </c:extLst>
            </c:dLbl>
            <c:dLbl>
              <c:idx val="1"/>
              <c:layout>
                <c:manualLayout>
                  <c:x val="3.0858016288700447E-2"/>
                  <c:y val="5.74888896319685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6A-4377-8B68-C6C0D33AC7DF}"/>
                </c:ext>
              </c:extLst>
            </c:dLbl>
            <c:dLbl>
              <c:idx val="2"/>
              <c:layout>
                <c:manualLayout>
                  <c:x val="-2.7198882265239189E-2"/>
                  <c:y val="-8.7281531732876199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66A-4377-8B68-C6C0D33AC7DF}"/>
                </c:ext>
              </c:extLst>
            </c:dLbl>
            <c:dLbl>
              <c:idx val="3"/>
              <c:layout>
                <c:manualLayout>
                  <c:x val="5.6931388133330731E-3"/>
                  <c:y val="2.7479010463547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66A-4377-8B68-C6C0D33AC7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Неактуальность информации</c:v>
                </c:pt>
                <c:pt idx="1">
                  <c:v>Отсутвие визуального контакта с коллегами </c:v>
                </c:pt>
                <c:pt idx="2">
                  <c:v>Отсутвие возможности выбора программы обучения</c:v>
                </c:pt>
                <c:pt idx="3">
                  <c:v>Узконаправвленность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</c:v>
                </c:pt>
                <c:pt idx="1">
                  <c:v>70</c:v>
                </c:pt>
                <c:pt idx="2">
                  <c:v>100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6A-4377-8B68-C6C0D33AC7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480486818731837E-2"/>
          <c:y val="0.77186804449443625"/>
          <c:w val="0.98151951318126807"/>
          <c:h val="0.198114779535660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032963-D292-468A-B5D7-554A1D3F8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0262E87-F4CD-4365-89E1-0838338DB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3CAF1B-28B7-478B-A9A6-B00064CFB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0E19-22EC-4C54-97A8-B62B755036E9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3C5182-7032-4C4C-8EFA-B695DD378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D169F4-3E7B-48FE-9166-9A95AB81E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5F41-F7D7-40FF-971C-7145D69C2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805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B74140-2B52-49DB-8CFA-EB236B83F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20D91A5-62E2-47FF-A308-30E834F5C2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D1BD33-98B9-4D09-A86E-45322553B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0E19-22EC-4C54-97A8-B62B755036E9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FFBBC4-89F2-4188-885F-6270C0319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2CD40B-9D77-4F66-9652-F6306BE4C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5F41-F7D7-40FF-971C-7145D69C2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02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F9D8BE9-8A1F-4577-88FE-89B56DA4A0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116EFF6-D2C0-4450-B56A-E0A5E6A5E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BD3091-B36C-4BDB-94E2-27A289CD6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0E19-22EC-4C54-97A8-B62B755036E9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534FD6-78A0-4902-B090-04E8549EB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A46FA8-072A-4D2E-B43E-C35DC5633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5F41-F7D7-40FF-971C-7145D69C2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47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0BDC1B-5032-4528-A58B-A710F678A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945BCC-A1B6-413E-B232-F6321E44B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CDC5A5-587D-45E8-8290-D88F0A5C6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0E19-22EC-4C54-97A8-B62B755036E9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989FAD-E03E-481E-A46C-41BE15BE1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13508-1390-472F-A67D-DA8ECDB59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5F41-F7D7-40FF-971C-7145D69C2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67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380475-45AB-4A7D-92B9-340B8CDC1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540058-CA53-4F3F-9832-DA37F6781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B863E7-C6B7-4369-941F-FB4F8B8DE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0E19-22EC-4C54-97A8-B62B755036E9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066F73-D541-4370-AC06-B0E537503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99411D-6F90-4F9C-AE48-34143F83E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5F41-F7D7-40FF-971C-7145D69C2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494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FE6911-AAFC-4270-862E-3A9A64E0A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9EB3E4-1163-492F-A81D-C6EF1F3E1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132F7AB-86C0-4AE9-BE3E-0969A542B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39B800-FBFA-4B4C-B1D1-3C9DF1092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0E19-22EC-4C54-97A8-B62B755036E9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571D58-4ADC-47A4-AC2C-8A85959FF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5939816-D0E0-45B6-8414-49AC8242D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5F41-F7D7-40FF-971C-7145D69C2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240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22E2AA-F399-4E83-A129-EE084E730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1354A5-6B40-4977-BA5A-63C64AC1E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2302C76-FF22-4010-875A-DA33FA396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B0F054-E992-4D67-AB13-B0C0F8D904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D0B7A61-0B7A-41EF-82B6-51B4C89DF1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43A044B-C218-4936-88E9-FD5ED66C2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0E19-22EC-4C54-97A8-B62B755036E9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29D1AF8-EA61-4320-B14B-3EB5A36E6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4562DDF-5159-4F9D-B0A9-C080ED3D8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5F41-F7D7-40FF-971C-7145D69C2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18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B1E2FB-5B1F-4878-A0D1-8FD9B1761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44AC144-4181-4480-9959-168A64744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0E19-22EC-4C54-97A8-B62B755036E9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7FF6E06-E016-426E-AA6B-2F50C4748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73E1475-66E5-422C-B5F6-C180CA130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5F41-F7D7-40FF-971C-7145D69C2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25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93251BD-8A15-4657-9894-50ADE8DDB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0E19-22EC-4C54-97A8-B62B755036E9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A38B4EC-7A8D-49C9-BE20-3CD3D370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19FA504-FE41-4FAC-B9B0-30E36A45E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5F41-F7D7-40FF-971C-7145D69C2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57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8B63D5-FE3C-44A0-BEE4-724F725E7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DF18E6-F136-4D6A-BCFF-8010D6D70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998A89B-0282-491B-A119-7355CB935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B2E2DF9-39E4-4E37-BE7F-AC0AA17FD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0E19-22EC-4C54-97A8-B62B755036E9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C3CDF9-5D10-4469-B070-0100DF196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DC91E8-21DD-4ED6-865C-FF12AE379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5F41-F7D7-40FF-971C-7145D69C2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91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50F5CF-4345-4ABD-91E0-10845B4BD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3CA1760-7E53-4215-BD6F-D2AB0CEB29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5C24CA6-387F-45E4-AF1F-5D9A43334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3B97F47-6907-46C1-9A83-04CF71459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0E19-22EC-4C54-97A8-B62B755036E9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D1CBE2D-7D9F-4015-83D5-6C8DBC335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FA4592C-E069-4BC9-B133-D6BE9322C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5F41-F7D7-40FF-971C-7145D69C2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61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9B4466-BEAF-4239-91C4-3CD8FA083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2326C2C-E466-43D1-B37D-643471479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AFDDDB-E84B-4496-A0C6-6494973C0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F0E19-22EC-4C54-97A8-B62B755036E9}" type="datetimeFigureOut">
              <a:rPr lang="ru-RU" smtClean="0"/>
              <a:t>06.12.2020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753741-87E5-4838-9E96-ED4BEA1941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532E89-1B79-49C8-B97A-7BFA1E08D1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25F41-F7D7-40FF-971C-7145D69C2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56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DACACBB-2A6C-430A-834A-81257333DCCC}"/>
              </a:ext>
            </a:extLst>
          </p:cNvPr>
          <p:cNvSpPr txBox="1"/>
          <p:nvPr/>
        </p:nvSpPr>
        <p:spPr>
          <a:xfrm>
            <a:off x="4215865" y="3291840"/>
            <a:ext cx="76905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1E617C"/>
                </a:solidFill>
                <a:latin typeface="Candara" panose="020E0502030303020204" pitchFamily="34" charset="0"/>
              </a:rPr>
              <a:t>Совершенствование системы управления персоналом ГОБУЗ «Новгородская областная станция переливания крови»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6D4508-DE93-4864-A3DE-9E7813AFE1F3}"/>
              </a:ext>
            </a:extLst>
          </p:cNvPr>
          <p:cNvSpPr txBox="1"/>
          <p:nvPr/>
        </p:nvSpPr>
        <p:spPr>
          <a:xfrm>
            <a:off x="8653111" y="5611528"/>
            <a:ext cx="32533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solidFill>
                  <a:srgbClr val="1E617C"/>
                </a:solidFill>
                <a:latin typeface="Candara" panose="020E0502030303020204" pitchFamily="34" charset="0"/>
              </a:rPr>
              <a:t>Докладчик </a:t>
            </a:r>
          </a:p>
          <a:p>
            <a:pPr algn="r"/>
            <a:r>
              <a:rPr lang="ru-RU" sz="2000" dirty="0" err="1">
                <a:solidFill>
                  <a:srgbClr val="1E617C"/>
                </a:solidFill>
                <a:latin typeface="Candara" panose="020E0502030303020204" pitchFamily="34" charset="0"/>
              </a:rPr>
              <a:t>Сиукаева</a:t>
            </a:r>
            <a:r>
              <a:rPr lang="ru-RU" sz="2000" dirty="0">
                <a:solidFill>
                  <a:srgbClr val="1E617C"/>
                </a:solidFill>
                <a:latin typeface="Candara" panose="020E0502030303020204" pitchFamily="34" charset="0"/>
              </a:rPr>
              <a:t> Индира Юрьевна</a:t>
            </a:r>
          </a:p>
        </p:txBody>
      </p:sp>
    </p:spTree>
    <p:extLst>
      <p:ext uri="{BB962C8B-B14F-4D97-AF65-F5344CB8AC3E}">
        <p14:creationId xmlns:p14="http://schemas.microsoft.com/office/powerpoint/2010/main" val="1131225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0A77C5-B9B5-40F2-AE62-91898B022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340C464-1B9D-41DA-9C02-F95DB2A1AD55}"/>
              </a:ext>
            </a:extLst>
          </p:cNvPr>
          <p:cNvSpPr txBox="1"/>
          <p:nvPr/>
        </p:nvSpPr>
        <p:spPr>
          <a:xfrm>
            <a:off x="3473042" y="749873"/>
            <a:ext cx="5486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1E617C"/>
                </a:solidFill>
              </a:rPr>
              <a:t>Результаты опроса по эффективности подготовки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5DB9FB5-526C-44D3-94EF-96F33BE1C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" y="0"/>
            <a:ext cx="1133954" cy="749873"/>
          </a:xfrm>
          <a:prstGeom prst="rect">
            <a:avLst/>
          </a:prstGeom>
        </p:spPr>
      </p:pic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6FF07D4-2A84-4E27-9985-C0157DF841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1317618"/>
              </p:ext>
            </p:extLst>
          </p:nvPr>
        </p:nvGraphicFramePr>
        <p:xfrm>
          <a:off x="2080272" y="1877216"/>
          <a:ext cx="3675635" cy="3811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14B7168B-2704-47CF-8AD9-7EE7C798F1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1159570"/>
              </p:ext>
            </p:extLst>
          </p:nvPr>
        </p:nvGraphicFramePr>
        <p:xfrm>
          <a:off x="5755907" y="1877216"/>
          <a:ext cx="6121667" cy="4396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51807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0A77C5-B9B5-40F2-AE62-91898B022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4B9364-F6EB-4BF1-8325-AA8744E59FB7}"/>
              </a:ext>
            </a:extLst>
          </p:cNvPr>
          <p:cNvSpPr txBox="1"/>
          <p:nvPr/>
        </p:nvSpPr>
        <p:spPr>
          <a:xfrm>
            <a:off x="2350970" y="1743588"/>
            <a:ext cx="786143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1E617C"/>
                </a:solidFill>
                <a:latin typeface="+mj-lt"/>
              </a:rPr>
              <a:t>        Компетентностный подход является интегрированной концепцией, формирующей основные принципы управления персоналом современной организации</a:t>
            </a:r>
            <a:r>
              <a:rPr lang="ru-RU" sz="2400" dirty="0"/>
              <a:t>.</a:t>
            </a:r>
            <a:r>
              <a:rPr lang="ru-RU" sz="2400" dirty="0">
                <a:solidFill>
                  <a:srgbClr val="1E617C"/>
                </a:solidFill>
                <a:latin typeface="+mj-lt"/>
              </a:rPr>
              <a:t> При компетентностном подходе к управлению персоналом в организации модель компетенций является цент</a:t>
            </a:r>
            <a:r>
              <a:rPr lang="ru-RU" sz="2400" dirty="0">
                <a:solidFill>
                  <a:srgbClr val="1E617C"/>
                </a:solidFill>
              </a:rPr>
              <a:t>ром, вокруг которой строится система управления.</a:t>
            </a:r>
            <a:r>
              <a:rPr lang="ru-RU" sz="2400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F392D0-763D-43E3-9B49-2F50343E648E}"/>
              </a:ext>
            </a:extLst>
          </p:cNvPr>
          <p:cNvSpPr txBox="1"/>
          <p:nvPr/>
        </p:nvSpPr>
        <p:spPr>
          <a:xfrm>
            <a:off x="2437597" y="3285131"/>
            <a:ext cx="76881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1E617C"/>
                </a:solidFill>
                <a:latin typeface="+mj-lt"/>
              </a:rPr>
              <a:t>           </a:t>
            </a:r>
            <a:endParaRPr lang="ru-RU" sz="2000" dirty="0">
              <a:solidFill>
                <a:srgbClr val="1E617C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D0C136B-FEF6-433B-B10E-B7B3930127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133954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402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0A77C5-B9B5-40F2-AE62-91898B022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76D4CDE-CD1D-4797-A4B2-F64272BBD2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133954" cy="749873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A54823E2-94D7-450D-A81F-02C50B74EC73}"/>
              </a:ext>
            </a:extLst>
          </p:cNvPr>
          <p:cNvSpPr txBox="1"/>
          <p:nvPr/>
        </p:nvSpPr>
        <p:spPr>
          <a:xfrm>
            <a:off x="3095537" y="1006679"/>
            <a:ext cx="5125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1E617C"/>
                </a:solidFill>
              </a:rPr>
              <a:t>Предлагаемая схема организации обучения</a:t>
            </a:r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DBE49288-E31D-4178-B099-F79F177666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6458" y="1493085"/>
            <a:ext cx="9879760" cy="407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30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0A77C5-B9B5-40F2-AE62-91898B022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D0C136B-FEF6-433B-B10E-B7B3930127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133954" cy="749873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E0EC7A3-6D47-4DD8-8C7A-75C119C78B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712169"/>
              </p:ext>
            </p:extLst>
          </p:nvPr>
        </p:nvGraphicFramePr>
        <p:xfrm>
          <a:off x="932709" y="1438562"/>
          <a:ext cx="10326582" cy="42277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7364">
                  <a:extLst>
                    <a:ext uri="{9D8B030D-6E8A-4147-A177-3AD203B41FA5}">
                      <a16:colId xmlns:a16="http://schemas.microsoft.com/office/drawing/2014/main" val="3312718025"/>
                    </a:ext>
                  </a:extLst>
                </a:gridCol>
                <a:gridCol w="1482291">
                  <a:extLst>
                    <a:ext uri="{9D8B030D-6E8A-4147-A177-3AD203B41FA5}">
                      <a16:colId xmlns:a16="http://schemas.microsoft.com/office/drawing/2014/main" val="1084552129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1330164761"/>
                    </a:ext>
                  </a:extLst>
                </a:gridCol>
                <a:gridCol w="1530416">
                  <a:extLst>
                    <a:ext uri="{9D8B030D-6E8A-4147-A177-3AD203B41FA5}">
                      <a16:colId xmlns:a16="http://schemas.microsoft.com/office/drawing/2014/main" val="3787869001"/>
                    </a:ext>
                  </a:extLst>
                </a:gridCol>
                <a:gridCol w="1673471">
                  <a:extLst>
                    <a:ext uri="{9D8B030D-6E8A-4147-A177-3AD203B41FA5}">
                      <a16:colId xmlns:a16="http://schemas.microsoft.com/office/drawing/2014/main" val="1827607708"/>
                    </a:ext>
                  </a:extLst>
                </a:gridCol>
              </a:tblGrid>
              <a:tr h="828269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ru-RU" sz="1400" dirty="0">
                          <a:solidFill>
                            <a:srgbClr val="237594"/>
                          </a:solidFill>
                          <a:effectLst/>
                        </a:rPr>
                        <a:t>Наименования показателя</a:t>
                      </a:r>
                      <a:endParaRPr lang="ru-RU" sz="14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ru-RU" sz="1400" dirty="0">
                          <a:solidFill>
                            <a:srgbClr val="237594"/>
                          </a:solidFill>
                          <a:effectLst/>
                        </a:rPr>
                        <a:t>Соответствует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ru-RU" sz="1400" dirty="0">
                          <a:solidFill>
                            <a:srgbClr val="237594"/>
                          </a:solidFill>
                          <a:effectLst/>
                        </a:rPr>
                        <a:t>компетенции без категории</a:t>
                      </a:r>
                      <a:endParaRPr lang="ru-RU" sz="14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ru-RU" sz="1400" dirty="0">
                          <a:solidFill>
                            <a:srgbClr val="237594"/>
                          </a:solidFill>
                          <a:effectLst/>
                        </a:rPr>
                        <a:t>Соответствует компетенции 2 категории</a:t>
                      </a:r>
                      <a:endParaRPr lang="ru-RU" sz="14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ru-RU" sz="1400" dirty="0">
                          <a:solidFill>
                            <a:srgbClr val="237594"/>
                          </a:solidFill>
                          <a:effectLst/>
                        </a:rPr>
                        <a:t>Соответствует компетенции 1 категории</a:t>
                      </a:r>
                      <a:endParaRPr lang="ru-RU" sz="14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ru-RU" sz="1400" dirty="0">
                          <a:solidFill>
                            <a:srgbClr val="237594"/>
                          </a:solidFill>
                          <a:effectLst/>
                        </a:rPr>
                        <a:t>Соответствует компетенции высшей категории</a:t>
                      </a:r>
                      <a:endParaRPr lang="ru-RU" sz="14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591725"/>
                  </a:ext>
                </a:extLst>
              </a:tr>
              <a:tr h="154299"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>
                          <a:solidFill>
                            <a:srgbClr val="237594"/>
                          </a:solidFill>
                          <a:effectLst/>
                        </a:rPr>
                        <a:t>3</a:t>
                      </a:r>
                      <a:endParaRPr lang="ru-RU" sz="120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5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0239925"/>
                  </a:ext>
                </a:extLst>
              </a:tr>
              <a:tr h="558682">
                <a:tc>
                  <a:txBody>
                    <a:bodyPr/>
                    <a:lstStyle/>
                    <a:p>
                      <a:pPr marL="108000" algn="l">
                        <a:lnSpc>
                          <a:spcPct val="100000"/>
                        </a:lnSpc>
                      </a:pPr>
                      <a:r>
                        <a:rPr lang="ru-RU" sz="1600" dirty="0">
                          <a:solidFill>
                            <a:srgbClr val="237594"/>
                          </a:solidFill>
                          <a:effectLst/>
                        </a:rPr>
                        <a:t>Знание и навыки соответствуют требованиям нормативных актов</a:t>
                      </a:r>
                      <a:endParaRPr lang="ru-RU" sz="16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3282025"/>
                  </a:ext>
                </a:extLst>
              </a:tr>
              <a:tr h="367315">
                <a:tc>
                  <a:txBody>
                    <a:bodyPr/>
                    <a:lstStyle/>
                    <a:p>
                      <a:pPr marL="108000" algn="l">
                        <a:lnSpc>
                          <a:spcPct val="100000"/>
                        </a:lnSpc>
                      </a:pPr>
                      <a:r>
                        <a:rPr lang="ru-RU" sz="1600" dirty="0">
                          <a:solidFill>
                            <a:srgbClr val="237594"/>
                          </a:solidFill>
                          <a:effectLst/>
                        </a:rPr>
                        <a:t>Исполнение поручений в полном объеме</a:t>
                      </a:r>
                      <a:endParaRPr lang="ru-RU" sz="16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4707845"/>
                  </a:ext>
                </a:extLst>
              </a:tr>
              <a:tr h="367315">
                <a:tc>
                  <a:txBody>
                    <a:bodyPr/>
                    <a:lstStyle/>
                    <a:p>
                      <a:pPr marL="108000" algn="l">
                        <a:lnSpc>
                          <a:spcPct val="100000"/>
                        </a:lnSpc>
                      </a:pPr>
                      <a:r>
                        <a:rPr lang="ru-RU" sz="1600" dirty="0">
                          <a:solidFill>
                            <a:srgbClr val="237594"/>
                          </a:solidFill>
                          <a:effectLst/>
                        </a:rPr>
                        <a:t>Исполнение установленные сроков</a:t>
                      </a:r>
                      <a:endParaRPr lang="ru-RU" sz="16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7076318"/>
                  </a:ext>
                </a:extLst>
              </a:tr>
              <a:tr h="486831">
                <a:tc>
                  <a:txBody>
                    <a:bodyPr/>
                    <a:lstStyle/>
                    <a:p>
                      <a:pPr marL="108000" algn="l">
                        <a:lnSpc>
                          <a:spcPct val="100000"/>
                        </a:lnSpc>
                      </a:pPr>
                      <a:r>
                        <a:rPr lang="ru-RU" sz="1600" dirty="0">
                          <a:solidFill>
                            <a:srgbClr val="237594"/>
                          </a:solidFill>
                          <a:effectLst/>
                        </a:rPr>
                        <a:t>Прилагаемые усилия для расширения профессиональных знаний и навыков</a:t>
                      </a:r>
                      <a:endParaRPr lang="ru-RU" sz="16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9093358"/>
                  </a:ext>
                </a:extLst>
              </a:tr>
              <a:tr h="378066">
                <a:tc>
                  <a:txBody>
                    <a:bodyPr/>
                    <a:lstStyle/>
                    <a:p>
                      <a:pPr marL="108000" algn="l">
                        <a:lnSpc>
                          <a:spcPct val="100000"/>
                        </a:lnSpc>
                      </a:pPr>
                      <a:r>
                        <a:rPr lang="ru-RU" sz="1600" dirty="0">
                          <a:solidFill>
                            <a:srgbClr val="237594"/>
                          </a:solidFill>
                          <a:effectLst/>
                        </a:rPr>
                        <a:t>Понимание важности повышения квалификации</a:t>
                      </a:r>
                      <a:endParaRPr lang="ru-RU" sz="16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1517717"/>
                  </a:ext>
                </a:extLst>
              </a:tr>
              <a:tr h="569890">
                <a:tc>
                  <a:txBody>
                    <a:bodyPr/>
                    <a:lstStyle/>
                    <a:p>
                      <a:pPr marL="108000" algn="l">
                        <a:lnSpc>
                          <a:spcPct val="100000"/>
                        </a:lnSpc>
                      </a:pPr>
                      <a:r>
                        <a:rPr lang="ru-RU" sz="1600" dirty="0">
                          <a:solidFill>
                            <a:srgbClr val="237594"/>
                          </a:solidFill>
                          <a:effectLst/>
                        </a:rPr>
                        <a:t>Инициативность, внедрению новых идей для улучшения деятельности станции</a:t>
                      </a:r>
                      <a:endParaRPr lang="ru-RU" sz="16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50906"/>
                  </a:ext>
                </a:extLst>
              </a:tr>
              <a:tr h="378066">
                <a:tc>
                  <a:txBody>
                    <a:bodyPr/>
                    <a:lstStyle/>
                    <a:p>
                      <a:pPr marL="108000" algn="l">
                        <a:lnSpc>
                          <a:spcPct val="100000"/>
                        </a:lnSpc>
                      </a:pPr>
                      <a:r>
                        <a:rPr lang="ru-RU" sz="1600" dirty="0">
                          <a:solidFill>
                            <a:srgbClr val="237594"/>
                          </a:solidFill>
                          <a:effectLst/>
                        </a:rPr>
                        <a:t>Способность достигать поставленные цели</a:t>
                      </a:r>
                      <a:endParaRPr lang="ru-RU" sz="16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</a:pPr>
                      <a:r>
                        <a:rPr lang="ru-RU" sz="1200" dirty="0">
                          <a:solidFill>
                            <a:srgbClr val="237594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237594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574" marR="2957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1863295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1353877F-A0C4-4C4B-9B90-161A99907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7974" y="822329"/>
            <a:ext cx="66372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237594"/>
                </a:solidFill>
                <a:effectLst/>
                <a:latin typeface="+mj-lt"/>
                <a:ea typeface="Lucida Bright" panose="02040602050505020304" pitchFamily="18" charset="0"/>
                <a:cs typeface="Times New Roman" panose="02020603050405020304" pitchFamily="18" charset="0"/>
              </a:rPr>
              <a:t>Анкета оценки уровня компетенций и способностей</a:t>
            </a:r>
            <a:endParaRPr kumimoji="0" lang="ru-RU" altLang="ru-RU" b="1" i="0" u="none" strike="noStrike" cap="none" normalizeH="0" baseline="0" dirty="0">
              <a:ln>
                <a:noFill/>
              </a:ln>
              <a:solidFill>
                <a:srgbClr val="237594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4874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0A77C5-B9B5-40F2-AE62-91898B022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30CF1936-8E8C-4855-9DAD-ADF44AAE94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568745"/>
              </p:ext>
            </p:extLst>
          </p:nvPr>
        </p:nvGraphicFramePr>
        <p:xfrm>
          <a:off x="1791478" y="1655546"/>
          <a:ext cx="8602825" cy="40829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06889">
                  <a:extLst>
                    <a:ext uri="{9D8B030D-6E8A-4147-A177-3AD203B41FA5}">
                      <a16:colId xmlns:a16="http://schemas.microsoft.com/office/drawing/2014/main" val="2505614918"/>
                    </a:ext>
                  </a:extLst>
                </a:gridCol>
                <a:gridCol w="1384902">
                  <a:extLst>
                    <a:ext uri="{9D8B030D-6E8A-4147-A177-3AD203B41FA5}">
                      <a16:colId xmlns:a16="http://schemas.microsoft.com/office/drawing/2014/main" val="212756039"/>
                    </a:ext>
                  </a:extLst>
                </a:gridCol>
                <a:gridCol w="2184953">
                  <a:extLst>
                    <a:ext uri="{9D8B030D-6E8A-4147-A177-3AD203B41FA5}">
                      <a16:colId xmlns:a16="http://schemas.microsoft.com/office/drawing/2014/main" val="3433812788"/>
                    </a:ext>
                  </a:extLst>
                </a:gridCol>
                <a:gridCol w="1226081">
                  <a:extLst>
                    <a:ext uri="{9D8B030D-6E8A-4147-A177-3AD203B41FA5}">
                      <a16:colId xmlns:a16="http://schemas.microsoft.com/office/drawing/2014/main" val="494514320"/>
                    </a:ext>
                  </a:extLst>
                </a:gridCol>
              </a:tblGrid>
              <a:tr h="11537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1E617C"/>
                          </a:solidFill>
                          <a:effectLst/>
                        </a:rPr>
                        <a:t>Параметры</a:t>
                      </a:r>
                      <a:endParaRPr lang="ru-RU" sz="20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1E617C"/>
                          </a:solidFill>
                          <a:effectLst/>
                        </a:rPr>
                        <a:t>Наименование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1E617C"/>
                          </a:solidFill>
                          <a:effectLst/>
                        </a:rPr>
                        <a:t>параметров</a:t>
                      </a:r>
                      <a:endParaRPr lang="ru-RU" sz="20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1E617C"/>
                          </a:solidFill>
                          <a:effectLst/>
                        </a:rPr>
                        <a:t>Сроки</a:t>
                      </a:r>
                      <a:endParaRPr lang="ru-RU" sz="20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rgbClr val="1E617C"/>
                          </a:solidFill>
                          <a:effectLst/>
                        </a:rPr>
                        <a:t>Отметка об исполнении</a:t>
                      </a:r>
                      <a:endParaRPr lang="ru-RU" sz="20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779841"/>
                  </a:ext>
                </a:extLst>
              </a:tr>
              <a:tr h="79935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1E617C"/>
                          </a:solidFill>
                          <a:effectLst/>
                        </a:rPr>
                        <a:t>ФИО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1E617C"/>
                          </a:solidFill>
                          <a:effectLst/>
                        </a:rPr>
                        <a:t>сотрудника</a:t>
                      </a:r>
                      <a:endParaRPr lang="ru-RU" sz="20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321412"/>
                  </a:ext>
                </a:extLst>
              </a:tr>
              <a:tr h="33726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rgbClr val="1E617C"/>
                          </a:solidFill>
                          <a:effectLst/>
                        </a:rPr>
                        <a:t>Возраст</a:t>
                      </a:r>
                      <a:endParaRPr lang="ru-RU" sz="20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641189"/>
                  </a:ext>
                </a:extLst>
              </a:tr>
              <a:tr h="33726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rgbClr val="1E617C"/>
                          </a:solidFill>
                          <a:effectLst/>
                        </a:rPr>
                        <a:t>Контакты:</a:t>
                      </a:r>
                      <a:endParaRPr lang="ru-RU" sz="20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8847108"/>
                  </a:ext>
                </a:extLst>
              </a:tr>
              <a:tr h="33726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rgbClr val="1E617C"/>
                          </a:solidFill>
                          <a:effectLst/>
                        </a:rPr>
                        <a:t>Подразделение </a:t>
                      </a:r>
                      <a:endParaRPr lang="ru-RU" sz="20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685401"/>
                  </a:ext>
                </a:extLst>
              </a:tr>
              <a:tr h="33726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1E617C"/>
                          </a:solidFill>
                          <a:effectLst/>
                        </a:rPr>
                        <a:t>Должность</a:t>
                      </a:r>
                      <a:endParaRPr lang="ru-RU" sz="20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20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678356"/>
                  </a:ext>
                </a:extLst>
              </a:tr>
              <a:tr h="71530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1E617C"/>
                          </a:solidFill>
                          <a:effectLst/>
                        </a:rPr>
                        <a:t>Непосредственный руководитель</a:t>
                      </a:r>
                      <a:endParaRPr lang="ru-RU" sz="20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20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839204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4322B5B-1396-4461-8619-8A6F6D74C27B}"/>
              </a:ext>
            </a:extLst>
          </p:cNvPr>
          <p:cNvSpPr txBox="1"/>
          <p:nvPr/>
        </p:nvSpPr>
        <p:spPr>
          <a:xfrm>
            <a:off x="3919888" y="907801"/>
            <a:ext cx="40498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1E617C"/>
                </a:solidFill>
                <a:effectLst/>
                <a:ea typeface="Lucida Bright" panose="02040602050505020304" pitchFamily="18" charset="0"/>
              </a:rPr>
              <a:t>Дневник работника ГОБУЗ «НОСПК»</a:t>
            </a:r>
            <a:endParaRPr lang="ru-RU" b="1" dirty="0">
              <a:solidFill>
                <a:srgbClr val="1E617C"/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76D4CDE-CD1D-4797-A4B2-F64272BBD2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133954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146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0A77C5-B9B5-40F2-AE62-91898B022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21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8D4CDE8E-E3FF-4D08-B724-9BC2845D99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593653"/>
              </p:ext>
            </p:extLst>
          </p:nvPr>
        </p:nvGraphicFramePr>
        <p:xfrm>
          <a:off x="1761423" y="1592633"/>
          <a:ext cx="8961120" cy="44144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02290">
                  <a:extLst>
                    <a:ext uri="{9D8B030D-6E8A-4147-A177-3AD203B41FA5}">
                      <a16:colId xmlns:a16="http://schemas.microsoft.com/office/drawing/2014/main" val="807957926"/>
                    </a:ext>
                  </a:extLst>
                </a:gridCol>
                <a:gridCol w="1162595">
                  <a:extLst>
                    <a:ext uri="{9D8B030D-6E8A-4147-A177-3AD203B41FA5}">
                      <a16:colId xmlns:a16="http://schemas.microsoft.com/office/drawing/2014/main" val="3389709643"/>
                    </a:ext>
                  </a:extLst>
                </a:gridCol>
                <a:gridCol w="1793368">
                  <a:extLst>
                    <a:ext uri="{9D8B030D-6E8A-4147-A177-3AD203B41FA5}">
                      <a16:colId xmlns:a16="http://schemas.microsoft.com/office/drawing/2014/main" val="1832550537"/>
                    </a:ext>
                  </a:extLst>
                </a:gridCol>
                <a:gridCol w="902867">
                  <a:extLst>
                    <a:ext uri="{9D8B030D-6E8A-4147-A177-3AD203B41FA5}">
                      <a16:colId xmlns:a16="http://schemas.microsoft.com/office/drawing/2014/main" val="2176395704"/>
                    </a:ext>
                  </a:extLst>
                </a:gridCol>
              </a:tblGrid>
              <a:tr h="299384">
                <a:tc grid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1E617C"/>
                          </a:solidFill>
                          <a:effectLst/>
                        </a:rPr>
                        <a:t>План</a:t>
                      </a:r>
                      <a:endParaRPr lang="ru-RU" sz="14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616368"/>
                  </a:ext>
                </a:extLst>
              </a:tr>
              <a:tr h="102722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1E617C"/>
                          </a:solidFill>
                          <a:effectLst/>
                        </a:rPr>
                        <a:t>Пройти подготовку по направлению: (перечисляются все направления)</a:t>
                      </a:r>
                      <a:endParaRPr lang="ru-RU" sz="18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6975541"/>
                  </a:ext>
                </a:extLst>
              </a:tr>
              <a:tr h="67849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1E617C"/>
                          </a:solidFill>
                          <a:effectLst/>
                        </a:rPr>
                        <a:t>Достигнуть 2-го уровня профессиональной подготовки</a:t>
                      </a:r>
                      <a:endParaRPr lang="ru-RU" sz="18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183737"/>
                  </a:ext>
                </a:extLst>
              </a:tr>
              <a:tr h="67849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1E617C"/>
                          </a:solidFill>
                          <a:effectLst/>
                        </a:rPr>
                        <a:t>Достигнуть 1-го уровня профессиональной подготовки</a:t>
                      </a:r>
                      <a:endParaRPr lang="ru-RU" sz="18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940871"/>
                  </a:ext>
                </a:extLst>
              </a:tr>
              <a:tr h="67849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1E617C"/>
                          </a:solidFill>
                          <a:effectLst/>
                        </a:rPr>
                        <a:t>Достигнуть высшего уровня профессиональной подготовки</a:t>
                      </a:r>
                      <a:endParaRPr lang="ru-RU" sz="18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7868598"/>
                  </a:ext>
                </a:extLst>
              </a:tr>
              <a:tr h="32976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1E617C"/>
                          </a:solidFill>
                          <a:effectLst/>
                        </a:rPr>
                        <a:t>Проектная деятельность</a:t>
                      </a:r>
                      <a:endParaRPr lang="ru-RU" sz="18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0660205"/>
                  </a:ext>
                </a:extLst>
              </a:tr>
              <a:tr h="35592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1E617C"/>
                          </a:solidFill>
                          <a:effectLst/>
                        </a:rPr>
                        <a:t>Научно-исследовательская деятельность </a:t>
                      </a:r>
                      <a:endParaRPr lang="ru-RU" sz="18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4331032"/>
                  </a:ext>
                </a:extLst>
              </a:tr>
              <a:tr h="2995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1E617C"/>
                          </a:solidFill>
                          <a:effectLst/>
                        </a:rPr>
                        <a:t>Иное</a:t>
                      </a:r>
                      <a:endParaRPr lang="ru-RU" sz="18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10" marR="28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546151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AB3583C-5DE2-456E-8C7F-94BDFBEA818D}"/>
              </a:ext>
            </a:extLst>
          </p:cNvPr>
          <p:cNvSpPr txBox="1"/>
          <p:nvPr/>
        </p:nvSpPr>
        <p:spPr>
          <a:xfrm>
            <a:off x="3794760" y="946302"/>
            <a:ext cx="40017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1E617C"/>
                </a:solidFill>
                <a:effectLst/>
                <a:ea typeface="Lucida Bright" panose="02040602050505020304" pitchFamily="18" charset="0"/>
              </a:rPr>
              <a:t>Дневник работника ГОБУЗ «НОСПК» (продолжение)</a:t>
            </a:r>
            <a:endParaRPr lang="ru-RU" b="1" dirty="0">
              <a:solidFill>
                <a:srgbClr val="1E617C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34C511-759F-47A9-BEE1-55BA9D1758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133954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631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0A77C5-B9B5-40F2-AE62-91898B022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76D4CDE-CD1D-4797-A4B2-F64272BBD2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133954" cy="74987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0355B97-8AEE-455D-83AE-50ADBEBAFA89}"/>
              </a:ext>
            </a:extLst>
          </p:cNvPr>
          <p:cNvSpPr txBox="1"/>
          <p:nvPr/>
        </p:nvSpPr>
        <p:spPr>
          <a:xfrm>
            <a:off x="4773335" y="1073792"/>
            <a:ext cx="2239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1E617C"/>
                </a:solidFill>
              </a:rPr>
              <a:t>Затраты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B4EB64-16C1-47A4-83F4-9FF0FCC0AAA7}"/>
              </a:ext>
            </a:extLst>
          </p:cNvPr>
          <p:cNvSpPr txBox="1"/>
          <p:nvPr/>
        </p:nvSpPr>
        <p:spPr>
          <a:xfrm>
            <a:off x="1652631" y="1693657"/>
            <a:ext cx="921111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000" dirty="0">
              <a:solidFill>
                <a:srgbClr val="1E617C"/>
              </a:solidFill>
            </a:endParaRPr>
          </a:p>
          <a:p>
            <a:r>
              <a:rPr lang="ru-RU" sz="2000" dirty="0">
                <a:solidFill>
                  <a:srgbClr val="1E617C"/>
                </a:solidFill>
              </a:rPr>
              <a:t>- Затраты  на единовременную выплату работнику кадровой службы за разработку полного перечня компетенций сотрудников по должностям;</a:t>
            </a:r>
          </a:p>
          <a:p>
            <a:endParaRPr lang="ru-RU" sz="2000" dirty="0">
              <a:solidFill>
                <a:srgbClr val="1E617C"/>
              </a:solidFill>
            </a:endParaRPr>
          </a:p>
          <a:p>
            <a:r>
              <a:rPr lang="ru-RU" sz="2000" dirty="0">
                <a:solidFill>
                  <a:srgbClr val="1E617C"/>
                </a:solidFill>
              </a:rPr>
              <a:t>- Затраты  на оплату обучения по выбранным программам по повышения квалификации на 50 часов (баллов НМО) равны 21 тыс. рублей на одного сотрудника в год. Сотрудников, подлежащих обучению в ГО-БУЗ «НОСПК» 35 человек.</a:t>
            </a:r>
          </a:p>
          <a:p>
            <a:pPr marL="285750" indent="-285750">
              <a:buFontTx/>
              <a:buChar char="-"/>
            </a:pPr>
            <a:endParaRPr lang="ru-RU" sz="2000" dirty="0">
              <a:solidFill>
                <a:srgbClr val="1E617C"/>
              </a:solidFill>
            </a:endParaRPr>
          </a:p>
          <a:p>
            <a:pPr algn="ctr"/>
            <a:r>
              <a:rPr lang="ru-RU" sz="2000" dirty="0">
                <a:solidFill>
                  <a:srgbClr val="1E617C"/>
                </a:solidFill>
              </a:rPr>
              <a:t>Таким образом затраты на обучение в год составят:</a:t>
            </a:r>
          </a:p>
          <a:p>
            <a:pPr algn="ctr"/>
            <a:r>
              <a:rPr lang="ru-RU" sz="2000" dirty="0">
                <a:solidFill>
                  <a:srgbClr val="1E617C"/>
                </a:solidFill>
              </a:rPr>
              <a:t>	21*35=735 тыс. рублей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42BC84-EB16-4444-A18E-3B42AC7DCF97}"/>
              </a:ext>
            </a:extLst>
          </p:cNvPr>
          <p:cNvSpPr txBox="1"/>
          <p:nvPr/>
        </p:nvSpPr>
        <p:spPr>
          <a:xfrm>
            <a:off x="2537344" y="5250113"/>
            <a:ext cx="1859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solidFill>
                  <a:srgbClr val="1E617C"/>
                </a:solidFill>
              </a:rPr>
              <a:t>Бюджет станции </a:t>
            </a:r>
          </a:p>
          <a:p>
            <a:pPr algn="ctr"/>
            <a:r>
              <a:rPr lang="ru-RU" dirty="0">
                <a:solidFill>
                  <a:srgbClr val="1E617C"/>
                </a:solidFill>
              </a:rPr>
              <a:t>30%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658CD1-A9D6-4C7C-A5CF-35E36AF063C4}"/>
              </a:ext>
            </a:extLst>
          </p:cNvPr>
          <p:cNvSpPr txBox="1"/>
          <p:nvPr/>
        </p:nvSpPr>
        <p:spPr>
          <a:xfrm>
            <a:off x="5071683" y="5240941"/>
            <a:ext cx="17187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solidFill>
                  <a:srgbClr val="1E617C"/>
                </a:solidFill>
              </a:rPr>
              <a:t>Платные услуги</a:t>
            </a:r>
          </a:p>
          <a:p>
            <a:pPr algn="ctr"/>
            <a:r>
              <a:rPr lang="ru-RU" dirty="0">
                <a:solidFill>
                  <a:srgbClr val="1E617C"/>
                </a:solidFill>
              </a:rPr>
              <a:t>50%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3FDFAB-7B7C-4D15-8B43-1EE0C206B476}"/>
              </a:ext>
            </a:extLst>
          </p:cNvPr>
          <p:cNvSpPr txBox="1"/>
          <p:nvPr/>
        </p:nvSpPr>
        <p:spPr>
          <a:xfrm>
            <a:off x="7795237" y="5240941"/>
            <a:ext cx="20636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1E617C"/>
                </a:solidFill>
              </a:rPr>
              <a:t>Непосредственно работник</a:t>
            </a:r>
          </a:p>
          <a:p>
            <a:pPr algn="ctr"/>
            <a:r>
              <a:rPr lang="ru-RU" dirty="0">
                <a:solidFill>
                  <a:srgbClr val="1E617C"/>
                </a:solidFill>
              </a:rPr>
              <a:t>20%</a:t>
            </a:r>
          </a:p>
        </p:txBody>
      </p:sp>
    </p:spTree>
    <p:extLst>
      <p:ext uri="{BB962C8B-B14F-4D97-AF65-F5344CB8AC3E}">
        <p14:creationId xmlns:p14="http://schemas.microsoft.com/office/powerpoint/2010/main" val="2440271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0A77C5-B9B5-40F2-AE62-91898B022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21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76D4CDE-CD1D-4797-A4B2-F64272BBD2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133954" cy="7498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4CD2702-3E39-4C56-9CFD-DCCD0728856E}"/>
              </a:ext>
            </a:extLst>
          </p:cNvPr>
          <p:cNvSpPr txBox="1"/>
          <p:nvPr/>
        </p:nvSpPr>
        <p:spPr>
          <a:xfrm>
            <a:off x="1270536" y="2228845"/>
            <a:ext cx="1049153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1E617C"/>
                </a:solidFill>
              </a:rPr>
              <a:t>– повышение содержательности труда;</a:t>
            </a:r>
          </a:p>
          <a:p>
            <a:r>
              <a:rPr lang="ru-RU" sz="2400" dirty="0">
                <a:solidFill>
                  <a:srgbClr val="1E617C"/>
                </a:solidFill>
              </a:rPr>
              <a:t>– развитие индивидуальных способностей;</a:t>
            </a:r>
          </a:p>
          <a:p>
            <a:r>
              <a:rPr lang="ru-RU" sz="2400" dirty="0">
                <a:solidFill>
                  <a:srgbClr val="1E617C"/>
                </a:solidFill>
              </a:rPr>
              <a:t>– повышение уровня профессионализма и конкурентоспособности персонала;</a:t>
            </a:r>
          </a:p>
          <a:p>
            <a:r>
              <a:rPr lang="ru-RU" sz="2400" dirty="0">
                <a:solidFill>
                  <a:srgbClr val="1E617C"/>
                </a:solidFill>
              </a:rPr>
              <a:t>– обеспечение согласованности целей работников и руководителя при управлении карьерой;</a:t>
            </a:r>
          </a:p>
          <a:p>
            <a:r>
              <a:rPr lang="ru-RU" sz="2400" dirty="0">
                <a:solidFill>
                  <a:srgbClr val="1E617C"/>
                </a:solidFill>
              </a:rPr>
              <a:t>– повышение удовлетворенности персонала работой в ГОБУЗ «НОСПК»</a:t>
            </a:r>
          </a:p>
          <a:p>
            <a:endParaRPr lang="ru-RU" sz="2400" dirty="0">
              <a:solidFill>
                <a:srgbClr val="1E617C"/>
              </a:solidFill>
            </a:endParaRPr>
          </a:p>
          <a:p>
            <a:pPr algn="ctr"/>
            <a:r>
              <a:rPr lang="ru-RU" sz="2400" b="1" u="sng" dirty="0">
                <a:solidFill>
                  <a:srgbClr val="1E617C"/>
                </a:solidFill>
              </a:rPr>
              <a:t>Повышение качества оказания медицинской помощи</a:t>
            </a:r>
          </a:p>
          <a:p>
            <a:endParaRPr lang="ru-RU" sz="2400" dirty="0">
              <a:solidFill>
                <a:srgbClr val="1E617C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E3BAF2-2386-495B-A4F5-29772625D84B}"/>
              </a:ext>
            </a:extLst>
          </p:cNvPr>
          <p:cNvSpPr txBox="1"/>
          <p:nvPr/>
        </p:nvSpPr>
        <p:spPr>
          <a:xfrm>
            <a:off x="3481431" y="1300294"/>
            <a:ext cx="5872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1E617C"/>
                </a:solidFill>
              </a:rPr>
              <a:t>Эффективность предлагаемых изменений</a:t>
            </a:r>
          </a:p>
        </p:txBody>
      </p:sp>
    </p:spTree>
    <p:extLst>
      <p:ext uri="{BB962C8B-B14F-4D97-AF65-F5344CB8AC3E}">
        <p14:creationId xmlns:p14="http://schemas.microsoft.com/office/powerpoint/2010/main" val="2938629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0A77C5-B9B5-40F2-AE62-91898B022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B68855-3134-4075-A361-4F29739A36FA}"/>
              </a:ext>
            </a:extLst>
          </p:cNvPr>
          <p:cNvSpPr txBox="1"/>
          <p:nvPr/>
        </p:nvSpPr>
        <p:spPr>
          <a:xfrm>
            <a:off x="221380" y="2090097"/>
            <a:ext cx="511823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1E617C"/>
                </a:solidFill>
              </a:rPr>
              <a:t>Планирование карьеры - процесс, в котором сотрудник может использовать имеющиеся возможности в организации для достижения своих личных выгод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83EBC22-8156-4A10-A113-C051941174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7405" y="1759076"/>
            <a:ext cx="5553777" cy="333984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25869D0-F078-4CFF-81E0-2EAC5A0548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133954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39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0A77C5-B9B5-40F2-AE62-91898B022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A19DC76-591F-4C84-950C-18FE54D4F094}"/>
              </a:ext>
            </a:extLst>
          </p:cNvPr>
          <p:cNvSpPr txBox="1"/>
          <p:nvPr/>
        </p:nvSpPr>
        <p:spPr>
          <a:xfrm>
            <a:off x="3285390" y="2637321"/>
            <a:ext cx="57779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rgbClr val="1E617C"/>
                </a:solidFill>
              </a:rPr>
              <a:t>Благодарю за внимание!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4473ED4-4F30-4AA0-A482-95704E9248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135781" cy="75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119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0A77C5-B9B5-40F2-AE62-91898B022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8A10827-6A12-4FC4-9CAF-316D686E81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133954" cy="74987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939B81-0A6E-4043-8054-C5E956325C86}"/>
              </a:ext>
            </a:extLst>
          </p:cNvPr>
          <p:cNvSpPr txBox="1"/>
          <p:nvPr/>
        </p:nvSpPr>
        <p:spPr>
          <a:xfrm>
            <a:off x="1838425" y="1337911"/>
            <a:ext cx="8329418" cy="37379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</a:pPr>
            <a:r>
              <a:rPr lang="ru-RU" sz="2000" b="1" dirty="0">
                <a:solidFill>
                  <a:srgbClr val="1E617C"/>
                </a:solidFill>
              </a:rPr>
              <a:t>АКТУАЛЬНОСТЬ</a:t>
            </a:r>
          </a:p>
          <a:p>
            <a:pPr indent="450215" algn="just">
              <a:lnSpc>
                <a:spcPct val="150000"/>
              </a:lnSpc>
            </a:pPr>
            <a:r>
              <a:rPr lang="ru-RU" sz="2000" b="1" dirty="0">
                <a:solidFill>
                  <a:srgbClr val="1E617C"/>
                </a:solidFill>
              </a:rPr>
              <a:t>Успешное функционирование медицинских организаций возможно при научном подходе к управлению кадровыми процессами и отношениями, включающими анализ проблем системы управления персоналом, социологического обеспечения регулирования кадровых процессов, освоение современных кадровых технологий в медицинских организациях</a:t>
            </a:r>
            <a:r>
              <a:rPr lang="ru-RU" sz="2000" b="1" dirty="0">
                <a:solidFill>
                  <a:srgbClr val="1E617C"/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rgbClr val="1E617C"/>
              </a:solidFill>
              <a:effectLst/>
              <a:latin typeface="+mj-lt"/>
              <a:ea typeface="Lucida Bright" panose="020406020505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endParaRPr lang="ru-RU" sz="2000" b="1" dirty="0">
              <a:solidFill>
                <a:srgbClr val="1E617C"/>
              </a:solidFill>
              <a:effectLst/>
              <a:latin typeface="+mj-lt"/>
              <a:ea typeface="Lucida Bright" panose="020406020505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943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0A77C5-B9B5-40F2-AE62-91898B022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8A10827-6A12-4FC4-9CAF-316D686E81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133954" cy="74987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2A55E3-F005-41F3-91C3-D5392DF3749B}"/>
              </a:ext>
            </a:extLst>
          </p:cNvPr>
          <p:cNvSpPr txBox="1"/>
          <p:nvPr/>
        </p:nvSpPr>
        <p:spPr>
          <a:xfrm>
            <a:off x="2139193" y="1011133"/>
            <a:ext cx="882530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u="sng" dirty="0">
                <a:solidFill>
                  <a:srgbClr val="1E617C"/>
                </a:solidFill>
                <a:latin typeface="Candara" panose="020E0502030303020204" pitchFamily="34" charset="0"/>
              </a:rPr>
              <a:t>Цель работы </a:t>
            </a:r>
            <a:r>
              <a:rPr lang="ru-RU" sz="2400" b="1" dirty="0">
                <a:solidFill>
                  <a:srgbClr val="1E617C"/>
                </a:solidFill>
                <a:latin typeface="Candara" panose="020E0502030303020204" pitchFamily="34" charset="0"/>
              </a:rPr>
              <a:t>- разработка  предложений по совершенствованию системы управления персоналом в ГОБУЗ «Новгородская областная станция переливания крови»</a:t>
            </a:r>
          </a:p>
          <a:p>
            <a:pPr algn="just"/>
            <a:endParaRPr lang="ru-RU" sz="3200" b="1" dirty="0">
              <a:solidFill>
                <a:srgbClr val="1E617C"/>
              </a:solidFill>
              <a:latin typeface="Candara" panose="020E0502030303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1E2B6A-F1C2-4828-BD5B-1E5375A91A1C}"/>
              </a:ext>
            </a:extLst>
          </p:cNvPr>
          <p:cNvSpPr txBox="1"/>
          <p:nvPr/>
        </p:nvSpPr>
        <p:spPr>
          <a:xfrm>
            <a:off x="2139193" y="2835480"/>
            <a:ext cx="9521505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>
                <a:solidFill>
                  <a:srgbClr val="1E617C"/>
                </a:solidFill>
                <a:latin typeface="+mj-lt"/>
              </a:rPr>
              <a:t>Задачи:</a:t>
            </a:r>
          </a:p>
          <a:p>
            <a:pPr algn="just"/>
            <a:r>
              <a:rPr lang="ru-RU" sz="2400" b="1" dirty="0">
                <a:solidFill>
                  <a:srgbClr val="1E617C"/>
                </a:solidFill>
                <a:latin typeface="+mj-lt"/>
              </a:rPr>
              <a:t> - раскрыть теоретические основы кадровой политики в системе здравоохранения;</a:t>
            </a:r>
          </a:p>
          <a:p>
            <a:r>
              <a:rPr lang="ru-RU" sz="2400" b="1" dirty="0">
                <a:solidFill>
                  <a:srgbClr val="1E617C"/>
                </a:solidFill>
                <a:latin typeface="+mj-lt"/>
              </a:rPr>
              <a:t>- рассмотреть и проанализировать проблемы и недостатки кадровой политики ГОБУЗ «НОСПК»;</a:t>
            </a:r>
          </a:p>
          <a:p>
            <a:r>
              <a:rPr lang="ru-RU" sz="2400" b="1" dirty="0">
                <a:solidFill>
                  <a:srgbClr val="1E617C"/>
                </a:solidFill>
                <a:latin typeface="+mj-lt"/>
              </a:rPr>
              <a:t>- разработать рекомендации по совершенствованию СУП ГОБУЗ «НОСПК»</a:t>
            </a:r>
          </a:p>
        </p:txBody>
      </p:sp>
    </p:spTree>
    <p:extLst>
      <p:ext uri="{BB962C8B-B14F-4D97-AF65-F5344CB8AC3E}">
        <p14:creationId xmlns:p14="http://schemas.microsoft.com/office/powerpoint/2010/main" val="527643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0A77C5-B9B5-40F2-AE62-91898B022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8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9566A01-76E9-41D3-AF41-54F9875B35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66" y="1307429"/>
            <a:ext cx="6317172" cy="420980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DE8565-DCC5-40BF-A5C0-6F41FF8E512B}"/>
              </a:ext>
            </a:extLst>
          </p:cNvPr>
          <p:cNvSpPr txBox="1"/>
          <p:nvPr/>
        </p:nvSpPr>
        <p:spPr>
          <a:xfrm>
            <a:off x="438762" y="1307429"/>
            <a:ext cx="468691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1E617C"/>
                </a:solidFill>
                <a:latin typeface="+mj-lt"/>
              </a:rPr>
              <a:t>ГОБУЗ «Новгородская областная станция переливания крови»</a:t>
            </a:r>
          </a:p>
          <a:p>
            <a:r>
              <a:rPr lang="ru-RU" sz="2000" b="1" dirty="0">
                <a:solidFill>
                  <a:srgbClr val="1E617C"/>
                </a:solidFill>
                <a:latin typeface="+mj-lt"/>
              </a:rPr>
              <a:t> </a:t>
            </a:r>
          </a:p>
          <a:p>
            <a:r>
              <a:rPr lang="ru-RU" sz="2000" b="1" dirty="0">
                <a:solidFill>
                  <a:srgbClr val="1E617C"/>
                </a:solidFill>
                <a:latin typeface="+mj-lt"/>
                <a:ea typeface="Lucida Bright" panose="02040602050505020304" pitchFamily="18" charset="0"/>
              </a:rPr>
              <a:t>О</a:t>
            </a:r>
            <a:r>
              <a:rPr lang="ru-RU" sz="2000" b="1" dirty="0">
                <a:solidFill>
                  <a:srgbClr val="1E617C"/>
                </a:solidFill>
                <a:effectLst/>
                <a:latin typeface="+mj-lt"/>
                <a:ea typeface="Lucida Bright" panose="02040602050505020304" pitchFamily="18" charset="0"/>
              </a:rPr>
              <a:t>сновано в январе 1970 года</a:t>
            </a:r>
          </a:p>
          <a:p>
            <a:r>
              <a:rPr lang="ru-RU" sz="2000" b="1" dirty="0">
                <a:solidFill>
                  <a:srgbClr val="1E617C"/>
                </a:solidFill>
                <a:latin typeface="+mj-lt"/>
                <a:ea typeface="Lucida Bright" panose="02040602050505020304" pitchFamily="18" charset="0"/>
              </a:rPr>
              <a:t>У</a:t>
            </a:r>
            <a:r>
              <a:rPr lang="ru-RU" sz="2000" b="1" dirty="0">
                <a:solidFill>
                  <a:srgbClr val="1E617C"/>
                </a:solidFill>
                <a:effectLst/>
                <a:latin typeface="+mj-lt"/>
                <a:ea typeface="Lucida Bright" panose="02040602050505020304" pitchFamily="18" charset="0"/>
              </a:rPr>
              <a:t>чреждением службы крови III категории</a:t>
            </a:r>
          </a:p>
          <a:p>
            <a:endParaRPr lang="ru-RU" sz="2000" b="1" dirty="0">
              <a:solidFill>
                <a:srgbClr val="1E617C"/>
              </a:solidFill>
              <a:latin typeface="+mj-lt"/>
            </a:endParaRPr>
          </a:p>
          <a:p>
            <a:r>
              <a:rPr lang="ru-RU" sz="2000" b="1" dirty="0">
                <a:solidFill>
                  <a:srgbClr val="1E617C"/>
                </a:solidFill>
                <a:latin typeface="+mj-lt"/>
              </a:rPr>
              <a:t>Основная деятельность:</a:t>
            </a:r>
          </a:p>
          <a:p>
            <a:r>
              <a:rPr lang="ru-RU" sz="2000" b="1" dirty="0">
                <a:solidFill>
                  <a:srgbClr val="1E617C"/>
                </a:solidFill>
                <a:latin typeface="+mj-lt"/>
              </a:rPr>
              <a:t>организация донорства, заготовка, хранение, переработка донорской крови и ее компонентов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E40C1D1-CD65-4A60-9073-6AB8135E6D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8280"/>
            <a:ext cx="1133954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204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0A77C5-B9B5-40F2-AE62-91898B022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6577B05-F276-4E66-80D4-81E0CF53A8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1422" y="1576811"/>
            <a:ext cx="9211377" cy="38905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B95900B-9DB2-45E4-A5CA-E8AE635B9EAC}"/>
              </a:ext>
            </a:extLst>
          </p:cNvPr>
          <p:cNvSpPr txBox="1"/>
          <p:nvPr/>
        </p:nvSpPr>
        <p:spPr>
          <a:xfrm>
            <a:off x="5112418" y="1032578"/>
            <a:ext cx="30673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1E617C"/>
                </a:solidFill>
              </a:rPr>
              <a:t>Укомплектованность</a:t>
            </a:r>
            <a:r>
              <a:rPr lang="ru-RU" sz="2400" b="1" dirty="0"/>
              <a:t>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C714B72-DAD0-4CFC-98AD-16B56BDF9F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133954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551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0A77C5-B9B5-40F2-AE62-91898B022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52F2E21-1563-4515-8DD3-6FF070665B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563" y="1864452"/>
            <a:ext cx="4902180" cy="3129095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6B2D3C5-4D83-447F-8A53-0E39E0713A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6576" y="1864452"/>
            <a:ext cx="5047589" cy="312909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9999B8C-E92F-404F-85D0-5C063E22FF31}"/>
              </a:ext>
            </a:extLst>
          </p:cNvPr>
          <p:cNvSpPr txBox="1"/>
          <p:nvPr/>
        </p:nvSpPr>
        <p:spPr>
          <a:xfrm>
            <a:off x="485192" y="884848"/>
            <a:ext cx="111220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1E617C"/>
                </a:solidFill>
                <a:latin typeface="+mj-lt"/>
              </a:rPr>
              <a:t>Распределение по возрасту, врачи и средние медицинские работники</a:t>
            </a:r>
            <a:endParaRPr lang="ru-RU" sz="2400" dirty="0">
              <a:solidFill>
                <a:srgbClr val="1E617C"/>
              </a:solidFill>
              <a:latin typeface="+mj-lt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E25A75F-2921-4E14-880C-DBCC9E712C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133954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6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0A77C5-B9B5-40F2-AE62-91898B022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5EC7BA41-6749-4950-9E81-3F8E9B2EF5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9309753"/>
              </p:ext>
            </p:extLst>
          </p:nvPr>
        </p:nvGraphicFramePr>
        <p:xfrm>
          <a:off x="2167790" y="1593908"/>
          <a:ext cx="7638940" cy="4643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6B83E38-C2DA-4D09-8EAE-63E5C92E83AA}"/>
              </a:ext>
            </a:extLst>
          </p:cNvPr>
          <p:cNvSpPr txBox="1"/>
          <p:nvPr/>
        </p:nvSpPr>
        <p:spPr>
          <a:xfrm>
            <a:off x="4102769" y="1023305"/>
            <a:ext cx="43289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1E617C"/>
                </a:solidFill>
                <a:effectLst/>
                <a:latin typeface="+mj-lt"/>
                <a:ea typeface="Lucida Bright" panose="02040602050505020304" pitchFamily="18" charset="0"/>
              </a:rPr>
              <a:t>Результаты теста </a:t>
            </a:r>
            <a:r>
              <a:rPr lang="ru-RU" sz="2400" dirty="0" err="1">
                <a:solidFill>
                  <a:srgbClr val="1E617C"/>
                </a:solidFill>
                <a:effectLst/>
                <a:latin typeface="+mj-lt"/>
                <a:ea typeface="Lucida Bright" panose="02040602050505020304" pitchFamily="18" charset="0"/>
              </a:rPr>
              <a:t>Герцберга</a:t>
            </a:r>
            <a:endParaRPr lang="ru-RU" sz="2400" dirty="0">
              <a:solidFill>
                <a:srgbClr val="1E617C"/>
              </a:solidFill>
              <a:latin typeface="+mj-lt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F5E7A43-4001-4241-BA37-7E65E2215C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133954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454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0A77C5-B9B5-40F2-AE62-91898B022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D316E628-3142-447C-ACBC-FB01B5045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59987"/>
              </p:ext>
            </p:extLst>
          </p:nvPr>
        </p:nvGraphicFramePr>
        <p:xfrm>
          <a:off x="2128008" y="1635659"/>
          <a:ext cx="7935984" cy="4129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7089">
                  <a:extLst>
                    <a:ext uri="{9D8B030D-6E8A-4147-A177-3AD203B41FA5}">
                      <a16:colId xmlns:a16="http://schemas.microsoft.com/office/drawing/2014/main" val="2332208218"/>
                    </a:ext>
                  </a:extLst>
                </a:gridCol>
                <a:gridCol w="1570283">
                  <a:extLst>
                    <a:ext uri="{9D8B030D-6E8A-4147-A177-3AD203B41FA5}">
                      <a16:colId xmlns:a16="http://schemas.microsoft.com/office/drawing/2014/main" val="1503885533"/>
                    </a:ext>
                  </a:extLst>
                </a:gridCol>
                <a:gridCol w="1508861">
                  <a:extLst>
                    <a:ext uri="{9D8B030D-6E8A-4147-A177-3AD203B41FA5}">
                      <a16:colId xmlns:a16="http://schemas.microsoft.com/office/drawing/2014/main" val="410168043"/>
                    </a:ext>
                  </a:extLst>
                </a:gridCol>
                <a:gridCol w="1509751">
                  <a:extLst>
                    <a:ext uri="{9D8B030D-6E8A-4147-A177-3AD203B41FA5}">
                      <a16:colId xmlns:a16="http://schemas.microsoft.com/office/drawing/2014/main" val="466187210"/>
                    </a:ext>
                  </a:extLst>
                </a:gridCol>
              </a:tblGrid>
              <a:tr h="7086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 dirty="0">
                          <a:solidFill>
                            <a:srgbClr val="1E617C"/>
                          </a:solidFill>
                          <a:effectLst/>
                        </a:rPr>
                        <a:t>Должность/год</a:t>
                      </a:r>
                      <a:endParaRPr lang="ru-RU" sz="1800" b="1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 dirty="0">
                          <a:solidFill>
                            <a:srgbClr val="1E617C"/>
                          </a:solidFill>
                          <a:effectLst/>
                        </a:rPr>
                        <a:t>2018,</a:t>
                      </a: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 dirty="0" err="1">
                          <a:solidFill>
                            <a:srgbClr val="1E617C"/>
                          </a:solidFill>
                          <a:effectLst/>
                        </a:rPr>
                        <a:t>тыс.руб</a:t>
                      </a:r>
                      <a:r>
                        <a:rPr lang="ru-RU" sz="1800" b="1" dirty="0">
                          <a:solidFill>
                            <a:srgbClr val="1E617C"/>
                          </a:solidFill>
                          <a:effectLst/>
                        </a:rPr>
                        <a:t>.</a:t>
                      </a:r>
                      <a:endParaRPr lang="ru-RU" sz="1800" b="1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 dirty="0">
                          <a:solidFill>
                            <a:srgbClr val="1E617C"/>
                          </a:solidFill>
                          <a:effectLst/>
                        </a:rPr>
                        <a:t>2019,</a:t>
                      </a: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 dirty="0" err="1">
                          <a:solidFill>
                            <a:srgbClr val="1E617C"/>
                          </a:solidFill>
                          <a:effectLst/>
                        </a:rPr>
                        <a:t>тыс.руб</a:t>
                      </a:r>
                      <a:r>
                        <a:rPr lang="ru-RU" sz="1800" b="1" dirty="0">
                          <a:solidFill>
                            <a:srgbClr val="1E617C"/>
                          </a:solidFill>
                          <a:effectLst/>
                        </a:rPr>
                        <a:t>.</a:t>
                      </a:r>
                      <a:endParaRPr lang="ru-RU" sz="1800" b="1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>
                          <a:solidFill>
                            <a:srgbClr val="1E617C"/>
                          </a:solidFill>
                          <a:effectLst/>
                        </a:rPr>
                        <a:t>2020</a:t>
                      </a: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>
                          <a:solidFill>
                            <a:srgbClr val="1E617C"/>
                          </a:solidFill>
                          <a:effectLst/>
                        </a:rPr>
                        <a:t>тыс.руб.</a:t>
                      </a:r>
                      <a:endParaRPr lang="ru-RU" sz="1800" b="1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9913471"/>
                  </a:ext>
                </a:extLst>
              </a:tr>
              <a:tr h="88020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 dirty="0">
                          <a:solidFill>
                            <a:srgbClr val="1E617C"/>
                          </a:solidFill>
                          <a:effectLst/>
                        </a:rPr>
                        <a:t>Врачи (средний объем занимаемых ставок 2,25), </a:t>
                      </a:r>
                      <a:endParaRPr lang="ru-RU" sz="1800" b="1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 dirty="0">
                          <a:solidFill>
                            <a:srgbClr val="1E617C"/>
                          </a:solidFill>
                          <a:effectLst/>
                        </a:rPr>
                        <a:t>51</a:t>
                      </a:r>
                      <a:endParaRPr lang="ru-RU" sz="1800" b="1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 dirty="0">
                          <a:solidFill>
                            <a:srgbClr val="1E617C"/>
                          </a:solidFill>
                          <a:effectLst/>
                        </a:rPr>
                        <a:t>53,4</a:t>
                      </a:r>
                      <a:endParaRPr lang="ru-RU" sz="1800" b="1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 dirty="0">
                          <a:solidFill>
                            <a:srgbClr val="1E617C"/>
                          </a:solidFill>
                          <a:effectLst/>
                        </a:rPr>
                        <a:t>55</a:t>
                      </a:r>
                      <a:endParaRPr lang="ru-RU" sz="1800" b="1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636469"/>
                  </a:ext>
                </a:extLst>
              </a:tr>
              <a:tr h="91689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 dirty="0">
                          <a:solidFill>
                            <a:srgbClr val="1E617C"/>
                          </a:solidFill>
                          <a:effectLst/>
                        </a:rPr>
                        <a:t>Средний медицинский персонал (средний объем занимаемых ставок 1,75)</a:t>
                      </a:r>
                      <a:endParaRPr lang="ru-RU" sz="1800" b="1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 dirty="0">
                          <a:solidFill>
                            <a:srgbClr val="1E617C"/>
                          </a:solidFill>
                          <a:effectLst/>
                        </a:rPr>
                        <a:t>31,5</a:t>
                      </a:r>
                      <a:endParaRPr lang="ru-RU" sz="1800" b="1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 dirty="0">
                          <a:solidFill>
                            <a:srgbClr val="1E617C"/>
                          </a:solidFill>
                          <a:effectLst/>
                        </a:rPr>
                        <a:t>32,9</a:t>
                      </a:r>
                      <a:endParaRPr lang="ru-RU" sz="1800" b="1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 dirty="0">
                          <a:solidFill>
                            <a:srgbClr val="1E617C"/>
                          </a:solidFill>
                          <a:effectLst/>
                        </a:rPr>
                        <a:t>33,8</a:t>
                      </a:r>
                      <a:endParaRPr lang="ru-RU" sz="1800" b="1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7025094"/>
                  </a:ext>
                </a:extLst>
              </a:tr>
              <a:tr h="9152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 dirty="0">
                          <a:solidFill>
                            <a:srgbClr val="1E617C"/>
                          </a:solidFill>
                          <a:effectLst/>
                        </a:rPr>
                        <a:t>Младший медицинский персонал (средний объем занимаемых ставок 2)</a:t>
                      </a:r>
                      <a:endParaRPr lang="ru-RU" sz="1800" b="1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 dirty="0">
                          <a:solidFill>
                            <a:srgbClr val="1E617C"/>
                          </a:solidFill>
                          <a:effectLst/>
                        </a:rPr>
                        <a:t>23,7</a:t>
                      </a:r>
                      <a:endParaRPr lang="ru-RU" sz="1800" b="1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 dirty="0">
                          <a:solidFill>
                            <a:srgbClr val="1E617C"/>
                          </a:solidFill>
                          <a:effectLst/>
                        </a:rPr>
                        <a:t>24,7</a:t>
                      </a:r>
                      <a:endParaRPr lang="ru-RU" sz="1800" b="1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 dirty="0">
                          <a:solidFill>
                            <a:srgbClr val="1E617C"/>
                          </a:solidFill>
                          <a:effectLst/>
                        </a:rPr>
                        <a:t>25,4</a:t>
                      </a:r>
                      <a:endParaRPr lang="ru-RU" sz="1800" b="1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1946143"/>
                  </a:ext>
                </a:extLst>
              </a:tr>
              <a:tr h="70884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 dirty="0">
                          <a:solidFill>
                            <a:srgbClr val="1E617C"/>
                          </a:solidFill>
                          <a:effectLst/>
                        </a:rPr>
                        <a:t>Прочие сотрудники</a:t>
                      </a:r>
                    </a:p>
                    <a:p>
                      <a:pPr algn="l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 dirty="0">
                          <a:solidFill>
                            <a:srgbClr val="1E617C"/>
                          </a:solidFill>
                          <a:effectLst/>
                        </a:rPr>
                        <a:t>(немедицинские)</a:t>
                      </a:r>
                      <a:endParaRPr lang="ru-RU" sz="1800" b="1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>
                          <a:solidFill>
                            <a:srgbClr val="1E617C"/>
                          </a:solidFill>
                          <a:effectLst/>
                        </a:rPr>
                        <a:t>18,5</a:t>
                      </a:r>
                      <a:endParaRPr lang="ru-RU" sz="1800" b="1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>
                          <a:solidFill>
                            <a:srgbClr val="1E617C"/>
                          </a:solidFill>
                          <a:effectLst/>
                        </a:rPr>
                        <a:t>20,3</a:t>
                      </a: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>
                          <a:solidFill>
                            <a:srgbClr val="1E617C"/>
                          </a:solidFill>
                          <a:effectLst/>
                        </a:rPr>
                        <a:t> </a:t>
                      </a:r>
                      <a:endParaRPr lang="ru-RU" sz="1800" b="1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lang="ru-RU" sz="1800" b="1" dirty="0">
                          <a:solidFill>
                            <a:srgbClr val="1E617C"/>
                          </a:solidFill>
                          <a:effectLst/>
                        </a:rPr>
                        <a:t>20,9</a:t>
                      </a:r>
                      <a:endParaRPr lang="ru-RU" sz="1800" b="1" dirty="0">
                        <a:solidFill>
                          <a:srgbClr val="1E617C"/>
                        </a:solidFill>
                        <a:effectLst/>
                        <a:latin typeface="Lucida Bright" panose="02040602050505020304" pitchFamily="18" charset="0"/>
                        <a:ea typeface="Lucida Bright" panose="02040602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543572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340C464-1B9D-41DA-9C02-F95DB2A1AD55}"/>
              </a:ext>
            </a:extLst>
          </p:cNvPr>
          <p:cNvSpPr txBox="1"/>
          <p:nvPr/>
        </p:nvSpPr>
        <p:spPr>
          <a:xfrm>
            <a:off x="3774737" y="840425"/>
            <a:ext cx="617460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1E617C"/>
                </a:solidFill>
              </a:rPr>
              <a:t>Средняя заработная плата персонала станции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5DB9FB5-526C-44D3-94EF-96F33BE1C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" y="0"/>
            <a:ext cx="1133954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401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E0A77C5-B9B5-40F2-AE62-91898B022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340C464-1B9D-41DA-9C02-F95DB2A1AD55}"/>
              </a:ext>
            </a:extLst>
          </p:cNvPr>
          <p:cNvSpPr txBox="1"/>
          <p:nvPr/>
        </p:nvSpPr>
        <p:spPr>
          <a:xfrm>
            <a:off x="3473042" y="749873"/>
            <a:ext cx="54864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>
                <a:solidFill>
                  <a:srgbClr val="1E617C"/>
                </a:solidFill>
              </a:rPr>
              <a:t>Функциональная схема процесса обязательного обучения персонала ГОБУЗ «НОСПК»</a:t>
            </a:r>
            <a:endParaRPr lang="ru-RU" sz="2000" b="1" dirty="0">
              <a:solidFill>
                <a:srgbClr val="1E617C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5DB9FB5-526C-44D3-94EF-96F33BE1C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" y="0"/>
            <a:ext cx="1133954" cy="749873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9664F63-9236-42D1-BBDC-F57F421C1E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8543" y="1979872"/>
            <a:ext cx="8941870" cy="369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6367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Candara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643</Words>
  <Application>Microsoft Office PowerPoint</Application>
  <PresentationFormat>Широкоэкранный</PresentationFormat>
  <Paragraphs>192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Candara</vt:lpstr>
      <vt:lpstr>Lucida Bright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Индира Юрьевна</dc:creator>
  <cp:lastModifiedBy>ВИЛ</cp:lastModifiedBy>
  <cp:revision>30</cp:revision>
  <dcterms:created xsi:type="dcterms:W3CDTF">2020-11-26T10:51:23Z</dcterms:created>
  <dcterms:modified xsi:type="dcterms:W3CDTF">2020-12-06T10:41:16Z</dcterms:modified>
</cp:coreProperties>
</file>