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1"/>
  </p:notesMasterIdLst>
  <p:sldIdLst>
    <p:sldId id="256" r:id="rId2"/>
    <p:sldId id="257" r:id="rId3"/>
    <p:sldId id="268" r:id="rId4"/>
    <p:sldId id="277" r:id="rId5"/>
    <p:sldId id="276" r:id="rId6"/>
    <p:sldId id="275" r:id="rId7"/>
    <p:sldId id="274" r:id="rId8"/>
    <p:sldId id="273" r:id="rId9"/>
    <p:sldId id="272" r:id="rId10"/>
    <p:sldId id="271" r:id="rId11"/>
    <p:sldId id="269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C5EC110-C8E7-4CAD-A380-7D4FEAFF2BB5}">
          <p14:sldIdLst>
            <p14:sldId id="256"/>
            <p14:sldId id="257"/>
            <p14:sldId id="268"/>
            <p14:sldId id="277"/>
            <p14:sldId id="276"/>
            <p14:sldId id="275"/>
            <p14:sldId id="274"/>
            <p14:sldId id="273"/>
            <p14:sldId id="272"/>
            <p14:sldId id="271"/>
            <p14:sldId id="269"/>
            <p14:sldId id="278"/>
            <p14:sldId id="279"/>
            <p14:sldId id="280"/>
            <p14:sldId id="281"/>
            <p14:sldId id="282"/>
            <p14:sldId id="283"/>
            <p14:sldId id="284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0" autoAdjust="0"/>
    <p:restoredTop sz="95400"/>
  </p:normalViewPr>
  <p:slideViewPr>
    <p:cSldViewPr snapToGrid="0">
      <p:cViewPr>
        <p:scale>
          <a:sx n="80" d="100"/>
          <a:sy n="80" d="100"/>
        </p:scale>
        <p:origin x="472" y="6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cif/&#1087;&#1088;&#1077;&#1079;&#1080;&#1076;&#1077;&#1085;&#1090;&#1089;&#1082;&#1072;&#1103;%20&#1087;&#1088;&#1086;&#1075;&#1088;&#1072;&#1084;&#1084;&#1072;/&#1041;&#1080;&#1079;&#1085;&#1077;&#1089;%20&#1087;&#1083;&#1072;&#1085;%20&#1076;&#1086;&#1084;&#1072;&#1096;&#1085;&#1080;&#1077;%20&#1089;&#1082;&#1072;&#1083;&#1086;&#1076;&#1088;&#1086;&#1084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cif/&#1087;&#1088;&#1077;&#1079;&#1080;&#1076;&#1077;&#1085;&#1090;&#1089;&#1082;&#1072;&#1103;%20&#1087;&#1088;&#1086;&#1075;&#1088;&#1072;&#1084;&#1084;&#1072;/&#1041;&#1080;&#1079;&#1085;&#1077;&#1089;%20&#1087;&#1083;&#1072;&#1085;%20&#1076;&#1086;&#1084;&#1072;&#1096;&#1085;&#1080;&#1077;%20&#1089;&#1082;&#1072;&#1083;&#1086;&#1076;&#1088;&#1086;&#1084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cif/&#1087;&#1088;&#1077;&#1079;&#1080;&#1076;&#1077;&#1085;&#1090;&#1089;&#1082;&#1072;&#1103;%20&#1087;&#1088;&#1086;&#1075;&#1088;&#1072;&#1084;&#1084;&#1072;/&#1041;&#1080;&#1079;&#1085;&#1077;&#1089;%20&#1087;&#1083;&#1072;&#1085;%20&#1076;&#1086;&#1084;&#1072;&#1096;&#1085;&#1080;&#1077;%20&#1089;&#1082;&#1072;&#1083;&#1086;&#1076;&#1088;&#1086;&#1084;&#1099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cif/&#1087;&#1088;&#1077;&#1079;&#1080;&#1076;&#1077;&#1085;&#1090;&#1089;&#1082;&#1072;&#1103;%20&#1087;&#1088;&#1086;&#1075;&#1088;&#1072;&#1084;&#1084;&#1072;/&#1041;&#1080;&#1079;&#1085;&#1077;&#1089;%20&#1087;&#1083;&#1072;&#1085;%20&#1076;&#1086;&#1084;&#1072;&#1096;&#1085;&#1080;&#1077;%20&#1089;&#1082;&#1072;&#1083;&#1086;&#1076;&#1088;&#1086;&#1084;&#1099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cif/&#1087;&#1088;&#1077;&#1079;&#1080;&#1076;&#1077;&#1085;&#1090;&#1089;&#1082;&#1072;&#1103;%20&#1087;&#1088;&#1086;&#1075;&#1088;&#1072;&#1084;&#1084;&#1072;/&#1041;&#1080;&#1079;&#1085;&#1077;&#1089;%20&#1087;&#1083;&#1072;&#1085;%20&#1076;&#1086;&#1084;&#1072;&#1096;&#1085;&#1080;&#1077;%20&#1089;&#1082;&#1072;&#1083;&#1086;&#1076;&#1088;&#1086;&#1084;&#1099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cif/&#1087;&#1088;&#1077;&#1079;&#1080;&#1076;&#1077;&#1085;&#1090;&#1089;&#1082;&#1072;&#1103;%20&#1087;&#1088;&#1086;&#1075;&#1088;&#1072;&#1084;&#1084;&#1072;/&#1041;&#1080;&#1079;&#1085;&#1077;&#1089;%20&#1087;&#1083;&#1072;&#1085;%20&#1076;&#1086;&#1084;&#1072;&#1096;&#1085;&#1080;&#1077;%20&#1089;&#1082;&#1072;&#1083;&#1086;&#1076;&#1088;&#1086;&#1084;&#1099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56226039500827E-2"/>
          <c:y val="2.291648607663832E-2"/>
          <c:w val="0.91823674981803749"/>
          <c:h val="0.90526795646389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673-B24F-9EBC-D9D41CDC1D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Себестоимость!$A$3:$A$9</c:f>
              <c:strCache>
                <c:ptCount val="7"/>
                <c:pt idx="0">
                  <c:v>Геометрия</c:v>
                </c:pt>
                <c:pt idx="1">
                  <c:v>Динозавр Рекс</c:v>
                </c:pt>
                <c:pt idx="2">
                  <c:v>Жираф</c:v>
                </c:pt>
                <c:pt idx="3">
                  <c:v>Жираф Мини</c:v>
                </c:pt>
                <c:pt idx="4">
                  <c:v>Маяк</c:v>
                </c:pt>
                <c:pt idx="5">
                  <c:v>Джунгли зовут</c:v>
                </c:pt>
                <c:pt idx="6">
                  <c:v>Парусник</c:v>
                </c:pt>
              </c:strCache>
            </c:strRef>
          </c:cat>
          <c:val>
            <c:numRef>
              <c:f>Себестоимость!$E$3:$E$9</c:f>
              <c:numCache>
                <c:formatCode>General</c:formatCode>
                <c:ptCount val="7"/>
                <c:pt idx="0">
                  <c:v>6214</c:v>
                </c:pt>
                <c:pt idx="1">
                  <c:v>12872</c:v>
                </c:pt>
                <c:pt idx="2">
                  <c:v>12386</c:v>
                </c:pt>
                <c:pt idx="3">
                  <c:v>7968</c:v>
                </c:pt>
                <c:pt idx="4">
                  <c:v>16382</c:v>
                </c:pt>
                <c:pt idx="5">
                  <c:v>7860</c:v>
                </c:pt>
                <c:pt idx="6">
                  <c:v>8700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73-B24F-9EBC-D9D41CDC1D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6047887"/>
        <c:axId val="86581631"/>
      </c:barChart>
      <c:catAx>
        <c:axId val="86047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581631"/>
        <c:crosses val="autoZero"/>
        <c:auto val="1"/>
        <c:lblAlgn val="ctr"/>
        <c:lblOffset val="100"/>
        <c:noMultiLvlLbl val="0"/>
      </c:catAx>
      <c:valAx>
        <c:axId val="865816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047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Выручка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Выручка!$B$1:$F$1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Выручка!$B$12:$F$12</c:f>
              <c:numCache>
                <c:formatCode>#,##0\ _₽</c:formatCode>
                <c:ptCount val="5"/>
                <c:pt idx="0">
                  <c:v>10817000</c:v>
                </c:pt>
                <c:pt idx="1">
                  <c:v>14355000</c:v>
                </c:pt>
                <c:pt idx="2">
                  <c:v>18396000</c:v>
                </c:pt>
                <c:pt idx="3">
                  <c:v>22753500</c:v>
                </c:pt>
                <c:pt idx="4">
                  <c:v>27825000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37-824F-B28C-DCC896D0FDFC}"/>
            </c:ext>
          </c:extLst>
        </c:ser>
        <c:ser>
          <c:idx val="1"/>
          <c:order val="1"/>
          <c:tx>
            <c:v>Объем продаж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Выручка!$B$1:$F$1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Выручка!$B$2:$F$2</c:f>
              <c:numCache>
                <c:formatCode>#,##0\ _₽</c:formatCode>
                <c:ptCount val="5"/>
                <c:pt idx="0">
                  <c:v>420</c:v>
                </c:pt>
                <c:pt idx="1">
                  <c:v>540</c:v>
                </c:pt>
                <c:pt idx="2">
                  <c:v>660</c:v>
                </c:pt>
                <c:pt idx="3">
                  <c:v>780</c:v>
                </c:pt>
                <c:pt idx="4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37-824F-B28C-DCC896D0F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7358128"/>
        <c:axId val="1187359808"/>
      </c:barChart>
      <c:catAx>
        <c:axId val="118735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7359808"/>
        <c:crosses val="autoZero"/>
        <c:auto val="1"/>
        <c:lblAlgn val="ctr"/>
        <c:lblOffset val="100"/>
        <c:noMultiLvlLbl val="0"/>
      </c:catAx>
      <c:valAx>
        <c:axId val="118735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Выручка,</a:t>
                </a:r>
                <a:r>
                  <a:rPr lang="ru-RU" baseline="0"/>
                  <a:t> ₽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\ _₽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73581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Выручка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'Бюджет доходов и расходов'!$C$1:$G$1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'Бюджет доходов и расходов'!$C$9:$G$9</c:f>
              <c:numCache>
                <c:formatCode>#,##0\ _₽</c:formatCode>
                <c:ptCount val="5"/>
                <c:pt idx="0">
                  <c:v>10817000</c:v>
                </c:pt>
                <c:pt idx="1">
                  <c:v>14355000</c:v>
                </c:pt>
                <c:pt idx="2">
                  <c:v>18396000</c:v>
                </c:pt>
                <c:pt idx="3">
                  <c:v>22753500</c:v>
                </c:pt>
                <c:pt idx="4">
                  <c:v>27825000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92-044F-AD85-7A9DD6B8830E}"/>
            </c:ext>
          </c:extLst>
        </c:ser>
        <c:ser>
          <c:idx val="2"/>
          <c:order val="1"/>
          <c:tx>
            <c:v>EBITDA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'Бюджет доходов и расходов'!$C$15:$G$15</c:f>
              <c:numCache>
                <c:formatCode>#,##0\ _₽</c:formatCode>
                <c:ptCount val="5"/>
                <c:pt idx="0">
                  <c:v>3490720</c:v>
                </c:pt>
                <c:pt idx="1">
                  <c:v>5119757.9999999991</c:v>
                </c:pt>
                <c:pt idx="2">
                  <c:v>7065116.1000000015</c:v>
                </c:pt>
                <c:pt idx="3">
                  <c:v>9144635.1150000021</c:v>
                </c:pt>
                <c:pt idx="4">
                  <c:v>11712744.041249998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92-044F-AD85-7A9DD6B8830E}"/>
            </c:ext>
          </c:extLst>
        </c:ser>
        <c:ser>
          <c:idx val="1"/>
          <c:order val="2"/>
          <c:tx>
            <c:v>Чистая прибыль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'Бюджет доходов и расходов'!$C$18:$G$18</c:f>
              <c:numCache>
                <c:formatCode>#,##0\ _₽</c:formatCode>
                <c:ptCount val="5"/>
                <c:pt idx="0">
                  <c:v>3183700</c:v>
                </c:pt>
                <c:pt idx="1">
                  <c:v>4617557.9999999991</c:v>
                </c:pt>
                <c:pt idx="2">
                  <c:v>6338411.1000000015</c:v>
                </c:pt>
                <c:pt idx="3">
                  <c:v>8175332.8650000021</c:v>
                </c:pt>
                <c:pt idx="4">
                  <c:v>10458947.178749997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92-044F-AD85-7A9DD6B88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538639"/>
        <c:axId val="1750898000"/>
      </c:lineChart>
      <c:catAx>
        <c:axId val="54538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0898000"/>
        <c:crosses val="autoZero"/>
        <c:auto val="1"/>
        <c:lblAlgn val="ctr"/>
        <c:lblOffset val="100"/>
        <c:noMultiLvlLbl val="0"/>
      </c:catAx>
      <c:valAx>
        <c:axId val="175089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_₽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53863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Рентабельность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777851853186543"/>
          <c:y val="0.11181184668989548"/>
          <c:w val="0.56773635561001101"/>
          <c:h val="0.78993634941973712"/>
        </c:manualLayout>
      </c:layout>
      <c:lineChart>
        <c:grouping val="standard"/>
        <c:varyColors val="0"/>
        <c:ser>
          <c:idx val="0"/>
          <c:order val="0"/>
          <c:tx>
            <c:v>по валовой прибыли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'Бюджет доходов и расходов'!$C$1:$G$1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'Бюджет доходов и расходов'!$C$12:$G$12</c:f>
              <c:numCache>
                <c:formatCode>0.0%</c:formatCode>
                <c:ptCount val="5"/>
                <c:pt idx="0">
                  <c:v>0.51850975316631231</c:v>
                </c:pt>
                <c:pt idx="1">
                  <c:v>0.51157492163009399</c:v>
                </c:pt>
                <c:pt idx="2">
                  <c:v>0.5109921232876713</c:v>
                </c:pt>
                <c:pt idx="3">
                  <c:v>0.5096571896631289</c:v>
                </c:pt>
                <c:pt idx="4">
                  <c:v>0.51346581415094339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F9-EE4E-BBB9-A8CFA5085769}"/>
            </c:ext>
          </c:extLst>
        </c:ser>
        <c:ser>
          <c:idx val="1"/>
          <c:order val="1"/>
          <c:tx>
            <c:v>по операционной прибыли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'Бюджет доходов и расходов'!$C$1:$G$1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'Бюджет доходов и расходов'!$C$16:$G$16</c:f>
              <c:numCache>
                <c:formatCode>0.0%</c:formatCode>
                <c:ptCount val="5"/>
                <c:pt idx="0">
                  <c:v>0.32270685032818713</c:v>
                </c:pt>
                <c:pt idx="1">
                  <c:v>0.35665329153605008</c:v>
                </c:pt>
                <c:pt idx="2">
                  <c:v>0.38405719178082198</c:v>
                </c:pt>
                <c:pt idx="3">
                  <c:v>0.40190015228426407</c:v>
                </c:pt>
                <c:pt idx="4">
                  <c:v>0.4209431820754716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F9-EE4E-BBB9-A8CFA5085769}"/>
            </c:ext>
          </c:extLst>
        </c:ser>
        <c:ser>
          <c:idx val="2"/>
          <c:order val="2"/>
          <c:tx>
            <c:v>по чистой прибыли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'Бюджет доходов и расходов'!$C$1:$G$1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'Бюджет доходов и расходов'!$C$19:$G$19</c:f>
              <c:numCache>
                <c:formatCode>0.0%</c:formatCode>
                <c:ptCount val="5"/>
                <c:pt idx="0">
                  <c:v>0.29432374965332347</c:v>
                </c:pt>
                <c:pt idx="1">
                  <c:v>0.32166896551724133</c:v>
                </c:pt>
                <c:pt idx="2">
                  <c:v>0.34455376712328778</c:v>
                </c:pt>
                <c:pt idx="3">
                  <c:v>0.3593000138440241</c:v>
                </c:pt>
                <c:pt idx="4">
                  <c:v>0.37588309716981122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F9-EE4E-BBB9-A8CFA50857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8539343"/>
        <c:axId val="438541023"/>
      </c:lineChart>
      <c:catAx>
        <c:axId val="438539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541023"/>
        <c:crosses val="autoZero"/>
        <c:auto val="1"/>
        <c:lblAlgn val="ctr"/>
        <c:lblOffset val="100"/>
        <c:noMultiLvlLbl val="0"/>
      </c:catAx>
      <c:valAx>
        <c:axId val="438541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539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Денежный поток </a:t>
            </a:r>
            <a:r>
              <a:rPr lang="en-US"/>
              <a:t>(CF) </a:t>
            </a:r>
            <a:r>
              <a:rPr lang="ru-RU"/>
              <a:t>нарастающим итогом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Чистый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'Бюджет доходов и расходов'!$B$1:$G$1</c:f>
              <c:strCache>
                <c:ptCount val="6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  <c:pt idx="5">
                  <c:v>2025 год</c:v>
                </c:pt>
              </c:strCache>
            </c:strRef>
          </c:cat>
          <c:val>
            <c:numRef>
              <c:f>'Бюджет доходов и расходов'!$B$22:$G$22</c:f>
              <c:numCache>
                <c:formatCode>#,##0\ _₽</c:formatCode>
                <c:ptCount val="6"/>
                <c:pt idx="0">
                  <c:v>-1100000</c:v>
                </c:pt>
                <c:pt idx="1">
                  <c:v>2163700</c:v>
                </c:pt>
                <c:pt idx="2">
                  <c:v>6861257.9999999991</c:v>
                </c:pt>
                <c:pt idx="3">
                  <c:v>13279669.100000001</c:v>
                </c:pt>
                <c:pt idx="4">
                  <c:v>21535001.965000004</c:v>
                </c:pt>
                <c:pt idx="5">
                  <c:v>32073949.143750001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E4-E641-933B-433721B377B5}"/>
            </c:ext>
          </c:extLst>
        </c:ser>
        <c:ser>
          <c:idx val="1"/>
          <c:order val="1"/>
          <c:tx>
            <c:v>Дисконтированный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'Бюджет доходов и расходов'!$B$25:$G$25</c:f>
              <c:numCache>
                <c:formatCode>#,##0\ "₽"</c:formatCode>
                <c:ptCount val="6"/>
                <c:pt idx="0">
                  <c:v>-1100000</c:v>
                </c:pt>
                <c:pt idx="1">
                  <c:v>1738000.0000000005</c:v>
                </c:pt>
                <c:pt idx="2">
                  <c:v>5290028.7334593572</c:v>
                </c:pt>
                <c:pt idx="3">
                  <c:v>9510238.2181310132</c:v>
                </c:pt>
                <c:pt idx="4">
                  <c:v>14230251.577145599</c:v>
                </c:pt>
                <c:pt idx="5">
                  <c:v>19469970.928957645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E4-E641-933B-433721B37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5060143"/>
        <c:axId val="385065535"/>
      </c:lineChart>
      <c:catAx>
        <c:axId val="385060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065535"/>
        <c:crosses val="autoZero"/>
        <c:auto val="1"/>
        <c:lblAlgn val="ctr"/>
        <c:lblOffset val="100"/>
        <c:noMultiLvlLbl val="0"/>
      </c:catAx>
      <c:valAx>
        <c:axId val="385065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_₽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06014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Чистая</a:t>
            </a:r>
            <a:r>
              <a:rPr lang="ru-RU" baseline="0"/>
              <a:t> прибыль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100%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Изменения!$C$1:$G$1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Изменения!$L$11:$P$11</c:f>
              <c:numCache>
                <c:formatCode>0</c:formatCode>
                <c:ptCount val="5"/>
                <c:pt idx="0">
                  <c:v>3183700</c:v>
                </c:pt>
                <c:pt idx="1">
                  <c:v>4617557.9999999991</c:v>
                </c:pt>
                <c:pt idx="2">
                  <c:v>6338411.1000000015</c:v>
                </c:pt>
                <c:pt idx="3">
                  <c:v>8175332.8650000021</c:v>
                </c:pt>
                <c:pt idx="4">
                  <c:v>10458947.178749997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22-FD44-951C-24F79590C271}"/>
            </c:ext>
          </c:extLst>
        </c:ser>
        <c:ser>
          <c:idx val="1"/>
          <c:order val="1"/>
          <c:tx>
            <c:v>80%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Изменения!$C$1:$G$1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Изменения!$L$12:$P$12</c:f>
              <c:numCache>
                <c:formatCode>0</c:formatCode>
                <c:ptCount val="5"/>
                <c:pt idx="0">
                  <c:v>2191760</c:v>
                </c:pt>
                <c:pt idx="1">
                  <c:v>3321086.3999999994</c:v>
                </c:pt>
                <c:pt idx="2">
                  <c:v>4679120.8800000008</c:v>
                </c:pt>
                <c:pt idx="3">
                  <c:v>6129077.8920000009</c:v>
                </c:pt>
                <c:pt idx="4">
                  <c:v>7935409.9229999976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22-FD44-951C-24F79590C271}"/>
            </c:ext>
          </c:extLst>
        </c:ser>
        <c:ser>
          <c:idx val="2"/>
          <c:order val="2"/>
          <c:tx>
            <c:v>60%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Изменения!$C$1:$G$1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Изменения!$L$13:$P$13</c:f>
              <c:numCache>
                <c:formatCode>0</c:formatCode>
                <c:ptCount val="5"/>
                <c:pt idx="0">
                  <c:v>1199820</c:v>
                </c:pt>
                <c:pt idx="1">
                  <c:v>2024614.7999999998</c:v>
                </c:pt>
                <c:pt idx="2">
                  <c:v>3019830.66</c:v>
                </c:pt>
                <c:pt idx="3">
                  <c:v>4082822.9190000007</c:v>
                </c:pt>
                <c:pt idx="4">
                  <c:v>5411872.6672499971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22-FD44-951C-24F79590C271}"/>
            </c:ext>
          </c:extLst>
        </c:ser>
        <c:ser>
          <c:idx val="3"/>
          <c:order val="3"/>
          <c:tx>
            <c:v>40%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Изменения!$C$1:$G$1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Изменения!$L$14:$P$14</c:f>
              <c:numCache>
                <c:formatCode>0</c:formatCode>
                <c:ptCount val="5"/>
                <c:pt idx="0">
                  <c:v>125880</c:v>
                </c:pt>
                <c:pt idx="1">
                  <c:v>714143.2</c:v>
                </c:pt>
                <c:pt idx="2">
                  <c:v>1360540.4400000004</c:v>
                </c:pt>
                <c:pt idx="3">
                  <c:v>2036567.9460000005</c:v>
                </c:pt>
                <c:pt idx="4">
                  <c:v>2888335.411499999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F22-FD44-951C-24F79590C271}"/>
            </c:ext>
          </c:extLst>
        </c:ser>
        <c:ser>
          <c:idx val="4"/>
          <c:order val="4"/>
          <c:tx>
            <c:v>30%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Изменения!$C$1:$G$1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Изменения!$L$15:$P$15</c:f>
              <c:numCache>
                <c:formatCode>0</c:formatCode>
                <c:ptCount val="5"/>
                <c:pt idx="0">
                  <c:v>-355090</c:v>
                </c:pt>
                <c:pt idx="1">
                  <c:v>-21907.399999999001</c:v>
                </c:pt>
                <c:pt idx="2">
                  <c:v>515895.33</c:v>
                </c:pt>
                <c:pt idx="3">
                  <c:v>1013440.4595000003</c:v>
                </c:pt>
                <c:pt idx="4">
                  <c:v>1626566.7836249985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F22-FD44-951C-24F79590C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3172319"/>
        <c:axId val="443173999"/>
      </c:lineChart>
      <c:catAx>
        <c:axId val="443172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3173999"/>
        <c:crosses val="autoZero"/>
        <c:auto val="1"/>
        <c:lblAlgn val="ctr"/>
        <c:lblOffset val="100"/>
        <c:noMultiLvlLbl val="0"/>
      </c:catAx>
      <c:valAx>
        <c:axId val="443173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317231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B2E6A-FCA1-2D40-935F-A9B9CEE4B6B9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21559-660B-EA48-AF3E-6E4453D72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36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21559-660B-EA48-AF3E-6E4453D72BB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056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4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01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64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507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662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40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7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6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7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0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77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57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1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66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5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1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8DED38-524B-4923-969F-A64B8BA04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85062-3782-4BAB-A2B8-7DBBF60F1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6150" y="683581"/>
            <a:ext cx="7766936" cy="2878984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Экономическое обоснование открытия производства домашних скалодромов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39DEC0-7ABA-41E2-A3ED-01F0B2DE5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844" y="5077520"/>
            <a:ext cx="7766936" cy="1096899"/>
          </a:xfrm>
        </p:spPr>
        <p:txBody>
          <a:bodyPr/>
          <a:lstStyle/>
          <a:p>
            <a:pPr algn="ctr"/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Шеботинов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Валерий Васильевич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54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A47C47B-57A7-41F6-98AF-FBA840323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42426C36-BA7C-AA4E-B6E6-13644B6A7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732756"/>
              </p:ext>
            </p:extLst>
          </p:nvPr>
        </p:nvGraphicFramePr>
        <p:xfrm>
          <a:off x="1219200" y="1295400"/>
          <a:ext cx="6979920" cy="52425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142">
                  <a:extLst>
                    <a:ext uri="{9D8B030D-6E8A-4147-A177-3AD203B41FA5}">
                      <a16:colId xmlns:a16="http://schemas.microsoft.com/office/drawing/2014/main" val="4275607721"/>
                    </a:ext>
                  </a:extLst>
                </a:gridCol>
                <a:gridCol w="968245">
                  <a:extLst>
                    <a:ext uri="{9D8B030D-6E8A-4147-A177-3AD203B41FA5}">
                      <a16:colId xmlns:a16="http://schemas.microsoft.com/office/drawing/2014/main" val="3696570915"/>
                    </a:ext>
                  </a:extLst>
                </a:gridCol>
                <a:gridCol w="968245">
                  <a:extLst>
                    <a:ext uri="{9D8B030D-6E8A-4147-A177-3AD203B41FA5}">
                      <a16:colId xmlns:a16="http://schemas.microsoft.com/office/drawing/2014/main" val="2067857521"/>
                    </a:ext>
                  </a:extLst>
                </a:gridCol>
                <a:gridCol w="979911">
                  <a:extLst>
                    <a:ext uri="{9D8B030D-6E8A-4147-A177-3AD203B41FA5}">
                      <a16:colId xmlns:a16="http://schemas.microsoft.com/office/drawing/2014/main" val="3104873900"/>
                    </a:ext>
                  </a:extLst>
                </a:gridCol>
                <a:gridCol w="995466">
                  <a:extLst>
                    <a:ext uri="{9D8B030D-6E8A-4147-A177-3AD203B41FA5}">
                      <a16:colId xmlns:a16="http://schemas.microsoft.com/office/drawing/2014/main" val="35873163"/>
                    </a:ext>
                  </a:extLst>
                </a:gridCol>
                <a:gridCol w="979911">
                  <a:extLst>
                    <a:ext uri="{9D8B030D-6E8A-4147-A177-3AD203B41FA5}">
                      <a16:colId xmlns:a16="http://schemas.microsoft.com/office/drawing/2014/main" val="433145565"/>
                    </a:ext>
                  </a:extLst>
                </a:gridCol>
              </a:tblGrid>
              <a:tr h="26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2021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2022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2023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2024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2025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4917040"/>
                  </a:ext>
                </a:extLst>
              </a:tr>
              <a:tr h="26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Аренда, ₽: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180 000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189 000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198 450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208 373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218 791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9099162"/>
                  </a:ext>
                </a:extLst>
              </a:tr>
              <a:tr h="26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аренда склада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120 000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126 000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132 300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138 915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145 861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1134812"/>
                  </a:ext>
                </a:extLst>
              </a:tr>
              <a:tr h="26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Коммунальные услуги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60 000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63 000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66 150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69 458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72 930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4813324"/>
                  </a:ext>
                </a:extLst>
              </a:tr>
              <a:tr h="26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Зарплатный фонд, ₽: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1 482 000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1 556 100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1 633 905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1 715 600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1 801 380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5578819"/>
                  </a:ext>
                </a:extLst>
              </a:tr>
              <a:tr h="4878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Менеджер по продажам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300 000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315 000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330 750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347 288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364 652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2802218"/>
                  </a:ext>
                </a:extLst>
              </a:tr>
              <a:tr h="26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Оператор </a:t>
                      </a:r>
                      <a:r>
                        <a:rPr lang="en-US" sz="1200" u="none" strike="noStrike">
                          <a:effectLst/>
                        </a:rPr>
                        <a:t>call  </a:t>
                      </a:r>
                      <a:r>
                        <a:rPr lang="ru-RU" sz="1200" u="none" strike="noStrike">
                          <a:effectLst/>
                        </a:rPr>
                        <a:t>центра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240 000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252 000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264 600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277 830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291 722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0480698"/>
                  </a:ext>
                </a:extLst>
              </a:tr>
              <a:tr h="26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начальник цеха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120 000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126 000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132 300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138 915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145 861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8266880"/>
                  </a:ext>
                </a:extLst>
              </a:tr>
              <a:tr h="26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логист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180 000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189 000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198 450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208 373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218 791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8509508"/>
                  </a:ext>
                </a:extLst>
              </a:tr>
              <a:tr h="26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директолог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120 000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126 000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132 300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138 915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145 861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0938847"/>
                  </a:ext>
                </a:extLst>
              </a:tr>
              <a:tr h="26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таргетолог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120 000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126 000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132 300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138 915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145 861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8602332"/>
                  </a:ext>
                </a:extLst>
              </a:tr>
              <a:tr h="26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Контенщик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60 000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63 000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66 150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69 458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72 930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3383370"/>
                  </a:ext>
                </a:extLst>
              </a:tr>
              <a:tr h="26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налоги с ФОТ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342 000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359 100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377 055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395 908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415 703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4480606"/>
                  </a:ext>
                </a:extLst>
              </a:tr>
              <a:tr h="26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Продвижение, ₽: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360 000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378 000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396 900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416 745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437 582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4619221"/>
                  </a:ext>
                </a:extLst>
              </a:tr>
              <a:tr h="26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рекламный бюджет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360 000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378 000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396 900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416 745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437 582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6446053"/>
                  </a:ext>
                </a:extLst>
              </a:tr>
              <a:tr h="26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Сервисы, ₽: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60 000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63 000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66 150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69 458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72 930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5035400"/>
                  </a:ext>
                </a:extLst>
              </a:tr>
              <a:tr h="26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телефония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60 000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63 000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66 150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69 458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72 930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8256012"/>
                  </a:ext>
                </a:extLst>
              </a:tr>
              <a:tr h="26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Офисные расходы, ₽: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36 000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37 800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39 690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41 675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43 758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0738031"/>
                  </a:ext>
                </a:extLst>
              </a:tr>
              <a:tr h="26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Итого,₽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2 118 000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2 223 900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2 335 095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2 451 850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2 574 442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9786428"/>
                  </a:ext>
                </a:extLst>
              </a:tr>
            </a:tbl>
          </a:graphicData>
        </a:graphic>
      </p:graphicFrame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DCC89851-5DA7-4B5B-8C26-318635BFA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58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Постоянные расходы</a:t>
            </a:r>
          </a:p>
        </p:txBody>
      </p:sp>
    </p:spTree>
    <p:extLst>
      <p:ext uri="{BB962C8B-B14F-4D97-AF65-F5344CB8AC3E}">
        <p14:creationId xmlns:p14="http://schemas.microsoft.com/office/powerpoint/2010/main" val="3247058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A47C47B-57A7-41F6-98AF-FBA840323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31E57C69-D544-654F-9100-9C5676B5A6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343627"/>
              </p:ext>
            </p:extLst>
          </p:nvPr>
        </p:nvGraphicFramePr>
        <p:xfrm>
          <a:off x="929640" y="1343952"/>
          <a:ext cx="7178038" cy="4813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6016">
                  <a:extLst>
                    <a:ext uri="{9D8B030D-6E8A-4147-A177-3AD203B41FA5}">
                      <a16:colId xmlns:a16="http://schemas.microsoft.com/office/drawing/2014/main" val="102132074"/>
                    </a:ext>
                  </a:extLst>
                </a:gridCol>
                <a:gridCol w="1068486">
                  <a:extLst>
                    <a:ext uri="{9D8B030D-6E8A-4147-A177-3AD203B41FA5}">
                      <a16:colId xmlns:a16="http://schemas.microsoft.com/office/drawing/2014/main" val="2911856843"/>
                    </a:ext>
                  </a:extLst>
                </a:gridCol>
                <a:gridCol w="1095884">
                  <a:extLst>
                    <a:ext uri="{9D8B030D-6E8A-4147-A177-3AD203B41FA5}">
                      <a16:colId xmlns:a16="http://schemas.microsoft.com/office/drawing/2014/main" val="261675158"/>
                    </a:ext>
                  </a:extLst>
                </a:gridCol>
                <a:gridCol w="1095884">
                  <a:extLst>
                    <a:ext uri="{9D8B030D-6E8A-4147-A177-3AD203B41FA5}">
                      <a16:colId xmlns:a16="http://schemas.microsoft.com/office/drawing/2014/main" val="3330418669"/>
                    </a:ext>
                  </a:extLst>
                </a:gridCol>
                <a:gridCol w="1095884">
                  <a:extLst>
                    <a:ext uri="{9D8B030D-6E8A-4147-A177-3AD203B41FA5}">
                      <a16:colId xmlns:a16="http://schemas.microsoft.com/office/drawing/2014/main" val="1082547664"/>
                    </a:ext>
                  </a:extLst>
                </a:gridCol>
                <a:gridCol w="1095884">
                  <a:extLst>
                    <a:ext uri="{9D8B030D-6E8A-4147-A177-3AD203B41FA5}">
                      <a16:colId xmlns:a16="http://schemas.microsoft.com/office/drawing/2014/main" val="107021293"/>
                    </a:ext>
                  </a:extLst>
                </a:gridCol>
              </a:tblGrid>
              <a:tr h="285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2021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2022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2023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2024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2025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0561830"/>
                  </a:ext>
                </a:extLst>
              </a:tr>
              <a:tr h="5276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Объем продаж, шт.: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420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540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660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780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900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1558142"/>
                  </a:ext>
                </a:extLst>
              </a:tr>
              <a:tr h="285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Детские сады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240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280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320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360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972565"/>
                  </a:ext>
                </a:extLst>
              </a:tr>
              <a:tr h="285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Частные заказы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60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90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120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150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180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136696"/>
                  </a:ext>
                </a:extLst>
              </a:tr>
              <a:tr h="285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Представители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60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80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120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1073373"/>
                  </a:ext>
                </a:extLst>
              </a:tr>
              <a:tr h="285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Маркетплейсы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120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150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180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210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240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1298633"/>
                  </a:ext>
                </a:extLst>
              </a:tr>
              <a:tr h="285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Средний чек, ₽: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25 755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26 583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27 873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29 171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30 917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5252901"/>
                  </a:ext>
                </a:extLst>
              </a:tr>
              <a:tr h="285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Детские сады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29 000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30 000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31 500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33 000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35 000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5825938"/>
                  </a:ext>
                </a:extLst>
              </a:tr>
              <a:tr h="285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Частные заказы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27 550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28 500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29 925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31 350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33 250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9833656"/>
                  </a:ext>
                </a:extLst>
              </a:tr>
              <a:tr h="285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Представители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23 200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24 000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25 200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26 400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28 000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221917"/>
                  </a:ext>
                </a:extLst>
              </a:tr>
              <a:tr h="285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Маркетплейсы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20 300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21 000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22 050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23 100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24 500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4122084"/>
                  </a:ext>
                </a:extLst>
              </a:tr>
              <a:tr h="285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Выручка, ₽: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10 817 000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14 355 000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18 396 000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22 753 500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27 825 000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178217"/>
                  </a:ext>
                </a:extLst>
              </a:tr>
              <a:tr h="285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Детские сады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5 800 000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7 200 000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8 820 000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10 560 000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12 600 000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2744862"/>
                  </a:ext>
                </a:extLst>
              </a:tr>
              <a:tr h="285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Частные заказы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1 653 000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2 565 000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3 591 000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4 702 500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5 985 000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9491751"/>
                  </a:ext>
                </a:extLst>
              </a:tr>
              <a:tr h="285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Представители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928 000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1 440 000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2 016 000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2 640 000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3 360 000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3793907"/>
                  </a:ext>
                </a:extLst>
              </a:tr>
              <a:tr h="285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Маркетплейсы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2 436 000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3 150 000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3 969 000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4 851 000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5 880 000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2103235"/>
                  </a:ext>
                </a:extLst>
              </a:tr>
            </a:tbl>
          </a:graphicData>
        </a:graphic>
      </p:graphicFrame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DCC89851-5DA7-4B5B-8C26-318635BFA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35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Выручка</a:t>
            </a:r>
          </a:p>
        </p:txBody>
      </p:sp>
    </p:spTree>
    <p:extLst>
      <p:ext uri="{BB962C8B-B14F-4D97-AF65-F5344CB8AC3E}">
        <p14:creationId xmlns:p14="http://schemas.microsoft.com/office/powerpoint/2010/main" val="4047900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A47C47B-57A7-41F6-98AF-FBA840323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DCC89851-5DA7-4B5B-8C26-318635BFA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35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Выручка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4761BA1-C919-2F4C-91C2-F2F1D2B4D6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6276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A47C47B-57A7-41F6-98AF-FBA840323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DCC89851-5DA7-4B5B-8C26-318635BFA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35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Бюджет доходов и расходов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E733ED27-9A3F-AC4B-B49E-980554CD08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036488"/>
              </p:ext>
            </p:extLst>
          </p:nvPr>
        </p:nvGraphicFramePr>
        <p:xfrm>
          <a:off x="868680" y="1343952"/>
          <a:ext cx="8656321" cy="51635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698">
                  <a:extLst>
                    <a:ext uri="{9D8B030D-6E8A-4147-A177-3AD203B41FA5}">
                      <a16:colId xmlns:a16="http://schemas.microsoft.com/office/drawing/2014/main" val="61974855"/>
                    </a:ext>
                  </a:extLst>
                </a:gridCol>
                <a:gridCol w="1011533">
                  <a:extLst>
                    <a:ext uri="{9D8B030D-6E8A-4147-A177-3AD203B41FA5}">
                      <a16:colId xmlns:a16="http://schemas.microsoft.com/office/drawing/2014/main" val="635468352"/>
                    </a:ext>
                  </a:extLst>
                </a:gridCol>
                <a:gridCol w="995776">
                  <a:extLst>
                    <a:ext uri="{9D8B030D-6E8A-4147-A177-3AD203B41FA5}">
                      <a16:colId xmlns:a16="http://schemas.microsoft.com/office/drawing/2014/main" val="1932487577"/>
                    </a:ext>
                  </a:extLst>
                </a:gridCol>
                <a:gridCol w="957962">
                  <a:extLst>
                    <a:ext uri="{9D8B030D-6E8A-4147-A177-3AD203B41FA5}">
                      <a16:colId xmlns:a16="http://schemas.microsoft.com/office/drawing/2014/main" val="16990629"/>
                    </a:ext>
                  </a:extLst>
                </a:gridCol>
                <a:gridCol w="945357">
                  <a:extLst>
                    <a:ext uri="{9D8B030D-6E8A-4147-A177-3AD203B41FA5}">
                      <a16:colId xmlns:a16="http://schemas.microsoft.com/office/drawing/2014/main" val="3007072635"/>
                    </a:ext>
                  </a:extLst>
                </a:gridCol>
                <a:gridCol w="898091">
                  <a:extLst>
                    <a:ext uri="{9D8B030D-6E8A-4147-A177-3AD203B41FA5}">
                      <a16:colId xmlns:a16="http://schemas.microsoft.com/office/drawing/2014/main" val="4129172771"/>
                    </a:ext>
                  </a:extLst>
                </a:gridCol>
                <a:gridCol w="935904">
                  <a:extLst>
                    <a:ext uri="{9D8B030D-6E8A-4147-A177-3AD203B41FA5}">
                      <a16:colId xmlns:a16="http://schemas.microsoft.com/office/drawing/2014/main" val="3907251195"/>
                    </a:ext>
                  </a:extLst>
                </a:gridCol>
              </a:tblGrid>
              <a:tr h="1789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2021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2022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2023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2024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2025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extLst>
                  <a:ext uri="{0D108BD9-81ED-4DB2-BD59-A6C34878D82A}">
                    <a16:rowId xmlns:a16="http://schemas.microsoft.com/office/drawing/2014/main" val="1474198902"/>
                  </a:ext>
                </a:extLst>
              </a:tr>
              <a:tr h="3419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Расчет ДП по инвестиционной деятельности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extLst>
                  <a:ext uri="{0D108BD9-81ED-4DB2-BD59-A6C34878D82A}">
                    <a16:rowId xmlns:a16="http://schemas.microsoft.com/office/drawing/2014/main" val="1671625862"/>
                  </a:ext>
                </a:extLst>
              </a:tr>
              <a:tr h="1789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Капитальные вложения, 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-800 000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extLst>
                  <a:ext uri="{0D108BD9-81ED-4DB2-BD59-A6C34878D82A}">
                    <a16:rowId xmlns:a16="http://schemas.microsoft.com/office/drawing/2014/main" val="4250337779"/>
                  </a:ext>
                </a:extLst>
              </a:tr>
              <a:tr h="1789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Прочие инвестиционные затраты, 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-300 000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extLst>
                  <a:ext uri="{0D108BD9-81ED-4DB2-BD59-A6C34878D82A}">
                    <a16:rowId xmlns:a16="http://schemas.microsoft.com/office/drawing/2014/main" val="393022382"/>
                  </a:ext>
                </a:extLst>
              </a:tr>
              <a:tr h="1789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Итого </a:t>
                      </a:r>
                      <a:r>
                        <a:rPr lang="en-US" sz="900" u="none" strike="noStrike">
                          <a:effectLst/>
                        </a:rPr>
                        <a:t>Cfi, </a:t>
                      </a:r>
                      <a:r>
                        <a:rPr lang="ru-RU" sz="900" u="none" strike="noStrike">
                          <a:effectLst/>
                        </a:rPr>
                        <a:t>₽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-1 100 000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extLst>
                  <a:ext uri="{0D108BD9-81ED-4DB2-BD59-A6C34878D82A}">
                    <a16:rowId xmlns:a16="http://schemas.microsoft.com/office/drawing/2014/main" val="1982833952"/>
                  </a:ext>
                </a:extLst>
              </a:tr>
              <a:tr h="3419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Расчет ДП по операционной деятельности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extLst>
                  <a:ext uri="{0D108BD9-81ED-4DB2-BD59-A6C34878D82A}">
                    <a16:rowId xmlns:a16="http://schemas.microsoft.com/office/drawing/2014/main" val="2440280025"/>
                  </a:ext>
                </a:extLst>
              </a:tr>
              <a:tr h="1789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Объем продаж, шт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420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540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660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780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900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extLst>
                  <a:ext uri="{0D108BD9-81ED-4DB2-BD59-A6C34878D82A}">
                    <a16:rowId xmlns:a16="http://schemas.microsoft.com/office/drawing/2014/main" val="2323009216"/>
                  </a:ext>
                </a:extLst>
              </a:tr>
              <a:tr h="1789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Средний чек, 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25 755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26 583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27 873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29 171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30 917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extLst>
                  <a:ext uri="{0D108BD9-81ED-4DB2-BD59-A6C34878D82A}">
                    <a16:rowId xmlns:a16="http://schemas.microsoft.com/office/drawing/2014/main" val="3601437563"/>
                  </a:ext>
                </a:extLst>
              </a:tr>
              <a:tr h="1789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Выручка, 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10 817 000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14 355 000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18 396 000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22 753 500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27 825 000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extLst>
                  <a:ext uri="{0D108BD9-81ED-4DB2-BD59-A6C34878D82A}">
                    <a16:rowId xmlns:a16="http://schemas.microsoft.com/office/drawing/2014/main" val="2191851327"/>
                  </a:ext>
                </a:extLst>
              </a:tr>
              <a:tr h="1789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Переменные затраты, 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5 208 280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7 011 342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8 995 789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11 157 015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13 537 814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extLst>
                  <a:ext uri="{0D108BD9-81ED-4DB2-BD59-A6C34878D82A}">
                    <a16:rowId xmlns:a16="http://schemas.microsoft.com/office/drawing/2014/main" val="2105763087"/>
                  </a:ext>
                </a:extLst>
              </a:tr>
              <a:tr h="1789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Валовая прибыль, 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5 608 720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7 343 658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9 400 211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11 596 485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14 287 186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extLst>
                  <a:ext uri="{0D108BD9-81ED-4DB2-BD59-A6C34878D82A}">
                    <a16:rowId xmlns:a16="http://schemas.microsoft.com/office/drawing/2014/main" val="2252400652"/>
                  </a:ext>
                </a:extLst>
              </a:tr>
              <a:tr h="1789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Рентабельность по валовой прибыли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51,9%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51,2%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51,1%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51,0%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51,3%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extLst>
                  <a:ext uri="{0D108BD9-81ED-4DB2-BD59-A6C34878D82A}">
                    <a16:rowId xmlns:a16="http://schemas.microsoft.com/office/drawing/2014/main" val="3234390493"/>
                  </a:ext>
                </a:extLst>
              </a:tr>
              <a:tr h="1789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Постоянные затраты, 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2 118 000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2 223 900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2 335 095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2 451 850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2 574 442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extLst>
                  <a:ext uri="{0D108BD9-81ED-4DB2-BD59-A6C34878D82A}">
                    <a16:rowId xmlns:a16="http://schemas.microsoft.com/office/drawing/2014/main" val="3543489339"/>
                  </a:ext>
                </a:extLst>
              </a:tr>
              <a:tr h="1789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Амортизация, 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80 000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80 000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80 000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80 000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80 000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extLst>
                  <a:ext uri="{0D108BD9-81ED-4DB2-BD59-A6C34878D82A}">
                    <a16:rowId xmlns:a16="http://schemas.microsoft.com/office/drawing/2014/main" val="286593868"/>
                  </a:ext>
                </a:extLst>
              </a:tr>
              <a:tr h="1789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Операционная прибыль (</a:t>
                      </a:r>
                      <a:r>
                        <a:rPr lang="en-US" sz="900" u="none" strike="noStrike">
                          <a:effectLst/>
                        </a:rPr>
                        <a:t>EBITDA), </a:t>
                      </a:r>
                      <a:r>
                        <a:rPr lang="ru-RU" sz="900" u="none" strike="noStrike">
                          <a:effectLst/>
                        </a:rPr>
                        <a:t>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3 490 720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5 119 758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7 065 116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9 144 635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11 712 744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extLst>
                  <a:ext uri="{0D108BD9-81ED-4DB2-BD59-A6C34878D82A}">
                    <a16:rowId xmlns:a16="http://schemas.microsoft.com/office/drawing/2014/main" val="3461270822"/>
                  </a:ext>
                </a:extLst>
              </a:tr>
              <a:tr h="3419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Рентабельность по операционной прибыли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32,3%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35,7%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38,4%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40,2%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42,1%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extLst>
                  <a:ext uri="{0D108BD9-81ED-4DB2-BD59-A6C34878D82A}">
                    <a16:rowId xmlns:a16="http://schemas.microsoft.com/office/drawing/2014/main" val="1580922694"/>
                  </a:ext>
                </a:extLst>
              </a:tr>
              <a:tr h="1789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Налог на доходы, 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307 020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502 200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726 705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969 302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1 253 797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extLst>
                  <a:ext uri="{0D108BD9-81ED-4DB2-BD59-A6C34878D82A}">
                    <a16:rowId xmlns:a16="http://schemas.microsoft.com/office/drawing/2014/main" val="4278351721"/>
                  </a:ext>
                </a:extLst>
              </a:tr>
              <a:tr h="1789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Чистая прибыль, 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3 183 700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4 617 558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6 338 411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8 175 333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10 458 947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extLst>
                  <a:ext uri="{0D108BD9-81ED-4DB2-BD59-A6C34878D82A}">
                    <a16:rowId xmlns:a16="http://schemas.microsoft.com/office/drawing/2014/main" val="2732214866"/>
                  </a:ext>
                </a:extLst>
              </a:tr>
              <a:tr h="1789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Рентабельность по чистой прибыли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29,4%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32,2%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34,5%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35,9%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37,6%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extLst>
                  <a:ext uri="{0D108BD9-81ED-4DB2-BD59-A6C34878D82A}">
                    <a16:rowId xmlns:a16="http://schemas.microsoft.com/office/drawing/2014/main" val="3237235947"/>
                  </a:ext>
                </a:extLst>
              </a:tr>
              <a:tr h="1789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Итого </a:t>
                      </a:r>
                      <a:r>
                        <a:rPr lang="en-US" sz="900" u="none" strike="noStrike">
                          <a:effectLst/>
                        </a:rPr>
                        <a:t>Cfo, </a:t>
                      </a:r>
                      <a:r>
                        <a:rPr lang="ru-RU" sz="900" u="none" strike="noStrike">
                          <a:effectLst/>
                        </a:rPr>
                        <a:t>₽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3 263 700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4 697 558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6 418 411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8 255 333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10 538 947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extLst>
                  <a:ext uri="{0D108BD9-81ED-4DB2-BD59-A6C34878D82A}">
                    <a16:rowId xmlns:a16="http://schemas.microsoft.com/office/drawing/2014/main" val="673029689"/>
                  </a:ext>
                </a:extLst>
              </a:tr>
              <a:tr h="1789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Чистый денежный поток, 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-1 100 000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3 263 700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4 697 558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6 418 411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8 255 333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10 538 947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extLst>
                  <a:ext uri="{0D108BD9-81ED-4DB2-BD59-A6C34878D82A}">
                    <a16:rowId xmlns:a16="http://schemas.microsoft.com/office/drawing/2014/main" val="3719187702"/>
                  </a:ext>
                </a:extLst>
              </a:tr>
              <a:tr h="1789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Чистый </a:t>
                      </a:r>
                      <a:r>
                        <a:rPr lang="en-US" sz="900" u="none" strike="noStrike">
                          <a:effectLst/>
                        </a:rPr>
                        <a:t>CF </a:t>
                      </a:r>
                      <a:r>
                        <a:rPr lang="ru-RU" sz="900" u="none" strike="noStrike">
                          <a:effectLst/>
                        </a:rPr>
                        <a:t>нарастающим итогом, 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-1 100 000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2 163 700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6 861 258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13 279 669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21 535 002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32 073 949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extLst>
                  <a:ext uri="{0D108BD9-81ED-4DB2-BD59-A6C34878D82A}">
                    <a16:rowId xmlns:a16="http://schemas.microsoft.com/office/drawing/2014/main" val="1413185372"/>
                  </a:ext>
                </a:extLst>
              </a:tr>
              <a:tr h="1789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Коэффициент дисконтирования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0,87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0,76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0,66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0,57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extLst>
                  <a:ext uri="{0D108BD9-81ED-4DB2-BD59-A6C34878D82A}">
                    <a16:rowId xmlns:a16="http://schemas.microsoft.com/office/drawing/2014/main" val="1542888599"/>
                  </a:ext>
                </a:extLst>
              </a:tr>
              <a:tr h="1789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Дисконтированный чистый </a:t>
                      </a:r>
                      <a:r>
                        <a:rPr lang="en-US" sz="900" u="none" strike="noStrike">
                          <a:effectLst/>
                        </a:rPr>
                        <a:t>CF, </a:t>
                      </a:r>
                      <a:r>
                        <a:rPr lang="ru-RU" sz="900" u="none" strike="noStrike">
                          <a:effectLst/>
                        </a:rPr>
                        <a:t>₽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-1 100 000 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2 838 000 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3 552 029 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4 220 209 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4 720 013 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5 239 719 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extLst>
                  <a:ext uri="{0D108BD9-81ED-4DB2-BD59-A6C34878D82A}">
                    <a16:rowId xmlns:a16="http://schemas.microsoft.com/office/drawing/2014/main" val="2759937485"/>
                  </a:ext>
                </a:extLst>
              </a:tr>
              <a:tr h="38022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Дисконтированный чистый </a:t>
                      </a:r>
                      <a:r>
                        <a:rPr lang="en-US" sz="900" u="none" strike="noStrike">
                          <a:effectLst/>
                        </a:rPr>
                        <a:t>CF </a:t>
                      </a:r>
                      <a:r>
                        <a:rPr lang="ru-RU" sz="900" u="none" strike="noStrike">
                          <a:effectLst/>
                        </a:rPr>
                        <a:t>нарастающим итогом, 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-1 100 000 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1 738 000 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5 290 029 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9 510 238 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14 230 252 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19 469 971 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8" marR="6898" marT="6898" marB="0" anchor="b"/>
                </a:tc>
                <a:extLst>
                  <a:ext uri="{0D108BD9-81ED-4DB2-BD59-A6C34878D82A}">
                    <a16:rowId xmlns:a16="http://schemas.microsoft.com/office/drawing/2014/main" val="3643669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027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A47C47B-57A7-41F6-98AF-FBA840323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DCC89851-5DA7-4B5B-8C26-318635BFA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35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Бюджет доходов и расходов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9201F03-54B3-5344-9A2A-28B0979FF1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430665"/>
              </p:ext>
            </p:extLst>
          </p:nvPr>
        </p:nvGraphicFramePr>
        <p:xfrm>
          <a:off x="677863" y="1554480"/>
          <a:ext cx="8596312" cy="4487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7758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A47C47B-57A7-41F6-98AF-FBA840323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DCC89851-5DA7-4B5B-8C26-318635BFA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35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Бюджет доходов и расходов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F390D1C-4FF4-B44A-BFFF-D19FBC3E22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45936"/>
              </p:ext>
            </p:extLst>
          </p:nvPr>
        </p:nvGraphicFramePr>
        <p:xfrm>
          <a:off x="677863" y="1844040"/>
          <a:ext cx="8596312" cy="4197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5089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A47C47B-57A7-41F6-98AF-FBA840323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DCC89851-5DA7-4B5B-8C26-318635BFA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35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Бюджет доходов и расходов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1D2A0EE-1340-7C45-8FDA-D73BC7C14C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073011"/>
              </p:ext>
            </p:extLst>
          </p:nvPr>
        </p:nvGraphicFramePr>
        <p:xfrm>
          <a:off x="677863" y="1630680"/>
          <a:ext cx="8596312" cy="4411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6745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A47C47B-57A7-41F6-98AF-FBA840323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DCC89851-5DA7-4B5B-8C26-318635BFA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35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Основные показатели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E1D63D-2BED-8745-8B32-E0CF3E7FB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NPV – 19 469 971 </a:t>
            </a:r>
            <a:r>
              <a:rPr lang="ru-RU" sz="2000" dirty="0"/>
              <a:t>₽</a:t>
            </a:r>
          </a:p>
          <a:p>
            <a:r>
              <a:rPr lang="en-US" sz="2000" dirty="0"/>
              <a:t>IRR – 337%</a:t>
            </a:r>
          </a:p>
          <a:p>
            <a:r>
              <a:rPr lang="en-US" sz="2000" dirty="0"/>
              <a:t>DPP – 1,4 </a:t>
            </a:r>
            <a:r>
              <a:rPr lang="ru-RU" sz="2000" dirty="0"/>
              <a:t>года</a:t>
            </a:r>
          </a:p>
          <a:p>
            <a:r>
              <a:rPr lang="en-US" sz="2000" dirty="0"/>
              <a:t>PI – 17,7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73171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A47C47B-57A7-41F6-98AF-FBA840323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DCC89851-5DA7-4B5B-8C26-318635BFA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35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Устойчивость модели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74D91FF1-B4F6-4A49-95CE-9919B2DACC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26553"/>
              </p:ext>
            </p:extLst>
          </p:nvPr>
        </p:nvGraphicFramePr>
        <p:xfrm>
          <a:off x="914399" y="1343951"/>
          <a:ext cx="5037222" cy="1110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9537">
                  <a:extLst>
                    <a:ext uri="{9D8B030D-6E8A-4147-A177-3AD203B41FA5}">
                      <a16:colId xmlns:a16="http://schemas.microsoft.com/office/drawing/2014/main" val="3751805443"/>
                    </a:ext>
                  </a:extLst>
                </a:gridCol>
                <a:gridCol w="839537">
                  <a:extLst>
                    <a:ext uri="{9D8B030D-6E8A-4147-A177-3AD203B41FA5}">
                      <a16:colId xmlns:a16="http://schemas.microsoft.com/office/drawing/2014/main" val="4130835774"/>
                    </a:ext>
                  </a:extLst>
                </a:gridCol>
                <a:gridCol w="839537">
                  <a:extLst>
                    <a:ext uri="{9D8B030D-6E8A-4147-A177-3AD203B41FA5}">
                      <a16:colId xmlns:a16="http://schemas.microsoft.com/office/drawing/2014/main" val="3741358475"/>
                    </a:ext>
                  </a:extLst>
                </a:gridCol>
                <a:gridCol w="839537">
                  <a:extLst>
                    <a:ext uri="{9D8B030D-6E8A-4147-A177-3AD203B41FA5}">
                      <a16:colId xmlns:a16="http://schemas.microsoft.com/office/drawing/2014/main" val="675723818"/>
                    </a:ext>
                  </a:extLst>
                </a:gridCol>
                <a:gridCol w="839537">
                  <a:extLst>
                    <a:ext uri="{9D8B030D-6E8A-4147-A177-3AD203B41FA5}">
                      <a16:colId xmlns:a16="http://schemas.microsoft.com/office/drawing/2014/main" val="2323868972"/>
                    </a:ext>
                  </a:extLst>
                </a:gridCol>
                <a:gridCol w="839537">
                  <a:extLst>
                    <a:ext uri="{9D8B030D-6E8A-4147-A177-3AD203B41FA5}">
                      <a16:colId xmlns:a16="http://schemas.microsoft.com/office/drawing/2014/main" val="1880608708"/>
                    </a:ext>
                  </a:extLst>
                </a:gridCol>
              </a:tblGrid>
              <a:tr h="219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100%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80%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60%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40%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30%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620695"/>
                  </a:ext>
                </a:extLst>
              </a:tr>
              <a:tr h="2330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NPV, </a:t>
                      </a:r>
                      <a:r>
                        <a:rPr lang="ru-RU" sz="1200" u="none" strike="noStrike">
                          <a:effectLst/>
                        </a:rPr>
                        <a:t>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19 469 971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14 111 488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8 753 000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3 394 523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715 282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9693540"/>
                  </a:ext>
                </a:extLst>
              </a:tr>
              <a:tr h="2193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IRR, 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337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249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162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5977726"/>
                  </a:ext>
                </a:extLst>
              </a:tr>
              <a:tr h="2193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DPP, </a:t>
                      </a:r>
                      <a:r>
                        <a:rPr lang="ru-RU" sz="1200" u="none" strike="noStrike">
                          <a:effectLst/>
                        </a:rPr>
                        <a:t>лет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1,39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1,56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3,25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5,17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9764060"/>
                  </a:ext>
                </a:extLst>
              </a:tr>
              <a:tr h="2193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17,7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12,8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7,96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3,09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0,65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1485850"/>
                  </a:ext>
                </a:extLst>
              </a:tr>
            </a:tbl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C8C84C1F-9F4A-FA40-89A5-1C41732FE7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148197"/>
              </p:ext>
            </p:extLst>
          </p:nvPr>
        </p:nvGraphicFramePr>
        <p:xfrm>
          <a:off x="914399" y="2662990"/>
          <a:ext cx="5919538" cy="389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071058B-369B-7544-BF91-6A5076864E78}"/>
              </a:ext>
            </a:extLst>
          </p:cNvPr>
          <p:cNvSpPr/>
          <p:nvPr/>
        </p:nvSpPr>
        <p:spPr>
          <a:xfrm>
            <a:off x="6625388" y="1552500"/>
            <a:ext cx="3898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NPV = 0 </a:t>
            </a:r>
            <a:r>
              <a:rPr lang="ru-RU" dirty="0"/>
              <a:t>при объеме продаж</a:t>
            </a:r>
          </a:p>
          <a:p>
            <a:r>
              <a:rPr lang="ru-RU" dirty="0"/>
              <a:t> 27,3% от расчетного</a:t>
            </a:r>
          </a:p>
        </p:txBody>
      </p:sp>
    </p:spTree>
    <p:extLst>
      <p:ext uri="{BB962C8B-B14F-4D97-AF65-F5344CB8AC3E}">
        <p14:creationId xmlns:p14="http://schemas.microsoft.com/office/powerpoint/2010/main" val="1760965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8845A6B-2BEF-4068-9C72-B5E1BC12D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71" y="255381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14149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A47C47B-57A7-41F6-98AF-FBA840323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Объект 14">
            <a:extLst>
              <a:ext uri="{FF2B5EF4-FFF2-40B4-BE49-F238E27FC236}">
                <a16:creationId xmlns:a16="http://schemas.microsoft.com/office/drawing/2014/main" id="{5DA38218-89A5-4953-A8EA-D35BEA3FD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52600"/>
            <a:ext cx="9159393" cy="4831080"/>
          </a:xfrm>
        </p:spPr>
        <p:txBody>
          <a:bodyPr>
            <a:normAutofit fontScale="47500" lnSpcReduction="20000"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3800" dirty="0">
                <a:latin typeface="Calibri" panose="020F0502020204030204" pitchFamily="34" charset="0"/>
                <a:cs typeface="Calibri" panose="020F0502020204030204" pitchFamily="34" charset="0"/>
              </a:rPr>
              <a:t>необходимостью оградить компанию от последствий неизбежного процесса снижения спроса на существующую продукцию</a:t>
            </a:r>
            <a:r>
              <a:rPr lang="ru-RU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необходимостью расширять производство темпами выше, чем это возможно при узком ассортименте выпускаемых товаров;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3800" dirty="0">
                <a:latin typeface="Calibri" panose="020F0502020204030204" pitchFamily="34" charset="0"/>
                <a:cs typeface="Calibri" panose="020F0502020204030204" pitchFamily="34" charset="0"/>
              </a:rPr>
              <a:t>уменьшить простой оборудования и рабочих;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3800" dirty="0">
                <a:latin typeface="Calibri" panose="020F0502020204030204" pitchFamily="34" charset="0"/>
                <a:cs typeface="Calibri" panose="020F0502020204030204" pitchFamily="34" charset="0"/>
              </a:rPr>
              <a:t>поддержание конкурентоспособности компании;</a:t>
            </a:r>
            <a:endParaRPr lang="ru-RU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Необходимостью</a:t>
            </a:r>
            <a:r>
              <a:rPr lang="ru-RU" sz="3800" dirty="0">
                <a:latin typeface="Calibri" panose="020F0502020204030204" pitchFamily="34" charset="0"/>
                <a:cs typeface="Calibri" panose="020F0502020204030204" pitchFamily="34" charset="0"/>
              </a:rPr>
              <a:t> обеспечить постоянное увеличение общей рентабельности компании</a:t>
            </a:r>
            <a:r>
              <a:rPr lang="ru-RU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необходимостью поддержания статуса компании.</a:t>
            </a:r>
          </a:p>
          <a:p>
            <a:endParaRPr lang="ru-RU" dirty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DCC89851-5DA7-4B5B-8C26-318635BFA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Разработка и выведение на рынок нового товара обусловлены следующими факторами: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2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A47C47B-57A7-41F6-98AF-FBA840323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Объект 14">
            <a:extLst>
              <a:ext uri="{FF2B5EF4-FFF2-40B4-BE49-F238E27FC236}">
                <a16:creationId xmlns:a16="http://schemas.microsoft.com/office/drawing/2014/main" id="{5DA38218-89A5-4953-A8EA-D35BEA3FD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Наличие действующего производства по изготовлению веревочных парков;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Сформированный штат сотрудников: производственный и технический отделы, отдел продаж, отдел маркетинга;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Полученный компанией многолетний опыт изготовления конструкций из аналогичных материалов;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Малая конкуренция среди производителей домашних скалодромов;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Выбор новой разновидности домашних спортивных комплексов, вызывающий интерес потребителей;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Технология изготовления, позволяющая компании в сжатые сроки производить товар высокого качества.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DCC89851-5DA7-4B5B-8C26-318635BFA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8961120" cy="13208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Преимущества изготовления домашних скалодромов для компании «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Аутдортим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»:</a:t>
            </a:r>
          </a:p>
        </p:txBody>
      </p:sp>
    </p:spTree>
    <p:extLst>
      <p:ext uri="{BB962C8B-B14F-4D97-AF65-F5344CB8AC3E}">
        <p14:creationId xmlns:p14="http://schemas.microsoft.com/office/powerpoint/2010/main" val="2366936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A47C47B-57A7-41F6-98AF-FBA840323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056C203-C37E-CD4C-9A3E-6AAA19736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8961120" cy="79946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Примеры детских домашних 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скалодромов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BB8216B6-BBD9-7144-9242-DB1956A53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722" y="1871830"/>
            <a:ext cx="3602784" cy="3881437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C3066B5-E7E5-6140-A12A-91FA8BF7A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687" y="1766591"/>
            <a:ext cx="3798150" cy="409191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8D4EF19-E1EB-504B-B0DD-213E56577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66591"/>
            <a:ext cx="4584887" cy="398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81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A47C47B-57A7-41F6-98AF-FBA840323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Объект 14">
            <a:extLst>
              <a:ext uri="{FF2B5EF4-FFF2-40B4-BE49-F238E27FC236}">
                <a16:creationId xmlns:a16="http://schemas.microsoft.com/office/drawing/2014/main" id="{5DA38218-89A5-4953-A8EA-D35BEA3FD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34441"/>
            <a:ext cx="8596668" cy="2808019"/>
          </a:xfrm>
        </p:spPr>
        <p:txBody>
          <a:bodyPr>
            <a:norm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Выделено 2 основных сегмента целевой аудитории:</a:t>
            </a: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     1. детские сады</a:t>
            </a: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     2. частные клиенты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 России 33 000 детских садов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средний заказ – 2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скалодрома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Доступная емкость рынка – 8 000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скалодромов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DCC89851-5DA7-4B5B-8C26-318635BFA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33041"/>
            <a:ext cx="8596668" cy="67948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Емкость рынка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92B686-9634-674C-AD53-5045BE98D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454" y="3794760"/>
            <a:ext cx="6782434" cy="294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88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A47C47B-57A7-41F6-98AF-FBA840323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Объект 14">
            <a:extLst>
              <a:ext uri="{FF2B5EF4-FFF2-40B4-BE49-F238E27FC236}">
                <a16:creationId xmlns:a16="http://schemas.microsoft.com/office/drawing/2014/main" id="{5DA38218-89A5-4953-A8EA-D35BEA3FD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548706" cy="3880773"/>
          </a:xfrm>
        </p:spPr>
        <p:txBody>
          <a:bodyPr/>
          <a:lstStyle/>
          <a:p>
            <a:r>
              <a:rPr lang="ru-RU" dirty="0"/>
              <a:t>На 2020 год в России 146,7 млн. человек</a:t>
            </a:r>
          </a:p>
          <a:p>
            <a:r>
              <a:rPr lang="ru-RU" dirty="0"/>
              <a:t>61,5 млн. человек в возрасте от 20 до 49 лет (женщин 31,2 млн. человек)</a:t>
            </a:r>
          </a:p>
          <a:p>
            <a:r>
              <a:rPr lang="ru-RU" dirty="0"/>
              <a:t>10,8 млн. детей в возрасте от 2 до 7 лет</a:t>
            </a:r>
          </a:p>
          <a:p>
            <a:r>
              <a:rPr lang="ru-RU" dirty="0"/>
              <a:t>7,2 млн. Семей с детьми в возрасте от 2 до 7 лет</a:t>
            </a:r>
          </a:p>
          <a:p>
            <a:r>
              <a:rPr lang="ru-RU" dirty="0"/>
              <a:t>72 000 </a:t>
            </a:r>
            <a:r>
              <a:rPr lang="ru-RU" dirty="0" err="1"/>
              <a:t>скалодромов</a:t>
            </a:r>
            <a:r>
              <a:rPr lang="ru-RU" dirty="0"/>
              <a:t> – доступная емкость рынка частных клиентов</a:t>
            </a:r>
          </a:p>
          <a:p>
            <a:r>
              <a:rPr lang="ru-RU" dirty="0"/>
              <a:t>80 000 </a:t>
            </a:r>
            <a:r>
              <a:rPr lang="ru-RU" dirty="0" err="1"/>
              <a:t>скалодромов</a:t>
            </a:r>
            <a:r>
              <a:rPr lang="ru-RU" dirty="0"/>
              <a:t> – общая доступная емкость рынка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DCC89851-5DA7-4B5B-8C26-318635BFA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Емкость рынка</a:t>
            </a:r>
          </a:p>
        </p:txBody>
      </p:sp>
    </p:spTree>
    <p:extLst>
      <p:ext uri="{BB962C8B-B14F-4D97-AF65-F5344CB8AC3E}">
        <p14:creationId xmlns:p14="http://schemas.microsoft.com/office/powerpoint/2010/main" val="37941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A47C47B-57A7-41F6-98AF-FBA840323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Объект 14">
            <a:extLst>
              <a:ext uri="{FF2B5EF4-FFF2-40B4-BE49-F238E27FC236}">
                <a16:creationId xmlns:a16="http://schemas.microsoft.com/office/drawing/2014/main" id="{5DA38218-89A5-4953-A8EA-D35BEA3FD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ru-RU" dirty="0"/>
              <a:t>7 компаний производят классические </a:t>
            </a:r>
            <a:r>
              <a:rPr lang="ru-RU" dirty="0" err="1"/>
              <a:t>скалодромы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Стоимость от 9 до 350 тысяч рублей</a:t>
            </a:r>
          </a:p>
          <a:p>
            <a:r>
              <a:rPr lang="ru-RU" dirty="0"/>
              <a:t>4 компании производят интерактивные </a:t>
            </a:r>
            <a:r>
              <a:rPr lang="ru-RU" dirty="0" err="1"/>
              <a:t>скалодромы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Стоимость от 140 до 1036 тысяч рублей</a:t>
            </a:r>
          </a:p>
          <a:p>
            <a:r>
              <a:rPr lang="ru-RU" dirty="0"/>
              <a:t>4 основных компании по производству шведских стенок</a:t>
            </a:r>
          </a:p>
          <a:p>
            <a:pPr marL="0" indent="0">
              <a:buNone/>
            </a:pPr>
            <a:r>
              <a:rPr lang="ru-RU" dirty="0"/>
              <a:t>       Стоимость от 6 до 54 тысяч рублей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DCC89851-5DA7-4B5B-8C26-318635BFA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Анализ конкурентов</a:t>
            </a:r>
          </a:p>
        </p:txBody>
      </p:sp>
    </p:spTree>
    <p:extLst>
      <p:ext uri="{BB962C8B-B14F-4D97-AF65-F5344CB8AC3E}">
        <p14:creationId xmlns:p14="http://schemas.microsoft.com/office/powerpoint/2010/main" val="1955193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A47C47B-57A7-41F6-98AF-FBA840323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Объект 14">
            <a:extLst>
              <a:ext uri="{FF2B5EF4-FFF2-40B4-BE49-F238E27FC236}">
                <a16:creationId xmlns:a16="http://schemas.microsoft.com/office/drawing/2014/main" id="{5DA38218-89A5-4953-A8EA-D35BEA3FD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640146" cy="3880773"/>
          </a:xfrm>
        </p:spPr>
        <p:txBody>
          <a:bodyPr/>
          <a:lstStyle/>
          <a:p>
            <a:r>
              <a:rPr lang="ru-RU" dirty="0"/>
              <a:t>Общие инвестиции – 1 100 000 рублей</a:t>
            </a:r>
          </a:p>
          <a:p>
            <a:r>
              <a:rPr lang="ru-RU" dirty="0"/>
              <a:t>Капитальные вложения на ЧПУ станок и прочее оборудование – 800 000 рублей</a:t>
            </a:r>
          </a:p>
          <a:p>
            <a:r>
              <a:rPr lang="ru-RU" dirty="0"/>
              <a:t>Выкуп разработок, сайт, маркетинговые услуги – 300 000 рублей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DCC89851-5DA7-4B5B-8C26-318635BFA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Инвестиции</a:t>
            </a:r>
          </a:p>
        </p:txBody>
      </p:sp>
    </p:spTree>
    <p:extLst>
      <p:ext uri="{BB962C8B-B14F-4D97-AF65-F5344CB8AC3E}">
        <p14:creationId xmlns:p14="http://schemas.microsoft.com/office/powerpoint/2010/main" val="1666997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A47C47B-57A7-41F6-98AF-FBA840323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3B41679B-DD58-654E-B7DB-FF44502866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912462"/>
              </p:ext>
            </p:extLst>
          </p:nvPr>
        </p:nvGraphicFramePr>
        <p:xfrm>
          <a:off x="677334" y="1270000"/>
          <a:ext cx="9289629" cy="2209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2397">
                  <a:extLst>
                    <a:ext uri="{9D8B030D-6E8A-4147-A177-3AD203B41FA5}">
                      <a16:colId xmlns:a16="http://schemas.microsoft.com/office/drawing/2014/main" val="3535049742"/>
                    </a:ext>
                  </a:extLst>
                </a:gridCol>
                <a:gridCol w="1013241">
                  <a:extLst>
                    <a:ext uri="{9D8B030D-6E8A-4147-A177-3AD203B41FA5}">
                      <a16:colId xmlns:a16="http://schemas.microsoft.com/office/drawing/2014/main" val="1968066956"/>
                    </a:ext>
                  </a:extLst>
                </a:gridCol>
                <a:gridCol w="823851">
                  <a:extLst>
                    <a:ext uri="{9D8B030D-6E8A-4147-A177-3AD203B41FA5}">
                      <a16:colId xmlns:a16="http://schemas.microsoft.com/office/drawing/2014/main" val="784889217"/>
                    </a:ext>
                  </a:extLst>
                </a:gridCol>
                <a:gridCol w="1590885">
                  <a:extLst>
                    <a:ext uri="{9D8B030D-6E8A-4147-A177-3AD203B41FA5}">
                      <a16:colId xmlns:a16="http://schemas.microsoft.com/office/drawing/2014/main" val="1066210964"/>
                    </a:ext>
                  </a:extLst>
                </a:gridCol>
                <a:gridCol w="823851">
                  <a:extLst>
                    <a:ext uri="{9D8B030D-6E8A-4147-A177-3AD203B41FA5}">
                      <a16:colId xmlns:a16="http://schemas.microsoft.com/office/drawing/2014/main" val="474003581"/>
                    </a:ext>
                  </a:extLst>
                </a:gridCol>
                <a:gridCol w="823851">
                  <a:extLst>
                    <a:ext uri="{9D8B030D-6E8A-4147-A177-3AD203B41FA5}">
                      <a16:colId xmlns:a16="http://schemas.microsoft.com/office/drawing/2014/main" val="1604216528"/>
                    </a:ext>
                  </a:extLst>
                </a:gridCol>
                <a:gridCol w="823851">
                  <a:extLst>
                    <a:ext uri="{9D8B030D-6E8A-4147-A177-3AD203B41FA5}">
                      <a16:colId xmlns:a16="http://schemas.microsoft.com/office/drawing/2014/main" val="235267940"/>
                    </a:ext>
                  </a:extLst>
                </a:gridCol>
                <a:gridCol w="823851">
                  <a:extLst>
                    <a:ext uri="{9D8B030D-6E8A-4147-A177-3AD203B41FA5}">
                      <a16:colId xmlns:a16="http://schemas.microsoft.com/office/drawing/2014/main" val="344679379"/>
                    </a:ext>
                  </a:extLst>
                </a:gridCol>
                <a:gridCol w="823851">
                  <a:extLst>
                    <a:ext uri="{9D8B030D-6E8A-4147-A177-3AD203B41FA5}">
                      <a16:colId xmlns:a16="http://schemas.microsoft.com/office/drawing/2014/main" val="1483285288"/>
                    </a:ext>
                  </a:extLst>
                </a:gridCol>
              </a:tblGrid>
              <a:tr h="20392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2021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2023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2024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2025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extLst>
                  <a:ext uri="{0D108BD9-81ED-4DB2-BD59-A6C34878D82A}">
                    <a16:rowId xmlns:a16="http://schemas.microsoft.com/office/drawing/2014/main" val="2287088213"/>
                  </a:ext>
                </a:extLst>
              </a:tr>
              <a:tr h="37443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Скалодром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Материалы, 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Работа, 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Накладные расходы, 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Итого, 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Итого, 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Итого, 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Итого, 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Итого, 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extLst>
                  <a:ext uri="{0D108BD9-81ED-4DB2-BD59-A6C34878D82A}">
                    <a16:rowId xmlns:a16="http://schemas.microsoft.com/office/drawing/2014/main" val="688427630"/>
                  </a:ext>
                </a:extLst>
              </a:tr>
              <a:tr h="20392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Геометрия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3709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1439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1066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6214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6525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6851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7193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7553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extLst>
                  <a:ext uri="{0D108BD9-81ED-4DB2-BD59-A6C34878D82A}">
                    <a16:rowId xmlns:a16="http://schemas.microsoft.com/office/drawing/2014/main" val="2524104878"/>
                  </a:ext>
                </a:extLst>
              </a:tr>
              <a:tr h="20392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Динозавр Рекс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7545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3552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1775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12872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13516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14191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14901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15646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extLst>
                  <a:ext uri="{0D108BD9-81ED-4DB2-BD59-A6C34878D82A}">
                    <a16:rowId xmlns:a16="http://schemas.microsoft.com/office/drawing/2014/main" val="193075961"/>
                  </a:ext>
                </a:extLst>
              </a:tr>
              <a:tr h="20392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Жираф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6978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3641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1767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12386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13005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13656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14338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15055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extLst>
                  <a:ext uri="{0D108BD9-81ED-4DB2-BD59-A6C34878D82A}">
                    <a16:rowId xmlns:a16="http://schemas.microsoft.com/office/drawing/2014/main" val="218806647"/>
                  </a:ext>
                </a:extLst>
              </a:tr>
              <a:tr h="20392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Жираф Мини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4673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2093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1202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7968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8366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8785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9224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9685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extLst>
                  <a:ext uri="{0D108BD9-81ED-4DB2-BD59-A6C34878D82A}">
                    <a16:rowId xmlns:a16="http://schemas.microsoft.com/office/drawing/2014/main" val="3283911364"/>
                  </a:ext>
                </a:extLst>
              </a:tr>
              <a:tr h="20392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Маяк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10336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3936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2110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16382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17201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18061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18964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19912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extLst>
                  <a:ext uri="{0D108BD9-81ED-4DB2-BD59-A6C34878D82A}">
                    <a16:rowId xmlns:a16="http://schemas.microsoft.com/office/drawing/2014/main" val="975952456"/>
                  </a:ext>
                </a:extLst>
              </a:tr>
              <a:tr h="20392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Джунгли зовут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4680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2019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1161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7860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8253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8666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9099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9554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extLst>
                  <a:ext uri="{0D108BD9-81ED-4DB2-BD59-A6C34878D82A}">
                    <a16:rowId xmlns:a16="http://schemas.microsoft.com/office/drawing/2014/main" val="3830952564"/>
                  </a:ext>
                </a:extLst>
              </a:tr>
              <a:tr h="20392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Парусник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5264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2137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1299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8700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9135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9592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10071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10575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extLst>
                  <a:ext uri="{0D108BD9-81ED-4DB2-BD59-A6C34878D82A}">
                    <a16:rowId xmlns:a16="http://schemas.microsoft.com/office/drawing/2014/main" val="1189462428"/>
                  </a:ext>
                </a:extLst>
              </a:tr>
              <a:tr h="20392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Средняя себестоимость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6169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2688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1483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10340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10857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11400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11970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12569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b"/>
                </a:tc>
                <a:extLst>
                  <a:ext uri="{0D108BD9-81ED-4DB2-BD59-A6C34878D82A}">
                    <a16:rowId xmlns:a16="http://schemas.microsoft.com/office/drawing/2014/main" val="48022628"/>
                  </a:ext>
                </a:extLst>
              </a:tr>
            </a:tbl>
          </a:graphicData>
        </a:graphic>
      </p:graphicFrame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DCC89851-5DA7-4B5B-8C26-318635BFA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04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Себестоимость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C23104E-9E50-8B42-B7E2-FE40288B94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63840"/>
              </p:ext>
            </p:extLst>
          </p:nvPr>
        </p:nvGraphicFramePr>
        <p:xfrm>
          <a:off x="1414780" y="3627121"/>
          <a:ext cx="4742180" cy="3002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803188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3071</TotalTime>
  <Words>1391</Words>
  <Application>Microsoft Macintosh PowerPoint</Application>
  <PresentationFormat>Широкоэкранный</PresentationFormat>
  <Paragraphs>570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 3</vt:lpstr>
      <vt:lpstr>Аспект</vt:lpstr>
      <vt:lpstr>Экономическое обоснование открытия производства домашних скалодромов</vt:lpstr>
      <vt:lpstr>Разработка и выведение на рынок нового товара обусловлены следующими факторами: </vt:lpstr>
      <vt:lpstr>Преимущества изготовления домашних скалодромов для компании «Аутдортим»:</vt:lpstr>
      <vt:lpstr>Примеры детских домашних скалодромов</vt:lpstr>
      <vt:lpstr>Емкость рынка</vt:lpstr>
      <vt:lpstr>Емкость рынка</vt:lpstr>
      <vt:lpstr>Анализ конкурентов</vt:lpstr>
      <vt:lpstr>Инвестиции</vt:lpstr>
      <vt:lpstr>Себестоимость</vt:lpstr>
      <vt:lpstr>Постоянные расходы</vt:lpstr>
      <vt:lpstr>Выручка</vt:lpstr>
      <vt:lpstr>Выручка</vt:lpstr>
      <vt:lpstr>Бюджет доходов и расходов</vt:lpstr>
      <vt:lpstr>Бюджет доходов и расходов</vt:lpstr>
      <vt:lpstr>Бюджет доходов и расходов</vt:lpstr>
      <vt:lpstr>Бюджет доходов и расходов</vt:lpstr>
      <vt:lpstr>Основные показатели</vt:lpstr>
      <vt:lpstr>Устойчивость модели</vt:lpstr>
      <vt:lpstr>Спасибо за внимание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Экономическое обоснование открытия производства домашних скалодромов</dc:title>
  <dc:creator>Note book</dc:creator>
  <cp:lastModifiedBy>Валерий Шеботинов</cp:lastModifiedBy>
  <cp:revision>28</cp:revision>
  <dcterms:created xsi:type="dcterms:W3CDTF">2020-12-02T13:35:04Z</dcterms:created>
  <dcterms:modified xsi:type="dcterms:W3CDTF">2020-12-06T13:44:42Z</dcterms:modified>
</cp:coreProperties>
</file>