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0" r:id="rId3"/>
    <p:sldId id="267" r:id="rId4"/>
    <p:sldId id="269" r:id="rId5"/>
    <p:sldId id="257" r:id="rId6"/>
    <p:sldId id="258" r:id="rId7"/>
    <p:sldId id="264" r:id="rId8"/>
    <p:sldId id="270" r:id="rId9"/>
    <p:sldId id="273" r:id="rId10"/>
    <p:sldId id="261" r:id="rId11"/>
    <p:sldId id="262" r:id="rId12"/>
    <p:sldId id="265" r:id="rId13"/>
    <p:sldId id="274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00FF00"/>
    <a:srgbClr val="66FF33"/>
    <a:srgbClr val="66FF66"/>
    <a:srgbClr val="FFFF66"/>
    <a:srgbClr val="F54F33"/>
    <a:srgbClr val="F64B16"/>
    <a:srgbClr val="B5BEFD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76" autoAdjust="0"/>
  </p:normalViewPr>
  <p:slideViewPr>
    <p:cSldViewPr>
      <p:cViewPr>
        <p:scale>
          <a:sx n="70" d="100"/>
          <a:sy n="70" d="100"/>
        </p:scale>
        <p:origin x="-2814" y="-9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434685335357904E-2"/>
          <c:y val="7.8980679980122134E-2"/>
          <c:w val="0.58074401542585874"/>
          <c:h val="0.842038640039756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</c:spPr>
          <c:explosion val="25"/>
          <c:dPt>
            <c:idx val="1"/>
            <c:bubble3D val="0"/>
            <c:spPr>
              <a:solidFill>
                <a:srgbClr val="3E75CE"/>
              </a:solidFill>
            </c:spPr>
          </c:dPt>
          <c:dLbls>
            <c:dLbl>
              <c:idx val="0"/>
              <c:layout>
                <c:manualLayout>
                  <c:x val="-9.2251902566381674E-2"/>
                  <c:y val="0.1044840803129154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2"/>
                <c:pt idx="0">
                  <c:v>август 2018 года - август 2019 года</c:v>
                </c:pt>
                <c:pt idx="1">
                  <c:v>август 2019 года - сентябрь 2020 года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1B77A-E910-419E-B865-9D152626E368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0C1AB-FECF-4E41-879B-358D887A01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388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80043-007E-4D1F-8A32-B916F64B1267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1D62F-783F-478D-926A-7F727DA76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663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1D62F-783F-478D-926A-7F727DA7635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avt.ru/dejatelnost-transportnaja-bezopasnost-reestr-accreditovanyh-podrazdeleniy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99" y="53143"/>
            <a:ext cx="8928992" cy="1728192"/>
          </a:xfrm>
        </p:spPr>
        <p:txBody>
          <a:bodyPr anchor="ctr">
            <a:normAutofit/>
          </a:bodyPr>
          <a:lstStyle/>
          <a:p>
            <a:pPr algn="ctr">
              <a:lnSpc>
                <a:spcPts val="2000"/>
              </a:lnSpc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  РОССИИ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«Омский государственный университет им. Ф.М. Достоевского»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делового образования Омского государственного университета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668" y="6082740"/>
            <a:ext cx="1037007" cy="480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081" y="5752523"/>
            <a:ext cx="811213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726" y="6166860"/>
            <a:ext cx="781353" cy="4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031" y="6535414"/>
            <a:ext cx="103663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177279" y="5845429"/>
            <a:ext cx="696519" cy="818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svv\Desktop\Обучение - гос план\ПРОЕКТ\ПРЕЗЕНТАЦИЯ по проекту (образец)\ЦДО ОмГУ - Логотип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294" y="5979450"/>
            <a:ext cx="1792881" cy="61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svv\Desktop\Обучение - гос план\ПРОЕКТ\ПРЕЗЕНТАЦИЯ по проекту (образец)\Логотип Омского аэропорта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154" y="6051387"/>
            <a:ext cx="1886256" cy="50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928314" y="4229472"/>
            <a:ext cx="2882106" cy="124284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5724128" y="4229472"/>
            <a:ext cx="3175396" cy="161474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00"/>
              </a:lnSpc>
            </a:pPr>
            <a:r>
              <a:rPr lang="ru-RU" sz="1500" b="1" dirty="0" smtClean="0">
                <a:solidFill>
                  <a:srgbClr val="16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Слушатели группы:</a:t>
            </a:r>
          </a:p>
          <a:p>
            <a:pPr>
              <a:lnSpc>
                <a:spcPts val="1400"/>
              </a:lnSpc>
            </a:pPr>
            <a:r>
              <a:rPr lang="ru-RU" sz="1500" dirty="0" smtClean="0">
                <a:solidFill>
                  <a:srgbClr val="16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Савенко Виктор Валерьевич</a:t>
            </a:r>
          </a:p>
          <a:p>
            <a:pPr>
              <a:lnSpc>
                <a:spcPts val="1400"/>
              </a:lnSpc>
            </a:pPr>
            <a:r>
              <a:rPr lang="ru-RU" sz="1500" dirty="0" smtClean="0">
                <a:solidFill>
                  <a:srgbClr val="16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Круглова Елена Владимировна</a:t>
            </a:r>
          </a:p>
          <a:p>
            <a:pPr>
              <a:lnSpc>
                <a:spcPts val="1400"/>
              </a:lnSpc>
            </a:pPr>
            <a:r>
              <a:rPr lang="ru-RU" sz="1500" dirty="0" smtClean="0">
                <a:solidFill>
                  <a:srgbClr val="16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Таранова Лариса Николаевна</a:t>
            </a:r>
          </a:p>
          <a:p>
            <a:pPr>
              <a:lnSpc>
                <a:spcPts val="1400"/>
              </a:lnSpc>
            </a:pPr>
            <a:endParaRPr lang="ru-RU" sz="1500" b="1" dirty="0" smtClean="0">
              <a:solidFill>
                <a:srgbClr val="16355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</a:pPr>
            <a:r>
              <a:rPr lang="ru-RU" sz="1500" b="1" dirty="0" smtClean="0">
                <a:solidFill>
                  <a:srgbClr val="16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</a:t>
            </a:r>
          </a:p>
          <a:p>
            <a:pPr>
              <a:lnSpc>
                <a:spcPts val="1400"/>
              </a:lnSpc>
            </a:pPr>
            <a:r>
              <a:rPr lang="ru-RU" sz="1600" dirty="0" smtClean="0">
                <a:solidFill>
                  <a:srgbClr val="16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к.э.н. Быкова Раиса Григорьевна</a:t>
            </a:r>
            <a:endParaRPr lang="ru-RU" sz="1600" dirty="0">
              <a:solidFill>
                <a:srgbClr val="16355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107504" y="1916832"/>
            <a:ext cx="8928991" cy="1746898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/>
            <a:r>
              <a:rPr lang="ru-RU" sz="245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ВНЕДРЕНИЕ НОВОЙ ОРГАНИЗАЦИОННОЙ СТРУКТУРЫ ПО ОБЕСПЕЧЕНИЮ АВИАЦИОННОЙ (ТРАНСПОРТНОЙ) БЕЗОПАСНОСТИ </a:t>
            </a:r>
          </a:p>
          <a:p>
            <a:pPr marL="0" algn="ctr"/>
            <a:r>
              <a:rPr lang="ru-RU" sz="245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ОАО «ОМСКИЙ АЭРОПОРТ»</a:t>
            </a:r>
            <a:endParaRPr lang="ru-RU" sz="24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07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04056"/>
          </a:xfrm>
        </p:spPr>
        <p:txBody>
          <a:bodyPr>
            <a:normAutofit/>
          </a:bodyPr>
          <a:lstStyle/>
          <a:p>
            <a:pPr algn="ctr">
              <a:lnSpc>
                <a:spcPts val="28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 РЕАЛИЗАЦИИ  ПРОЕКТА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123"/>
          <p:cNvSpPr txBox="1">
            <a:spLocks noGrp="1"/>
          </p:cNvSpPr>
          <p:nvPr>
            <p:ph type="sldNum" sz="quarter" idx="4294967295"/>
          </p:nvPr>
        </p:nvSpPr>
        <p:spPr>
          <a:xfrm>
            <a:off x="8604448" y="127472"/>
            <a:ext cx="320928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dirty="0">
                <a:solidFill>
                  <a:schemeClr val="bg1"/>
                </a:solidFill>
              </a:rPr>
              <a:pPr marL="25400">
                <a:lnSpc>
                  <a:spcPts val="1645"/>
                </a:lnSpc>
              </a:pPr>
              <a:t>10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79774" y="1196752"/>
            <a:ext cx="8409264" cy="5328592"/>
          </a:xfrm>
        </p:spPr>
        <p:txBody>
          <a:bodyPr/>
          <a:lstStyle/>
          <a:p>
            <a:pPr marL="109728" indent="0">
              <a:buNone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1052736"/>
            <a:ext cx="8352928" cy="64807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ПРАВОВАЯ ЭКСПЕРТИЗА НОРМАТИВНО-ПРАВОВЫХ АКТОВ  </a:t>
            </a:r>
          </a:p>
          <a:p>
            <a:pPr algn="ctr">
              <a:lnSpc>
                <a:spcPts val="1500"/>
              </a:lnSpc>
            </a:pP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(анализ НПА и опыта деятельности других предприятий,  определение возможных вариантов деятельности ОАО «Омский аэропорт») </a:t>
            </a: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7553" y="1916832"/>
            <a:ext cx="8352928" cy="68391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ОРГАНИЗАЦИОННО-ШТАТНЫЕ МЕРОПРИЯТИЯ  </a:t>
            </a:r>
          </a:p>
          <a:p>
            <a:pPr algn="ctr">
              <a:lnSpc>
                <a:spcPts val="1500"/>
              </a:lnSpc>
            </a:pP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(формирование нового структурного подразделения – Служба авиационной (транспортной) безопасности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537" y="2816932"/>
            <a:ext cx="8393502" cy="50405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ЛОКАЛЬНЫХ НОРМАТИВНЫХ АКТОВ</a:t>
            </a:r>
          </a:p>
          <a:p>
            <a:pPr algn="ctr">
              <a:lnSpc>
                <a:spcPts val="1500"/>
              </a:lnSpc>
            </a:pP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(регламентирующих деятельность Службы авиационной (транспортной ) безопасности)</a:t>
            </a: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9774" y="3537012"/>
            <a:ext cx="8409263" cy="707299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 АТТЕСТАЦИЯ ПЕРСОНАЛА </a:t>
            </a:r>
          </a:p>
          <a:p>
            <a:pPr algn="ctr">
              <a:lnSpc>
                <a:spcPts val="1500"/>
              </a:lnSpc>
            </a:pP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(Службы авиационной (транспортной ) безопасности)</a:t>
            </a: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9596" y="4491311"/>
            <a:ext cx="8352928" cy="50405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ДОПОЛНИТЕЛЬНОЙ ОЦЕНКИ УЯЗВИМОСТИ </a:t>
            </a:r>
          </a:p>
          <a:p>
            <a:pPr algn="ctr">
              <a:lnSpc>
                <a:spcPts val="1500"/>
              </a:lnSpc>
            </a:pP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(объекта транспортной инфраструктуры – аэропорт Омск (Центральный)</a:t>
            </a: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5536" y="5190025"/>
            <a:ext cx="8352928" cy="50405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ИЗМЕНЕНИЙ В ПЛАН ТРАНСПОРТНОЙ БЕЗОПАСНОСТИ </a:t>
            </a:r>
          </a:p>
          <a:p>
            <a:pPr algn="ctr">
              <a:lnSpc>
                <a:spcPts val="1500"/>
              </a:lnSpc>
            </a:pP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(объекта транспортной инфраструктуры – аэропорт Омск (Центральный)</a:t>
            </a: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12337" y="5949280"/>
            <a:ext cx="8352928" cy="64807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АККРЕДИТАЦИЯ ОАО «ОМСКИЙ АЭРОПОРТ» </a:t>
            </a:r>
          </a:p>
          <a:p>
            <a:pPr algn="ctr">
              <a:lnSpc>
                <a:spcPts val="1500"/>
              </a:lnSpc>
            </a:pP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(в качестве подразделения транспортной безопасности)</a:t>
            </a: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4499992" y="1700808"/>
            <a:ext cx="277066" cy="216024"/>
          </a:xfrm>
          <a:prstGeom prst="downArrow">
            <a:avLst/>
          </a:prstGeom>
          <a:solidFill>
            <a:srgbClr val="3E75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510958" y="2600742"/>
            <a:ext cx="268829" cy="216024"/>
          </a:xfrm>
          <a:prstGeom prst="downArrow">
            <a:avLst/>
          </a:prstGeom>
          <a:solidFill>
            <a:srgbClr val="3E75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4499992" y="3284984"/>
            <a:ext cx="277066" cy="216024"/>
          </a:xfrm>
          <a:prstGeom prst="downArrow">
            <a:avLst/>
          </a:prstGeom>
          <a:solidFill>
            <a:srgbClr val="3E75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499991" y="5725994"/>
            <a:ext cx="290765" cy="223285"/>
          </a:xfrm>
          <a:prstGeom prst="downArrow">
            <a:avLst/>
          </a:prstGeom>
          <a:solidFill>
            <a:srgbClr val="3E75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4479000" y="4995367"/>
            <a:ext cx="299053" cy="194658"/>
          </a:xfrm>
          <a:prstGeom prst="downArrow">
            <a:avLst/>
          </a:prstGeom>
          <a:solidFill>
            <a:srgbClr val="3E75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4499992" y="4221088"/>
            <a:ext cx="265516" cy="247000"/>
          </a:xfrm>
          <a:prstGeom prst="downArrow">
            <a:avLst/>
          </a:prstGeom>
          <a:solidFill>
            <a:srgbClr val="3E75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76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712968" cy="6480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 РЕАЛИЗАЦИИ  ПРОЕКТА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123"/>
          <p:cNvSpPr txBox="1">
            <a:spLocks noGrp="1"/>
          </p:cNvSpPr>
          <p:nvPr>
            <p:ph type="sldNum" sz="quarter" idx="4294967295"/>
          </p:nvPr>
        </p:nvSpPr>
        <p:spPr>
          <a:xfrm>
            <a:off x="8571552" y="116632"/>
            <a:ext cx="320928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dirty="0">
                <a:solidFill>
                  <a:schemeClr val="bg1"/>
                </a:solidFill>
              </a:rPr>
              <a:pPr marL="25400">
                <a:lnSpc>
                  <a:spcPts val="1645"/>
                </a:lnSpc>
              </a:pPr>
              <a:t>11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84168" y="1412774"/>
            <a:ext cx="2808312" cy="2520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полученным данным о критическом пути (по сетевой модели) </a:t>
            </a:r>
          </a:p>
          <a:p>
            <a:pPr algn="ctr">
              <a:lnSpc>
                <a:spcPts val="2000"/>
              </a:lnSpc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расписании проекта (по диаграмме Ганта) максимальный срок реализации проекта составляет </a:t>
            </a:r>
          </a:p>
          <a:p>
            <a:pPr algn="ctr">
              <a:lnSpc>
                <a:spcPts val="2000"/>
              </a:lnSpc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год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C:\Users\victo\Pictures\Диаграмма Ганта ч. 1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94650"/>
            <a:ext cx="4248472" cy="24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victo\Pictures\Диаграмма Ганта ч. 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221088"/>
            <a:ext cx="4104456" cy="2264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576064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46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55780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 ПРОЕКТА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123"/>
          <p:cNvSpPr txBox="1">
            <a:spLocks noGrp="1"/>
          </p:cNvSpPr>
          <p:nvPr>
            <p:ph type="sldNum" sz="quarter" idx="4294967295"/>
          </p:nvPr>
        </p:nvSpPr>
        <p:spPr>
          <a:xfrm>
            <a:off x="8604448" y="127472"/>
            <a:ext cx="320928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dirty="0">
                <a:solidFill>
                  <a:schemeClr val="bg1"/>
                </a:solidFill>
              </a:rPr>
              <a:pPr marL="25400">
                <a:lnSpc>
                  <a:spcPts val="1645"/>
                </a:lnSpc>
              </a:pPr>
              <a:t>12</a:t>
            </a:fld>
            <a:endParaRPr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772492"/>
              </p:ext>
            </p:extLst>
          </p:nvPr>
        </p:nvGraphicFramePr>
        <p:xfrm>
          <a:off x="179511" y="1340768"/>
          <a:ext cx="8784977" cy="5031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0361"/>
                <a:gridCol w="1152128"/>
                <a:gridCol w="1080120"/>
                <a:gridCol w="1080120"/>
                <a:gridCol w="1089487"/>
                <a:gridCol w="1142761"/>
              </a:tblGrid>
              <a:tr h="190746">
                <a:tc row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статей расходов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85" marR="42085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85" marR="4208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64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квартал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85" marR="4208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квартал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85" marR="42085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 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квартал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85" marR="42085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 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квартал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85" marR="42085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85" marR="42085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365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денежных средств - всего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85" marR="42085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2 510 864,10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1 374 464,10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5 200 164,10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1 549 464,10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10 634 956,40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85" marR="42085" marT="0" marB="0" anchor="ctr"/>
                </a:tc>
              </a:tr>
              <a:tr h="19074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85" marR="42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85" marR="42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85" marR="42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85" marR="42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85" marR="42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85" marR="42085" marT="0" marB="0" anchor="ctr"/>
                </a:tc>
              </a:tr>
              <a:tr h="326993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свободные денежные средства на счетах предприятия.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85" marR="42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2 510 864,10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1 374 464,10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5 200 164,10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1 549 464,10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10 634 956,40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85" marR="42085" marT="0" marB="0" anchor="ctr"/>
                </a:tc>
              </a:tr>
              <a:tr h="19074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Выплаты денежных средств – всего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85" marR="42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2 510 864,10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1 374 464,10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5 200 164,10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1 549 464,10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10 634 956,40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85" marR="42085" marT="0" marB="0" anchor="ctr"/>
                </a:tc>
              </a:tr>
              <a:tr h="19074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85" marR="42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85" marR="42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85" marR="42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85" marR="42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85" marR="42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85" marR="42085" marT="0" marB="0" anchor="ctr"/>
                </a:tc>
              </a:tr>
              <a:tr h="364451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организационно-штатные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мероприятия.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85" marR="42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1 189 464,10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1 189 464,10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1 189 464,10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1 189 464,10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4 757 856,40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85" marR="42085" marT="0" marB="0" anchor="ctr"/>
                </a:tc>
              </a:tr>
              <a:tr h="364451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приобретение требуемых 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материально-технических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85" marR="42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1 321 400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85" marR="42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85" marR="42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85" marR="42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85" marR="42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1 321 400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85" marR="42085" marT="0" marB="0" anchor="ctr"/>
                </a:tc>
              </a:tr>
              <a:tr h="22365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персонала.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85" marR="42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85" marR="42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180 000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85" marR="42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85" marR="42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85" marR="42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180 000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85" marR="42085" marT="0" marB="0" anchor="ctr"/>
                </a:tc>
              </a:tr>
              <a:tr h="22365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Аттестация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персонала.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85" marR="42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85" marR="42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85" marR="42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3 199 200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85" marR="42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85" marR="42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3 199 200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85" marR="42085" marT="0" marB="0" anchor="ctr"/>
                </a:tc>
              </a:tr>
              <a:tr h="22365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Дополнительная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уязвимости.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85" marR="42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85" marR="42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85" marR="42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480 000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85" marR="42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85" marR="42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480 000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85" marR="42085" marT="0" marB="0" anchor="ctr"/>
                </a:tc>
              </a:tr>
              <a:tr h="364451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изменений в План 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обеспе-чения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транспортной 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безопасности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85" marR="42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85" marR="42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85" marR="42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85" marR="42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360 000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85" marR="42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360 000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85" marR="42085" marT="0" marB="0" anchor="ctr"/>
                </a:tc>
              </a:tr>
              <a:tr h="490490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Оплата государственной пошлины за выдачу 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персоналу СА(Т)Б свидетельств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 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аттестации.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85" marR="42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85" marR="42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85" marR="42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331 500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85" marR="42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85" marR="42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331 500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85" marR="42085" marT="0" marB="0" anchor="ctr"/>
                </a:tc>
              </a:tr>
              <a:tr h="546676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Оплата государственной пошлины за выдачу свидетельства об 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аккредитации подразделения транспортной безопас-ности.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85" marR="42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85" marR="42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5 000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85" marR="42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85" marR="42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85" marR="42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5 000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85" marR="42085" marT="0" marB="0" anchor="ctr"/>
                </a:tc>
              </a:tr>
              <a:tr h="326993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Чистый денежный поток по 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инвести-ционной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85" marR="42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85" marR="42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85" marR="42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85" marR="42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85" marR="42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85" marR="4208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22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 РЕАЛИЗАЦИИ  ПРОЕКТА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123"/>
          <p:cNvSpPr txBox="1">
            <a:spLocks noGrp="1"/>
          </p:cNvSpPr>
          <p:nvPr>
            <p:ph type="sldNum" sz="quarter" idx="4294967295"/>
          </p:nvPr>
        </p:nvSpPr>
        <p:spPr>
          <a:xfrm>
            <a:off x="8604448" y="127472"/>
            <a:ext cx="320928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dirty="0">
                <a:solidFill>
                  <a:schemeClr val="bg1"/>
                </a:solidFill>
              </a:rPr>
              <a:pPr marL="25400">
                <a:lnSpc>
                  <a:spcPts val="1645"/>
                </a:lnSpc>
              </a:pPr>
              <a:t>13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23928" y="1268760"/>
            <a:ext cx="2232248" cy="648072"/>
          </a:xfrm>
          <a:solidFill>
            <a:srgbClr val="B5BEF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/>
          </a:bodyPr>
          <a:lstStyle/>
          <a:p>
            <a:pPr marL="0" indent="0" algn="ctr">
              <a:lnSpc>
                <a:spcPts val="14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Действующее  </a:t>
            </a:r>
          </a:p>
          <a:p>
            <a:pPr marL="0" indent="0" algn="ctr">
              <a:lnSpc>
                <a:spcPts val="14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подразделение </a:t>
            </a:r>
          </a:p>
          <a:p>
            <a:pPr marL="0" indent="0" algn="ctr">
              <a:lnSpc>
                <a:spcPts val="14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САБ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5"/>
          <p:cNvSpPr txBox="1">
            <a:spLocks/>
          </p:cNvSpPr>
          <p:nvPr/>
        </p:nvSpPr>
        <p:spPr>
          <a:xfrm>
            <a:off x="6372200" y="1268760"/>
            <a:ext cx="2520280" cy="648072"/>
          </a:xfrm>
          <a:prstGeom prst="rect">
            <a:avLst/>
          </a:prstGeom>
          <a:solidFill>
            <a:srgbClr val="F54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>
            <a:noAutofit/>
          </a:bodyPr>
          <a:lstStyle/>
          <a:p>
            <a:pPr marR="0" lvl="0" algn="ctr" defTabSz="914400" rtl="0" eaLnBrk="1" fontAlgn="auto" latinLnBrk="0" hangingPunct="1">
              <a:lnSpc>
                <a:spcPts val="1400"/>
              </a:lnSpc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Формируемое </a:t>
            </a:r>
          </a:p>
          <a:p>
            <a:pPr marR="0" lvl="0" algn="ctr" defTabSz="914400" rtl="0" eaLnBrk="1" fontAlgn="auto" latinLnBrk="0" hangingPunct="1">
              <a:lnSpc>
                <a:spcPts val="1400"/>
              </a:lnSpc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подразделение</a:t>
            </a:r>
          </a:p>
          <a:p>
            <a:pPr marR="0" lvl="0" algn="ctr" defTabSz="914400" rtl="0" eaLnBrk="1" fontAlgn="auto" latinLnBrk="0" hangingPunct="1">
              <a:lnSpc>
                <a:spcPts val="1400"/>
              </a:lnSpc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СА(Т)Б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5760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одержимое 5"/>
          <p:cNvSpPr txBox="1">
            <a:spLocks/>
          </p:cNvSpPr>
          <p:nvPr/>
        </p:nvSpPr>
        <p:spPr>
          <a:xfrm>
            <a:off x="1619672" y="2060848"/>
            <a:ext cx="2088232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>
            <a:noAutofit/>
          </a:bodyPr>
          <a:lstStyle/>
          <a:p>
            <a:pPr lvl="0" algn="ctr">
              <a:lnSpc>
                <a:spcPts val="1400"/>
              </a:lnSpc>
              <a:buClr>
                <a:schemeClr val="accent3"/>
              </a:buClr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Сертификация </a:t>
            </a:r>
          </a:p>
          <a:p>
            <a:pPr lvl="0" algn="ctr">
              <a:lnSpc>
                <a:spcPts val="1400"/>
              </a:lnSpc>
              <a:buClr>
                <a:schemeClr val="accent3"/>
              </a:buClr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 аккредитация деятельности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Содержимое 5"/>
          <p:cNvSpPr txBox="1">
            <a:spLocks/>
          </p:cNvSpPr>
          <p:nvPr/>
        </p:nvSpPr>
        <p:spPr>
          <a:xfrm>
            <a:off x="6372200" y="2060848"/>
            <a:ext cx="2520280" cy="648072"/>
          </a:xfrm>
          <a:prstGeom prst="rect">
            <a:avLst/>
          </a:prstGeom>
          <a:solidFill>
            <a:srgbClr val="66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ctr">
            <a:noAutofit/>
          </a:bodyPr>
          <a:lstStyle/>
          <a:p>
            <a:pPr algn="ctr">
              <a:lnSpc>
                <a:spcPts val="1400"/>
              </a:lnSpc>
              <a:buClr>
                <a:schemeClr val="accent3"/>
              </a:buClr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lvl="0" algn="ctr">
              <a:lnSpc>
                <a:spcPts val="1400"/>
              </a:lnSpc>
              <a:buClr>
                <a:schemeClr val="accent3"/>
              </a:buClr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(по авиационной </a:t>
            </a:r>
          </a:p>
          <a:p>
            <a:pPr lvl="0" algn="ctr">
              <a:lnSpc>
                <a:spcPts val="1400"/>
              </a:lnSpc>
              <a:buClr>
                <a:schemeClr val="accent3"/>
              </a:buClr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транспортной безопасности)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988840"/>
            <a:ext cx="5760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одержимое 5"/>
          <p:cNvSpPr txBox="1">
            <a:spLocks/>
          </p:cNvSpPr>
          <p:nvPr/>
        </p:nvSpPr>
        <p:spPr>
          <a:xfrm>
            <a:off x="3923928" y="2060848"/>
            <a:ext cx="2232248" cy="648072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ctr">
            <a:normAutofit/>
          </a:bodyPr>
          <a:lstStyle/>
          <a:p>
            <a:pPr lvl="0" algn="ctr">
              <a:lnSpc>
                <a:spcPts val="1400"/>
              </a:lnSpc>
              <a:buClr>
                <a:schemeClr val="accent3"/>
              </a:buClr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lvl="0" algn="ctr">
              <a:lnSpc>
                <a:spcPts val="1400"/>
              </a:lnSpc>
              <a:buClr>
                <a:schemeClr val="accent3"/>
              </a:buClr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(только по авиационной безопасности)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Содержимое 5"/>
          <p:cNvSpPr txBox="1">
            <a:spLocks/>
          </p:cNvSpPr>
          <p:nvPr/>
        </p:nvSpPr>
        <p:spPr>
          <a:xfrm>
            <a:off x="1619672" y="2852936"/>
            <a:ext cx="2088232" cy="9361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ctr">
            <a:noAutofit/>
          </a:bodyPr>
          <a:lstStyle/>
          <a:p>
            <a:pPr lvl="0" algn="ctr">
              <a:lnSpc>
                <a:spcPts val="1400"/>
              </a:lnSpc>
              <a:buClr>
                <a:schemeClr val="accent3"/>
              </a:buClr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Специально </a:t>
            </a:r>
          </a:p>
          <a:p>
            <a:pPr lvl="0" algn="ctr">
              <a:lnSpc>
                <a:spcPts val="1400"/>
              </a:lnSpc>
              <a:buClr>
                <a:schemeClr val="accent3"/>
              </a:buClr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оснащённая мобильная группа быстрого реагирования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852936"/>
            <a:ext cx="136815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одержимое 5"/>
          <p:cNvSpPr txBox="1">
            <a:spLocks/>
          </p:cNvSpPr>
          <p:nvPr/>
        </p:nvSpPr>
        <p:spPr>
          <a:xfrm>
            <a:off x="6372200" y="2924944"/>
            <a:ext cx="2520280" cy="792088"/>
          </a:xfrm>
          <a:prstGeom prst="rect">
            <a:avLst/>
          </a:prstGeom>
          <a:solidFill>
            <a:srgbClr val="66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ctr">
            <a:noAutofit/>
          </a:bodyPr>
          <a:lstStyle/>
          <a:p>
            <a:pPr lvl="0" algn="ctr">
              <a:lnSpc>
                <a:spcPts val="1400"/>
              </a:lnSpc>
              <a:spcBef>
                <a:spcPts val="300"/>
              </a:spcBef>
              <a:buClr>
                <a:schemeClr val="accent3"/>
              </a:buClr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lvl="0" algn="ctr">
              <a:lnSpc>
                <a:spcPts val="1400"/>
              </a:lnSpc>
              <a:spcBef>
                <a:spcPts val="300"/>
              </a:spcBef>
              <a:buClr>
                <a:schemeClr val="accent3"/>
              </a:buClr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(штатная численность 10 чел.)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1" name="Содержимое 5"/>
          <p:cNvSpPr txBox="1">
            <a:spLocks/>
          </p:cNvSpPr>
          <p:nvPr/>
        </p:nvSpPr>
        <p:spPr>
          <a:xfrm>
            <a:off x="3923928" y="2924944"/>
            <a:ext cx="2232248" cy="792088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ctr">
            <a:noAutofit/>
          </a:bodyPr>
          <a:lstStyle/>
          <a:p>
            <a:pPr lvl="0" algn="ctr">
              <a:lnSpc>
                <a:spcPts val="1400"/>
              </a:lnSpc>
              <a:spcBef>
                <a:spcPts val="300"/>
              </a:spcBef>
              <a:buClr>
                <a:schemeClr val="accent3"/>
              </a:buClr>
            </a:pPr>
            <a:r>
              <a:rPr lang="ru-RU" b="1" noProof="0" dirty="0" smtClean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lvl="0" algn="ctr">
              <a:lnSpc>
                <a:spcPts val="1400"/>
              </a:lnSpc>
              <a:buClr>
                <a:schemeClr val="accent3"/>
              </a:buClr>
            </a:pPr>
            <a:r>
              <a: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(в</a:t>
            </a:r>
            <a:r>
              <a:rPr kumimoji="0" lang="ru-RU" sz="14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штатной структуре отсутствует)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861048"/>
            <a:ext cx="64807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005064"/>
            <a:ext cx="72008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Содержимое 5"/>
          <p:cNvSpPr txBox="1">
            <a:spLocks/>
          </p:cNvSpPr>
          <p:nvPr/>
        </p:nvSpPr>
        <p:spPr>
          <a:xfrm>
            <a:off x="1619672" y="3933056"/>
            <a:ext cx="2088232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ctr">
            <a:noAutofit/>
          </a:bodyPr>
          <a:lstStyle/>
          <a:p>
            <a:pPr lvl="0" algn="ctr">
              <a:lnSpc>
                <a:spcPts val="1400"/>
              </a:lnSpc>
              <a:buClr>
                <a:schemeClr val="accent3"/>
              </a:buClr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</a:p>
          <a:p>
            <a:pPr lvl="0" algn="ctr">
              <a:lnSpc>
                <a:spcPts val="1400"/>
              </a:lnSpc>
              <a:buClr>
                <a:schemeClr val="accent3"/>
              </a:buClr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 аттестация персонала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5" name="Содержимое 5"/>
          <p:cNvSpPr txBox="1">
            <a:spLocks/>
          </p:cNvSpPr>
          <p:nvPr/>
        </p:nvSpPr>
        <p:spPr>
          <a:xfrm>
            <a:off x="3923928" y="3933056"/>
            <a:ext cx="2232248" cy="792088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ctr">
            <a:noAutofit/>
          </a:bodyPr>
          <a:lstStyle/>
          <a:p>
            <a:pPr algn="ctr">
              <a:lnSpc>
                <a:spcPts val="1400"/>
              </a:lnSpc>
              <a:buClr>
                <a:schemeClr val="accent3"/>
              </a:buClr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183</a:t>
            </a:r>
          </a:p>
          <a:p>
            <a:pPr lvl="0" algn="ctr">
              <a:lnSpc>
                <a:spcPts val="1400"/>
              </a:lnSpc>
              <a:buClr>
                <a:schemeClr val="accent3"/>
              </a:buClr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(4-7 категории сил обеспечения транспортной безопасности)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Содержимое 5"/>
          <p:cNvSpPr txBox="1">
            <a:spLocks/>
          </p:cNvSpPr>
          <p:nvPr/>
        </p:nvSpPr>
        <p:spPr>
          <a:xfrm>
            <a:off x="1619672" y="4941168"/>
            <a:ext cx="2088232" cy="9361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ctr">
            <a:noAutofit/>
          </a:bodyPr>
          <a:lstStyle/>
          <a:p>
            <a:pPr lvl="0" algn="ctr">
              <a:lnSpc>
                <a:spcPts val="1400"/>
              </a:lnSpc>
              <a:buClr>
                <a:schemeClr val="accent3"/>
              </a:buClr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Пункт управления обеспечением транспортной безопасности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7" name="Содержимое 5"/>
          <p:cNvSpPr txBox="1">
            <a:spLocks/>
          </p:cNvSpPr>
          <p:nvPr/>
        </p:nvSpPr>
        <p:spPr>
          <a:xfrm>
            <a:off x="6372200" y="3933056"/>
            <a:ext cx="2520280" cy="792088"/>
          </a:xfrm>
          <a:prstGeom prst="rect">
            <a:avLst/>
          </a:prstGeom>
          <a:solidFill>
            <a:srgbClr val="66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ctr">
            <a:noAutofit/>
          </a:bodyPr>
          <a:lstStyle/>
          <a:p>
            <a:pPr algn="ctr">
              <a:lnSpc>
                <a:spcPts val="1400"/>
              </a:lnSpc>
              <a:buClr>
                <a:schemeClr val="accent3"/>
              </a:buClr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274</a:t>
            </a:r>
          </a:p>
          <a:p>
            <a:pPr lvl="0" algn="ctr">
              <a:lnSpc>
                <a:spcPts val="1400"/>
              </a:lnSpc>
              <a:buClr>
                <a:schemeClr val="accent3"/>
              </a:buClr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(4-7 категории сил обеспечения транспортной безопасности)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4941168"/>
            <a:ext cx="138066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Содержимое 5"/>
          <p:cNvSpPr txBox="1">
            <a:spLocks/>
          </p:cNvSpPr>
          <p:nvPr/>
        </p:nvSpPr>
        <p:spPr>
          <a:xfrm>
            <a:off x="3923928" y="4941168"/>
            <a:ext cx="2232248" cy="936104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ctr">
            <a:noAutofit/>
          </a:bodyPr>
          <a:lstStyle/>
          <a:p>
            <a:pPr lvl="0" algn="ctr">
              <a:lnSpc>
                <a:spcPts val="1400"/>
              </a:lnSpc>
              <a:buClr>
                <a:schemeClr val="accent3"/>
              </a:buClr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Обеспечивает только ведение видеонаблюдения </a:t>
            </a:r>
          </a:p>
          <a:p>
            <a:pPr lvl="0" algn="ctr">
              <a:lnSpc>
                <a:spcPts val="1400"/>
              </a:lnSpc>
              <a:buClr>
                <a:schemeClr val="accent3"/>
              </a:buClr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контроль управления доступом на объекты 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0" name="Содержимое 5"/>
          <p:cNvSpPr txBox="1">
            <a:spLocks/>
          </p:cNvSpPr>
          <p:nvPr/>
        </p:nvSpPr>
        <p:spPr>
          <a:xfrm>
            <a:off x="6372200" y="4869160"/>
            <a:ext cx="2520280" cy="1224136"/>
          </a:xfrm>
          <a:prstGeom prst="rect">
            <a:avLst/>
          </a:prstGeom>
          <a:solidFill>
            <a:srgbClr val="66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ctr">
            <a:noAutofit/>
          </a:bodyPr>
          <a:lstStyle/>
          <a:p>
            <a:pPr lvl="0" algn="ctr">
              <a:lnSpc>
                <a:spcPts val="1400"/>
              </a:lnSpc>
              <a:buClr>
                <a:schemeClr val="accent3"/>
              </a:buClr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Функционирует как ситуационный центр сбора,  анализа и передачи информации с технических средств обеспечения транспортной безопасности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718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504056"/>
          </a:xfrm>
        </p:spPr>
        <p:txBody>
          <a:bodyPr>
            <a:normAutofit/>
          </a:bodyPr>
          <a:lstStyle/>
          <a:p>
            <a:pPr algn="ctr">
              <a:lnSpc>
                <a:spcPts val="3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2016224" cy="648072"/>
          </a:xfrm>
          <a:solidFill>
            <a:srgbClr val="FF9999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Социальная эффективность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123"/>
          <p:cNvSpPr txBox="1">
            <a:spLocks noGrp="1"/>
          </p:cNvSpPr>
          <p:nvPr>
            <p:ph type="sldNum" sz="quarter" idx="4294967295"/>
          </p:nvPr>
        </p:nvSpPr>
        <p:spPr>
          <a:xfrm>
            <a:off x="8604448" y="127472"/>
            <a:ext cx="320928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dirty="0">
                <a:solidFill>
                  <a:schemeClr val="bg1"/>
                </a:solidFill>
              </a:rPr>
              <a:pPr marL="25400">
                <a:lnSpc>
                  <a:spcPts val="1645"/>
                </a:lnSpc>
              </a:pPr>
              <a:t>14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970156" y="2953454"/>
            <a:ext cx="3384376" cy="1008112"/>
          </a:xfrm>
          <a:prstGeom prst="rect">
            <a:avLst/>
          </a:prstGeom>
          <a:solidFill>
            <a:srgbClr val="99FF99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>
            <a:noAutofit/>
          </a:bodyPr>
          <a:lstStyle/>
          <a:p>
            <a:pPr marL="0" lvl="2" algn="ctr">
              <a:lnSpc>
                <a:spcPts val="1800"/>
              </a:lnSpc>
              <a:spcBef>
                <a:spcPts val="300"/>
              </a:spcBef>
              <a:buClr>
                <a:schemeClr val="accent3"/>
              </a:buClr>
            </a:pPr>
            <a:r>
              <a:rPr lang="ru-RU" sz="1600" dirty="0" smtClean="0"/>
              <a:t>Снижения финансовой нагрузки на предприятие, за счёт уменьшения штрафных санкций контрольно-надзорных органов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973459" y="2096852"/>
            <a:ext cx="1368152" cy="648072"/>
          </a:xfrm>
          <a:prstGeom prst="rect">
            <a:avLst/>
          </a:prstGeom>
          <a:solidFill>
            <a:srgbClr val="B5BEFD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ctr">
            <a:noAutofit/>
          </a:bodyPr>
          <a:lstStyle/>
          <a:p>
            <a:pPr marR="0" lvl="0" algn="ctr" defTabSz="914400" rtl="0" eaLnBrk="1" fontAlgn="auto" latinLnBrk="0" hangingPunct="1">
              <a:lnSpc>
                <a:spcPts val="18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Прямой </a:t>
            </a:r>
          </a:p>
          <a:p>
            <a:pPr marR="0" lvl="0" algn="ctr" defTabSz="914400" rtl="0" eaLnBrk="1" fontAlgn="auto" latinLnBrk="0" hangingPunct="1">
              <a:lnSpc>
                <a:spcPts val="18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эффект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23528" y="2044492"/>
            <a:ext cx="2016224" cy="2016224"/>
          </a:xfrm>
          <a:prstGeom prst="rect">
            <a:avLst/>
          </a:prstGeom>
          <a:solidFill>
            <a:srgbClr val="FF9999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ctr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195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Эффективность в рамках деятельности</a:t>
            </a:r>
            <a:r>
              <a:rPr kumimoji="0" lang="ru-RU" sz="195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предприятия</a:t>
            </a:r>
            <a:endParaRPr kumimoji="0" lang="ru-RU" sz="195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973459" y="3086248"/>
            <a:ext cx="1368152" cy="648072"/>
          </a:xfrm>
          <a:prstGeom prst="rect">
            <a:avLst/>
          </a:prstGeom>
          <a:solidFill>
            <a:srgbClr val="B5BEFD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ctr">
            <a:noAutofit/>
          </a:bodyPr>
          <a:lstStyle/>
          <a:p>
            <a:pPr marR="0" lvl="0" algn="ctr" defTabSz="914400" rtl="0" eaLnBrk="1" fontAlgn="auto" latinLnBrk="0" hangingPunct="1">
              <a:lnSpc>
                <a:spcPts val="1800"/>
              </a:lnSpc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Косвенный эффект 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4970156" y="2044492"/>
            <a:ext cx="3384376" cy="792088"/>
          </a:xfrm>
          <a:prstGeom prst="rect">
            <a:avLst/>
          </a:prstGeom>
          <a:solidFill>
            <a:srgbClr val="99FF99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ctr">
            <a:noAutofit/>
          </a:bodyPr>
          <a:lstStyle/>
          <a:p>
            <a:pPr marL="0" lvl="2" algn="ctr">
              <a:lnSpc>
                <a:spcPts val="1800"/>
              </a:lnSpc>
              <a:buClr>
                <a:schemeClr val="accent3"/>
              </a:buClr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Обеспечение устойчивого </a:t>
            </a:r>
          </a:p>
          <a:p>
            <a:pPr marL="0" lvl="2" algn="ctr">
              <a:lnSpc>
                <a:spcPts val="1800"/>
              </a:lnSpc>
              <a:buClr>
                <a:schemeClr val="accent3"/>
              </a:buClr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безопасного функционирования </a:t>
            </a:r>
          </a:p>
          <a:p>
            <a:pPr marL="0" lvl="2" algn="ctr">
              <a:lnSpc>
                <a:spcPts val="1800"/>
              </a:lnSpc>
              <a:buClr>
                <a:schemeClr val="accent3"/>
              </a:buClr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ОАО «Омский аэропорт»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2339752" y="4276740"/>
            <a:ext cx="2630404" cy="1168484"/>
          </a:xfrm>
          <a:prstGeom prst="rect">
            <a:avLst/>
          </a:prstGeom>
          <a:solidFill>
            <a:srgbClr val="99FF99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>
            <a:noAutofit/>
          </a:bodyPr>
          <a:lstStyle/>
          <a:p>
            <a:pPr marL="0" lvl="2" algn="ctr">
              <a:lnSpc>
                <a:spcPts val="1700"/>
              </a:lnSpc>
              <a:spcBef>
                <a:spcPts val="300"/>
              </a:spcBef>
              <a:buClr>
                <a:schemeClr val="accent3"/>
              </a:buClr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</a:p>
          <a:p>
            <a:pPr marL="0" lvl="2" algn="ctr">
              <a:lnSpc>
                <a:spcPts val="1700"/>
              </a:lnSpc>
              <a:spcBef>
                <a:spcPts val="300"/>
              </a:spcBef>
              <a:buClr>
                <a:schemeClr val="accent3"/>
              </a:buClr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профессиональной среде (отрасли гражданской авиации) положительного имиджа предприятия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2987824" y="1196752"/>
            <a:ext cx="5760640" cy="576064"/>
          </a:xfrm>
          <a:prstGeom prst="rect">
            <a:avLst/>
          </a:prstGeom>
          <a:solidFill>
            <a:srgbClr val="99FF99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>
            <a:no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Достижение значимого социального эффекта – повышения уровня защиты населения в аэропорту Омск (Центральный)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2411760" y="1340768"/>
            <a:ext cx="504056" cy="360040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326422" y="5767204"/>
            <a:ext cx="2016224" cy="648072"/>
          </a:xfrm>
          <a:prstGeom prst="rect">
            <a:avLst/>
          </a:prstGeom>
          <a:solidFill>
            <a:srgbClr val="FF9999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Значимость</a:t>
            </a: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для региона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2483768" y="5896396"/>
            <a:ext cx="504056" cy="360040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одержимое 2"/>
          <p:cNvSpPr txBox="1">
            <a:spLocks/>
          </p:cNvSpPr>
          <p:nvPr/>
        </p:nvSpPr>
        <p:spPr>
          <a:xfrm>
            <a:off x="3059832" y="5587184"/>
            <a:ext cx="5760640" cy="1008112"/>
          </a:xfrm>
          <a:prstGeom prst="rect">
            <a:avLst/>
          </a:prstGeom>
          <a:solidFill>
            <a:srgbClr val="99FF99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>
            <a:noAutofit/>
          </a:bodyPr>
          <a:lstStyle/>
          <a:p>
            <a:pPr algn="ctr">
              <a:lnSpc>
                <a:spcPts val="18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Позиционирование Омской области как региона, имеющего объект транспортной инфраструктуры воздушного транспорта, соответствующий установленным требованиям в области обеспечения авиационной и транспортной безопасности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2411760" y="2240868"/>
            <a:ext cx="504056" cy="360040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4411038" y="2240868"/>
            <a:ext cx="504056" cy="360040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2422085" y="3196062"/>
            <a:ext cx="504056" cy="360040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4411038" y="3206147"/>
            <a:ext cx="504056" cy="360040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3441511" y="3840278"/>
            <a:ext cx="432048" cy="360040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5589240"/>
            <a:ext cx="7560840" cy="70182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123"/>
          <p:cNvSpPr txBox="1">
            <a:spLocks noGrp="1"/>
          </p:cNvSpPr>
          <p:nvPr>
            <p:ph type="sldNum" sz="quarter" idx="4294967295"/>
          </p:nvPr>
        </p:nvSpPr>
        <p:spPr>
          <a:xfrm>
            <a:off x="8604448" y="127472"/>
            <a:ext cx="320928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dirty="0">
                <a:solidFill>
                  <a:schemeClr val="bg1"/>
                </a:solidFill>
              </a:rPr>
              <a:pPr marL="25400">
                <a:lnSpc>
                  <a:spcPts val="1645"/>
                </a:lnSpc>
              </a:pPr>
              <a:t>15</a:t>
            </a:fld>
            <a:endParaRPr dirty="0">
              <a:solidFill>
                <a:schemeClr val="bg1"/>
              </a:solidFill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849694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849694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946" y="620688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 И  КОНЦЕПЦИЯ  ПРОЕКТА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9832" y="1430433"/>
            <a:ext cx="5904656" cy="3169511"/>
          </a:xfrm>
        </p:spPr>
        <p:txBody>
          <a:bodyPr>
            <a:noAutofit/>
          </a:bodyPr>
          <a:lstStyle/>
          <a:p>
            <a:pPr marL="109728" indent="0" algn="ctr">
              <a:lnSpc>
                <a:spcPts val="24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Разработка, внедрение и обеспечение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эффективного функционирования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ОАО «Омский аэропорт новой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организационной структуры,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позволяющей,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выполнять задачи по обеспечению как авиационной, так и транспортной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безопасности, а также создание  условий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совершенствования деятельности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сфере обеспечения защиты населения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объекте транспортной инфраструктуры -  аэропорт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Омск (Центральный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123"/>
          <p:cNvSpPr txBox="1">
            <a:spLocks noGrp="1"/>
          </p:cNvSpPr>
          <p:nvPr>
            <p:ph type="sldNum" sz="quarter" idx="4294967295"/>
          </p:nvPr>
        </p:nvSpPr>
        <p:spPr>
          <a:xfrm>
            <a:off x="8676456" y="116632"/>
            <a:ext cx="248920" cy="2073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dirty="0">
                <a:solidFill>
                  <a:schemeClr val="bg1"/>
                </a:solidFill>
              </a:rPr>
              <a:pPr marL="25400">
                <a:lnSpc>
                  <a:spcPts val="1645"/>
                </a:lnSpc>
              </a:pPr>
              <a:t>2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23528" y="1340768"/>
            <a:ext cx="2520280" cy="43251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Font typeface="Georgia"/>
              <a:buNone/>
            </a:pPr>
            <a:endParaRPr lang="ru-RU" dirty="0"/>
          </a:p>
        </p:txBody>
      </p:sp>
      <p:pic>
        <p:nvPicPr>
          <p:cNvPr id="2050" name="Picture 2" descr="C:\Users\svv\Desktop\Обучение - гос план\ПРОЕКТ\ПРЕЗЕНТАЦИЯ по проекту (образец)\Досмотр рам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31" y="1340768"/>
            <a:ext cx="2808601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539552" y="3503324"/>
            <a:ext cx="3168352" cy="201390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Font typeface="Georgia"/>
              <a:buNone/>
            </a:pPr>
            <a:endParaRPr lang="ru-RU" dirty="0"/>
          </a:p>
        </p:txBody>
      </p:sp>
      <p:pic>
        <p:nvPicPr>
          <p:cNvPr id="2051" name="Picture 3" descr="C:\Users\svv\Desktop\Обучение - гос план\ПРОЕКТ\ПРЕЗЕНТАЦИЯ по проекту (образец)\4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31" y="3015189"/>
            <a:ext cx="2808601" cy="163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251231" y="4797152"/>
            <a:ext cx="2952617" cy="172525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endParaRPr lang="ru-RU" dirty="0"/>
          </a:p>
        </p:txBody>
      </p:sp>
      <p:pic>
        <p:nvPicPr>
          <p:cNvPr id="1026" name="Picture 2" descr="C:\Users\svv\Desktop\Обучение - гос план\ПРОЕКТ\ПРЕЗЕНТАЦИЯ по проекту (образец)\Фото - ГБ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97151"/>
            <a:ext cx="2664296" cy="172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3491880" y="4654607"/>
            <a:ext cx="2952617" cy="172525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endParaRPr lang="ru-RU" dirty="0"/>
          </a:p>
        </p:txBody>
      </p:sp>
      <p:pic>
        <p:nvPicPr>
          <p:cNvPr id="1027" name="Picture 3" descr="C:\Users\svv\Desktop\РАБОТА -аэропорт (разное)\ПРОВЕРКИ Ротранснадзора\Проверка Ространснадзора - июль 2020 г\33.1 Фотоматериалы по КПП и КЭ\КПП № 2\DSC000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797151"/>
            <a:ext cx="2671330" cy="172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vv\Desktop\Обучение - гос план\ПРОЕКТ\ПРЕЗЕНТАЦИЯ по проекту (образец)\Фото ПУ ОТБ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30" y="4797152"/>
            <a:ext cx="2880610" cy="175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65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620688"/>
            <a:ext cx="6433171" cy="57606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СПРАВКА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99792" y="1196752"/>
            <a:ext cx="6192687" cy="1296144"/>
          </a:xfrm>
        </p:spPr>
        <p:txBody>
          <a:bodyPr>
            <a:normAutofit fontScale="92500"/>
          </a:bodyPr>
          <a:lstStyle/>
          <a:p>
            <a:pPr marL="109728" lvl="0" indent="0" algn="ctr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1997 год</a:t>
            </a:r>
          </a:p>
          <a:p>
            <a:pPr marL="109728" lvl="0" indent="0" algn="ctr">
              <a:lnSpc>
                <a:spcPts val="2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Воздушным кодексом РФ введены обязательные требования об обеспечении авиационной безопасности службами авиационной безопасности аэропортов.</a:t>
            </a: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604448" y="10633"/>
            <a:ext cx="336952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lang="ru-RU">
                <a:solidFill>
                  <a:schemeClr val="bg1"/>
                </a:solidFill>
              </a:rPr>
              <a:pPr marL="25400">
                <a:lnSpc>
                  <a:spcPts val="1645"/>
                </a:lnSpc>
              </a:pPr>
              <a:t>3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2699792" y="2636912"/>
            <a:ext cx="6073132" cy="1944216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1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lnSpc>
                <a:spcPts val="2000"/>
              </a:lnSpc>
              <a:buFont typeface="Georgia"/>
              <a:buNone/>
            </a:pPr>
            <a:r>
              <a:rPr lang="ru-RU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2007 год</a:t>
            </a:r>
          </a:p>
          <a:p>
            <a:pPr marL="109728" lvl="0" indent="0" algn="ctr">
              <a:lnSpc>
                <a:spcPts val="2000"/>
              </a:lnSpc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участившимися случаями террористических актов в отношении объектов транспортной инфраструктуры и транспортных средств всех видов транспорта, издан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ФЗ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транспортной безопасности», которым были введены обязательные требования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обеспечению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транспортной безопасности.</a:t>
            </a:r>
          </a:p>
          <a:p>
            <a:pPr marL="109728" indent="0">
              <a:buFont typeface="Georgia"/>
              <a:buNone/>
            </a:pPr>
            <a:endParaRPr lang="ru-RU" dirty="0"/>
          </a:p>
        </p:txBody>
      </p:sp>
      <p:pic>
        <p:nvPicPr>
          <p:cNvPr id="1026" name="Picture 2" descr="C:\Users\svv\Desktop\Обучение - гос план\ПРОЕКТ\ПРЕЗЕНТАЦИЯ по проекту (образец)\Логотип АБ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404691"/>
            <a:ext cx="1704883" cy="131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3"/>
          <p:cNvSpPr txBox="1">
            <a:spLocks/>
          </p:cNvSpPr>
          <p:nvPr/>
        </p:nvSpPr>
        <p:spPr>
          <a:xfrm>
            <a:off x="2699792" y="4704817"/>
            <a:ext cx="6073132" cy="1800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1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lv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</a:t>
            </a:r>
          </a:p>
          <a:p>
            <a:pPr marL="109728" lvl="0" indent="0" algn="ctr">
              <a:lnSpc>
                <a:spcPts val="2000"/>
              </a:lnSpc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VIII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Всероссийской конференции  по транспортной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безопасности,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руководством Минтранса России и Федерального агентства воздушного транспорта, озвучена информация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объединении авиационной и транспортной безопасности в один вид деятельности</a:t>
            </a:r>
          </a:p>
        </p:txBody>
      </p:sp>
      <p:pic>
        <p:nvPicPr>
          <p:cNvPr id="1027" name="Picture 3" descr="C:\Users\svv\Desktop\Обучение - гос план\ПРОЕКТ\ПРЕЗЕНТАЦИЯ по проекту (образец)\Логотип Т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62" y="2963795"/>
            <a:ext cx="1890389" cy="140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3"/>
          <p:cNvSpPr txBox="1">
            <a:spLocks/>
          </p:cNvSpPr>
          <p:nvPr/>
        </p:nvSpPr>
        <p:spPr>
          <a:xfrm>
            <a:off x="2123728" y="4797152"/>
            <a:ext cx="6352940" cy="14401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1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endParaRPr lang="ru-RU" dirty="0"/>
          </a:p>
        </p:txBody>
      </p:sp>
      <p:pic>
        <p:nvPicPr>
          <p:cNvPr id="1028" name="Picture 4" descr="C:\Users\svv\Desktop\Обучение - гос план\ПРОЕКТ\ПРЕЗЕНТАЦИЯ по проекту (образец)\АБ и ТБ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39" y="4745857"/>
            <a:ext cx="2232248" cy="175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60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640960" cy="57606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ТЕНДЕНЦИИ И  СТАТИСТИЧЕСКИЕ  ДАННЫЕ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15816" y="1268760"/>
            <a:ext cx="6025584" cy="2880320"/>
          </a:xfrm>
        </p:spPr>
        <p:txBody>
          <a:bodyPr anchor="ctr">
            <a:normAutofit/>
          </a:bodyPr>
          <a:lstStyle/>
          <a:p>
            <a:pPr marL="3175" indent="0" algn="ctr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проводимой в РФ «регуляторной гильотины», в 2019 году в Минтрансе России сформирована межведомственная рабочая группа, основной задачей которой является гармонизация требований законодательства о транспортной </a:t>
            </a:r>
          </a:p>
          <a:p>
            <a:pPr marL="3175" indent="0" algn="ctr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авиационной безопасности, с целью устранения противоречий и исключения дублирования проводимых мероприятий.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04448" y="10633"/>
            <a:ext cx="336952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lang="ru-RU">
                <a:solidFill>
                  <a:schemeClr val="bg1"/>
                </a:solidFill>
              </a:rPr>
              <a:pPr marL="25400">
                <a:lnSpc>
                  <a:spcPts val="1645"/>
                </a:lnSpc>
              </a:pPr>
              <a:t>4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Объект 5" descr="C:\Users\svv\Desktop\Обучение - гос план\ПРОЕКТ\Приложения к ПРОЕКТУ\01.PN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2590150" cy="30243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Объект 3"/>
          <p:cNvSpPr txBox="1">
            <a:spLocks/>
          </p:cNvSpPr>
          <p:nvPr/>
        </p:nvSpPr>
        <p:spPr>
          <a:xfrm>
            <a:off x="109642" y="4221088"/>
            <a:ext cx="4752528" cy="237626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1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lnSpc>
                <a:spcPts val="19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Статистические данные</a:t>
            </a:r>
          </a:p>
          <a:p>
            <a:pPr marL="0" indent="0" algn="ctr" fontAlgn="base">
              <a:lnSpc>
                <a:spcPts val="19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количества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транспортной инфраструктуры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международных аэропортов)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прошедших аккредитацию </a:t>
            </a:r>
          </a:p>
          <a:p>
            <a:pPr marL="0" indent="0" algn="ctr" fontAlgn="base">
              <a:lnSpc>
                <a:spcPts val="19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 подразделений транспортной безопасности за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2018-2020годы</a:t>
            </a:r>
          </a:p>
          <a:p>
            <a:pPr marL="0" indent="0" algn="ctr" fontAlgn="base">
              <a:lnSpc>
                <a:spcPts val="19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://favt.ru/dejatelnost-transportnaja-bezopasnost-reestr-accreditovanyh-podrazdeleniy/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4668468" y="4293096"/>
            <a:ext cx="4104456" cy="22322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1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fontAlgn="base">
              <a:lnSpc>
                <a:spcPts val="1900"/>
              </a:lnSpc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436015375"/>
              </p:ext>
            </p:extLst>
          </p:nvPr>
        </p:nvGraphicFramePr>
        <p:xfrm>
          <a:off x="4899345" y="4293096"/>
          <a:ext cx="4032448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4981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 ПОЛОЖЕНИЯ  ДЕЛ  В  ОТРАСЛИ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123"/>
          <p:cNvSpPr txBox="1">
            <a:spLocks noGrp="1"/>
          </p:cNvSpPr>
          <p:nvPr>
            <p:ph type="sldNum" sz="quarter" idx="4294967295"/>
          </p:nvPr>
        </p:nvSpPr>
        <p:spPr>
          <a:xfrm>
            <a:off x="8676456" y="116632"/>
            <a:ext cx="248920" cy="2073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dirty="0">
                <a:solidFill>
                  <a:schemeClr val="bg1"/>
                </a:solidFill>
              </a:rPr>
              <a:pPr marL="25400">
                <a:lnSpc>
                  <a:spcPts val="1645"/>
                </a:lnSpc>
              </a:pPr>
              <a:t>5</a:t>
            </a:fld>
            <a:endParaRPr dirty="0">
              <a:solidFill>
                <a:schemeClr val="bg1"/>
              </a:solidFill>
            </a:endParaRPr>
          </a:p>
        </p:txBody>
      </p:sp>
      <p:pic>
        <p:nvPicPr>
          <p:cNvPr id="8" name="Объект 7" descr="https://www.aex.ru/imgupl/11325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" y="1412874"/>
            <a:ext cx="8247608" cy="4896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049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84976" cy="576064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 ПОЛОЖЕНИЯ  ДЕЛ  НА  ПРЕДПРИЯТИИ</a:t>
            </a:r>
            <a:endParaRPr lang="ru-RU" sz="2700" dirty="0"/>
          </a:p>
        </p:txBody>
      </p:sp>
      <p:sp>
        <p:nvSpPr>
          <p:cNvPr id="6" name="object 123"/>
          <p:cNvSpPr txBox="1">
            <a:spLocks noGrp="1"/>
          </p:cNvSpPr>
          <p:nvPr>
            <p:ph type="sldNum" sz="quarter" idx="4294967295"/>
          </p:nvPr>
        </p:nvSpPr>
        <p:spPr>
          <a:xfrm>
            <a:off x="8676456" y="116632"/>
            <a:ext cx="248920" cy="2073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dirty="0">
                <a:solidFill>
                  <a:schemeClr val="bg1"/>
                </a:solidFill>
              </a:rPr>
              <a:pPr marL="25400">
                <a:lnSpc>
                  <a:spcPts val="1645"/>
                </a:lnSpc>
              </a:pPr>
              <a:t>6</a:t>
            </a:fld>
            <a:endParaRPr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8640960" cy="42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75928" y="1412776"/>
            <a:ext cx="8568952" cy="792088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пассажиропотока </a:t>
            </a:r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направлению полётов внутренних воздушных линий </a:t>
            </a:r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аэропорту Омск (Центральный)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 2020 года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65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55780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ПРОЕКТА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5647750"/>
              </p:ext>
            </p:extLst>
          </p:nvPr>
        </p:nvGraphicFramePr>
        <p:xfrm>
          <a:off x="107502" y="1268761"/>
          <a:ext cx="8928995" cy="48769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2243"/>
                <a:gridCol w="871121"/>
                <a:gridCol w="798528"/>
                <a:gridCol w="1666404"/>
                <a:gridCol w="148432"/>
                <a:gridCol w="2032617"/>
                <a:gridCol w="1669650"/>
              </a:tblGrid>
              <a:tr h="1082553">
                <a:tc gridSpan="2"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0973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cap="none" spc="0" dirty="0" smtClean="0">
                          <a:ln w="10541" cmpd="sng">
                            <a:solidFill>
                              <a:srgbClr val="7D7D7D">
                                <a:tint val="100000"/>
                                <a:shade val="100000"/>
                                <a:satMod val="110000"/>
                              </a:srgb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</a:rPr>
                        <a:t>Руководители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cap="none" spc="0" dirty="0" smtClean="0">
                          <a:ln w="10541" cmpd="sng">
                            <a:solidFill>
                              <a:srgbClr val="7D7D7D">
                                <a:tint val="100000"/>
                                <a:shade val="100000"/>
                                <a:satMod val="110000"/>
                              </a:srgb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</a:rPr>
                        <a:t>и персонал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cap="none" spc="0" dirty="0" smtClean="0">
                          <a:ln w="10541" cmpd="sng">
                            <a:solidFill>
                              <a:srgbClr val="7D7D7D">
                                <a:tint val="100000"/>
                                <a:shade val="100000"/>
                                <a:satMod val="110000"/>
                              </a:srgb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</a:rPr>
                        <a:t>ОАО «Омский аэропорт»</a:t>
                      </a:r>
                    </a:p>
                    <a:p>
                      <a:pPr algn="ctr"/>
                      <a:endParaRPr lang="ru-RU" b="1" cap="none" spc="0" dirty="0">
                        <a:ln w="10541" cmpd="sng">
                          <a:solidFill>
                            <a:srgbClr val="7D7D7D">
                              <a:tint val="100000"/>
                              <a:shade val="100000"/>
                              <a:satMod val="110000"/>
                            </a:srgb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/>
                      <a:r>
                        <a:rPr lang="ru-RU" b="1" cap="none" spc="0" dirty="0" smtClean="0">
                          <a:ln w="10541" cmpd="sng">
                            <a:solidFill>
                              <a:srgbClr val="7D7D7D">
                                <a:tint val="100000"/>
                                <a:shade val="100000"/>
                                <a:satMod val="110000"/>
                              </a:srgb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</a:rPr>
                        <a:t>Руководители</a:t>
                      </a:r>
                    </a:p>
                    <a:p>
                      <a:pPr marL="0" indent="0" algn="ctr"/>
                      <a:r>
                        <a:rPr lang="ru-RU" b="1" cap="none" spc="0" dirty="0" smtClean="0">
                          <a:ln w="10541" cmpd="sng">
                            <a:solidFill>
                              <a:srgbClr val="7D7D7D">
                                <a:tint val="100000"/>
                                <a:shade val="100000"/>
                                <a:satMod val="110000"/>
                              </a:srgb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</a:rPr>
                        <a:t>  и персонал образовательных организаций ДПО</a:t>
                      </a:r>
                    </a:p>
                    <a:p>
                      <a:pPr marL="0" indent="0" algn="ctr"/>
                      <a:endParaRPr lang="ru-RU" b="1" cap="none" spc="0" dirty="0">
                        <a:ln w="10541" cmpd="sng">
                          <a:solidFill>
                            <a:srgbClr val="7D7D7D">
                              <a:tint val="100000"/>
                              <a:shade val="100000"/>
                              <a:satMod val="110000"/>
                            </a:srgb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cap="none" spc="0" dirty="0" smtClean="0">
                          <a:ln w="10541" cmpd="sng">
                            <a:solidFill>
                              <a:srgbClr val="7D7D7D">
                                <a:tint val="100000"/>
                                <a:shade val="100000"/>
                                <a:satMod val="110000"/>
                              </a:srgb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</a:rPr>
                        <a:t>Руководители и персонал </a:t>
                      </a:r>
                      <a:r>
                        <a:rPr lang="ru-RU" sz="1800" b="1" cap="none" spc="0" dirty="0" smtClean="0">
                          <a:ln w="10541" cmpd="sng">
                            <a:solidFill>
                              <a:srgbClr val="7D7D7D">
                                <a:tint val="100000"/>
                                <a:shade val="100000"/>
                                <a:satMod val="110000"/>
                              </a:srgb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аттестующих организаций, органов аттестации и специализированных организаций </a:t>
                      </a:r>
                      <a:r>
                        <a:rPr lang="ru-RU" sz="1200" b="0" cap="none" spc="0" dirty="0" smtClean="0">
                          <a:ln w="10541" cmpd="sng">
                            <a:solidFill>
                              <a:srgbClr val="7D7D7D">
                                <a:tint val="100000"/>
                                <a:shade val="100000"/>
                                <a:satMod val="110000"/>
                              </a:srgb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(аккредитованных для проведения оценки уязвимости)</a:t>
                      </a:r>
                      <a:endParaRPr lang="ru-RU" sz="1200" b="0" cap="none" spc="0" dirty="0">
                        <a:ln w="10541" cmpd="sng">
                          <a:solidFill>
                            <a:srgbClr val="7D7D7D">
                              <a:tint val="100000"/>
                              <a:shade val="100000"/>
                              <a:satMod val="110000"/>
                            </a:srgb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016">
                <a:tc gridSpan="7"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250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2720">
                <a:tc>
                  <a:txBody>
                    <a:bodyPr/>
                    <a:lstStyle/>
                    <a:p>
                      <a:pPr algn="ctr"/>
                      <a:r>
                        <a:rPr lang="ru-RU" sz="1800" b="1" cap="none" spc="0" dirty="0" smtClean="0">
                          <a:ln w="10541" cmpd="sng">
                            <a:solidFill>
                              <a:srgbClr val="7D7D7D">
                                <a:tint val="100000"/>
                                <a:shade val="100000"/>
                                <a:satMod val="110000"/>
                              </a:srgb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ФСБ России</a:t>
                      </a:r>
                      <a:endParaRPr lang="ru-RU" sz="1800" b="1" cap="none" spc="0" dirty="0">
                        <a:ln w="10541" cmpd="sng">
                          <a:solidFill>
                            <a:srgbClr val="7D7D7D">
                              <a:tint val="100000"/>
                              <a:shade val="100000"/>
                              <a:satMod val="110000"/>
                            </a:srgb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cap="none" spc="0" dirty="0" smtClean="0">
                          <a:ln w="10541" cmpd="sng">
                            <a:solidFill>
                              <a:srgbClr val="7D7D7D">
                                <a:tint val="100000"/>
                                <a:shade val="100000"/>
                                <a:satMod val="110000"/>
                              </a:srgb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МВД России</a:t>
                      </a:r>
                      <a:endParaRPr lang="ru-RU" sz="1800" b="1" cap="none" spc="0" dirty="0">
                        <a:ln w="10541" cmpd="sng">
                          <a:solidFill>
                            <a:srgbClr val="7D7D7D">
                              <a:tint val="100000"/>
                              <a:shade val="100000"/>
                              <a:satMod val="110000"/>
                            </a:srgb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/>
                      <a:r>
                        <a:rPr lang="ru-RU" sz="1800" b="1" cap="none" spc="0" dirty="0" smtClean="0">
                          <a:ln w="10541" cmpd="sng">
                            <a:solidFill>
                              <a:srgbClr val="7D7D7D">
                                <a:tint val="100000"/>
                                <a:shade val="100000"/>
                                <a:satMod val="110000"/>
                              </a:srgb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ФСВНГ России</a:t>
                      </a:r>
                    </a:p>
                    <a:p>
                      <a:pPr algn="ctr"/>
                      <a:r>
                        <a:rPr lang="ru-RU" sz="1800" b="1" cap="none" spc="0" dirty="0" smtClean="0">
                          <a:ln w="10541" cmpd="sng">
                            <a:solidFill>
                              <a:srgbClr val="7D7D7D">
                                <a:tint val="100000"/>
                                <a:shade val="100000"/>
                                <a:satMod val="110000"/>
                              </a:srgb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(Росгвардия)</a:t>
                      </a:r>
                      <a:endParaRPr lang="ru-RU" sz="1800" b="1" cap="none" spc="0" dirty="0">
                        <a:ln w="10541" cmpd="sng">
                          <a:solidFill>
                            <a:srgbClr val="7D7D7D">
                              <a:tint val="100000"/>
                              <a:shade val="100000"/>
                              <a:satMod val="110000"/>
                            </a:srgb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800" b="1" cap="none" spc="0" dirty="0" smtClean="0">
                          <a:ln w="10541" cmpd="sng">
                            <a:solidFill>
                              <a:srgbClr val="7D7D7D">
                                <a:tint val="100000"/>
                                <a:shade val="100000"/>
                                <a:satMod val="110000"/>
                              </a:srgb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ФСНСТ</a:t>
                      </a:r>
                    </a:p>
                    <a:p>
                      <a:pPr marL="0" indent="0" algn="ctr"/>
                      <a:r>
                        <a:rPr lang="ru-RU" sz="1800" b="1" cap="none" spc="0" dirty="0" smtClean="0">
                          <a:ln w="10541" cmpd="sng">
                            <a:solidFill>
                              <a:srgbClr val="7D7D7D">
                                <a:tint val="100000"/>
                                <a:shade val="100000"/>
                                <a:satMod val="110000"/>
                              </a:srgb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(Ространснадзор)</a:t>
                      </a:r>
                      <a:endParaRPr lang="ru-RU" sz="1800" b="1" cap="none" spc="0" dirty="0">
                        <a:ln w="10541" cmpd="sng">
                          <a:solidFill>
                            <a:srgbClr val="7D7D7D">
                              <a:tint val="100000"/>
                              <a:shade val="100000"/>
                              <a:satMod val="110000"/>
                            </a:srgb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cap="none" spc="0" dirty="0" smtClean="0">
                          <a:ln w="10541" cmpd="sng">
                            <a:solidFill>
                              <a:srgbClr val="7D7D7D">
                                <a:tint val="100000"/>
                                <a:shade val="100000"/>
                                <a:satMod val="110000"/>
                              </a:srgb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ФАВТ</a:t>
                      </a:r>
                    </a:p>
                    <a:p>
                      <a:pPr algn="ctr"/>
                      <a:r>
                        <a:rPr lang="ru-RU" sz="1800" b="1" cap="none" spc="0" dirty="0" smtClean="0">
                          <a:ln w="10541" cmpd="sng">
                            <a:solidFill>
                              <a:srgbClr val="7D7D7D">
                                <a:tint val="100000"/>
                                <a:shade val="100000"/>
                                <a:satMod val="110000"/>
                              </a:srgb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(Росавиация)</a:t>
                      </a:r>
                      <a:endParaRPr lang="ru-RU" sz="1800" b="1" cap="none" spc="0" dirty="0">
                        <a:ln w="10541" cmpd="sng">
                          <a:solidFill>
                            <a:srgbClr val="7D7D7D">
                              <a:tint val="100000"/>
                              <a:shade val="100000"/>
                              <a:satMod val="110000"/>
                            </a:srgb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" name="Picture 4" descr="C:\Users\svv\Desktop\Обучение - гос план\ПРОЕКТ\ПРЕЗЕНТАЦИЯ по проекту (образец)\Логотип Омского аэропорта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38050"/>
            <a:ext cx="2501416" cy="83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svv\Desktop\Обучение - гос план\ПРОЕКТ\ПРЕЗЕНТАЦИЯ по проекту (образец)\Open-Book-Icon-by-Zafreeloicon-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690" y="1196752"/>
            <a:ext cx="208555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62" y="1438050"/>
            <a:ext cx="1872327" cy="838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svv\Desktop\Обучение - гос план\ПРОЕКТ\ПРЕЗЕНТАЦИЯ по проекту (образец)\Фото - ФСБ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1972481" cy="139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578121"/>
            <a:ext cx="1584176" cy="919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509120"/>
            <a:ext cx="1152128" cy="97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C:\Users\svv\Desktop\Обучение - гос план\ПРОЕКТ\ПРЕЗЕНТАЦИЯ по проекту (образец)\Ространснадзор фото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437112"/>
            <a:ext cx="1146522" cy="109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svv\Desktop\Обучение - гос план\ПРОЕКТ\ПРЕЗЕНТАЦИЯ по проекту (образец)\Росавиация Фото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437112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ject 123"/>
          <p:cNvSpPr txBox="1">
            <a:spLocks noGrp="1"/>
          </p:cNvSpPr>
          <p:nvPr>
            <p:ph type="sldNum" sz="quarter" idx="4294967295"/>
          </p:nvPr>
        </p:nvSpPr>
        <p:spPr>
          <a:xfrm>
            <a:off x="8676456" y="116632"/>
            <a:ext cx="248920" cy="2073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dirty="0">
                <a:solidFill>
                  <a:schemeClr val="bg1"/>
                </a:solidFill>
              </a:rPr>
              <a:pPr marL="25400">
                <a:lnSpc>
                  <a:spcPts val="1645"/>
                </a:lnSpc>
              </a:pPr>
              <a:t>7</a:t>
            </a:fld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60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496944" cy="55780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  СТРУКТУРА  ПРОЕКТА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123"/>
          <p:cNvSpPr txBox="1">
            <a:spLocks noGrp="1"/>
          </p:cNvSpPr>
          <p:nvPr>
            <p:ph type="sldNum" sz="quarter" idx="4294967295"/>
          </p:nvPr>
        </p:nvSpPr>
        <p:spPr>
          <a:xfrm>
            <a:off x="8676456" y="116632"/>
            <a:ext cx="248920" cy="2073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dirty="0">
                <a:solidFill>
                  <a:schemeClr val="bg1"/>
                </a:solidFill>
              </a:rPr>
              <a:pPr marL="25400">
                <a:lnSpc>
                  <a:spcPts val="1645"/>
                </a:lnSpc>
              </a:pPr>
              <a:t>8</a:t>
            </a:fld>
            <a:endParaRPr dirty="0">
              <a:solidFill>
                <a:schemeClr val="bg1"/>
              </a:solidFill>
            </a:endParaRPr>
          </a:p>
        </p:txBody>
      </p:sp>
      <p:pic>
        <p:nvPicPr>
          <p:cNvPr id="5" name="Объект 4" descr="C:\Users\victo\Pictures\Орг структура проекта рис. 5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640959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178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 РИСКИ  ПРОЕКТА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123"/>
          <p:cNvSpPr txBox="1">
            <a:spLocks noGrp="1"/>
          </p:cNvSpPr>
          <p:nvPr>
            <p:ph type="sldNum" sz="quarter" idx="4294967295"/>
          </p:nvPr>
        </p:nvSpPr>
        <p:spPr>
          <a:xfrm>
            <a:off x="8676456" y="116632"/>
            <a:ext cx="248920" cy="2073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dirty="0">
                <a:solidFill>
                  <a:schemeClr val="bg1"/>
                </a:solidFill>
              </a:rPr>
              <a:pPr marL="25400">
                <a:lnSpc>
                  <a:spcPts val="1645"/>
                </a:lnSpc>
              </a:pPr>
              <a:t>9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1268760"/>
            <a:ext cx="2880320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ПРИЧИНА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3140968"/>
            <a:ext cx="2880320" cy="18002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Значительное снижение экономических показателей деятельности Омского аэропорта  в следствии влияния внешних факторов (пандемии, экономические </a:t>
            </a:r>
          </a:p>
          <a:p>
            <a:pPr algn="ctr">
              <a:lnSpc>
                <a:spcPts val="1700"/>
              </a:lnSpc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политические кризисы </a:t>
            </a:r>
          </a:p>
          <a:p>
            <a:pPr algn="ctr">
              <a:lnSpc>
                <a:spcPts val="1700"/>
              </a:lnSpc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др.).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19872" y="1916832"/>
            <a:ext cx="2664295" cy="10801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Необходимость существенного (кардинального) изменения работ по проекту.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19872" y="3140968"/>
            <a:ext cx="2664296" cy="86409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Отсутствие финансовых средств для выполнения ключевых работ по проекту.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372200" y="1916832"/>
            <a:ext cx="2520280" cy="10801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Корректировка работ проекта и перенос его реализации на более поздний срок.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372200" y="3140968"/>
            <a:ext cx="2520280" cy="86409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Прекращение реализации данного проекта </a:t>
            </a:r>
          </a:p>
          <a:p>
            <a:pPr algn="ctr">
              <a:lnSpc>
                <a:spcPts val="1700"/>
              </a:lnSpc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разработка нового.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1916832"/>
            <a:ext cx="2880320" cy="10801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Значительные изменения </a:t>
            </a:r>
          </a:p>
          <a:p>
            <a:pPr algn="ctr">
              <a:lnSpc>
                <a:spcPts val="1700"/>
              </a:lnSpc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руководящих нормативно-правовых актах (в рамках «регуляторной гильотины»).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347864" y="1268760"/>
            <a:ext cx="2736304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РИСК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372200" y="1268760"/>
            <a:ext cx="2520280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ПОСЛЕДСТВИЯ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3" y="4293096"/>
            <a:ext cx="5472608" cy="23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1811</TotalTime>
  <Words>911</Words>
  <Application>Microsoft Office PowerPoint</Application>
  <PresentationFormat>Экран (4:3)</PresentationFormat>
  <Paragraphs>245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Городская</vt:lpstr>
      <vt:lpstr>МИНОБРНАУКИ  РОССИИ федеральное государственное бюджетное образовательное учреждение высшего образования «Омский государственный университет им. Ф.М. Достоевского»  Центр делового образования Омского государственного университета</vt:lpstr>
      <vt:lpstr>ЦЕЛЬ  И  КОНЦЕПЦИЯ  ПРОЕКТА</vt:lpstr>
      <vt:lpstr>ИСТОРИЧЕСКАЯ  СПРАВКА</vt:lpstr>
      <vt:lpstr>ТЕНДЕНЦИИ И  СТАТИСТИЧЕСКИЕ  ДАННЫЕ</vt:lpstr>
      <vt:lpstr>АНАЛИЗ  ПОЛОЖЕНИЯ  ДЕЛ  В  ОТРАСЛИ</vt:lpstr>
      <vt:lpstr>АНАЛИЗ  ПОЛОЖЕНИЯ  ДЕЛ  НА  ПРЕДПРИЯТИИ</vt:lpstr>
      <vt:lpstr>УЧАСТНИКИ  ПРОЕКТА</vt:lpstr>
      <vt:lpstr>ОРГАНИЗАЦИОННАЯ  СТРУКТУРА  ПРОЕКТА</vt:lpstr>
      <vt:lpstr>ОСНОВНЫЕ  РИСКИ  ПРОЕКТА</vt:lpstr>
      <vt:lpstr>ЭТАПЫ  РЕАЛИЗАЦИИ  ПРОЕКТА</vt:lpstr>
      <vt:lpstr>СРОК  РЕАЛИЗАЦИИ  ПРОЕКТА</vt:lpstr>
      <vt:lpstr>СТОИМОСТЬ  ПРОЕКТА</vt:lpstr>
      <vt:lpstr>РЕЗУЛЬТАТЫ  РЕАЛИЗАЦИИ  ПРОЕКТА</vt:lpstr>
      <vt:lpstr>ЭФФЕКТИВНОСТЬ  ПРОЕКТА</vt:lpstr>
      <vt:lpstr>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 Валерьевич Савенко</dc:creator>
  <cp:lastModifiedBy>Гаврилов</cp:lastModifiedBy>
  <cp:revision>167</cp:revision>
  <dcterms:created xsi:type="dcterms:W3CDTF">2020-11-10T11:30:23Z</dcterms:created>
  <dcterms:modified xsi:type="dcterms:W3CDTF">2020-11-26T11:13:55Z</dcterms:modified>
</cp:coreProperties>
</file>