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392" r:id="rId4"/>
    <p:sldId id="391" r:id="rId5"/>
    <p:sldId id="393" r:id="rId6"/>
    <p:sldId id="390" r:id="rId7"/>
    <p:sldId id="285" r:id="rId8"/>
    <p:sldId id="286" r:id="rId9"/>
    <p:sldId id="352" r:id="rId10"/>
    <p:sldId id="387" r:id="rId11"/>
    <p:sldId id="351" r:id="rId12"/>
    <p:sldId id="394" r:id="rId13"/>
    <p:sldId id="397" r:id="rId14"/>
    <p:sldId id="398" r:id="rId15"/>
    <p:sldId id="395" r:id="rId16"/>
    <p:sldId id="396" r:id="rId17"/>
    <p:sldId id="328" r:id="rId18"/>
    <p:sldId id="385" r:id="rId19"/>
    <p:sldId id="263" r:id="rId20"/>
  </p:sldIdLst>
  <p:sldSz cx="9144000" cy="5143500" type="screen16x9"/>
  <p:notesSz cx="6797675" cy="9926638"/>
  <p:defaultTextStyle>
    <a:defPPr>
      <a:defRPr lang="ru-RU"/>
    </a:defPPr>
    <a:lvl1pPr marL="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  <a:srgbClr val="78B832"/>
    <a:srgbClr val="59C32F"/>
    <a:srgbClr val="89D969"/>
    <a:srgbClr val="3B9C14"/>
    <a:srgbClr val="64DC34"/>
    <a:srgbClr val="4DA828"/>
    <a:srgbClr val="479B25"/>
    <a:srgbClr val="A9DA74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00" autoAdjust="0"/>
  </p:normalViewPr>
  <p:slideViewPr>
    <p:cSldViewPr>
      <p:cViewPr varScale="1">
        <p:scale>
          <a:sx n="146" d="100"/>
          <a:sy n="146" d="100"/>
        </p:scale>
        <p:origin x="59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3936" y="-108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gomolov_AY.HQ\Desktop\22-12\&#1088;&#1084;\&#1055;&#1077;&#1088;&#1089;&#1086;&#1085;&#1072;&#1083;\&#1050;&#1086;&#1087;&#1080;&#1103;%20&#1057;&#1083;&#1072;&#1081;&#1076;_&#1054;&#1058;&#1059;_&#1056;&#1044;&#1040;_&#1041;&#1040;&#107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6;&#1072;&#1089;&#1095;&#1077;&#1090;_&#1101;&#1082;&#1086;&#1085;&#1086;&#1084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C42-4F78-A3A1-EB82232C33A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C42-4F78-A3A1-EB82232C33A0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42-4F78-A3A1-EB82232C3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635-4F7F-ACA2-9B4400339DD9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25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35-4F7F-ACA2-9B4400339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ABA-4997-B7BA-33A0F65358D2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25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BA-4997-B7BA-33A0F6535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74958431899475"/>
          <c:y val="7.1378048034158217E-2"/>
          <c:w val="0.66020109860360299"/>
          <c:h val="0.84114918449175069"/>
        </c:manualLayout>
      </c:layout>
      <c:doughnutChart>
        <c:varyColors val="1"/>
        <c:ser>
          <c:idx val="1"/>
          <c:order val="0"/>
          <c:tx>
            <c:strRef>
              <c:f>Персонал!$C$166</c:f>
              <c:strCache>
                <c:ptCount val="1"/>
                <c:pt idx="0">
                  <c:v>"Цифровая сеть"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96-46A6-86A0-6CF5511706C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96-46A6-86A0-6CF5511706C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96-46A6-86A0-6CF5511706C6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96-46A6-86A0-6CF5511706C6}"/>
              </c:ext>
            </c:extLst>
          </c:dPt>
          <c:cat>
            <c:strLit>
              <c:ptCount val="4"/>
              <c:pt idx="0">
                <c:v>Службы РЗА, АСУТП, IT, связи</c:v>
              </c:pt>
              <c:pt idx="1">
                <c:v>ОВБ, диспетчера, ремонтный и обслуживающий  персонал</c:v>
              </c:pt>
              <c:pt idx="2">
                <c:v>Прочие</c:v>
              </c:pt>
              <c:pt idx="3">
                <c:v>Группа учета э/э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Персонал!$C$167:$C$171</c:f>
              <c:numCache>
                <c:formatCode>0%</c:formatCode>
                <c:ptCount val="5"/>
                <c:pt idx="0">
                  <c:v>0.4200000000000001</c:v>
                </c:pt>
                <c:pt idx="1">
                  <c:v>0.25</c:v>
                </c:pt>
                <c:pt idx="2">
                  <c:v>8.0000000000000029E-2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2C96-46A6-86A0-6CF5511706C6}"/>
            </c:ext>
          </c:extLst>
        </c:ser>
        <c:ser>
          <c:idx val="3"/>
          <c:order val="1"/>
          <c:tx>
            <c:strRef>
              <c:f>Персонал!$G$166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C96-46A6-86A0-6CF5511706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6-46A6-86A0-6CF5511706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C96-46A6-86A0-6CF5511706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6-46A6-86A0-6CF5511706C6}"/>
              </c:ext>
            </c:extLst>
          </c:dPt>
          <c:cat>
            <c:strLit>
              <c:ptCount val="4"/>
              <c:pt idx="0">
                <c:v>Службы РЗА, АСУТП, IT, связи</c:v>
              </c:pt>
              <c:pt idx="1">
                <c:v>ОВБ, диспетчера, ремонтный и обслуживающий  персонал</c:v>
              </c:pt>
              <c:pt idx="2">
                <c:v>Прочие</c:v>
              </c:pt>
              <c:pt idx="3">
                <c:v>Группа учета э/э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Персонал!$G$166:$G$169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2C96-46A6-86A0-6CF5511706C6}"/>
            </c:ext>
          </c:extLst>
        </c:ser>
        <c:ser>
          <c:idx val="0"/>
          <c:order val="2"/>
          <c:tx>
            <c:strRef>
              <c:f>Персонал!$D$166</c:f>
              <c:strCache>
                <c:ptCount val="1"/>
                <c:pt idx="0">
                  <c:v>Текущее состояние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C96-46A6-86A0-6CF5511706C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6-46A6-86A0-6CF5511706C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C96-46A6-86A0-6CF5511706C6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C96-46A6-86A0-6CF5511706C6}"/>
              </c:ext>
            </c:extLst>
          </c:dPt>
          <c:cat>
            <c:strRef>
              <c:f>Персонал!$A$167:$A$170</c:f>
              <c:strCache>
                <c:ptCount val="4"/>
                <c:pt idx="0">
                  <c:v>Службы РЗА, АСУТП, IT, связи</c:v>
                </c:pt>
                <c:pt idx="1">
                  <c:v>ОВБ, диспетчера, ремонтный и обслуживающий  персонал</c:v>
                </c:pt>
                <c:pt idx="2">
                  <c:v>Прочие</c:v>
                </c:pt>
                <c:pt idx="3">
                  <c:v>Группа учета э/э</c:v>
                </c:pt>
              </c:strCache>
              <c:extLst/>
            </c:strRef>
          </c:cat>
          <c:val>
            <c:numRef>
              <c:f>Персонал!$D$167:$D$170</c:f>
              <c:numCache>
                <c:formatCode>0%</c:formatCode>
                <c:ptCount val="4"/>
                <c:pt idx="0">
                  <c:v>0.33000000000000013</c:v>
                </c:pt>
                <c:pt idx="1">
                  <c:v>0.35000000000000009</c:v>
                </c:pt>
                <c:pt idx="2">
                  <c:v>0.17</c:v>
                </c:pt>
                <c:pt idx="3">
                  <c:v>0.15000000000000005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A-2C96-46A6-86A0-6CF551170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1.0576294867314618E-2"/>
          <c:y val="0.92231353768918845"/>
          <c:w val="0.97469757848761562"/>
          <c:h val="4.2531033526658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220630264354211"/>
          <c:y val="3.2085561497326207E-2"/>
          <c:w val="0.42439153929288248"/>
          <c:h val="0.8714736059062135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ОЗ!$C$17</c:f>
              <c:strCache>
                <c:ptCount val="1"/>
                <c:pt idx="0">
                  <c:v>факт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9716775599128538E-3"/>
                  <c:y val="2.1390374331550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CA8-497F-A5DE-A84F228B6A22}"/>
                </c:ext>
              </c:extLst>
            </c:dLbl>
            <c:dLbl>
              <c:idx val="1"/>
              <c:layout>
                <c:manualLayout>
                  <c:x val="1.9172113289760286E-2"/>
                  <c:y val="7.1301247771836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A8-497F-A5DE-A84F228B6A22}"/>
                </c:ext>
              </c:extLst>
            </c:dLbl>
            <c:dLbl>
              <c:idx val="2"/>
              <c:layout>
                <c:manualLayout>
                  <c:x val="1.3943355119825708E-2"/>
                  <c:y val="1.06951871657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CA8-497F-A5DE-A84F228B6A22}"/>
                </c:ext>
              </c:extLst>
            </c:dLbl>
            <c:dLbl>
              <c:idx val="3"/>
              <c:layout>
                <c:manualLayout>
                  <c:x val="1.3943355119825708E-2"/>
                  <c:y val="1.4260249554367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A8-497F-A5DE-A84F228B6A22}"/>
                </c:ext>
              </c:extLst>
            </c:dLbl>
            <c:dLbl>
              <c:idx val="4"/>
              <c:layout>
                <c:manualLayout>
                  <c:x val="1.5686274509803921E-2"/>
                  <c:y val="1.7825311942959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CA8-497F-A5DE-A84F228B6A22}"/>
                </c:ext>
              </c:extLst>
            </c:dLbl>
            <c:dLbl>
              <c:idx val="5"/>
              <c:layout>
                <c:manualLayout>
                  <c:x val="2.9629629629629631E-2"/>
                  <c:y val="1.06951871657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CA8-497F-A5DE-A84F228B6A22}"/>
                </c:ext>
              </c:extLst>
            </c:dLbl>
            <c:dLbl>
              <c:idx val="6"/>
              <c:layout>
                <c:manualLayout>
                  <c:x val="1.5686274509803921E-2"/>
                  <c:y val="2.1390374331550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CA8-497F-A5DE-A84F228B6A22}"/>
                </c:ext>
              </c:extLst>
            </c:dLbl>
            <c:dLbl>
              <c:idx val="8"/>
              <c:layout>
                <c:manualLayout>
                  <c:x val="1.7429193899782137E-2"/>
                  <c:y val="-1.63396805236620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A8-497F-A5DE-A84F228B6A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ОЗ!$B$18:$B$26</c:f>
              <c:strCache>
                <c:ptCount val="9"/>
                <c:pt idx="0">
                  <c:v>Эффективность операционных затрат</c:v>
                </c:pt>
                <c:pt idx="1">
                  <c:v>Материалы на техобслуживание и ремонт</c:v>
                </c:pt>
                <c:pt idx="2">
                  <c:v>в т.ч. Затраты на ГСМ</c:v>
                </c:pt>
                <c:pt idx="3">
                  <c:v>Услуги сторонних ремонтных организаций</c:v>
                </c:pt>
                <c:pt idx="4">
                  <c:v>Услуги по техническому обслуживанию и ремонту оборудования</c:v>
                </c:pt>
                <c:pt idx="5">
                  <c:v>Услуги связи </c:v>
                </c:pt>
                <c:pt idx="6">
                  <c:v>Расходы на оплату труда</c:v>
                </c:pt>
                <c:pt idx="7">
                  <c:v>Страховые взносы</c:v>
                </c:pt>
                <c:pt idx="8">
                  <c:v>Обучение </c:v>
                </c:pt>
              </c:strCache>
            </c:strRef>
          </c:cat>
          <c:val>
            <c:numRef>
              <c:f>ОЗ!$C$18:$C$26</c:f>
              <c:numCache>
                <c:formatCode>#,##0</c:formatCode>
                <c:ptCount val="9"/>
                <c:pt idx="0">
                  <c:v>82714.354581843567</c:v>
                </c:pt>
                <c:pt idx="1">
                  <c:v>13473.638437491674</c:v>
                </c:pt>
                <c:pt idx="2">
                  <c:v>3330.981564170399</c:v>
                </c:pt>
                <c:pt idx="3">
                  <c:v>777.63345292329359</c:v>
                </c:pt>
                <c:pt idx="4">
                  <c:v>1220.3602995390281</c:v>
                </c:pt>
                <c:pt idx="5">
                  <c:v>290.49657102138934</c:v>
                </c:pt>
                <c:pt idx="6">
                  <c:v>51298.855862802367</c:v>
                </c:pt>
                <c:pt idx="7">
                  <c:v>15389.656758840709</c:v>
                </c:pt>
                <c:pt idx="8">
                  <c:v>263.71319922509105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A8-497F-A5DE-A84F228B6A22}"/>
            </c:ext>
          </c:extLst>
        </c:ser>
        <c:ser>
          <c:idx val="1"/>
          <c:order val="1"/>
          <c:tx>
            <c:strRef>
              <c:f>ОЗ!$D$17</c:f>
              <c:strCache>
                <c:ptCount val="1"/>
                <c:pt idx="0">
                  <c:v>2019 цифра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686274509803921E-2"/>
                  <c:y val="-7.1301247771836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CA8-497F-A5DE-A84F228B6A22}"/>
                </c:ext>
              </c:extLst>
            </c:dLbl>
            <c:dLbl>
              <c:idx val="1"/>
              <c:layout>
                <c:manualLayout>
                  <c:x val="2.4400871459694988E-2"/>
                  <c:y val="-7.1301247771836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CA8-497F-A5DE-A84F228B6A22}"/>
                </c:ext>
              </c:extLst>
            </c:dLbl>
            <c:dLbl>
              <c:idx val="2"/>
              <c:layout>
                <c:manualLayout>
                  <c:x val="1.3943355119825708E-2"/>
                  <c:y val="-1.06951871657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CA8-497F-A5DE-A84F228B6A22}"/>
                </c:ext>
              </c:extLst>
            </c:dLbl>
            <c:dLbl>
              <c:idx val="3"/>
              <c:layout>
                <c:manualLayout>
                  <c:x val="1.5686274509803921E-2"/>
                  <c:y val="3.5650623885918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CA8-497F-A5DE-A84F228B6A22}"/>
                </c:ext>
              </c:extLst>
            </c:dLbl>
            <c:dLbl>
              <c:idx val="4"/>
              <c:layout>
                <c:manualLayout>
                  <c:x val="1.56862745098039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CA8-497F-A5DE-A84F228B6A22}"/>
                </c:ext>
              </c:extLst>
            </c:dLbl>
            <c:dLbl>
              <c:idx val="5"/>
              <c:layout>
                <c:manualLayout>
                  <c:x val="2.9629629629629631E-2"/>
                  <c:y val="-1.06951871657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CA8-497F-A5DE-A84F228B6A22}"/>
                </c:ext>
              </c:extLst>
            </c:dLbl>
            <c:dLbl>
              <c:idx val="6"/>
              <c:layout>
                <c:manualLayout>
                  <c:x val="1.7429193899782137E-2"/>
                  <c:y val="-1.7825311942959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CA8-497F-A5DE-A84F228B6A22}"/>
                </c:ext>
              </c:extLst>
            </c:dLbl>
            <c:dLbl>
              <c:idx val="7"/>
              <c:layout>
                <c:manualLayout>
                  <c:x val="1.045751633986928E-2"/>
                  <c:y val="-1.7825311942959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CA8-497F-A5DE-A84F228B6A22}"/>
                </c:ext>
              </c:extLst>
            </c:dLbl>
            <c:dLbl>
              <c:idx val="8"/>
              <c:layout>
                <c:manualLayout>
                  <c:x val="1.3943355119825708E-2"/>
                  <c:y val="-2.1390374331550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CA8-497F-A5DE-A84F228B6A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ОЗ!$B$18:$B$26</c:f>
              <c:strCache>
                <c:ptCount val="9"/>
                <c:pt idx="0">
                  <c:v>Эффективность операционных затрат</c:v>
                </c:pt>
                <c:pt idx="1">
                  <c:v>Материалы на техобслуживание и ремонт</c:v>
                </c:pt>
                <c:pt idx="2">
                  <c:v>в т.ч. Затраты на ГСМ</c:v>
                </c:pt>
                <c:pt idx="3">
                  <c:v>Услуги сторонних ремонтных организаций</c:v>
                </c:pt>
                <c:pt idx="4">
                  <c:v>Услуги по техническому обслуживанию и ремонту оборудования</c:v>
                </c:pt>
                <c:pt idx="5">
                  <c:v>Услуги связи </c:v>
                </c:pt>
                <c:pt idx="6">
                  <c:v>Расходы на оплату труда</c:v>
                </c:pt>
                <c:pt idx="7">
                  <c:v>Страховые взносы</c:v>
                </c:pt>
                <c:pt idx="8">
                  <c:v>Обучение </c:v>
                </c:pt>
              </c:strCache>
            </c:strRef>
          </c:cat>
          <c:val>
            <c:numRef>
              <c:f>ОЗ!$D$18:$D$26</c:f>
              <c:numCache>
                <c:formatCode>#,##0</c:formatCode>
                <c:ptCount val="9"/>
                <c:pt idx="0">
                  <c:v>81031.982205972075</c:v>
                </c:pt>
                <c:pt idx="1">
                  <c:v>13204.16566874184</c:v>
                </c:pt>
                <c:pt idx="2">
                  <c:v>3097.812854678471</c:v>
                </c:pt>
                <c:pt idx="3">
                  <c:v>622.10676233863501</c:v>
                </c:pt>
                <c:pt idx="4">
                  <c:v>1098.3242695851254</c:v>
                </c:pt>
                <c:pt idx="5">
                  <c:v>246.92208536818092</c:v>
                </c:pt>
                <c:pt idx="6">
                  <c:v>50215.611062802367</c:v>
                </c:pt>
                <c:pt idx="7">
                  <c:v>15064.683318840711</c:v>
                </c:pt>
                <c:pt idx="8">
                  <c:v>580.16903829520027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CA8-497F-A5DE-A84F228B6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360064"/>
        <c:axId val="86361600"/>
        <c:axId val="0"/>
      </c:bar3DChart>
      <c:catAx>
        <c:axId val="863600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 i="0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86361600"/>
        <c:crosses val="autoZero"/>
        <c:auto val="1"/>
        <c:lblAlgn val="ctr"/>
        <c:lblOffset val="100"/>
        <c:noMultiLvlLbl val="0"/>
      </c:catAx>
      <c:valAx>
        <c:axId val="86361600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8636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95054133858271"/>
          <c:y val="0.44692107793456509"/>
          <c:w val="0.13327168088363953"/>
          <c:h val="0.11275850419687639"/>
        </c:manualLayout>
      </c:layout>
      <c:overlay val="0"/>
      <c:txPr>
        <a:bodyPr/>
        <a:lstStyle/>
        <a:p>
          <a:pPr>
            <a:defRPr b="1" i="0" baseline="0">
              <a:solidFill>
                <a:schemeClr val="tx2">
                  <a:lumMod val="75000"/>
                </a:schemeClr>
              </a:solidFill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30571650241838"/>
          <c:y val="4.5973753280839885E-2"/>
          <c:w val="0.50107892173855628"/>
          <c:h val="0.92208758115761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ПО!$A$15</c:f>
              <c:strCache>
                <c:ptCount val="1"/>
                <c:pt idx="0">
                  <c:v>По итогам 2019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67924528301886E-2"/>
                  <c:y val="-1.052643980599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180-4274-94B2-8A79333FF541}"/>
                </c:ext>
              </c:extLst>
            </c:dLbl>
            <c:dLbl>
              <c:idx val="1"/>
              <c:layout>
                <c:manualLayout>
                  <c:x val="-2.096436058700172E-3"/>
                  <c:y val="-5.263157894736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80-4274-94B2-8A79333FF541}"/>
                </c:ext>
              </c:extLst>
            </c:dLbl>
            <c:dLbl>
              <c:idx val="2"/>
              <c:layout>
                <c:manualLayout>
                  <c:x val="-3.7735856878257305E-2"/>
                  <c:y val="2.4956431986330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80-4274-94B2-8A79333FF5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ПО!$B$14:$D$14</c:f>
              <c:strCache>
                <c:ptCount val="3"/>
                <c:pt idx="0">
                  <c:v>Реал эл/эн, тыс. кВт*ч.</c:v>
                </c:pt>
                <c:pt idx="1">
                  <c:v> Факт. потери эл/эн, тыс. кВт*ч</c:v>
                </c:pt>
                <c:pt idx="2">
                  <c:v>Реал эл/эн, тыс.руб.</c:v>
                </c:pt>
              </c:strCache>
            </c:strRef>
          </c:cat>
          <c:val>
            <c:numRef>
              <c:f>ПО!$B$15:$D$15</c:f>
              <c:numCache>
                <c:formatCode>#,##0</c:formatCode>
                <c:ptCount val="3"/>
                <c:pt idx="0">
                  <c:v>99741.613078445152</c:v>
                </c:pt>
                <c:pt idx="1">
                  <c:v>18103.432688793488</c:v>
                </c:pt>
                <c:pt idx="2">
                  <c:v>276284.2682272931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80-4274-94B2-8A79333FF541}"/>
            </c:ext>
          </c:extLst>
        </c:ser>
        <c:ser>
          <c:idx val="1"/>
          <c:order val="1"/>
          <c:tx>
            <c:strRef>
              <c:f>ПО!$A$16</c:f>
              <c:strCache>
                <c:ptCount val="1"/>
                <c:pt idx="0">
                  <c:v>При реализации «Цифровой трансформации»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867924528301886E-2"/>
                  <c:y val="-3.6926057559512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180-4274-94B2-8A79333FF541}"/>
                </c:ext>
              </c:extLst>
            </c:dLbl>
            <c:dLbl>
              <c:idx val="1"/>
              <c:layout>
                <c:manualLayout>
                  <c:x val="1.2578616352201255E-2"/>
                  <c:y val="-2.4561403508771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180-4274-94B2-8A79333FF5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ПО!$B$14:$D$14</c:f>
              <c:strCache>
                <c:ptCount val="3"/>
                <c:pt idx="0">
                  <c:v>Реал эл/эн, тыс. кВт*ч.</c:v>
                </c:pt>
                <c:pt idx="1">
                  <c:v> Факт. потери эл/эн, тыс. кВт*ч</c:v>
                </c:pt>
                <c:pt idx="2">
                  <c:v>Реал эл/эн, тыс.руб.</c:v>
                </c:pt>
              </c:strCache>
            </c:strRef>
          </c:cat>
          <c:val>
            <c:numRef>
              <c:f>ПО!$B$16:$D$16</c:f>
              <c:numCache>
                <c:formatCode>#,##0</c:formatCode>
                <c:ptCount val="3"/>
                <c:pt idx="0">
                  <c:v>109595.89888166067</c:v>
                </c:pt>
                <c:pt idx="1">
                  <c:v>8249.1301745853143</c:v>
                </c:pt>
                <c:pt idx="2">
                  <c:v>303580.63990220008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80-4274-94B2-8A79333FF541}"/>
            </c:ext>
          </c:extLst>
        </c:ser>
        <c:ser>
          <c:idx val="2"/>
          <c:order val="2"/>
          <c:tx>
            <c:strRef>
              <c:f>ПО!$A$17</c:f>
              <c:strCache>
                <c:ptCount val="1"/>
                <c:pt idx="0">
                  <c:v>Экономический эффект от снижения коммерческих потерь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821802935010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180-4274-94B2-8A79333FF541}"/>
                </c:ext>
              </c:extLst>
            </c:dLbl>
            <c:dLbl>
              <c:idx val="1"/>
              <c:layout>
                <c:manualLayout>
                  <c:x val="2.3060796645702299E-2"/>
                  <c:y val="8.421052631578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180-4274-94B2-8A79333FF541}"/>
                </c:ext>
              </c:extLst>
            </c:dLbl>
            <c:dLbl>
              <c:idx val="2"/>
              <c:layout>
                <c:manualLayout>
                  <c:x val="3.1446540880503158E-2"/>
                  <c:y val="-7.0176265373312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180-4274-94B2-8A79333FF5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ПО!$B$14:$D$14</c:f>
              <c:strCache>
                <c:ptCount val="3"/>
                <c:pt idx="0">
                  <c:v>Реал эл/эн, тыс. кВт*ч.</c:v>
                </c:pt>
                <c:pt idx="1">
                  <c:v> Факт. потери эл/эн, тыс. кВт*ч</c:v>
                </c:pt>
                <c:pt idx="2">
                  <c:v>Реал эл/эн, тыс.руб.</c:v>
                </c:pt>
              </c:strCache>
            </c:strRef>
          </c:cat>
          <c:val>
            <c:numRef>
              <c:f>ПО!$B$17:$D$17</c:f>
              <c:numCache>
                <c:formatCode>#,##0</c:formatCode>
                <c:ptCount val="3"/>
                <c:pt idx="0">
                  <c:v>9854.2858032155182</c:v>
                </c:pt>
                <c:pt idx="1">
                  <c:v>-9854.3025142081733</c:v>
                </c:pt>
                <c:pt idx="2">
                  <c:v>27296.371674906986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80-4274-94B2-8A79333FF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75584"/>
        <c:axId val="58320768"/>
      </c:barChart>
      <c:valAx>
        <c:axId val="583207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8675584"/>
        <c:crosses val="autoZero"/>
        <c:crossBetween val="between"/>
      </c:valAx>
      <c:catAx>
        <c:axId val="5867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32076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1" y="0"/>
            <a:ext cx="2945659" cy="496332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r">
              <a:defRPr sz="1200"/>
            </a:lvl1pPr>
          </a:lstStyle>
          <a:p>
            <a:fld id="{50C24DE9-B58E-40DF-8374-10D93BDA358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4" tIns="45692" rIns="91384" bIns="456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1"/>
            <a:ext cx="5438140" cy="4466987"/>
          </a:xfrm>
          <a:prstGeom prst="rect">
            <a:avLst/>
          </a:prstGeom>
        </p:spPr>
        <p:txBody>
          <a:bodyPr vert="horz" lIns="91384" tIns="45692" rIns="91384" bIns="4569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8583"/>
            <a:ext cx="2945659" cy="496332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1" y="9428583"/>
            <a:ext cx="2945659" cy="496332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r">
              <a:defRPr sz="1200"/>
            </a:lvl1pPr>
          </a:lstStyle>
          <a:p>
            <a:fld id="{7C7FD592-5EF6-4896-B25C-2E76F9306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FD592-5EF6-4896-B25C-2E76F9306B7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FD592-5EF6-4896-B25C-2E76F9306B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FD592-5EF6-4896-B25C-2E76F9306B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5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2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28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06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2" tIns="45716" rIns="91432" bIns="45716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4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6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2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2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74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5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02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61" indent="0">
              <a:buNone/>
              <a:defRPr sz="1200"/>
            </a:lvl2pPr>
            <a:lvl3pPr marL="914321" indent="0">
              <a:buNone/>
              <a:defRPr sz="1000"/>
            </a:lvl3pPr>
            <a:lvl4pPr marL="1371482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200"/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61" indent="0">
              <a:buNone/>
              <a:defRPr sz="1200"/>
            </a:lvl2pPr>
            <a:lvl3pPr marL="914321" indent="0">
              <a:buNone/>
              <a:defRPr sz="1000"/>
            </a:lvl3pPr>
            <a:lvl4pPr marL="1371482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9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06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9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2" tIns="45716" rIns="91432" bIns="45716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4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5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2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2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3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0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61" indent="0">
              <a:buNone/>
              <a:defRPr sz="1200"/>
            </a:lvl2pPr>
            <a:lvl3pPr marL="914321" indent="0">
              <a:buNone/>
              <a:defRPr sz="1000"/>
            </a:lvl3pPr>
            <a:lvl4pPr marL="1371482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7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200"/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61" indent="0">
              <a:buNone/>
              <a:defRPr sz="1200"/>
            </a:lvl2pPr>
            <a:lvl3pPr marL="914321" indent="0">
              <a:buNone/>
              <a:defRPr sz="1000"/>
            </a:lvl3pPr>
            <a:lvl4pPr marL="1371482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4D3308E-0743-4D67-99F4-7BA24DB283D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1A822A3A-D793-4F4F-AEBE-8C23ECAF1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0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6" indent="-285725" algn="l" defTabSz="914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defTabSz="914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defTabSz="914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defTabSz="91432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3" indent="-228580" algn="l" defTabSz="914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4" indent="-228580" algn="l" defTabSz="914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Bogomolov_AY.HQ\Desktop\22-12\рм\Head-2-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97"/>
            <a:ext cx="9144000" cy="2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543" y="62629"/>
            <a:ext cx="675392" cy="60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78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6" indent="-285725" algn="l" defTabSz="914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defTabSz="914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defTabSz="914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defTabSz="91432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3" indent="-228580" algn="l" defTabSz="914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4" indent="-228580" algn="l" defTabSz="914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565943"/>
            <a:ext cx="2680518" cy="82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Bogomolov_AY.HQ\Desktop\22-12\рм\Head-2-2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933"/>
            <a:ext cx="9144000" cy="2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1"/>
          <p:cNvSpPr txBox="1">
            <a:spLocks/>
          </p:cNvSpPr>
          <p:nvPr/>
        </p:nvSpPr>
        <p:spPr>
          <a:xfrm>
            <a:off x="1215687" y="1947141"/>
            <a:ext cx="6584832" cy="1015216"/>
          </a:xfrm>
          <a:prstGeom prst="rect">
            <a:avLst/>
          </a:prstGeom>
        </p:spPr>
        <p:txBody>
          <a:bodyPr vert="horz" wrap="square" lIns="33593" tIns="45499" rIns="91021" bIns="45499" rtlCol="0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Повышение эффективности энергетического предприятия в рамках создания эффективной структуры управления в условиях цифровизации</a:t>
            </a:r>
            <a:endParaRPr lang="ru-RU" sz="20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107504" y="3579862"/>
            <a:ext cx="1886456" cy="37727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>
            <a:lvl1pPr marL="340769" indent="-340769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en-US" sz="23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1pPr>
            <a:lvl2pPr marL="739328" indent="-282991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9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2pPr>
            <a:lvl3pPr marL="1136386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3pPr>
            <a:lvl4pPr marL="1592713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4pPr>
            <a:lvl5pPr marL="2047574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5pPr>
            <a:lvl6pPr marL="2503150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273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39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51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+mn-lt"/>
              </a:rPr>
              <a:t>Автор: Постнов А.Б.</a:t>
            </a:r>
            <a:endParaRPr lang="ru-RU" sz="1600" dirty="0">
              <a:solidFill>
                <a:prstClr val="white">
                  <a:lumMod val="50000"/>
                </a:prstClr>
              </a:solidFill>
              <a:latin typeface="+mn-lt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003610" y="4515966"/>
            <a:ext cx="7136780" cy="37727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>
            <a:lvl1pPr marL="340769" indent="-340769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en-US" sz="23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1pPr>
            <a:lvl2pPr marL="739328" indent="-282991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9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2pPr>
            <a:lvl3pPr marL="1136386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3pPr>
            <a:lvl4pPr marL="1592713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4pPr>
            <a:lvl5pPr marL="2047574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5pPr>
            <a:lvl6pPr marL="2503150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273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39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51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+mn-lt"/>
              </a:rPr>
              <a:t>Пенза 2020 г.</a:t>
            </a:r>
            <a:endParaRPr lang="ru-RU" sz="1600" dirty="0">
              <a:solidFill>
                <a:prstClr val="white">
                  <a:lumMod val="50000"/>
                </a:prstClr>
              </a:solidFill>
              <a:latin typeface="+mn-lt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17260" y="3948737"/>
            <a:ext cx="3050584" cy="37727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>
            <a:lvl1pPr marL="340769" indent="-340769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en-US" sz="23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1pPr>
            <a:lvl2pPr marL="739328" indent="-282991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9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2pPr>
            <a:lvl3pPr marL="1136386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3pPr>
            <a:lvl4pPr marL="1592713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4pPr>
            <a:lvl5pPr marL="2047574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5pPr>
            <a:lvl6pPr marL="2503150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273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39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51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+mn-lt"/>
              </a:rPr>
              <a:t>Руководитель: Будина В.И.</a:t>
            </a:r>
            <a:endParaRPr lang="ru-RU" sz="1600" dirty="0">
              <a:solidFill>
                <a:prstClr val="white">
                  <a:lumMod val="50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3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Диаграмма 78"/>
          <p:cNvGraphicFramePr/>
          <p:nvPr>
            <p:extLst>
              <p:ext uri="{D42A27DB-BD31-4B8C-83A1-F6EECF244321}">
                <p14:modId xmlns:p14="http://schemas.microsoft.com/office/powerpoint/2010/main" val="3939257867"/>
              </p:ext>
            </p:extLst>
          </p:nvPr>
        </p:nvGraphicFramePr>
        <p:xfrm>
          <a:off x="7178006" y="3131203"/>
          <a:ext cx="1498450" cy="108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8" name="Диаграмма 77"/>
          <p:cNvGraphicFramePr/>
          <p:nvPr>
            <p:extLst>
              <p:ext uri="{D42A27DB-BD31-4B8C-83A1-F6EECF244321}">
                <p14:modId xmlns:p14="http://schemas.microsoft.com/office/powerpoint/2010/main" val="2089748067"/>
              </p:ext>
            </p:extLst>
          </p:nvPr>
        </p:nvGraphicFramePr>
        <p:xfrm>
          <a:off x="7178006" y="2139906"/>
          <a:ext cx="1498450" cy="108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6814885" y="728773"/>
            <a:ext cx="2005587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4298"/>
            <a:r>
              <a:rPr lang="ru-RU" sz="1200" b="1" dirty="0">
                <a:solidFill>
                  <a:srgbClr val="4F81BD"/>
                </a:solidFill>
                <a:latin typeface="Arial Narrow" panose="020B0606020202030204" pitchFamily="34" charset="0"/>
              </a:rPr>
              <a:t>Производительность труда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931AEC7-8784-4228-828E-76584411091D}"/>
              </a:ext>
            </a:extLst>
          </p:cNvPr>
          <p:cNvSpPr/>
          <p:nvPr/>
        </p:nvSpPr>
        <p:spPr>
          <a:xfrm>
            <a:off x="41846" y="1013121"/>
            <a:ext cx="2160240" cy="342401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128585" indent="-128585" defTabSz="914298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Актуализация профессиональных стандартов</a:t>
            </a:r>
          </a:p>
          <a:p>
            <a:pPr marL="128585" indent="-128585" defTabSz="914298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Актуализация образовательных стандартов и программ для средних специальных и высших учебных заведениях</a:t>
            </a:r>
          </a:p>
          <a:p>
            <a:pPr marL="128585" indent="-128585" defTabSz="914298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и реализация программ переподготовки персонала</a:t>
            </a:r>
          </a:p>
          <a:p>
            <a:pPr marL="128585" indent="-128585" defTabSz="914298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и реализация программ высвобождения персонала, поддержка занятости</a:t>
            </a:r>
          </a:p>
          <a:p>
            <a:pPr marL="128585" indent="-128585" defTabSz="914298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и внедрение нормативов численности персонала для обслуживания нового оборудования</a:t>
            </a:r>
          </a:p>
          <a:p>
            <a:pPr marL="128585" indent="-128585" defTabSz="914298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Изменение организационной и производственной структуры </a:t>
            </a:r>
          </a:p>
          <a:p>
            <a:pPr marL="128585" indent="-128585" defTabSz="914298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Разработка и реализация программ подготовки кадров в корпоративных учебных центрах </a:t>
            </a:r>
          </a:p>
          <a:p>
            <a:pPr marL="128585" indent="-128585" defTabSz="914298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Переоснащение корпоративных учебных центров новыми типами оборудования</a:t>
            </a:r>
          </a:p>
          <a:p>
            <a:pPr defTabSz="914298">
              <a:spcAft>
                <a:spcPts val="300"/>
              </a:spcAft>
              <a:buClr>
                <a:srgbClr val="4F81BD"/>
              </a:buClr>
            </a:pP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4638" y="91814"/>
            <a:ext cx="7971453" cy="40015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298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КАДРОВОЕ ОБЕСПЕЧЕНИЕ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79512" y="714755"/>
            <a:ext cx="986489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914298"/>
            <a:r>
              <a:rPr lang="ru-RU" sz="1200" b="1" dirty="0">
                <a:solidFill>
                  <a:srgbClr val="4F81BD"/>
                </a:solidFill>
                <a:latin typeface="Arial Narrow" panose="020B0606020202030204" pitchFamily="34" charset="0"/>
              </a:rPr>
              <a:t>Мероприятия</a:t>
            </a: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3401007980"/>
              </p:ext>
            </p:extLst>
          </p:nvPr>
        </p:nvGraphicFramePr>
        <p:xfrm>
          <a:off x="7178006" y="1095586"/>
          <a:ext cx="1498450" cy="108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5" name="Овал 74"/>
          <p:cNvSpPr/>
          <p:nvPr/>
        </p:nvSpPr>
        <p:spPr>
          <a:xfrm>
            <a:off x="7766280" y="1456671"/>
            <a:ext cx="360000" cy="360000"/>
          </a:xfrm>
          <a:prstGeom prst="ellipse">
            <a:avLst/>
          </a:prstGeom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 defTabSz="914298"/>
            <a:r>
              <a:rPr lang="ru-RU" b="1" dirty="0">
                <a:solidFill>
                  <a:srgbClr val="C0504D"/>
                </a:solidFill>
                <a:latin typeface="Arial Narrow" panose="020B0606020202030204" pitchFamily="34" charset="0"/>
              </a:rPr>
              <a:t>+15%</a:t>
            </a:r>
          </a:p>
        </p:txBody>
      </p:sp>
      <p:sp>
        <p:nvSpPr>
          <p:cNvPr id="76" name="Овал 75"/>
          <p:cNvSpPr/>
          <p:nvPr/>
        </p:nvSpPr>
        <p:spPr>
          <a:xfrm>
            <a:off x="7766280" y="2500991"/>
            <a:ext cx="360000" cy="360000"/>
          </a:xfrm>
          <a:prstGeom prst="ellipse">
            <a:avLst/>
          </a:prstGeom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 defTabSz="914298"/>
            <a:r>
              <a:rPr lang="ru-RU" b="1" dirty="0">
                <a:solidFill>
                  <a:srgbClr val="C0504D"/>
                </a:solidFill>
                <a:latin typeface="Arial Narrow" panose="020B0606020202030204" pitchFamily="34" charset="0"/>
              </a:rPr>
              <a:t>+20%</a:t>
            </a:r>
          </a:p>
        </p:txBody>
      </p:sp>
      <p:sp>
        <p:nvSpPr>
          <p:cNvPr id="77" name="Овал 76"/>
          <p:cNvSpPr/>
          <p:nvPr/>
        </p:nvSpPr>
        <p:spPr>
          <a:xfrm>
            <a:off x="7766280" y="3483654"/>
            <a:ext cx="360000" cy="360000"/>
          </a:xfrm>
          <a:prstGeom prst="ellipse">
            <a:avLst/>
          </a:prstGeom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 defTabSz="914298"/>
            <a:r>
              <a:rPr lang="ru-RU" b="1" dirty="0">
                <a:solidFill>
                  <a:srgbClr val="C0504D"/>
                </a:solidFill>
                <a:latin typeface="Arial Narrow" panose="020B0606020202030204" pitchFamily="34" charset="0"/>
              </a:rPr>
              <a:t>+40%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837015" y="1335333"/>
            <a:ext cx="731808" cy="53134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 defTabSz="914298"/>
            <a:r>
              <a:rPr lang="ru-RU" sz="1100" dirty="0">
                <a:solidFill>
                  <a:prstClr val="black"/>
                </a:solidFill>
                <a:latin typeface="Arial Narrow" panose="020B0606020202030204" pitchFamily="34" charset="0"/>
              </a:rPr>
              <a:t>Россети</a:t>
            </a:r>
          </a:p>
          <a:p>
            <a:pPr algn="r" defTabSz="914298"/>
            <a:r>
              <a:rPr lang="ru-RU" sz="1100" dirty="0">
                <a:solidFill>
                  <a:prstClr val="black"/>
                </a:solidFill>
                <a:latin typeface="Arial Narrow" panose="020B0606020202030204" pitchFamily="34" charset="0"/>
              </a:rPr>
              <a:t>ДЗО</a:t>
            </a:r>
          </a:p>
          <a:p>
            <a:pPr algn="r" defTabSz="914298"/>
            <a:r>
              <a:rPr lang="ru-RU" sz="1100" dirty="0">
                <a:solidFill>
                  <a:prstClr val="black"/>
                </a:solidFill>
                <a:latin typeface="Arial Narrow" panose="020B0606020202030204" pitchFamily="34" charset="0"/>
              </a:rPr>
              <a:t>Филиал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6837015" y="2413173"/>
            <a:ext cx="731808" cy="53134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 defTabSz="914298"/>
            <a:r>
              <a:rPr lang="ru-RU" sz="1100" dirty="0">
                <a:solidFill>
                  <a:prstClr val="black"/>
                </a:solidFill>
                <a:latin typeface="Arial Narrow" panose="020B0606020202030204" pitchFamily="34" charset="0"/>
              </a:rPr>
              <a:t>ПО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837015" y="3388526"/>
            <a:ext cx="731808" cy="53134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 defTabSz="914298"/>
            <a:r>
              <a:rPr lang="ru-RU" sz="1100" dirty="0">
                <a:solidFill>
                  <a:prstClr val="black"/>
                </a:solidFill>
                <a:latin typeface="Arial Narrow" panose="020B0606020202030204" pitchFamily="34" charset="0"/>
              </a:rPr>
              <a:t>РЭС</a:t>
            </a:r>
          </a:p>
          <a:p>
            <a:pPr algn="r" defTabSz="914298"/>
            <a:r>
              <a:rPr lang="ru-RU" sz="1100" dirty="0">
                <a:solidFill>
                  <a:prstClr val="black"/>
                </a:solidFill>
                <a:latin typeface="Arial Narrow" panose="020B0606020202030204" pitchFamily="34" charset="0"/>
              </a:rPr>
              <a:t>ПМЭС</a:t>
            </a:r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8514" y="91814"/>
            <a:ext cx="467072" cy="400110"/>
          </a:xfrm>
          <a:noFill/>
        </p:spPr>
        <p:txBody>
          <a:bodyPr wrap="square" rtlCol="0">
            <a:spAutoFit/>
          </a:bodyPr>
          <a:lstStyle/>
          <a:p>
            <a:pPr algn="ctr"/>
            <a:fld id="{BC2B59FA-94E0-4A19-A130-819CA8969678}" type="slidenum">
              <a:rPr lang="ru-R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10</a:t>
            </a:fld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88" y="4575478"/>
            <a:ext cx="898195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  <a:buSzPct val="150000"/>
            </a:pPr>
            <a:r>
              <a:rPr lang="ru-RU" sz="1600" b="1" dirty="0" err="1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Цифровизация</a:t>
            </a:r>
            <a:r>
              <a:rPr lang="ru-RU" sz="16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сети меняет кадровую 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структуру, повышает </a:t>
            </a:r>
            <a:r>
              <a:rPr lang="ru-RU" sz="16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производительность 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труда и формирует спрос на новые рабочие места   </a:t>
            </a:r>
            <a:endParaRPr lang="ru-RU" sz="1600" b="1" dirty="0">
              <a:solidFill>
                <a:schemeClr val="accent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693665"/>
              </p:ext>
            </p:extLst>
          </p:nvPr>
        </p:nvGraphicFramePr>
        <p:xfrm>
          <a:off x="1475656" y="365561"/>
          <a:ext cx="5989243" cy="437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5480546" y="1216850"/>
            <a:ext cx="731808" cy="24787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69734" y="1531785"/>
            <a:ext cx="731808" cy="24787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2030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74959" y="2283718"/>
            <a:ext cx="200558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4298"/>
            <a:r>
              <a:rPr lang="ru-RU" sz="1200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Высвобождающийся персонал может быть использован в новых видах деятельности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388" y="4576798"/>
            <a:ext cx="898195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  <a:buSzPct val="150000"/>
            </a:pPr>
            <a:r>
              <a:rPr lang="ru-RU" sz="1600" b="1" dirty="0" err="1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Цифровизация</a:t>
            </a:r>
            <a:r>
              <a:rPr lang="ru-RU" sz="16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сети меняет кадровую 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структуру, повышает </a:t>
            </a:r>
            <a:r>
              <a:rPr lang="ru-RU" sz="16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производительность 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труда и формирует спрос на новые рабочие места   </a:t>
            </a:r>
            <a:endParaRPr lang="ru-RU" sz="1600" b="1" dirty="0">
              <a:solidFill>
                <a:schemeClr val="accent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638" y="91814"/>
            <a:ext cx="7971453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298"/>
            <a:r>
              <a:rPr lang="ru-RU" sz="20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Структура </a:t>
            </a:r>
            <a:r>
              <a:rPr lang="ru-RU" sz="20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Бессоновского РЭС и её ключевые </a:t>
            </a:r>
            <a:r>
              <a:rPr lang="ru-RU" sz="20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моменты</a:t>
            </a:r>
            <a:endParaRPr lang="ru-RU" sz="20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855" y="627534"/>
            <a:ext cx="7497017" cy="43668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524" y="915566"/>
            <a:ext cx="2707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Штатная численность </a:t>
            </a:r>
            <a:r>
              <a:rPr lang="en-US" sz="1400" dirty="0" smtClean="0"/>
              <a:t>67 </a:t>
            </a:r>
            <a:r>
              <a:rPr lang="ru-RU" sz="1400" dirty="0" smtClean="0"/>
              <a:t>человек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1887674"/>
            <a:ext cx="1024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21 </a:t>
            </a:r>
            <a:r>
              <a:rPr lang="ru-RU" sz="1400" dirty="0"/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79666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638" y="91814"/>
            <a:ext cx="7971453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298"/>
            <a:r>
              <a:rPr lang="ru-RU" sz="20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Предлагаемая </a:t>
            </a:r>
            <a:r>
              <a:rPr lang="ru-RU" sz="20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структура и ее ключевые моменты</a:t>
            </a:r>
          </a:p>
        </p:txBody>
      </p:sp>
      <p:graphicFrame>
        <p:nvGraphicFramePr>
          <p:cNvPr id="8273" name="Object 81"/>
          <p:cNvGraphicFramePr>
            <a:graphicFrameLocks noChangeAspect="1"/>
          </p:cNvGraphicFramePr>
          <p:nvPr/>
        </p:nvGraphicFramePr>
        <p:xfrm>
          <a:off x="1043608" y="725038"/>
          <a:ext cx="6992036" cy="411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Документ" r:id="rId3" imgW="9792113" imgH="5766403" progId="Word.Document.12">
                  <p:embed/>
                </p:oleObj>
              </mc:Choice>
              <mc:Fallback>
                <p:oleObj name="Документ" r:id="rId3" imgW="9792113" imgH="5766403" progId="Word.Document.12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725038"/>
                        <a:ext cx="6992036" cy="4114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7524" y="951570"/>
            <a:ext cx="2707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Штатная численность </a:t>
            </a:r>
            <a:r>
              <a:rPr lang="ru-RU" sz="1400" dirty="0" smtClean="0"/>
              <a:t>59</a:t>
            </a:r>
            <a:r>
              <a:rPr lang="en-US" sz="1400" dirty="0" smtClean="0"/>
              <a:t> </a:t>
            </a:r>
            <a:r>
              <a:rPr lang="ru-RU" sz="1400" dirty="0" smtClean="0"/>
              <a:t>человек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72300" y="1851670"/>
            <a:ext cx="1024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13 </a:t>
            </a:r>
            <a:r>
              <a:rPr lang="ru-RU" sz="1400" dirty="0"/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97549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9652" y="591530"/>
          <a:ext cx="5956299" cy="2466975"/>
        </p:xfrm>
        <a:graphic>
          <a:graphicData uri="http://schemas.openxmlformats.org/drawingml/2006/table">
            <a:tbl>
              <a:tblPr/>
              <a:tblGrid>
                <a:gridCol w="30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9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2019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Цифра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Руководители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шт.ед.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шт.ед.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мастера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ведущих инженера + 6 инженеров АСКУЭ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Специалисты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шт.ед.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4 техника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техника + 2 инженера по тех. присоединению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Контролеры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шт.ед.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шт.ед.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точек учета на одного работника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т.у.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1792,4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5596" y="87474"/>
            <a:ext cx="698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ИЗМЕНЕНИЯ ОРГАНИЗАЦИОННОЙ СТРУКТУРЫ БЕССОНОВСКОГО </a:t>
            </a:r>
            <a:r>
              <a:rPr lang="ru-RU" b="1" cap="all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рЭС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112175"/>
            <a:ext cx="8604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            Штатная численность </a:t>
            </a:r>
            <a:r>
              <a:rPr lang="ru-RU" sz="1600" dirty="0" err="1" smtClean="0">
                <a:solidFill>
                  <a:srgbClr val="C00000"/>
                </a:solidFill>
                <a:latin typeface="Arial Narrow" pitchFamily="34" charset="0"/>
              </a:rPr>
              <a:t>УБиУЭЭ</a:t>
            </a:r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 реструктуризированного </a:t>
            </a:r>
            <a:r>
              <a:rPr lang="ru-RU" sz="1600" dirty="0" err="1" smtClean="0">
                <a:solidFill>
                  <a:srgbClr val="C00000"/>
                </a:solidFill>
                <a:latin typeface="Arial Narrow" pitchFamily="34" charset="0"/>
              </a:rPr>
              <a:t>Бессоновского</a:t>
            </a:r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 РЭС снизится на 8 шт. ед., при расширении функций, выполняемых </a:t>
            </a:r>
            <a:r>
              <a:rPr lang="ru-RU" sz="1600" dirty="0" err="1" smtClean="0">
                <a:solidFill>
                  <a:srgbClr val="C00000"/>
                </a:solidFill>
                <a:latin typeface="Arial Narrow" pitchFamily="34" charset="0"/>
              </a:rPr>
              <a:t>УБиУЭ</a:t>
            </a:r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 в части технологического присоединения. При этом оптимизация количества персонала достигается путем уменьшения низкоквалифицированного персонала с ограниченным набором навыков (контролеры), на более высококвалифицированные должности инженеров АСКУЭ, обладающих знаниями и навыками в области новых цифровых технологий, автоматизации технологических процессов.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87474"/>
            <a:ext cx="7971453" cy="38471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298"/>
            <a:r>
              <a:rPr lang="ru-RU" sz="19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КПЭ «Эффективность </a:t>
            </a:r>
            <a:r>
              <a:rPr lang="ru-RU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операционных</a:t>
            </a:r>
            <a:r>
              <a:rPr lang="ru-RU" sz="19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19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затрат» </a:t>
            </a:r>
            <a:r>
              <a:rPr lang="ru-RU" sz="1900" b="1" cap="all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Бессоновского</a:t>
            </a:r>
            <a:r>
              <a:rPr lang="ru-RU" sz="19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РЭС</a:t>
            </a:r>
            <a:endParaRPr lang="ru-RU" sz="19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432" y="3867894"/>
            <a:ext cx="7710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ctr" defTabSz="914400"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КПЭ «Эффективность операционных затрат» составит в 2019 Цифра 81 032</a:t>
            </a:r>
            <a:r>
              <a:rPr lang="en-US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тыс. руб., что ниже факта 2019 года на -</a:t>
            </a:r>
            <a:r>
              <a:rPr lang="en-US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 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682</a:t>
            </a:r>
            <a:r>
              <a:rPr lang="en-US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тыс. руб</a:t>
            </a:r>
            <a:r>
              <a:rPr lang="ru-RU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., 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снижение произойдет </a:t>
            </a:r>
            <a:r>
              <a:rPr lang="ru-RU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счет 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ФОТ, ремонтов</a:t>
            </a:r>
            <a:r>
              <a:rPr lang="ru-RU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и ГСМ.</a:t>
            </a:r>
            <a:endParaRPr kumimoji="0" lang="ru-RU" sz="1600" b="1" u="none" strike="noStrike" kern="0" cap="none" spc="0" normalizeH="0" baseline="0" noProof="0" dirty="0" smtClean="0">
              <a:ln>
                <a:noFill/>
              </a:ln>
              <a:solidFill>
                <a:srgbClr val="618FC5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392481"/>
              </p:ext>
            </p:extLst>
          </p:nvPr>
        </p:nvGraphicFramePr>
        <p:xfrm>
          <a:off x="914400" y="647700"/>
          <a:ext cx="7315200" cy="322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97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638" y="91814"/>
            <a:ext cx="7971453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298"/>
            <a:r>
              <a:rPr lang="ru-RU" sz="20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Анализ экономических показателей </a:t>
            </a:r>
            <a:r>
              <a:rPr lang="ru-RU" sz="2000" b="1" cap="all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Бессоновского</a:t>
            </a:r>
            <a:r>
              <a:rPr lang="ru-RU" sz="20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cap="all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РЭс</a:t>
            </a:r>
            <a:endParaRPr lang="ru-RU" sz="20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12" y="3971239"/>
            <a:ext cx="784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8034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Фактическая выручка от реализации электроэнергии при цифровой трансформации составит 303 581 тыс. руб., что выше факта 2019 года на 27 296 тыс. руб.</a:t>
            </a:r>
          </a:p>
          <a:p>
            <a:pPr marL="0" marR="0" lvl="0" indent="18034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u="sng" kern="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Общий эффект от реализации проекта по Бессоновскому РЭС составит 28 978 тыс. руб.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27584" y="661987"/>
          <a:ext cx="7236804" cy="320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5145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637" y="91814"/>
            <a:ext cx="7971453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НАПРАВЛЕНИЯ НОВЫХ ВИДОВ ДЕЯТЕЛЬНОСТИ</a:t>
            </a:r>
          </a:p>
        </p:txBody>
      </p:sp>
      <p:sp>
        <p:nvSpPr>
          <p:cNvPr id="3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8514" y="91814"/>
            <a:ext cx="467072" cy="400110"/>
          </a:xfrm>
          <a:noFill/>
        </p:spPr>
        <p:txBody>
          <a:bodyPr wrap="square" rtlCol="0">
            <a:spAutoFit/>
          </a:bodyPr>
          <a:lstStyle/>
          <a:p>
            <a:pPr algn="ctr"/>
            <a:fld id="{BC2B59FA-94E0-4A19-A130-819CA8969678}" type="slidenum">
              <a:rPr lang="ru-R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16</a:t>
            </a:fld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0" name="Picture 2" descr="D:\Мои документы\Фирменный_стиль\RUSSIAN GRIDS -3 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69" y="1644669"/>
            <a:ext cx="1932237" cy="193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Группа 85"/>
          <p:cNvGrpSpPr/>
          <p:nvPr/>
        </p:nvGrpSpPr>
        <p:grpSpPr>
          <a:xfrm>
            <a:off x="4236399" y="1074496"/>
            <a:ext cx="504000" cy="504000"/>
            <a:chOff x="7863826" y="1738976"/>
            <a:chExt cx="750432" cy="720000"/>
          </a:xfrm>
        </p:grpSpPr>
        <p:sp>
          <p:nvSpPr>
            <p:cNvPr id="87" name="Скругленный прямоугольник 23"/>
            <p:cNvSpPr/>
            <p:nvPr/>
          </p:nvSpPr>
          <p:spPr>
            <a:xfrm>
              <a:off x="7863826" y="1738976"/>
              <a:ext cx="750432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517" y="1780779"/>
              <a:ext cx="605156" cy="61232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436096" y="1378135"/>
            <a:ext cx="3384377" cy="761511"/>
            <a:chOff x="162787" y="2674199"/>
            <a:chExt cx="3384377" cy="761511"/>
          </a:xfrm>
        </p:grpSpPr>
        <p:sp>
          <p:nvSpPr>
            <p:cNvPr id="90" name="Прямоугольник 30"/>
            <p:cNvSpPr/>
            <p:nvPr/>
          </p:nvSpPr>
          <p:spPr>
            <a:xfrm>
              <a:off x="414788" y="2674199"/>
              <a:ext cx="3132376" cy="72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marL="180975" algn="ctr"/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Управление </a:t>
              </a:r>
              <a:r>
                <a:rPr lang="ru-RU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энергоэффективностью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/>
              </a:r>
              <a:b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у потребителя 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на </a:t>
              </a: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основе систем интеллектуального учета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электроэнергии</a:t>
              </a:r>
              <a:endParaRPr lang="ru-RU" sz="1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91" name="Группа 90"/>
            <p:cNvGrpSpPr/>
            <p:nvPr/>
          </p:nvGrpSpPr>
          <p:grpSpPr>
            <a:xfrm>
              <a:off x="162787" y="2931710"/>
              <a:ext cx="504000" cy="504000"/>
              <a:chOff x="-247523" y="3266651"/>
              <a:chExt cx="750432" cy="720000"/>
            </a:xfrm>
          </p:grpSpPr>
          <p:sp>
            <p:nvSpPr>
              <p:cNvPr id="92" name="Скругленный прямоугольник 21"/>
              <p:cNvSpPr/>
              <p:nvPr/>
            </p:nvSpPr>
            <p:spPr>
              <a:xfrm>
                <a:off x="-247523" y="3266651"/>
                <a:ext cx="750432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0125" y="3380735"/>
                <a:ext cx="494311" cy="480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4" name="Группа 93"/>
          <p:cNvGrpSpPr/>
          <p:nvPr/>
        </p:nvGrpSpPr>
        <p:grpSpPr>
          <a:xfrm>
            <a:off x="323528" y="1383698"/>
            <a:ext cx="3420380" cy="791952"/>
            <a:chOff x="323528" y="1383698"/>
            <a:chExt cx="3420380" cy="791952"/>
          </a:xfrm>
        </p:grpSpPr>
        <p:sp>
          <p:nvSpPr>
            <p:cNvPr id="95" name="Прямоугольник 30"/>
            <p:cNvSpPr/>
            <p:nvPr/>
          </p:nvSpPr>
          <p:spPr>
            <a:xfrm>
              <a:off x="323528" y="1383698"/>
              <a:ext cx="3352182" cy="72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Услуги по резервированию э/э </a:t>
              </a:r>
              <a:endPara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за </a:t>
              </a: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счет имеющегося в системе сетевого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/>
              </a:r>
              <a:b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резерва </a:t>
              </a: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или систем накопления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э/э</a:t>
              </a:r>
              <a:endPara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96" name="Группа 95"/>
            <p:cNvGrpSpPr/>
            <p:nvPr/>
          </p:nvGrpSpPr>
          <p:grpSpPr>
            <a:xfrm>
              <a:off x="3239908" y="1671650"/>
              <a:ext cx="504000" cy="504000"/>
              <a:chOff x="4334144" y="1918688"/>
              <a:chExt cx="750432" cy="720000"/>
            </a:xfrm>
          </p:grpSpPr>
          <p:sp>
            <p:nvSpPr>
              <p:cNvPr id="97" name="Скругленный прямоугольник 22"/>
              <p:cNvSpPr/>
              <p:nvPr/>
            </p:nvSpPr>
            <p:spPr>
              <a:xfrm>
                <a:off x="4334144" y="1918688"/>
                <a:ext cx="750432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1742" y="2075534"/>
                <a:ext cx="464654" cy="426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9" name="Группа 98"/>
          <p:cNvGrpSpPr/>
          <p:nvPr/>
        </p:nvGrpSpPr>
        <p:grpSpPr>
          <a:xfrm>
            <a:off x="395414" y="2640712"/>
            <a:ext cx="3168418" cy="720000"/>
            <a:chOff x="5658308" y="1410173"/>
            <a:chExt cx="3168418" cy="720000"/>
          </a:xfrm>
        </p:grpSpPr>
        <p:sp>
          <p:nvSpPr>
            <p:cNvPr id="100" name="Прямоугольник 30"/>
            <p:cNvSpPr/>
            <p:nvPr/>
          </p:nvSpPr>
          <p:spPr>
            <a:xfrm>
              <a:off x="5658308" y="1410173"/>
              <a:ext cx="2946140" cy="72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Зарядка электротранспорта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/>
              </a:r>
              <a:b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личного </a:t>
              </a: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и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общественного</a:t>
              </a:r>
              <a:endPara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01" name="Группа 100"/>
            <p:cNvGrpSpPr/>
            <p:nvPr/>
          </p:nvGrpSpPr>
          <p:grpSpPr>
            <a:xfrm>
              <a:off x="8322726" y="1449223"/>
              <a:ext cx="504000" cy="504000"/>
              <a:chOff x="5843833" y="1656753"/>
              <a:chExt cx="750432" cy="720000"/>
            </a:xfrm>
          </p:grpSpPr>
          <p:sp>
            <p:nvSpPr>
              <p:cNvPr id="102" name="Скругленный прямоугольник 18"/>
              <p:cNvSpPr/>
              <p:nvPr/>
            </p:nvSpPr>
            <p:spPr>
              <a:xfrm>
                <a:off x="5843833" y="1656753"/>
                <a:ext cx="750432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3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6451" y="1714833"/>
                <a:ext cx="468758" cy="611581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4" name="Группа 103"/>
          <p:cNvGrpSpPr/>
          <p:nvPr/>
        </p:nvGrpSpPr>
        <p:grpSpPr>
          <a:xfrm>
            <a:off x="5616172" y="2635127"/>
            <a:ext cx="3204301" cy="720000"/>
            <a:chOff x="5616172" y="2635127"/>
            <a:chExt cx="3204301" cy="720000"/>
          </a:xfrm>
        </p:grpSpPr>
        <p:sp>
          <p:nvSpPr>
            <p:cNvPr id="105" name="Прямоугольник 30"/>
            <p:cNvSpPr/>
            <p:nvPr/>
          </p:nvSpPr>
          <p:spPr>
            <a:xfrm>
              <a:off x="5976156" y="2635127"/>
              <a:ext cx="2844317" cy="72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marL="85725" algn="ctr"/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Обработка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данных учета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в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интересах конкретных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потребителей</a:t>
              </a:r>
              <a:b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включая «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Big Data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»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5616172" y="2679818"/>
              <a:ext cx="504000" cy="504000"/>
              <a:chOff x="1813922" y="2973294"/>
              <a:chExt cx="750432" cy="720000"/>
            </a:xfrm>
          </p:grpSpPr>
          <p:sp>
            <p:nvSpPr>
              <p:cNvPr id="107" name="Скругленный прямоугольник 19"/>
              <p:cNvSpPr/>
              <p:nvPr/>
            </p:nvSpPr>
            <p:spPr>
              <a:xfrm>
                <a:off x="1813922" y="2973294"/>
                <a:ext cx="750432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576" y="3080960"/>
                <a:ext cx="549720" cy="481391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9" name="Прямоугольник 30"/>
          <p:cNvSpPr/>
          <p:nvPr/>
        </p:nvSpPr>
        <p:spPr>
          <a:xfrm>
            <a:off x="5256020" y="3651870"/>
            <a:ext cx="316835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Участие в проектах освещения городов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Повышение энергоэффективности уличного освещения</a:t>
            </a:r>
          </a:p>
        </p:txBody>
      </p:sp>
      <p:sp>
        <p:nvSpPr>
          <p:cNvPr id="113" name="Прямоугольник 30"/>
          <p:cNvSpPr/>
          <p:nvPr/>
        </p:nvSpPr>
        <p:spPr>
          <a:xfrm>
            <a:off x="827584" y="3651870"/>
            <a:ext cx="316835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Выдача имеющейся у потребителя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электроэнергии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на розничный рынок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двунаправленный </a:t>
            </a:r>
            <a:r>
              <a:rPr lang="ru-RU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переток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энергии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743964" y="3363838"/>
            <a:ext cx="504000" cy="656726"/>
            <a:chOff x="3707904" y="3391188"/>
            <a:chExt cx="504000" cy="656726"/>
          </a:xfrm>
        </p:grpSpPr>
        <p:grpSp>
          <p:nvGrpSpPr>
            <p:cNvPr id="114" name="Группа 113"/>
            <p:cNvGrpSpPr/>
            <p:nvPr/>
          </p:nvGrpSpPr>
          <p:grpSpPr>
            <a:xfrm>
              <a:off x="3707904" y="3543914"/>
              <a:ext cx="504000" cy="504000"/>
              <a:chOff x="6716033" y="3703386"/>
              <a:chExt cx="750432" cy="720000"/>
            </a:xfrm>
          </p:grpSpPr>
          <p:sp>
            <p:nvSpPr>
              <p:cNvPr id="115" name="Скругленный прямоугольник 20"/>
              <p:cNvSpPr/>
              <p:nvPr/>
            </p:nvSpPr>
            <p:spPr>
              <a:xfrm>
                <a:off x="6716033" y="3703386"/>
                <a:ext cx="750432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6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7116" y="3865190"/>
                <a:ext cx="510057" cy="471619"/>
              </a:xfrm>
              <a:prstGeom prst="roundRect">
                <a:avLst>
                  <a:gd name="adj" fmla="val 2260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" name="Прямоугольник 111"/>
            <p:cNvSpPr/>
            <p:nvPr/>
          </p:nvSpPr>
          <p:spPr>
            <a:xfrm>
              <a:off x="3779968" y="3391188"/>
              <a:ext cx="3818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latin typeface="Arial Narrow" panose="020B0606020202030204" pitchFamily="34" charset="0"/>
                </a:rPr>
                <a:t>~</a:t>
              </a:r>
              <a:endParaRPr lang="ru-RU" sz="32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4896036" y="3543914"/>
            <a:ext cx="504000" cy="504000"/>
            <a:chOff x="7376269" y="3507853"/>
            <a:chExt cx="504000" cy="504000"/>
          </a:xfrm>
        </p:grpSpPr>
        <p:sp>
          <p:nvSpPr>
            <p:cNvPr id="118" name="Скругленный прямоугольник 20"/>
            <p:cNvSpPr/>
            <p:nvPr/>
          </p:nvSpPr>
          <p:spPr>
            <a:xfrm>
              <a:off x="7376269" y="3507853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5622" y="3551358"/>
              <a:ext cx="431992" cy="41751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2" descr="D:\Мои документы\Фирменный_стиль\RUSSIAN GRIDS -3 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62" y="1660135"/>
            <a:ext cx="1932237" cy="19342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13619" r="7130" b="31882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19572" y="3800434"/>
            <a:ext cx="3456384" cy="504000"/>
            <a:chOff x="308988" y="845190"/>
            <a:chExt cx="3456384" cy="504000"/>
          </a:xfrm>
        </p:grpSpPr>
        <p:sp>
          <p:nvSpPr>
            <p:cNvPr id="100" name="Прямоугольник 30"/>
            <p:cNvSpPr/>
            <p:nvPr/>
          </p:nvSpPr>
          <p:spPr>
            <a:xfrm>
              <a:off x="539552" y="847212"/>
              <a:ext cx="3225820" cy="49460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marL="268288" algn="ctr"/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Экономическая и энергетическая безопасность регионов и страны в целом</a:t>
              </a:r>
            </a:p>
          </p:txBody>
        </p:sp>
        <p:sp>
          <p:nvSpPr>
            <p:cNvPr id="102" name="Скругленный прямоугольник 23"/>
            <p:cNvSpPr/>
            <p:nvPr/>
          </p:nvSpPr>
          <p:spPr>
            <a:xfrm>
              <a:off x="308988" y="845190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</a:t>
              </a:r>
              <a:endParaRPr lang="ru-RU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905260" y="2193899"/>
            <a:ext cx="3089984" cy="969418"/>
            <a:chOff x="634249" y="3014811"/>
            <a:chExt cx="3089984" cy="1060238"/>
          </a:xfrm>
        </p:grpSpPr>
        <p:sp>
          <p:nvSpPr>
            <p:cNvPr id="117" name="Прямоугольник 30"/>
            <p:cNvSpPr/>
            <p:nvPr/>
          </p:nvSpPr>
          <p:spPr>
            <a:xfrm>
              <a:off x="634249" y="3014811"/>
              <a:ext cx="2837984" cy="106023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marL="1588" algn="ctr"/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Улучшение экологии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за счет сокращения потерь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/>
              </a:r>
              <a:b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и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применения новых энергосберегающих технологий</a:t>
              </a:r>
            </a:p>
          </p:txBody>
        </p:sp>
        <p:sp>
          <p:nvSpPr>
            <p:cNvPr id="118" name="Скругленный прямоугольник 23"/>
            <p:cNvSpPr/>
            <p:nvPr/>
          </p:nvSpPr>
          <p:spPr>
            <a:xfrm>
              <a:off x="3220233" y="3269322"/>
              <a:ext cx="504000" cy="5512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4</a:t>
              </a:r>
              <a:endParaRPr lang="ru-RU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968100" y="3795886"/>
            <a:ext cx="3132292" cy="504000"/>
            <a:chOff x="493031" y="3934381"/>
            <a:chExt cx="3132292" cy="504000"/>
          </a:xfrm>
        </p:grpSpPr>
        <p:sp>
          <p:nvSpPr>
            <p:cNvPr id="122" name="Прямоугольник 30"/>
            <p:cNvSpPr/>
            <p:nvPr/>
          </p:nvSpPr>
          <p:spPr>
            <a:xfrm>
              <a:off x="493031" y="3936403"/>
              <a:ext cx="2799303" cy="49460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Новые рабочие места в различных отраслях экономики</a:t>
              </a:r>
            </a:p>
          </p:txBody>
        </p:sp>
        <p:sp>
          <p:nvSpPr>
            <p:cNvPr id="123" name="Скругленный прямоугольник 23"/>
            <p:cNvSpPr/>
            <p:nvPr/>
          </p:nvSpPr>
          <p:spPr>
            <a:xfrm>
              <a:off x="3121323" y="3934381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5</a:t>
              </a:r>
              <a:endParaRPr lang="ru-RU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86030" y="2195798"/>
            <a:ext cx="3110752" cy="963852"/>
            <a:chOff x="423518" y="1505285"/>
            <a:chExt cx="3110752" cy="963852"/>
          </a:xfrm>
        </p:grpSpPr>
        <p:sp>
          <p:nvSpPr>
            <p:cNvPr id="107" name="Прямоугольник 30"/>
            <p:cNvSpPr/>
            <p:nvPr/>
          </p:nvSpPr>
          <p:spPr>
            <a:xfrm>
              <a:off x="675518" y="1505285"/>
              <a:ext cx="2858752" cy="9638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marL="268288" algn="ctr"/>
              <a:r>
                <a:rPr lang="ru-RU" sz="1400" spc="-2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Конкурентоспособность </a:t>
              </a:r>
              <a:r>
                <a:rPr lang="ru-RU" sz="1400" spc="-2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отечественной </a:t>
              </a:r>
              <a:r>
                <a:rPr lang="ru-RU" sz="1400" spc="-2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продукции энергетического </a:t>
              </a:r>
              <a:r>
                <a:rPr lang="ru-RU" sz="1400" spc="-2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машиностроения</a:t>
              </a:r>
              <a:br>
                <a:rPr lang="ru-RU" sz="1400" spc="-2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ru-RU" sz="1400" spc="-2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и информационных систем</a:t>
              </a:r>
              <a:endParaRPr lang="ru-RU" sz="1400" spc="-2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8" name="Скругленный прямоугольник 23"/>
            <p:cNvSpPr/>
            <p:nvPr/>
          </p:nvSpPr>
          <p:spPr>
            <a:xfrm>
              <a:off x="423518" y="1735211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475656" y="4566201"/>
            <a:ext cx="5621077" cy="58477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Цифровизация сетей создаёт не только внутренние эффекты, но и общественные блага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3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8514" y="91814"/>
            <a:ext cx="467072" cy="400110"/>
          </a:xfrm>
          <a:noFill/>
        </p:spPr>
        <p:txBody>
          <a:bodyPr wrap="square" rtlCol="0">
            <a:spAutoFit/>
          </a:bodyPr>
          <a:lstStyle/>
          <a:p>
            <a:pPr algn="ctr"/>
            <a:fld id="{BC2B59FA-94E0-4A19-A130-819CA8969678}" type="slidenum">
              <a:rPr lang="ru-R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17</a:t>
            </a:fld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9184" y="91814"/>
            <a:ext cx="7603512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lvl="1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ОБЩЕСТВЕННОЕ БЛАГО</a:t>
            </a:r>
          </a:p>
        </p:txBody>
      </p:sp>
      <p:pic>
        <p:nvPicPr>
          <p:cNvPr id="32" name="Picture 2" descr="D:\Мои документы\Фирменный_стиль\RUSSIAN GRIDS -3 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69" y="1644668"/>
            <a:ext cx="1932237" cy="19342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51379" y="951570"/>
            <a:ext cx="4660881" cy="762115"/>
            <a:chOff x="1391679" y="2139768"/>
            <a:chExt cx="4660881" cy="76211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52060" y="2139768"/>
              <a:ext cx="4500500" cy="504000"/>
              <a:chOff x="277380" y="2389746"/>
              <a:chExt cx="4500500" cy="504000"/>
            </a:xfrm>
          </p:grpSpPr>
          <p:sp>
            <p:nvSpPr>
              <p:cNvPr id="112" name="Прямоугольник 30"/>
              <p:cNvSpPr/>
              <p:nvPr/>
            </p:nvSpPr>
            <p:spPr>
              <a:xfrm>
                <a:off x="539552" y="2399138"/>
                <a:ext cx="4238328" cy="49460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Высокий </a:t>
                </a:r>
                <a:r>
                  <a:rPr lang="ru-RU" sz="14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уровень комфорта среды обитания, высокие стандарты качества энергоснабжения и обслуживания</a:t>
                </a:r>
              </a:p>
            </p:txBody>
          </p:sp>
          <p:sp>
            <p:nvSpPr>
              <p:cNvPr id="113" name="Скругленный прямоугольник 23"/>
              <p:cNvSpPr/>
              <p:nvPr/>
            </p:nvSpPr>
            <p:spPr>
              <a:xfrm>
                <a:off x="277380" y="2389746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3</a:t>
                </a:r>
              </a:p>
            </p:txBody>
          </p:sp>
        </p:grpSp>
        <p:sp>
          <p:nvSpPr>
            <p:cNvPr id="128" name="Прямоугольник 127"/>
            <p:cNvSpPr/>
            <p:nvPr/>
          </p:nvSpPr>
          <p:spPr>
            <a:xfrm>
              <a:off x="1391679" y="2655662"/>
              <a:ext cx="39047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8288" algn="ctr"/>
              <a:endParaRPr lang="ru-RU" sz="10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1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2988042"/>
            <a:ext cx="9144000" cy="288930"/>
            <a:chOff x="0" y="2988042"/>
            <a:chExt cx="9144000" cy="288930"/>
          </a:xfrm>
        </p:grpSpPr>
        <p:pic>
          <p:nvPicPr>
            <p:cNvPr id="5" name="Picture 3" descr="C:\Users\Bogomolov_AY.HQ\Desktop\22-12\рм\Head-2-2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88042"/>
              <a:ext cx="9144000" cy="288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Bogomolov_AY.HQ\Desktop\22-12\рм\Head-2-2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r="67634"/>
            <a:stretch/>
          </p:blipFill>
          <p:spPr bwMode="auto">
            <a:xfrm>
              <a:off x="3746" y="2988042"/>
              <a:ext cx="2112388" cy="288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Текст 1"/>
          <p:cNvSpPr txBox="1">
            <a:spLocks/>
          </p:cNvSpPr>
          <p:nvPr/>
        </p:nvSpPr>
        <p:spPr>
          <a:xfrm>
            <a:off x="1299536" y="1851675"/>
            <a:ext cx="6584832" cy="522774"/>
          </a:xfrm>
          <a:prstGeom prst="rect">
            <a:avLst/>
          </a:prstGeom>
        </p:spPr>
        <p:txBody>
          <a:bodyPr vert="horz" wrap="square" lIns="33593" tIns="45499" rIns="91021" bIns="45499" rtlCol="0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  <p:pic>
        <p:nvPicPr>
          <p:cNvPr id="6" name="Picture 3" descr="C:\Users\Bogomolov_AY.HQ\Desktop\22-12\рм\Head-2-2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51"/>
          <a:stretch/>
        </p:blipFill>
        <p:spPr bwMode="auto">
          <a:xfrm>
            <a:off x="0" y="2988042"/>
            <a:ext cx="1120024" cy="2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4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33141" y="447514"/>
            <a:ext cx="7772400" cy="504057"/>
          </a:xfrm>
        </p:spPr>
        <p:txBody>
          <a:bodyPr/>
          <a:lstStyle/>
          <a:p>
            <a:r>
              <a:rPr lang="ru-RU" sz="3300" dirty="0" smtClean="0"/>
              <a:t>Общая характеристика организации</a:t>
            </a:r>
            <a:endParaRPr lang="ru-RU" sz="3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68044" y="1059583"/>
            <a:ext cx="3816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Пензенское ПО ПАО «Россети Волга»</a:t>
            </a:r>
          </a:p>
          <a:p>
            <a:endParaRPr lang="ru-RU" dirty="0"/>
          </a:p>
          <a:p>
            <a:r>
              <a:rPr lang="ru-RU" dirty="0" smtClean="0"/>
              <a:t>+ </a:t>
            </a:r>
            <a:r>
              <a:rPr lang="ru-RU" dirty="0"/>
              <a:t>Крупнейшая сетевая компания в </a:t>
            </a:r>
            <a:r>
              <a:rPr lang="ru-RU" dirty="0" smtClean="0"/>
              <a:t>Пензенской области</a:t>
            </a:r>
            <a:endParaRPr lang="ru-RU" dirty="0"/>
          </a:p>
          <a:p>
            <a:r>
              <a:rPr lang="ru-RU" dirty="0"/>
              <a:t>+ </a:t>
            </a:r>
            <a:r>
              <a:rPr lang="ru-RU" dirty="0" smtClean="0"/>
              <a:t>1694 МВт мощности</a:t>
            </a:r>
            <a:endParaRPr lang="ru-RU" dirty="0"/>
          </a:p>
          <a:p>
            <a:r>
              <a:rPr lang="ru-RU" dirty="0"/>
              <a:t>+ </a:t>
            </a:r>
            <a:r>
              <a:rPr lang="ru-RU" dirty="0" smtClean="0"/>
              <a:t>69 трансформаторных </a:t>
            </a:r>
            <a:r>
              <a:rPr lang="ru-RU" dirty="0"/>
              <a:t>подстанций</a:t>
            </a:r>
          </a:p>
          <a:p>
            <a:r>
              <a:rPr lang="ru-RU" dirty="0"/>
              <a:t>+ </a:t>
            </a:r>
            <a:r>
              <a:rPr lang="ru-RU" dirty="0" smtClean="0"/>
              <a:t>8613 км </a:t>
            </a:r>
            <a:r>
              <a:rPr lang="ru-RU" dirty="0"/>
              <a:t>линий </a:t>
            </a:r>
            <a:r>
              <a:rPr lang="ru-RU" dirty="0" smtClean="0"/>
              <a:t>электропередач</a:t>
            </a:r>
          </a:p>
          <a:p>
            <a:r>
              <a:rPr lang="ru-RU" dirty="0" smtClean="0"/>
              <a:t>+ Полезный отпуск потребителям в 2019 году составил 436 млн. квт/ч</a:t>
            </a:r>
          </a:p>
          <a:p>
            <a:r>
              <a:rPr lang="ru-RU" dirty="0" smtClean="0"/>
              <a:t>+ Численность персонала 750 человек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2979" y="1041804"/>
            <a:ext cx="3618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u="sng" dirty="0" smtClean="0"/>
              <a:t>ПАО «Россети»</a:t>
            </a:r>
          </a:p>
          <a:p>
            <a:endParaRPr lang="ru-RU" dirty="0"/>
          </a:p>
          <a:p>
            <a:r>
              <a:rPr lang="ru-RU" dirty="0" smtClean="0"/>
              <a:t>+ </a:t>
            </a:r>
            <a:r>
              <a:rPr lang="ru-RU" dirty="0"/>
              <a:t>Крупнейшая сетевая компания в </a:t>
            </a:r>
            <a:r>
              <a:rPr lang="ru-RU" dirty="0" smtClean="0"/>
              <a:t>мире</a:t>
            </a:r>
            <a:endParaRPr lang="ru-RU" dirty="0"/>
          </a:p>
          <a:p>
            <a:r>
              <a:rPr lang="ru-RU" dirty="0"/>
              <a:t>+ </a:t>
            </a:r>
            <a:r>
              <a:rPr lang="ru-RU" dirty="0" smtClean="0"/>
              <a:t>743 ГВт мощности</a:t>
            </a:r>
            <a:endParaRPr lang="ru-RU" dirty="0"/>
          </a:p>
          <a:p>
            <a:r>
              <a:rPr lang="ru-RU" dirty="0"/>
              <a:t>+ </a:t>
            </a:r>
            <a:r>
              <a:rPr lang="ru-RU" dirty="0" smtClean="0"/>
              <a:t>473 тысячи </a:t>
            </a:r>
            <a:r>
              <a:rPr lang="ru-RU" dirty="0"/>
              <a:t>трансформаторных подстанций</a:t>
            </a:r>
          </a:p>
          <a:p>
            <a:r>
              <a:rPr lang="ru-RU" dirty="0"/>
              <a:t>+ более </a:t>
            </a:r>
            <a:r>
              <a:rPr lang="ru-RU" dirty="0" smtClean="0"/>
              <a:t>2,2 млн. </a:t>
            </a:r>
            <a:r>
              <a:rPr lang="ru-RU" dirty="0"/>
              <a:t>км линий </a:t>
            </a:r>
            <a:r>
              <a:rPr lang="ru-RU" dirty="0" smtClean="0"/>
              <a:t>электропередач</a:t>
            </a:r>
          </a:p>
          <a:p>
            <a:r>
              <a:rPr lang="ru-RU" dirty="0" smtClean="0"/>
              <a:t>+ Полезный отпуск потребителям в 2019 году составил 763 млрд. квт/ч</a:t>
            </a:r>
          </a:p>
          <a:p>
            <a:r>
              <a:rPr lang="ru-RU" dirty="0" smtClean="0"/>
              <a:t>+ Численность персонала 229 тыс.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07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375506"/>
            <a:ext cx="5940660" cy="576063"/>
          </a:xfrm>
        </p:spPr>
        <p:txBody>
          <a:bodyPr/>
          <a:lstStyle/>
          <a:p>
            <a:r>
              <a:rPr lang="ru-RU" sz="3300" dirty="0" smtClean="0"/>
              <a:t>Цель и задачи </a:t>
            </a:r>
            <a:r>
              <a:rPr lang="ru-RU" sz="3300" dirty="0" smtClean="0"/>
              <a:t>проекта</a:t>
            </a:r>
            <a:endParaRPr lang="ru-RU" sz="3300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11560" y="954196"/>
            <a:ext cx="7920880" cy="3885806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91432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u="sng" dirty="0" smtClean="0"/>
              <a:t>Цель:</a:t>
            </a:r>
            <a:r>
              <a:rPr lang="ru-RU" sz="2400" dirty="0" smtClean="0"/>
              <a:t> на </a:t>
            </a:r>
            <a:r>
              <a:rPr lang="ru-RU" sz="2400" dirty="0"/>
              <a:t>основе анализа и обоснования необходимости организационных изменений внести предложения по оптимизации организационной структуры в рамках перехода к цифровой модели электроэнергетики</a:t>
            </a:r>
            <a:r>
              <a:rPr lang="ru-RU" sz="2400" dirty="0" smtClean="0"/>
              <a:t>.</a:t>
            </a:r>
          </a:p>
          <a:p>
            <a:pPr algn="l"/>
            <a:r>
              <a:rPr lang="ru-RU" sz="2400" b="1" u="sng" dirty="0"/>
              <a:t>Задачи:</a:t>
            </a:r>
            <a:r>
              <a:rPr lang="ru-RU" sz="2400" dirty="0"/>
              <a:t> изучить теоретические и методические основы формирования организационной структуры </a:t>
            </a:r>
            <a:r>
              <a:rPr lang="ru-RU" sz="2400" dirty="0" smtClean="0"/>
              <a:t>предприятия, </a:t>
            </a:r>
            <a:r>
              <a:rPr lang="ru-RU" sz="2400" dirty="0"/>
              <a:t>дать общую характеристику исследуемого предприятия, провести анализ существующей организационной структуры предприятия и внести предложения по оптимизации организационной структуры.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684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63538"/>
            <a:ext cx="7596844" cy="576063"/>
          </a:xfrm>
        </p:spPr>
        <p:txBody>
          <a:bodyPr/>
          <a:lstStyle/>
          <a:p>
            <a:r>
              <a:rPr lang="ru-RU" sz="3300" dirty="0" smtClean="0"/>
              <a:t>Цифровая трансформация 2020-2030</a:t>
            </a:r>
            <a:endParaRPr lang="ru-RU" sz="3300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791580" y="1815666"/>
            <a:ext cx="7920880" cy="2556284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91432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Это тщательно проработанная модель цифрового предприятия, которая даёт возможность реализовывать управляющие воздействия в автоматическом или автоматизированном режиме (т.е. без участия человека)!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848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519522"/>
            <a:ext cx="7401230" cy="46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8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115616" y="231490"/>
            <a:ext cx="7090291" cy="4242896"/>
            <a:chOff x="1280416" y="469634"/>
            <a:chExt cx="7090291" cy="42428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655" y="469634"/>
              <a:ext cx="6966052" cy="4242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eform 90"/>
            <p:cNvSpPr>
              <a:spLocks/>
            </p:cNvSpPr>
            <p:nvPr/>
          </p:nvSpPr>
          <p:spPr bwMode="auto">
            <a:xfrm>
              <a:off x="1324524" y="3692733"/>
              <a:ext cx="95052" cy="108877"/>
            </a:xfrm>
            <a:custGeom>
              <a:avLst/>
              <a:gdLst>
                <a:gd name="connsiteX0" fmla="*/ 10000 w 10000"/>
                <a:gd name="connsiteY0" fmla="*/ 6652 h 10811"/>
                <a:gd name="connsiteX1" fmla="*/ 10000 w 10000"/>
                <a:gd name="connsiteY1" fmla="*/ 6652 h 10811"/>
                <a:gd name="connsiteX2" fmla="*/ 10000 w 10000"/>
                <a:gd name="connsiteY2" fmla="*/ 7014 h 10811"/>
                <a:gd name="connsiteX3" fmla="*/ 9892 w 10000"/>
                <a:gd name="connsiteY3" fmla="*/ 7376 h 10811"/>
                <a:gd name="connsiteX4" fmla="*/ 9730 w 10000"/>
                <a:gd name="connsiteY4" fmla="*/ 7647 h 10811"/>
                <a:gd name="connsiteX5" fmla="*/ 9568 w 10000"/>
                <a:gd name="connsiteY5" fmla="*/ 7919 h 10811"/>
                <a:gd name="connsiteX6" fmla="*/ 9405 w 10000"/>
                <a:gd name="connsiteY6" fmla="*/ 8145 h 10811"/>
                <a:gd name="connsiteX7" fmla="*/ 9135 w 10000"/>
                <a:gd name="connsiteY7" fmla="*/ 8326 h 10811"/>
                <a:gd name="connsiteX8" fmla="*/ 8595 w 10000"/>
                <a:gd name="connsiteY8" fmla="*/ 8643 h 10811"/>
                <a:gd name="connsiteX9" fmla="*/ 8000 w 10000"/>
                <a:gd name="connsiteY9" fmla="*/ 8869 h 10811"/>
                <a:gd name="connsiteX10" fmla="*/ 8912 w 10000"/>
                <a:gd name="connsiteY10" fmla="*/ 10811 h 10811"/>
                <a:gd name="connsiteX11" fmla="*/ 6811 w 10000"/>
                <a:gd name="connsiteY11" fmla="*/ 9367 h 10811"/>
                <a:gd name="connsiteX12" fmla="*/ 6378 w 10000"/>
                <a:gd name="connsiteY12" fmla="*/ 9683 h 10811"/>
                <a:gd name="connsiteX13" fmla="*/ 6378 w 10000"/>
                <a:gd name="connsiteY13" fmla="*/ 9683 h 10811"/>
                <a:gd name="connsiteX14" fmla="*/ 6000 w 10000"/>
                <a:gd name="connsiteY14" fmla="*/ 10000 h 10811"/>
                <a:gd name="connsiteX15" fmla="*/ 6000 w 10000"/>
                <a:gd name="connsiteY15" fmla="*/ 10000 h 10811"/>
                <a:gd name="connsiteX16" fmla="*/ 6000 w 10000"/>
                <a:gd name="connsiteY16" fmla="*/ 10000 h 10811"/>
                <a:gd name="connsiteX17" fmla="*/ 5405 w 10000"/>
                <a:gd name="connsiteY17" fmla="*/ 9095 h 10811"/>
                <a:gd name="connsiteX18" fmla="*/ 4649 w 10000"/>
                <a:gd name="connsiteY18" fmla="*/ 8190 h 10811"/>
                <a:gd name="connsiteX19" fmla="*/ 3081 w 10000"/>
                <a:gd name="connsiteY19" fmla="*/ 6380 h 10811"/>
                <a:gd name="connsiteX20" fmla="*/ 2270 w 10000"/>
                <a:gd name="connsiteY20" fmla="*/ 5430 h 10811"/>
                <a:gd name="connsiteX21" fmla="*/ 1568 w 10000"/>
                <a:gd name="connsiteY21" fmla="*/ 4480 h 10811"/>
                <a:gd name="connsiteX22" fmla="*/ 865 w 10000"/>
                <a:gd name="connsiteY22" fmla="*/ 3439 h 10811"/>
                <a:gd name="connsiteX23" fmla="*/ 216 w 10000"/>
                <a:gd name="connsiteY23" fmla="*/ 2308 h 10811"/>
                <a:gd name="connsiteX24" fmla="*/ 216 w 10000"/>
                <a:gd name="connsiteY24" fmla="*/ 2308 h 10811"/>
                <a:gd name="connsiteX25" fmla="*/ 54 w 10000"/>
                <a:gd name="connsiteY25" fmla="*/ 1765 h 10811"/>
                <a:gd name="connsiteX26" fmla="*/ 0 w 10000"/>
                <a:gd name="connsiteY26" fmla="*/ 1403 h 10811"/>
                <a:gd name="connsiteX27" fmla="*/ 54 w 10000"/>
                <a:gd name="connsiteY27" fmla="*/ 1222 h 10811"/>
                <a:gd name="connsiteX28" fmla="*/ 108 w 10000"/>
                <a:gd name="connsiteY28" fmla="*/ 1086 h 10811"/>
                <a:gd name="connsiteX29" fmla="*/ 324 w 10000"/>
                <a:gd name="connsiteY29" fmla="*/ 860 h 10811"/>
                <a:gd name="connsiteX30" fmla="*/ 541 w 10000"/>
                <a:gd name="connsiteY30" fmla="*/ 769 h 10811"/>
                <a:gd name="connsiteX31" fmla="*/ 919 w 10000"/>
                <a:gd name="connsiteY31" fmla="*/ 588 h 10811"/>
                <a:gd name="connsiteX32" fmla="*/ 1297 w 10000"/>
                <a:gd name="connsiteY32" fmla="*/ 498 h 10811"/>
                <a:gd name="connsiteX33" fmla="*/ 1676 w 10000"/>
                <a:gd name="connsiteY33" fmla="*/ 362 h 10811"/>
                <a:gd name="connsiteX34" fmla="*/ 1676 w 10000"/>
                <a:gd name="connsiteY34" fmla="*/ 362 h 10811"/>
                <a:gd name="connsiteX35" fmla="*/ 2000 w 10000"/>
                <a:gd name="connsiteY35" fmla="*/ 181 h 10811"/>
                <a:gd name="connsiteX36" fmla="*/ 2270 w 10000"/>
                <a:gd name="connsiteY36" fmla="*/ 90 h 10811"/>
                <a:gd name="connsiteX37" fmla="*/ 2595 w 10000"/>
                <a:gd name="connsiteY37" fmla="*/ 45 h 10811"/>
                <a:gd name="connsiteX38" fmla="*/ 2811 w 10000"/>
                <a:gd name="connsiteY38" fmla="*/ 0 h 10811"/>
                <a:gd name="connsiteX39" fmla="*/ 3027 w 10000"/>
                <a:gd name="connsiteY39" fmla="*/ 45 h 10811"/>
                <a:gd name="connsiteX40" fmla="*/ 3243 w 10000"/>
                <a:gd name="connsiteY40" fmla="*/ 90 h 10811"/>
                <a:gd name="connsiteX41" fmla="*/ 3730 w 10000"/>
                <a:gd name="connsiteY41" fmla="*/ 317 h 10811"/>
                <a:gd name="connsiteX42" fmla="*/ 4216 w 10000"/>
                <a:gd name="connsiteY42" fmla="*/ 498 h 10811"/>
                <a:gd name="connsiteX43" fmla="*/ 4973 w 10000"/>
                <a:gd name="connsiteY43" fmla="*/ 769 h 10811"/>
                <a:gd name="connsiteX44" fmla="*/ 5405 w 10000"/>
                <a:gd name="connsiteY44" fmla="*/ 860 h 10811"/>
                <a:gd name="connsiteX45" fmla="*/ 5892 w 10000"/>
                <a:gd name="connsiteY45" fmla="*/ 905 h 10811"/>
                <a:gd name="connsiteX46" fmla="*/ 6541 w 10000"/>
                <a:gd name="connsiteY46" fmla="*/ 995 h 10811"/>
                <a:gd name="connsiteX47" fmla="*/ 7189 w 10000"/>
                <a:gd name="connsiteY47" fmla="*/ 995 h 10811"/>
                <a:gd name="connsiteX48" fmla="*/ 7189 w 10000"/>
                <a:gd name="connsiteY48" fmla="*/ 995 h 10811"/>
                <a:gd name="connsiteX49" fmla="*/ 8649 w 10000"/>
                <a:gd name="connsiteY49" fmla="*/ 2986 h 10811"/>
                <a:gd name="connsiteX50" fmla="*/ 8649 w 10000"/>
                <a:gd name="connsiteY50" fmla="*/ 2986 h 10811"/>
                <a:gd name="connsiteX51" fmla="*/ 9081 w 10000"/>
                <a:gd name="connsiteY51" fmla="*/ 3801 h 10811"/>
                <a:gd name="connsiteX52" fmla="*/ 9459 w 10000"/>
                <a:gd name="connsiteY52" fmla="*/ 4615 h 10811"/>
                <a:gd name="connsiteX53" fmla="*/ 9838 w 10000"/>
                <a:gd name="connsiteY53" fmla="*/ 5566 h 10811"/>
                <a:gd name="connsiteX54" fmla="*/ 10000 w 10000"/>
                <a:gd name="connsiteY54" fmla="*/ 6652 h 10811"/>
                <a:gd name="connsiteX55" fmla="*/ 10000 w 10000"/>
                <a:gd name="connsiteY55" fmla="*/ 6652 h 10811"/>
                <a:gd name="connsiteX56" fmla="*/ 10000 w 10000"/>
                <a:gd name="connsiteY56" fmla="*/ 6652 h 10811"/>
                <a:gd name="connsiteX0" fmla="*/ 10000 w 10000"/>
                <a:gd name="connsiteY0" fmla="*/ 6652 h 10811"/>
                <a:gd name="connsiteX1" fmla="*/ 10000 w 10000"/>
                <a:gd name="connsiteY1" fmla="*/ 6652 h 10811"/>
                <a:gd name="connsiteX2" fmla="*/ 10000 w 10000"/>
                <a:gd name="connsiteY2" fmla="*/ 7014 h 10811"/>
                <a:gd name="connsiteX3" fmla="*/ 9892 w 10000"/>
                <a:gd name="connsiteY3" fmla="*/ 7376 h 10811"/>
                <a:gd name="connsiteX4" fmla="*/ 9730 w 10000"/>
                <a:gd name="connsiteY4" fmla="*/ 7647 h 10811"/>
                <a:gd name="connsiteX5" fmla="*/ 9568 w 10000"/>
                <a:gd name="connsiteY5" fmla="*/ 7919 h 10811"/>
                <a:gd name="connsiteX6" fmla="*/ 9405 w 10000"/>
                <a:gd name="connsiteY6" fmla="*/ 8145 h 10811"/>
                <a:gd name="connsiteX7" fmla="*/ 9135 w 10000"/>
                <a:gd name="connsiteY7" fmla="*/ 8326 h 10811"/>
                <a:gd name="connsiteX8" fmla="*/ 8595 w 10000"/>
                <a:gd name="connsiteY8" fmla="*/ 8643 h 10811"/>
                <a:gd name="connsiteX9" fmla="*/ 8000 w 10000"/>
                <a:gd name="connsiteY9" fmla="*/ 8869 h 10811"/>
                <a:gd name="connsiteX10" fmla="*/ 8912 w 10000"/>
                <a:gd name="connsiteY10" fmla="*/ 10811 h 10811"/>
                <a:gd name="connsiteX11" fmla="*/ 6811 w 10000"/>
                <a:gd name="connsiteY11" fmla="*/ 9367 h 10811"/>
                <a:gd name="connsiteX12" fmla="*/ 6378 w 10000"/>
                <a:gd name="connsiteY12" fmla="*/ 9683 h 10811"/>
                <a:gd name="connsiteX13" fmla="*/ 6378 w 10000"/>
                <a:gd name="connsiteY13" fmla="*/ 9683 h 10811"/>
                <a:gd name="connsiteX14" fmla="*/ 6000 w 10000"/>
                <a:gd name="connsiteY14" fmla="*/ 10000 h 10811"/>
                <a:gd name="connsiteX15" fmla="*/ 6000 w 10000"/>
                <a:gd name="connsiteY15" fmla="*/ 10000 h 10811"/>
                <a:gd name="connsiteX16" fmla="*/ 6000 w 10000"/>
                <a:gd name="connsiteY16" fmla="*/ 10000 h 10811"/>
                <a:gd name="connsiteX17" fmla="*/ 5405 w 10000"/>
                <a:gd name="connsiteY17" fmla="*/ 9095 h 10811"/>
                <a:gd name="connsiteX18" fmla="*/ 4649 w 10000"/>
                <a:gd name="connsiteY18" fmla="*/ 8190 h 10811"/>
                <a:gd name="connsiteX19" fmla="*/ 3081 w 10000"/>
                <a:gd name="connsiteY19" fmla="*/ 6380 h 10811"/>
                <a:gd name="connsiteX20" fmla="*/ 0 w 10000"/>
                <a:gd name="connsiteY20" fmla="*/ 8198 h 10811"/>
                <a:gd name="connsiteX21" fmla="*/ 1568 w 10000"/>
                <a:gd name="connsiteY21" fmla="*/ 4480 h 10811"/>
                <a:gd name="connsiteX22" fmla="*/ 865 w 10000"/>
                <a:gd name="connsiteY22" fmla="*/ 3439 h 10811"/>
                <a:gd name="connsiteX23" fmla="*/ 216 w 10000"/>
                <a:gd name="connsiteY23" fmla="*/ 2308 h 10811"/>
                <a:gd name="connsiteX24" fmla="*/ 216 w 10000"/>
                <a:gd name="connsiteY24" fmla="*/ 2308 h 10811"/>
                <a:gd name="connsiteX25" fmla="*/ 54 w 10000"/>
                <a:gd name="connsiteY25" fmla="*/ 1765 h 10811"/>
                <a:gd name="connsiteX26" fmla="*/ 0 w 10000"/>
                <a:gd name="connsiteY26" fmla="*/ 1403 h 10811"/>
                <a:gd name="connsiteX27" fmla="*/ 54 w 10000"/>
                <a:gd name="connsiteY27" fmla="*/ 1222 h 10811"/>
                <a:gd name="connsiteX28" fmla="*/ 108 w 10000"/>
                <a:gd name="connsiteY28" fmla="*/ 1086 h 10811"/>
                <a:gd name="connsiteX29" fmla="*/ 324 w 10000"/>
                <a:gd name="connsiteY29" fmla="*/ 860 h 10811"/>
                <a:gd name="connsiteX30" fmla="*/ 541 w 10000"/>
                <a:gd name="connsiteY30" fmla="*/ 769 h 10811"/>
                <a:gd name="connsiteX31" fmla="*/ 919 w 10000"/>
                <a:gd name="connsiteY31" fmla="*/ 588 h 10811"/>
                <a:gd name="connsiteX32" fmla="*/ 1297 w 10000"/>
                <a:gd name="connsiteY32" fmla="*/ 498 h 10811"/>
                <a:gd name="connsiteX33" fmla="*/ 1676 w 10000"/>
                <a:gd name="connsiteY33" fmla="*/ 362 h 10811"/>
                <a:gd name="connsiteX34" fmla="*/ 1676 w 10000"/>
                <a:gd name="connsiteY34" fmla="*/ 362 h 10811"/>
                <a:gd name="connsiteX35" fmla="*/ 2000 w 10000"/>
                <a:gd name="connsiteY35" fmla="*/ 181 h 10811"/>
                <a:gd name="connsiteX36" fmla="*/ 2270 w 10000"/>
                <a:gd name="connsiteY36" fmla="*/ 90 h 10811"/>
                <a:gd name="connsiteX37" fmla="*/ 2595 w 10000"/>
                <a:gd name="connsiteY37" fmla="*/ 45 h 10811"/>
                <a:gd name="connsiteX38" fmla="*/ 2811 w 10000"/>
                <a:gd name="connsiteY38" fmla="*/ 0 h 10811"/>
                <a:gd name="connsiteX39" fmla="*/ 3027 w 10000"/>
                <a:gd name="connsiteY39" fmla="*/ 45 h 10811"/>
                <a:gd name="connsiteX40" fmla="*/ 3243 w 10000"/>
                <a:gd name="connsiteY40" fmla="*/ 90 h 10811"/>
                <a:gd name="connsiteX41" fmla="*/ 3730 w 10000"/>
                <a:gd name="connsiteY41" fmla="*/ 317 h 10811"/>
                <a:gd name="connsiteX42" fmla="*/ 4216 w 10000"/>
                <a:gd name="connsiteY42" fmla="*/ 498 h 10811"/>
                <a:gd name="connsiteX43" fmla="*/ 4973 w 10000"/>
                <a:gd name="connsiteY43" fmla="*/ 769 h 10811"/>
                <a:gd name="connsiteX44" fmla="*/ 5405 w 10000"/>
                <a:gd name="connsiteY44" fmla="*/ 860 h 10811"/>
                <a:gd name="connsiteX45" fmla="*/ 5892 w 10000"/>
                <a:gd name="connsiteY45" fmla="*/ 905 h 10811"/>
                <a:gd name="connsiteX46" fmla="*/ 6541 w 10000"/>
                <a:gd name="connsiteY46" fmla="*/ 995 h 10811"/>
                <a:gd name="connsiteX47" fmla="*/ 7189 w 10000"/>
                <a:gd name="connsiteY47" fmla="*/ 995 h 10811"/>
                <a:gd name="connsiteX48" fmla="*/ 7189 w 10000"/>
                <a:gd name="connsiteY48" fmla="*/ 995 h 10811"/>
                <a:gd name="connsiteX49" fmla="*/ 8649 w 10000"/>
                <a:gd name="connsiteY49" fmla="*/ 2986 h 10811"/>
                <a:gd name="connsiteX50" fmla="*/ 8649 w 10000"/>
                <a:gd name="connsiteY50" fmla="*/ 2986 h 10811"/>
                <a:gd name="connsiteX51" fmla="*/ 9081 w 10000"/>
                <a:gd name="connsiteY51" fmla="*/ 3801 h 10811"/>
                <a:gd name="connsiteX52" fmla="*/ 9459 w 10000"/>
                <a:gd name="connsiteY52" fmla="*/ 4615 h 10811"/>
                <a:gd name="connsiteX53" fmla="*/ 9838 w 10000"/>
                <a:gd name="connsiteY53" fmla="*/ 5566 h 10811"/>
                <a:gd name="connsiteX54" fmla="*/ 10000 w 10000"/>
                <a:gd name="connsiteY54" fmla="*/ 6652 h 10811"/>
                <a:gd name="connsiteX55" fmla="*/ 10000 w 10000"/>
                <a:gd name="connsiteY55" fmla="*/ 6652 h 10811"/>
                <a:gd name="connsiteX56" fmla="*/ 10000 w 10000"/>
                <a:gd name="connsiteY56" fmla="*/ 6652 h 10811"/>
                <a:gd name="connsiteX0" fmla="*/ 10000 w 10000"/>
                <a:gd name="connsiteY0" fmla="*/ 6652 h 10811"/>
                <a:gd name="connsiteX1" fmla="*/ 10000 w 10000"/>
                <a:gd name="connsiteY1" fmla="*/ 6652 h 10811"/>
                <a:gd name="connsiteX2" fmla="*/ 10000 w 10000"/>
                <a:gd name="connsiteY2" fmla="*/ 7014 h 10811"/>
                <a:gd name="connsiteX3" fmla="*/ 9892 w 10000"/>
                <a:gd name="connsiteY3" fmla="*/ 7376 h 10811"/>
                <a:gd name="connsiteX4" fmla="*/ 9730 w 10000"/>
                <a:gd name="connsiteY4" fmla="*/ 7647 h 10811"/>
                <a:gd name="connsiteX5" fmla="*/ 9568 w 10000"/>
                <a:gd name="connsiteY5" fmla="*/ 7919 h 10811"/>
                <a:gd name="connsiteX6" fmla="*/ 9405 w 10000"/>
                <a:gd name="connsiteY6" fmla="*/ 8145 h 10811"/>
                <a:gd name="connsiteX7" fmla="*/ 9135 w 10000"/>
                <a:gd name="connsiteY7" fmla="*/ 8326 h 10811"/>
                <a:gd name="connsiteX8" fmla="*/ 8595 w 10000"/>
                <a:gd name="connsiteY8" fmla="*/ 8643 h 10811"/>
                <a:gd name="connsiteX9" fmla="*/ 8000 w 10000"/>
                <a:gd name="connsiteY9" fmla="*/ 8869 h 10811"/>
                <a:gd name="connsiteX10" fmla="*/ 8912 w 10000"/>
                <a:gd name="connsiteY10" fmla="*/ 10811 h 10811"/>
                <a:gd name="connsiteX11" fmla="*/ 6811 w 10000"/>
                <a:gd name="connsiteY11" fmla="*/ 9367 h 10811"/>
                <a:gd name="connsiteX12" fmla="*/ 6378 w 10000"/>
                <a:gd name="connsiteY12" fmla="*/ 9683 h 10811"/>
                <a:gd name="connsiteX13" fmla="*/ 6378 w 10000"/>
                <a:gd name="connsiteY13" fmla="*/ 9683 h 10811"/>
                <a:gd name="connsiteX14" fmla="*/ 6000 w 10000"/>
                <a:gd name="connsiteY14" fmla="*/ 10000 h 10811"/>
                <a:gd name="connsiteX15" fmla="*/ 6000 w 10000"/>
                <a:gd name="connsiteY15" fmla="*/ 10000 h 10811"/>
                <a:gd name="connsiteX16" fmla="*/ 6000 w 10000"/>
                <a:gd name="connsiteY16" fmla="*/ 10000 h 10811"/>
                <a:gd name="connsiteX17" fmla="*/ 5405 w 10000"/>
                <a:gd name="connsiteY17" fmla="*/ 9095 h 10811"/>
                <a:gd name="connsiteX18" fmla="*/ 4649 w 10000"/>
                <a:gd name="connsiteY18" fmla="*/ 8190 h 10811"/>
                <a:gd name="connsiteX19" fmla="*/ 1317 w 10000"/>
                <a:gd name="connsiteY19" fmla="*/ 10000 h 10811"/>
                <a:gd name="connsiteX20" fmla="*/ 0 w 10000"/>
                <a:gd name="connsiteY20" fmla="*/ 8198 h 10811"/>
                <a:gd name="connsiteX21" fmla="*/ 1568 w 10000"/>
                <a:gd name="connsiteY21" fmla="*/ 4480 h 10811"/>
                <a:gd name="connsiteX22" fmla="*/ 865 w 10000"/>
                <a:gd name="connsiteY22" fmla="*/ 3439 h 10811"/>
                <a:gd name="connsiteX23" fmla="*/ 216 w 10000"/>
                <a:gd name="connsiteY23" fmla="*/ 2308 h 10811"/>
                <a:gd name="connsiteX24" fmla="*/ 216 w 10000"/>
                <a:gd name="connsiteY24" fmla="*/ 2308 h 10811"/>
                <a:gd name="connsiteX25" fmla="*/ 54 w 10000"/>
                <a:gd name="connsiteY25" fmla="*/ 1765 h 10811"/>
                <a:gd name="connsiteX26" fmla="*/ 0 w 10000"/>
                <a:gd name="connsiteY26" fmla="*/ 1403 h 10811"/>
                <a:gd name="connsiteX27" fmla="*/ 54 w 10000"/>
                <a:gd name="connsiteY27" fmla="*/ 1222 h 10811"/>
                <a:gd name="connsiteX28" fmla="*/ 108 w 10000"/>
                <a:gd name="connsiteY28" fmla="*/ 1086 h 10811"/>
                <a:gd name="connsiteX29" fmla="*/ 324 w 10000"/>
                <a:gd name="connsiteY29" fmla="*/ 860 h 10811"/>
                <a:gd name="connsiteX30" fmla="*/ 541 w 10000"/>
                <a:gd name="connsiteY30" fmla="*/ 769 h 10811"/>
                <a:gd name="connsiteX31" fmla="*/ 919 w 10000"/>
                <a:gd name="connsiteY31" fmla="*/ 588 h 10811"/>
                <a:gd name="connsiteX32" fmla="*/ 1297 w 10000"/>
                <a:gd name="connsiteY32" fmla="*/ 498 h 10811"/>
                <a:gd name="connsiteX33" fmla="*/ 1676 w 10000"/>
                <a:gd name="connsiteY33" fmla="*/ 362 h 10811"/>
                <a:gd name="connsiteX34" fmla="*/ 1676 w 10000"/>
                <a:gd name="connsiteY34" fmla="*/ 362 h 10811"/>
                <a:gd name="connsiteX35" fmla="*/ 2000 w 10000"/>
                <a:gd name="connsiteY35" fmla="*/ 181 h 10811"/>
                <a:gd name="connsiteX36" fmla="*/ 2270 w 10000"/>
                <a:gd name="connsiteY36" fmla="*/ 90 h 10811"/>
                <a:gd name="connsiteX37" fmla="*/ 2595 w 10000"/>
                <a:gd name="connsiteY37" fmla="*/ 45 h 10811"/>
                <a:gd name="connsiteX38" fmla="*/ 2811 w 10000"/>
                <a:gd name="connsiteY38" fmla="*/ 0 h 10811"/>
                <a:gd name="connsiteX39" fmla="*/ 3027 w 10000"/>
                <a:gd name="connsiteY39" fmla="*/ 45 h 10811"/>
                <a:gd name="connsiteX40" fmla="*/ 3243 w 10000"/>
                <a:gd name="connsiteY40" fmla="*/ 90 h 10811"/>
                <a:gd name="connsiteX41" fmla="*/ 3730 w 10000"/>
                <a:gd name="connsiteY41" fmla="*/ 317 h 10811"/>
                <a:gd name="connsiteX42" fmla="*/ 4216 w 10000"/>
                <a:gd name="connsiteY42" fmla="*/ 498 h 10811"/>
                <a:gd name="connsiteX43" fmla="*/ 4973 w 10000"/>
                <a:gd name="connsiteY43" fmla="*/ 769 h 10811"/>
                <a:gd name="connsiteX44" fmla="*/ 5405 w 10000"/>
                <a:gd name="connsiteY44" fmla="*/ 860 h 10811"/>
                <a:gd name="connsiteX45" fmla="*/ 5892 w 10000"/>
                <a:gd name="connsiteY45" fmla="*/ 905 h 10811"/>
                <a:gd name="connsiteX46" fmla="*/ 6541 w 10000"/>
                <a:gd name="connsiteY46" fmla="*/ 995 h 10811"/>
                <a:gd name="connsiteX47" fmla="*/ 7189 w 10000"/>
                <a:gd name="connsiteY47" fmla="*/ 995 h 10811"/>
                <a:gd name="connsiteX48" fmla="*/ 7189 w 10000"/>
                <a:gd name="connsiteY48" fmla="*/ 995 h 10811"/>
                <a:gd name="connsiteX49" fmla="*/ 8649 w 10000"/>
                <a:gd name="connsiteY49" fmla="*/ 2986 h 10811"/>
                <a:gd name="connsiteX50" fmla="*/ 8649 w 10000"/>
                <a:gd name="connsiteY50" fmla="*/ 2986 h 10811"/>
                <a:gd name="connsiteX51" fmla="*/ 9081 w 10000"/>
                <a:gd name="connsiteY51" fmla="*/ 3801 h 10811"/>
                <a:gd name="connsiteX52" fmla="*/ 9459 w 10000"/>
                <a:gd name="connsiteY52" fmla="*/ 4615 h 10811"/>
                <a:gd name="connsiteX53" fmla="*/ 9838 w 10000"/>
                <a:gd name="connsiteY53" fmla="*/ 5566 h 10811"/>
                <a:gd name="connsiteX54" fmla="*/ 10000 w 10000"/>
                <a:gd name="connsiteY54" fmla="*/ 6652 h 10811"/>
                <a:gd name="connsiteX55" fmla="*/ 10000 w 10000"/>
                <a:gd name="connsiteY55" fmla="*/ 6652 h 10811"/>
                <a:gd name="connsiteX56" fmla="*/ 10000 w 10000"/>
                <a:gd name="connsiteY56" fmla="*/ 6652 h 10811"/>
                <a:gd name="connsiteX0" fmla="*/ 10000 w 10000"/>
                <a:gd name="connsiteY0" fmla="*/ 6652 h 10811"/>
                <a:gd name="connsiteX1" fmla="*/ 10000 w 10000"/>
                <a:gd name="connsiteY1" fmla="*/ 6652 h 10811"/>
                <a:gd name="connsiteX2" fmla="*/ 10000 w 10000"/>
                <a:gd name="connsiteY2" fmla="*/ 7014 h 10811"/>
                <a:gd name="connsiteX3" fmla="*/ 9892 w 10000"/>
                <a:gd name="connsiteY3" fmla="*/ 7376 h 10811"/>
                <a:gd name="connsiteX4" fmla="*/ 9730 w 10000"/>
                <a:gd name="connsiteY4" fmla="*/ 7647 h 10811"/>
                <a:gd name="connsiteX5" fmla="*/ 9568 w 10000"/>
                <a:gd name="connsiteY5" fmla="*/ 7919 h 10811"/>
                <a:gd name="connsiteX6" fmla="*/ 9405 w 10000"/>
                <a:gd name="connsiteY6" fmla="*/ 8145 h 10811"/>
                <a:gd name="connsiteX7" fmla="*/ 9135 w 10000"/>
                <a:gd name="connsiteY7" fmla="*/ 8326 h 10811"/>
                <a:gd name="connsiteX8" fmla="*/ 8595 w 10000"/>
                <a:gd name="connsiteY8" fmla="*/ 8643 h 10811"/>
                <a:gd name="connsiteX9" fmla="*/ 8000 w 10000"/>
                <a:gd name="connsiteY9" fmla="*/ 8869 h 10811"/>
                <a:gd name="connsiteX10" fmla="*/ 8912 w 10000"/>
                <a:gd name="connsiteY10" fmla="*/ 10811 h 10811"/>
                <a:gd name="connsiteX11" fmla="*/ 6811 w 10000"/>
                <a:gd name="connsiteY11" fmla="*/ 9367 h 10811"/>
                <a:gd name="connsiteX12" fmla="*/ 6378 w 10000"/>
                <a:gd name="connsiteY12" fmla="*/ 9683 h 10811"/>
                <a:gd name="connsiteX13" fmla="*/ 6378 w 10000"/>
                <a:gd name="connsiteY13" fmla="*/ 9683 h 10811"/>
                <a:gd name="connsiteX14" fmla="*/ 6000 w 10000"/>
                <a:gd name="connsiteY14" fmla="*/ 10000 h 10811"/>
                <a:gd name="connsiteX15" fmla="*/ 6000 w 10000"/>
                <a:gd name="connsiteY15" fmla="*/ 10000 h 10811"/>
                <a:gd name="connsiteX16" fmla="*/ 6000 w 10000"/>
                <a:gd name="connsiteY16" fmla="*/ 10000 h 10811"/>
                <a:gd name="connsiteX17" fmla="*/ 5405 w 10000"/>
                <a:gd name="connsiteY17" fmla="*/ 9095 h 10811"/>
                <a:gd name="connsiteX18" fmla="*/ 2128 w 10000"/>
                <a:gd name="connsiteY18" fmla="*/ 10811 h 10811"/>
                <a:gd name="connsiteX19" fmla="*/ 1317 w 10000"/>
                <a:gd name="connsiteY19" fmla="*/ 10000 h 10811"/>
                <a:gd name="connsiteX20" fmla="*/ 0 w 10000"/>
                <a:gd name="connsiteY20" fmla="*/ 8198 h 10811"/>
                <a:gd name="connsiteX21" fmla="*/ 1568 w 10000"/>
                <a:gd name="connsiteY21" fmla="*/ 4480 h 10811"/>
                <a:gd name="connsiteX22" fmla="*/ 865 w 10000"/>
                <a:gd name="connsiteY22" fmla="*/ 3439 h 10811"/>
                <a:gd name="connsiteX23" fmla="*/ 216 w 10000"/>
                <a:gd name="connsiteY23" fmla="*/ 2308 h 10811"/>
                <a:gd name="connsiteX24" fmla="*/ 216 w 10000"/>
                <a:gd name="connsiteY24" fmla="*/ 2308 h 10811"/>
                <a:gd name="connsiteX25" fmla="*/ 54 w 10000"/>
                <a:gd name="connsiteY25" fmla="*/ 1765 h 10811"/>
                <a:gd name="connsiteX26" fmla="*/ 0 w 10000"/>
                <a:gd name="connsiteY26" fmla="*/ 1403 h 10811"/>
                <a:gd name="connsiteX27" fmla="*/ 54 w 10000"/>
                <a:gd name="connsiteY27" fmla="*/ 1222 h 10811"/>
                <a:gd name="connsiteX28" fmla="*/ 108 w 10000"/>
                <a:gd name="connsiteY28" fmla="*/ 1086 h 10811"/>
                <a:gd name="connsiteX29" fmla="*/ 324 w 10000"/>
                <a:gd name="connsiteY29" fmla="*/ 860 h 10811"/>
                <a:gd name="connsiteX30" fmla="*/ 541 w 10000"/>
                <a:gd name="connsiteY30" fmla="*/ 769 h 10811"/>
                <a:gd name="connsiteX31" fmla="*/ 919 w 10000"/>
                <a:gd name="connsiteY31" fmla="*/ 588 h 10811"/>
                <a:gd name="connsiteX32" fmla="*/ 1297 w 10000"/>
                <a:gd name="connsiteY32" fmla="*/ 498 h 10811"/>
                <a:gd name="connsiteX33" fmla="*/ 1676 w 10000"/>
                <a:gd name="connsiteY33" fmla="*/ 362 h 10811"/>
                <a:gd name="connsiteX34" fmla="*/ 1676 w 10000"/>
                <a:gd name="connsiteY34" fmla="*/ 362 h 10811"/>
                <a:gd name="connsiteX35" fmla="*/ 2000 w 10000"/>
                <a:gd name="connsiteY35" fmla="*/ 181 h 10811"/>
                <a:gd name="connsiteX36" fmla="*/ 2270 w 10000"/>
                <a:gd name="connsiteY36" fmla="*/ 90 h 10811"/>
                <a:gd name="connsiteX37" fmla="*/ 2595 w 10000"/>
                <a:gd name="connsiteY37" fmla="*/ 45 h 10811"/>
                <a:gd name="connsiteX38" fmla="*/ 2811 w 10000"/>
                <a:gd name="connsiteY38" fmla="*/ 0 h 10811"/>
                <a:gd name="connsiteX39" fmla="*/ 3027 w 10000"/>
                <a:gd name="connsiteY39" fmla="*/ 45 h 10811"/>
                <a:gd name="connsiteX40" fmla="*/ 3243 w 10000"/>
                <a:gd name="connsiteY40" fmla="*/ 90 h 10811"/>
                <a:gd name="connsiteX41" fmla="*/ 3730 w 10000"/>
                <a:gd name="connsiteY41" fmla="*/ 317 h 10811"/>
                <a:gd name="connsiteX42" fmla="*/ 4216 w 10000"/>
                <a:gd name="connsiteY42" fmla="*/ 498 h 10811"/>
                <a:gd name="connsiteX43" fmla="*/ 4973 w 10000"/>
                <a:gd name="connsiteY43" fmla="*/ 769 h 10811"/>
                <a:gd name="connsiteX44" fmla="*/ 5405 w 10000"/>
                <a:gd name="connsiteY44" fmla="*/ 860 h 10811"/>
                <a:gd name="connsiteX45" fmla="*/ 5892 w 10000"/>
                <a:gd name="connsiteY45" fmla="*/ 905 h 10811"/>
                <a:gd name="connsiteX46" fmla="*/ 6541 w 10000"/>
                <a:gd name="connsiteY46" fmla="*/ 995 h 10811"/>
                <a:gd name="connsiteX47" fmla="*/ 7189 w 10000"/>
                <a:gd name="connsiteY47" fmla="*/ 995 h 10811"/>
                <a:gd name="connsiteX48" fmla="*/ 7189 w 10000"/>
                <a:gd name="connsiteY48" fmla="*/ 995 h 10811"/>
                <a:gd name="connsiteX49" fmla="*/ 8649 w 10000"/>
                <a:gd name="connsiteY49" fmla="*/ 2986 h 10811"/>
                <a:gd name="connsiteX50" fmla="*/ 8649 w 10000"/>
                <a:gd name="connsiteY50" fmla="*/ 2986 h 10811"/>
                <a:gd name="connsiteX51" fmla="*/ 9081 w 10000"/>
                <a:gd name="connsiteY51" fmla="*/ 3801 h 10811"/>
                <a:gd name="connsiteX52" fmla="*/ 9459 w 10000"/>
                <a:gd name="connsiteY52" fmla="*/ 4615 h 10811"/>
                <a:gd name="connsiteX53" fmla="*/ 9838 w 10000"/>
                <a:gd name="connsiteY53" fmla="*/ 5566 h 10811"/>
                <a:gd name="connsiteX54" fmla="*/ 10000 w 10000"/>
                <a:gd name="connsiteY54" fmla="*/ 6652 h 10811"/>
                <a:gd name="connsiteX55" fmla="*/ 10000 w 10000"/>
                <a:gd name="connsiteY55" fmla="*/ 6652 h 10811"/>
                <a:gd name="connsiteX56" fmla="*/ 10000 w 10000"/>
                <a:gd name="connsiteY56" fmla="*/ 6652 h 10811"/>
                <a:gd name="connsiteX0" fmla="*/ 10000 w 10539"/>
                <a:gd name="connsiteY0" fmla="*/ 6652 h 10811"/>
                <a:gd name="connsiteX1" fmla="*/ 10000 w 10539"/>
                <a:gd name="connsiteY1" fmla="*/ 6652 h 10811"/>
                <a:gd name="connsiteX2" fmla="*/ 10000 w 10539"/>
                <a:gd name="connsiteY2" fmla="*/ 7014 h 10811"/>
                <a:gd name="connsiteX3" fmla="*/ 9892 w 10539"/>
                <a:gd name="connsiteY3" fmla="*/ 7376 h 10811"/>
                <a:gd name="connsiteX4" fmla="*/ 9730 w 10539"/>
                <a:gd name="connsiteY4" fmla="*/ 7647 h 10811"/>
                <a:gd name="connsiteX5" fmla="*/ 9568 w 10539"/>
                <a:gd name="connsiteY5" fmla="*/ 7919 h 10811"/>
                <a:gd name="connsiteX6" fmla="*/ 9405 w 10539"/>
                <a:gd name="connsiteY6" fmla="*/ 8145 h 10811"/>
                <a:gd name="connsiteX7" fmla="*/ 9135 w 10539"/>
                <a:gd name="connsiteY7" fmla="*/ 8326 h 10811"/>
                <a:gd name="connsiteX8" fmla="*/ 8595 w 10539"/>
                <a:gd name="connsiteY8" fmla="*/ 8643 h 10811"/>
                <a:gd name="connsiteX9" fmla="*/ 8000 w 10539"/>
                <a:gd name="connsiteY9" fmla="*/ 8869 h 10811"/>
                <a:gd name="connsiteX10" fmla="*/ 8912 w 10539"/>
                <a:gd name="connsiteY10" fmla="*/ 10811 h 10811"/>
                <a:gd name="connsiteX11" fmla="*/ 6811 w 10539"/>
                <a:gd name="connsiteY11" fmla="*/ 9367 h 10811"/>
                <a:gd name="connsiteX12" fmla="*/ 6378 w 10539"/>
                <a:gd name="connsiteY12" fmla="*/ 9683 h 10811"/>
                <a:gd name="connsiteX13" fmla="*/ 6378 w 10539"/>
                <a:gd name="connsiteY13" fmla="*/ 9683 h 10811"/>
                <a:gd name="connsiteX14" fmla="*/ 6000 w 10539"/>
                <a:gd name="connsiteY14" fmla="*/ 10000 h 10811"/>
                <a:gd name="connsiteX15" fmla="*/ 6000 w 10539"/>
                <a:gd name="connsiteY15" fmla="*/ 10000 h 10811"/>
                <a:gd name="connsiteX16" fmla="*/ 6000 w 10539"/>
                <a:gd name="connsiteY16" fmla="*/ 10000 h 10811"/>
                <a:gd name="connsiteX17" fmla="*/ 5405 w 10539"/>
                <a:gd name="connsiteY17" fmla="*/ 9095 h 10811"/>
                <a:gd name="connsiteX18" fmla="*/ 2128 w 10539"/>
                <a:gd name="connsiteY18" fmla="*/ 10811 h 10811"/>
                <a:gd name="connsiteX19" fmla="*/ 1317 w 10539"/>
                <a:gd name="connsiteY19" fmla="*/ 10000 h 10811"/>
                <a:gd name="connsiteX20" fmla="*/ 0 w 10539"/>
                <a:gd name="connsiteY20" fmla="*/ 8198 h 10811"/>
                <a:gd name="connsiteX21" fmla="*/ 1568 w 10539"/>
                <a:gd name="connsiteY21" fmla="*/ 4480 h 10811"/>
                <a:gd name="connsiteX22" fmla="*/ 865 w 10539"/>
                <a:gd name="connsiteY22" fmla="*/ 3439 h 10811"/>
                <a:gd name="connsiteX23" fmla="*/ 216 w 10539"/>
                <a:gd name="connsiteY23" fmla="*/ 2308 h 10811"/>
                <a:gd name="connsiteX24" fmla="*/ 216 w 10539"/>
                <a:gd name="connsiteY24" fmla="*/ 2308 h 10811"/>
                <a:gd name="connsiteX25" fmla="*/ 54 w 10539"/>
                <a:gd name="connsiteY25" fmla="*/ 1765 h 10811"/>
                <a:gd name="connsiteX26" fmla="*/ 0 w 10539"/>
                <a:gd name="connsiteY26" fmla="*/ 1403 h 10811"/>
                <a:gd name="connsiteX27" fmla="*/ 54 w 10539"/>
                <a:gd name="connsiteY27" fmla="*/ 1222 h 10811"/>
                <a:gd name="connsiteX28" fmla="*/ 108 w 10539"/>
                <a:gd name="connsiteY28" fmla="*/ 1086 h 10811"/>
                <a:gd name="connsiteX29" fmla="*/ 324 w 10539"/>
                <a:gd name="connsiteY29" fmla="*/ 860 h 10811"/>
                <a:gd name="connsiteX30" fmla="*/ 541 w 10539"/>
                <a:gd name="connsiteY30" fmla="*/ 769 h 10811"/>
                <a:gd name="connsiteX31" fmla="*/ 919 w 10539"/>
                <a:gd name="connsiteY31" fmla="*/ 588 h 10811"/>
                <a:gd name="connsiteX32" fmla="*/ 1297 w 10539"/>
                <a:gd name="connsiteY32" fmla="*/ 498 h 10811"/>
                <a:gd name="connsiteX33" fmla="*/ 1676 w 10539"/>
                <a:gd name="connsiteY33" fmla="*/ 362 h 10811"/>
                <a:gd name="connsiteX34" fmla="*/ 1676 w 10539"/>
                <a:gd name="connsiteY34" fmla="*/ 362 h 10811"/>
                <a:gd name="connsiteX35" fmla="*/ 2000 w 10539"/>
                <a:gd name="connsiteY35" fmla="*/ 181 h 10811"/>
                <a:gd name="connsiteX36" fmla="*/ 2270 w 10539"/>
                <a:gd name="connsiteY36" fmla="*/ 90 h 10811"/>
                <a:gd name="connsiteX37" fmla="*/ 2595 w 10539"/>
                <a:gd name="connsiteY37" fmla="*/ 45 h 10811"/>
                <a:gd name="connsiteX38" fmla="*/ 2811 w 10539"/>
                <a:gd name="connsiteY38" fmla="*/ 0 h 10811"/>
                <a:gd name="connsiteX39" fmla="*/ 3027 w 10539"/>
                <a:gd name="connsiteY39" fmla="*/ 45 h 10811"/>
                <a:gd name="connsiteX40" fmla="*/ 3243 w 10539"/>
                <a:gd name="connsiteY40" fmla="*/ 90 h 10811"/>
                <a:gd name="connsiteX41" fmla="*/ 3730 w 10539"/>
                <a:gd name="connsiteY41" fmla="*/ 317 h 10811"/>
                <a:gd name="connsiteX42" fmla="*/ 4216 w 10539"/>
                <a:gd name="connsiteY42" fmla="*/ 498 h 10811"/>
                <a:gd name="connsiteX43" fmla="*/ 4973 w 10539"/>
                <a:gd name="connsiteY43" fmla="*/ 769 h 10811"/>
                <a:gd name="connsiteX44" fmla="*/ 5405 w 10539"/>
                <a:gd name="connsiteY44" fmla="*/ 860 h 10811"/>
                <a:gd name="connsiteX45" fmla="*/ 5892 w 10539"/>
                <a:gd name="connsiteY45" fmla="*/ 905 h 10811"/>
                <a:gd name="connsiteX46" fmla="*/ 6541 w 10539"/>
                <a:gd name="connsiteY46" fmla="*/ 995 h 10811"/>
                <a:gd name="connsiteX47" fmla="*/ 7189 w 10539"/>
                <a:gd name="connsiteY47" fmla="*/ 995 h 10811"/>
                <a:gd name="connsiteX48" fmla="*/ 7189 w 10539"/>
                <a:gd name="connsiteY48" fmla="*/ 995 h 10811"/>
                <a:gd name="connsiteX49" fmla="*/ 8649 w 10539"/>
                <a:gd name="connsiteY49" fmla="*/ 2986 h 10811"/>
                <a:gd name="connsiteX50" fmla="*/ 10539 w 10539"/>
                <a:gd name="connsiteY50" fmla="*/ 721 h 10811"/>
                <a:gd name="connsiteX51" fmla="*/ 9081 w 10539"/>
                <a:gd name="connsiteY51" fmla="*/ 3801 h 10811"/>
                <a:gd name="connsiteX52" fmla="*/ 9459 w 10539"/>
                <a:gd name="connsiteY52" fmla="*/ 4615 h 10811"/>
                <a:gd name="connsiteX53" fmla="*/ 9838 w 10539"/>
                <a:gd name="connsiteY53" fmla="*/ 5566 h 10811"/>
                <a:gd name="connsiteX54" fmla="*/ 10000 w 10539"/>
                <a:gd name="connsiteY54" fmla="*/ 6652 h 10811"/>
                <a:gd name="connsiteX55" fmla="*/ 10000 w 10539"/>
                <a:gd name="connsiteY55" fmla="*/ 6652 h 10811"/>
                <a:gd name="connsiteX56" fmla="*/ 10000 w 10539"/>
                <a:gd name="connsiteY56" fmla="*/ 6652 h 10811"/>
                <a:gd name="connsiteX0" fmla="*/ 10000 w 10539"/>
                <a:gd name="connsiteY0" fmla="*/ 6652 h 10811"/>
                <a:gd name="connsiteX1" fmla="*/ 10000 w 10539"/>
                <a:gd name="connsiteY1" fmla="*/ 6652 h 10811"/>
                <a:gd name="connsiteX2" fmla="*/ 10000 w 10539"/>
                <a:gd name="connsiteY2" fmla="*/ 7014 h 10811"/>
                <a:gd name="connsiteX3" fmla="*/ 9892 w 10539"/>
                <a:gd name="connsiteY3" fmla="*/ 7376 h 10811"/>
                <a:gd name="connsiteX4" fmla="*/ 9730 w 10539"/>
                <a:gd name="connsiteY4" fmla="*/ 7647 h 10811"/>
                <a:gd name="connsiteX5" fmla="*/ 9568 w 10539"/>
                <a:gd name="connsiteY5" fmla="*/ 7919 h 10811"/>
                <a:gd name="connsiteX6" fmla="*/ 9405 w 10539"/>
                <a:gd name="connsiteY6" fmla="*/ 8145 h 10811"/>
                <a:gd name="connsiteX7" fmla="*/ 9135 w 10539"/>
                <a:gd name="connsiteY7" fmla="*/ 8326 h 10811"/>
                <a:gd name="connsiteX8" fmla="*/ 8595 w 10539"/>
                <a:gd name="connsiteY8" fmla="*/ 8643 h 10811"/>
                <a:gd name="connsiteX9" fmla="*/ 8000 w 10539"/>
                <a:gd name="connsiteY9" fmla="*/ 8869 h 10811"/>
                <a:gd name="connsiteX10" fmla="*/ 8912 w 10539"/>
                <a:gd name="connsiteY10" fmla="*/ 10811 h 10811"/>
                <a:gd name="connsiteX11" fmla="*/ 6811 w 10539"/>
                <a:gd name="connsiteY11" fmla="*/ 9367 h 10811"/>
                <a:gd name="connsiteX12" fmla="*/ 6378 w 10539"/>
                <a:gd name="connsiteY12" fmla="*/ 9683 h 10811"/>
                <a:gd name="connsiteX13" fmla="*/ 6378 w 10539"/>
                <a:gd name="connsiteY13" fmla="*/ 9683 h 10811"/>
                <a:gd name="connsiteX14" fmla="*/ 6000 w 10539"/>
                <a:gd name="connsiteY14" fmla="*/ 10000 h 10811"/>
                <a:gd name="connsiteX15" fmla="*/ 6000 w 10539"/>
                <a:gd name="connsiteY15" fmla="*/ 10000 h 10811"/>
                <a:gd name="connsiteX16" fmla="*/ 6000 w 10539"/>
                <a:gd name="connsiteY16" fmla="*/ 10000 h 10811"/>
                <a:gd name="connsiteX17" fmla="*/ 5405 w 10539"/>
                <a:gd name="connsiteY17" fmla="*/ 9095 h 10811"/>
                <a:gd name="connsiteX18" fmla="*/ 2128 w 10539"/>
                <a:gd name="connsiteY18" fmla="*/ 10811 h 10811"/>
                <a:gd name="connsiteX19" fmla="*/ 1317 w 10539"/>
                <a:gd name="connsiteY19" fmla="*/ 10000 h 10811"/>
                <a:gd name="connsiteX20" fmla="*/ 0 w 10539"/>
                <a:gd name="connsiteY20" fmla="*/ 8198 h 10811"/>
                <a:gd name="connsiteX21" fmla="*/ 1568 w 10539"/>
                <a:gd name="connsiteY21" fmla="*/ 4480 h 10811"/>
                <a:gd name="connsiteX22" fmla="*/ 865 w 10539"/>
                <a:gd name="connsiteY22" fmla="*/ 3439 h 10811"/>
                <a:gd name="connsiteX23" fmla="*/ 216 w 10539"/>
                <a:gd name="connsiteY23" fmla="*/ 2308 h 10811"/>
                <a:gd name="connsiteX24" fmla="*/ 216 w 10539"/>
                <a:gd name="connsiteY24" fmla="*/ 2308 h 10811"/>
                <a:gd name="connsiteX25" fmla="*/ 54 w 10539"/>
                <a:gd name="connsiteY25" fmla="*/ 1765 h 10811"/>
                <a:gd name="connsiteX26" fmla="*/ 0 w 10539"/>
                <a:gd name="connsiteY26" fmla="*/ 1403 h 10811"/>
                <a:gd name="connsiteX27" fmla="*/ 54 w 10539"/>
                <a:gd name="connsiteY27" fmla="*/ 1222 h 10811"/>
                <a:gd name="connsiteX28" fmla="*/ 108 w 10539"/>
                <a:gd name="connsiteY28" fmla="*/ 1086 h 10811"/>
                <a:gd name="connsiteX29" fmla="*/ 324 w 10539"/>
                <a:gd name="connsiteY29" fmla="*/ 860 h 10811"/>
                <a:gd name="connsiteX30" fmla="*/ 541 w 10539"/>
                <a:gd name="connsiteY30" fmla="*/ 769 h 10811"/>
                <a:gd name="connsiteX31" fmla="*/ 919 w 10539"/>
                <a:gd name="connsiteY31" fmla="*/ 588 h 10811"/>
                <a:gd name="connsiteX32" fmla="*/ 1297 w 10539"/>
                <a:gd name="connsiteY32" fmla="*/ 498 h 10811"/>
                <a:gd name="connsiteX33" fmla="*/ 1676 w 10539"/>
                <a:gd name="connsiteY33" fmla="*/ 362 h 10811"/>
                <a:gd name="connsiteX34" fmla="*/ 1676 w 10539"/>
                <a:gd name="connsiteY34" fmla="*/ 362 h 10811"/>
                <a:gd name="connsiteX35" fmla="*/ 2000 w 10539"/>
                <a:gd name="connsiteY35" fmla="*/ 181 h 10811"/>
                <a:gd name="connsiteX36" fmla="*/ 2270 w 10539"/>
                <a:gd name="connsiteY36" fmla="*/ 90 h 10811"/>
                <a:gd name="connsiteX37" fmla="*/ 2595 w 10539"/>
                <a:gd name="connsiteY37" fmla="*/ 45 h 10811"/>
                <a:gd name="connsiteX38" fmla="*/ 2811 w 10539"/>
                <a:gd name="connsiteY38" fmla="*/ 0 h 10811"/>
                <a:gd name="connsiteX39" fmla="*/ 3027 w 10539"/>
                <a:gd name="connsiteY39" fmla="*/ 45 h 10811"/>
                <a:gd name="connsiteX40" fmla="*/ 3243 w 10539"/>
                <a:gd name="connsiteY40" fmla="*/ 90 h 10811"/>
                <a:gd name="connsiteX41" fmla="*/ 3730 w 10539"/>
                <a:gd name="connsiteY41" fmla="*/ 317 h 10811"/>
                <a:gd name="connsiteX42" fmla="*/ 4216 w 10539"/>
                <a:gd name="connsiteY42" fmla="*/ 498 h 10811"/>
                <a:gd name="connsiteX43" fmla="*/ 4973 w 10539"/>
                <a:gd name="connsiteY43" fmla="*/ 769 h 10811"/>
                <a:gd name="connsiteX44" fmla="*/ 5405 w 10539"/>
                <a:gd name="connsiteY44" fmla="*/ 860 h 10811"/>
                <a:gd name="connsiteX45" fmla="*/ 5892 w 10539"/>
                <a:gd name="connsiteY45" fmla="*/ 905 h 10811"/>
                <a:gd name="connsiteX46" fmla="*/ 6541 w 10539"/>
                <a:gd name="connsiteY46" fmla="*/ 995 h 10811"/>
                <a:gd name="connsiteX47" fmla="*/ 7189 w 10539"/>
                <a:gd name="connsiteY47" fmla="*/ 995 h 10811"/>
                <a:gd name="connsiteX48" fmla="*/ 7189 w 10539"/>
                <a:gd name="connsiteY48" fmla="*/ 995 h 10811"/>
                <a:gd name="connsiteX49" fmla="*/ 8649 w 10539"/>
                <a:gd name="connsiteY49" fmla="*/ 2986 h 10811"/>
                <a:gd name="connsiteX50" fmla="*/ 10539 w 10539"/>
                <a:gd name="connsiteY50" fmla="*/ 721 h 10811"/>
                <a:gd name="connsiteX51" fmla="*/ 10539 w 10539"/>
                <a:gd name="connsiteY51" fmla="*/ 1441 h 10811"/>
                <a:gd name="connsiteX52" fmla="*/ 9459 w 10539"/>
                <a:gd name="connsiteY52" fmla="*/ 4615 h 10811"/>
                <a:gd name="connsiteX53" fmla="*/ 9838 w 10539"/>
                <a:gd name="connsiteY53" fmla="*/ 5566 h 10811"/>
                <a:gd name="connsiteX54" fmla="*/ 10000 w 10539"/>
                <a:gd name="connsiteY54" fmla="*/ 6652 h 10811"/>
                <a:gd name="connsiteX55" fmla="*/ 10000 w 10539"/>
                <a:gd name="connsiteY55" fmla="*/ 6652 h 10811"/>
                <a:gd name="connsiteX56" fmla="*/ 10000 w 10539"/>
                <a:gd name="connsiteY56" fmla="*/ 6652 h 10811"/>
                <a:gd name="connsiteX0" fmla="*/ 10000 w 10539"/>
                <a:gd name="connsiteY0" fmla="*/ 6688 h 10847"/>
                <a:gd name="connsiteX1" fmla="*/ 10000 w 10539"/>
                <a:gd name="connsiteY1" fmla="*/ 6688 h 10847"/>
                <a:gd name="connsiteX2" fmla="*/ 10000 w 10539"/>
                <a:gd name="connsiteY2" fmla="*/ 7050 h 10847"/>
                <a:gd name="connsiteX3" fmla="*/ 9892 w 10539"/>
                <a:gd name="connsiteY3" fmla="*/ 7412 h 10847"/>
                <a:gd name="connsiteX4" fmla="*/ 9730 w 10539"/>
                <a:gd name="connsiteY4" fmla="*/ 7683 h 10847"/>
                <a:gd name="connsiteX5" fmla="*/ 9568 w 10539"/>
                <a:gd name="connsiteY5" fmla="*/ 7955 h 10847"/>
                <a:gd name="connsiteX6" fmla="*/ 9405 w 10539"/>
                <a:gd name="connsiteY6" fmla="*/ 8181 h 10847"/>
                <a:gd name="connsiteX7" fmla="*/ 9135 w 10539"/>
                <a:gd name="connsiteY7" fmla="*/ 8362 h 10847"/>
                <a:gd name="connsiteX8" fmla="*/ 8595 w 10539"/>
                <a:gd name="connsiteY8" fmla="*/ 8679 h 10847"/>
                <a:gd name="connsiteX9" fmla="*/ 8000 w 10539"/>
                <a:gd name="connsiteY9" fmla="*/ 8905 h 10847"/>
                <a:gd name="connsiteX10" fmla="*/ 8912 w 10539"/>
                <a:gd name="connsiteY10" fmla="*/ 10847 h 10847"/>
                <a:gd name="connsiteX11" fmla="*/ 6811 w 10539"/>
                <a:gd name="connsiteY11" fmla="*/ 9403 h 10847"/>
                <a:gd name="connsiteX12" fmla="*/ 6378 w 10539"/>
                <a:gd name="connsiteY12" fmla="*/ 9719 h 10847"/>
                <a:gd name="connsiteX13" fmla="*/ 6378 w 10539"/>
                <a:gd name="connsiteY13" fmla="*/ 9719 h 10847"/>
                <a:gd name="connsiteX14" fmla="*/ 6000 w 10539"/>
                <a:gd name="connsiteY14" fmla="*/ 10036 h 10847"/>
                <a:gd name="connsiteX15" fmla="*/ 6000 w 10539"/>
                <a:gd name="connsiteY15" fmla="*/ 10036 h 10847"/>
                <a:gd name="connsiteX16" fmla="*/ 6000 w 10539"/>
                <a:gd name="connsiteY16" fmla="*/ 10036 h 10847"/>
                <a:gd name="connsiteX17" fmla="*/ 5405 w 10539"/>
                <a:gd name="connsiteY17" fmla="*/ 9131 h 10847"/>
                <a:gd name="connsiteX18" fmla="*/ 2128 w 10539"/>
                <a:gd name="connsiteY18" fmla="*/ 10847 h 10847"/>
                <a:gd name="connsiteX19" fmla="*/ 1317 w 10539"/>
                <a:gd name="connsiteY19" fmla="*/ 10036 h 10847"/>
                <a:gd name="connsiteX20" fmla="*/ 0 w 10539"/>
                <a:gd name="connsiteY20" fmla="*/ 8234 h 10847"/>
                <a:gd name="connsiteX21" fmla="*/ 1568 w 10539"/>
                <a:gd name="connsiteY21" fmla="*/ 4516 h 10847"/>
                <a:gd name="connsiteX22" fmla="*/ 865 w 10539"/>
                <a:gd name="connsiteY22" fmla="*/ 3475 h 10847"/>
                <a:gd name="connsiteX23" fmla="*/ 216 w 10539"/>
                <a:gd name="connsiteY23" fmla="*/ 2344 h 10847"/>
                <a:gd name="connsiteX24" fmla="*/ 216 w 10539"/>
                <a:gd name="connsiteY24" fmla="*/ 2344 h 10847"/>
                <a:gd name="connsiteX25" fmla="*/ 54 w 10539"/>
                <a:gd name="connsiteY25" fmla="*/ 1801 h 10847"/>
                <a:gd name="connsiteX26" fmla="*/ 0 w 10539"/>
                <a:gd name="connsiteY26" fmla="*/ 1439 h 10847"/>
                <a:gd name="connsiteX27" fmla="*/ 54 w 10539"/>
                <a:gd name="connsiteY27" fmla="*/ 1258 h 10847"/>
                <a:gd name="connsiteX28" fmla="*/ 108 w 10539"/>
                <a:gd name="connsiteY28" fmla="*/ 1122 h 10847"/>
                <a:gd name="connsiteX29" fmla="*/ 324 w 10539"/>
                <a:gd name="connsiteY29" fmla="*/ 896 h 10847"/>
                <a:gd name="connsiteX30" fmla="*/ 541 w 10539"/>
                <a:gd name="connsiteY30" fmla="*/ 805 h 10847"/>
                <a:gd name="connsiteX31" fmla="*/ 919 w 10539"/>
                <a:gd name="connsiteY31" fmla="*/ 624 h 10847"/>
                <a:gd name="connsiteX32" fmla="*/ 1297 w 10539"/>
                <a:gd name="connsiteY32" fmla="*/ 534 h 10847"/>
                <a:gd name="connsiteX33" fmla="*/ 1676 w 10539"/>
                <a:gd name="connsiteY33" fmla="*/ 398 h 10847"/>
                <a:gd name="connsiteX34" fmla="*/ 1676 w 10539"/>
                <a:gd name="connsiteY34" fmla="*/ 398 h 10847"/>
                <a:gd name="connsiteX35" fmla="*/ 2000 w 10539"/>
                <a:gd name="connsiteY35" fmla="*/ 217 h 10847"/>
                <a:gd name="connsiteX36" fmla="*/ 2270 w 10539"/>
                <a:gd name="connsiteY36" fmla="*/ 126 h 10847"/>
                <a:gd name="connsiteX37" fmla="*/ 2595 w 10539"/>
                <a:gd name="connsiteY37" fmla="*/ 81 h 10847"/>
                <a:gd name="connsiteX38" fmla="*/ 2811 w 10539"/>
                <a:gd name="connsiteY38" fmla="*/ 36 h 10847"/>
                <a:gd name="connsiteX39" fmla="*/ 3027 w 10539"/>
                <a:gd name="connsiteY39" fmla="*/ 81 h 10847"/>
                <a:gd name="connsiteX40" fmla="*/ 3243 w 10539"/>
                <a:gd name="connsiteY40" fmla="*/ 126 h 10847"/>
                <a:gd name="connsiteX41" fmla="*/ 3730 w 10539"/>
                <a:gd name="connsiteY41" fmla="*/ 353 h 10847"/>
                <a:gd name="connsiteX42" fmla="*/ 4216 w 10539"/>
                <a:gd name="connsiteY42" fmla="*/ 534 h 10847"/>
                <a:gd name="connsiteX43" fmla="*/ 4973 w 10539"/>
                <a:gd name="connsiteY43" fmla="*/ 805 h 10847"/>
                <a:gd name="connsiteX44" fmla="*/ 5405 w 10539"/>
                <a:gd name="connsiteY44" fmla="*/ 896 h 10847"/>
                <a:gd name="connsiteX45" fmla="*/ 5892 w 10539"/>
                <a:gd name="connsiteY45" fmla="*/ 941 h 10847"/>
                <a:gd name="connsiteX46" fmla="*/ 6541 w 10539"/>
                <a:gd name="connsiteY46" fmla="*/ 1031 h 10847"/>
                <a:gd name="connsiteX47" fmla="*/ 7189 w 10539"/>
                <a:gd name="connsiteY47" fmla="*/ 1031 h 10847"/>
                <a:gd name="connsiteX48" fmla="*/ 7189 w 10539"/>
                <a:gd name="connsiteY48" fmla="*/ 1031 h 10847"/>
                <a:gd name="connsiteX49" fmla="*/ 10539 w 10539"/>
                <a:gd name="connsiteY49" fmla="*/ 36 h 10847"/>
                <a:gd name="connsiteX50" fmla="*/ 8649 w 10539"/>
                <a:gd name="connsiteY50" fmla="*/ 3022 h 10847"/>
                <a:gd name="connsiteX51" fmla="*/ 10539 w 10539"/>
                <a:gd name="connsiteY51" fmla="*/ 757 h 10847"/>
                <a:gd name="connsiteX52" fmla="*/ 10539 w 10539"/>
                <a:gd name="connsiteY52" fmla="*/ 1477 h 10847"/>
                <a:gd name="connsiteX53" fmla="*/ 9459 w 10539"/>
                <a:gd name="connsiteY53" fmla="*/ 4651 h 10847"/>
                <a:gd name="connsiteX54" fmla="*/ 9838 w 10539"/>
                <a:gd name="connsiteY54" fmla="*/ 5602 h 10847"/>
                <a:gd name="connsiteX55" fmla="*/ 10000 w 10539"/>
                <a:gd name="connsiteY55" fmla="*/ 6688 h 10847"/>
                <a:gd name="connsiteX56" fmla="*/ 10000 w 10539"/>
                <a:gd name="connsiteY56" fmla="*/ 6688 h 10847"/>
                <a:gd name="connsiteX57" fmla="*/ 10000 w 10539"/>
                <a:gd name="connsiteY57" fmla="*/ 6688 h 10847"/>
                <a:gd name="connsiteX0" fmla="*/ 10000 w 10550"/>
                <a:gd name="connsiteY0" fmla="*/ 7553 h 11712"/>
                <a:gd name="connsiteX1" fmla="*/ 10000 w 10550"/>
                <a:gd name="connsiteY1" fmla="*/ 7553 h 11712"/>
                <a:gd name="connsiteX2" fmla="*/ 10000 w 10550"/>
                <a:gd name="connsiteY2" fmla="*/ 7915 h 11712"/>
                <a:gd name="connsiteX3" fmla="*/ 9892 w 10550"/>
                <a:gd name="connsiteY3" fmla="*/ 8277 h 11712"/>
                <a:gd name="connsiteX4" fmla="*/ 9730 w 10550"/>
                <a:gd name="connsiteY4" fmla="*/ 8548 h 11712"/>
                <a:gd name="connsiteX5" fmla="*/ 9568 w 10550"/>
                <a:gd name="connsiteY5" fmla="*/ 8820 h 11712"/>
                <a:gd name="connsiteX6" fmla="*/ 9405 w 10550"/>
                <a:gd name="connsiteY6" fmla="*/ 9046 h 11712"/>
                <a:gd name="connsiteX7" fmla="*/ 9135 w 10550"/>
                <a:gd name="connsiteY7" fmla="*/ 9227 h 11712"/>
                <a:gd name="connsiteX8" fmla="*/ 8595 w 10550"/>
                <a:gd name="connsiteY8" fmla="*/ 9544 h 11712"/>
                <a:gd name="connsiteX9" fmla="*/ 8000 w 10550"/>
                <a:gd name="connsiteY9" fmla="*/ 9770 h 11712"/>
                <a:gd name="connsiteX10" fmla="*/ 8912 w 10550"/>
                <a:gd name="connsiteY10" fmla="*/ 11712 h 11712"/>
                <a:gd name="connsiteX11" fmla="*/ 6811 w 10550"/>
                <a:gd name="connsiteY11" fmla="*/ 10268 h 11712"/>
                <a:gd name="connsiteX12" fmla="*/ 6378 w 10550"/>
                <a:gd name="connsiteY12" fmla="*/ 10584 h 11712"/>
                <a:gd name="connsiteX13" fmla="*/ 6378 w 10550"/>
                <a:gd name="connsiteY13" fmla="*/ 10584 h 11712"/>
                <a:gd name="connsiteX14" fmla="*/ 6000 w 10550"/>
                <a:gd name="connsiteY14" fmla="*/ 10901 h 11712"/>
                <a:gd name="connsiteX15" fmla="*/ 6000 w 10550"/>
                <a:gd name="connsiteY15" fmla="*/ 10901 h 11712"/>
                <a:gd name="connsiteX16" fmla="*/ 6000 w 10550"/>
                <a:gd name="connsiteY16" fmla="*/ 10901 h 11712"/>
                <a:gd name="connsiteX17" fmla="*/ 5405 w 10550"/>
                <a:gd name="connsiteY17" fmla="*/ 9996 h 11712"/>
                <a:gd name="connsiteX18" fmla="*/ 2128 w 10550"/>
                <a:gd name="connsiteY18" fmla="*/ 11712 h 11712"/>
                <a:gd name="connsiteX19" fmla="*/ 1317 w 10550"/>
                <a:gd name="connsiteY19" fmla="*/ 10901 h 11712"/>
                <a:gd name="connsiteX20" fmla="*/ 0 w 10550"/>
                <a:gd name="connsiteY20" fmla="*/ 9099 h 11712"/>
                <a:gd name="connsiteX21" fmla="*/ 1568 w 10550"/>
                <a:gd name="connsiteY21" fmla="*/ 5381 h 11712"/>
                <a:gd name="connsiteX22" fmla="*/ 865 w 10550"/>
                <a:gd name="connsiteY22" fmla="*/ 4340 h 11712"/>
                <a:gd name="connsiteX23" fmla="*/ 216 w 10550"/>
                <a:gd name="connsiteY23" fmla="*/ 3209 h 11712"/>
                <a:gd name="connsiteX24" fmla="*/ 216 w 10550"/>
                <a:gd name="connsiteY24" fmla="*/ 3209 h 11712"/>
                <a:gd name="connsiteX25" fmla="*/ 54 w 10550"/>
                <a:gd name="connsiteY25" fmla="*/ 2666 h 11712"/>
                <a:gd name="connsiteX26" fmla="*/ 0 w 10550"/>
                <a:gd name="connsiteY26" fmla="*/ 2304 h 11712"/>
                <a:gd name="connsiteX27" fmla="*/ 54 w 10550"/>
                <a:gd name="connsiteY27" fmla="*/ 2123 h 11712"/>
                <a:gd name="connsiteX28" fmla="*/ 108 w 10550"/>
                <a:gd name="connsiteY28" fmla="*/ 1987 h 11712"/>
                <a:gd name="connsiteX29" fmla="*/ 324 w 10550"/>
                <a:gd name="connsiteY29" fmla="*/ 1761 h 11712"/>
                <a:gd name="connsiteX30" fmla="*/ 541 w 10550"/>
                <a:gd name="connsiteY30" fmla="*/ 1670 h 11712"/>
                <a:gd name="connsiteX31" fmla="*/ 919 w 10550"/>
                <a:gd name="connsiteY31" fmla="*/ 1489 h 11712"/>
                <a:gd name="connsiteX32" fmla="*/ 1297 w 10550"/>
                <a:gd name="connsiteY32" fmla="*/ 1399 h 11712"/>
                <a:gd name="connsiteX33" fmla="*/ 1676 w 10550"/>
                <a:gd name="connsiteY33" fmla="*/ 1263 h 11712"/>
                <a:gd name="connsiteX34" fmla="*/ 1676 w 10550"/>
                <a:gd name="connsiteY34" fmla="*/ 1263 h 11712"/>
                <a:gd name="connsiteX35" fmla="*/ 2000 w 10550"/>
                <a:gd name="connsiteY35" fmla="*/ 1082 h 11712"/>
                <a:gd name="connsiteX36" fmla="*/ 2270 w 10550"/>
                <a:gd name="connsiteY36" fmla="*/ 991 h 11712"/>
                <a:gd name="connsiteX37" fmla="*/ 2595 w 10550"/>
                <a:gd name="connsiteY37" fmla="*/ 946 h 11712"/>
                <a:gd name="connsiteX38" fmla="*/ 2811 w 10550"/>
                <a:gd name="connsiteY38" fmla="*/ 901 h 11712"/>
                <a:gd name="connsiteX39" fmla="*/ 3027 w 10550"/>
                <a:gd name="connsiteY39" fmla="*/ 946 h 11712"/>
                <a:gd name="connsiteX40" fmla="*/ 3243 w 10550"/>
                <a:gd name="connsiteY40" fmla="*/ 991 h 11712"/>
                <a:gd name="connsiteX41" fmla="*/ 3730 w 10550"/>
                <a:gd name="connsiteY41" fmla="*/ 1218 h 11712"/>
                <a:gd name="connsiteX42" fmla="*/ 4216 w 10550"/>
                <a:gd name="connsiteY42" fmla="*/ 1399 h 11712"/>
                <a:gd name="connsiteX43" fmla="*/ 4973 w 10550"/>
                <a:gd name="connsiteY43" fmla="*/ 1670 h 11712"/>
                <a:gd name="connsiteX44" fmla="*/ 5405 w 10550"/>
                <a:gd name="connsiteY44" fmla="*/ 1761 h 11712"/>
                <a:gd name="connsiteX45" fmla="*/ 5892 w 10550"/>
                <a:gd name="connsiteY45" fmla="*/ 1806 h 11712"/>
                <a:gd name="connsiteX46" fmla="*/ 6541 w 10550"/>
                <a:gd name="connsiteY46" fmla="*/ 1896 h 11712"/>
                <a:gd name="connsiteX47" fmla="*/ 7189 w 10550"/>
                <a:gd name="connsiteY47" fmla="*/ 1896 h 11712"/>
                <a:gd name="connsiteX48" fmla="*/ 10539 w 10550"/>
                <a:gd name="connsiteY48" fmla="*/ 0 h 11712"/>
                <a:gd name="connsiteX49" fmla="*/ 10539 w 10550"/>
                <a:gd name="connsiteY49" fmla="*/ 901 h 11712"/>
                <a:gd name="connsiteX50" fmla="*/ 8649 w 10550"/>
                <a:gd name="connsiteY50" fmla="*/ 3887 h 11712"/>
                <a:gd name="connsiteX51" fmla="*/ 10539 w 10550"/>
                <a:gd name="connsiteY51" fmla="*/ 1622 h 11712"/>
                <a:gd name="connsiteX52" fmla="*/ 10539 w 10550"/>
                <a:gd name="connsiteY52" fmla="*/ 2342 h 11712"/>
                <a:gd name="connsiteX53" fmla="*/ 9459 w 10550"/>
                <a:gd name="connsiteY53" fmla="*/ 5516 h 11712"/>
                <a:gd name="connsiteX54" fmla="*/ 9838 w 10550"/>
                <a:gd name="connsiteY54" fmla="*/ 6467 h 11712"/>
                <a:gd name="connsiteX55" fmla="*/ 10000 w 10550"/>
                <a:gd name="connsiteY55" fmla="*/ 7553 h 11712"/>
                <a:gd name="connsiteX56" fmla="*/ 10000 w 10550"/>
                <a:gd name="connsiteY56" fmla="*/ 7553 h 11712"/>
                <a:gd name="connsiteX57" fmla="*/ 10000 w 10550"/>
                <a:gd name="connsiteY57" fmla="*/ 7553 h 11712"/>
                <a:gd name="connsiteX0" fmla="*/ 10000 w 10641"/>
                <a:gd name="connsiteY0" fmla="*/ 7553 h 11712"/>
                <a:gd name="connsiteX1" fmla="*/ 10000 w 10641"/>
                <a:gd name="connsiteY1" fmla="*/ 7553 h 11712"/>
                <a:gd name="connsiteX2" fmla="*/ 10000 w 10641"/>
                <a:gd name="connsiteY2" fmla="*/ 7915 h 11712"/>
                <a:gd name="connsiteX3" fmla="*/ 9892 w 10641"/>
                <a:gd name="connsiteY3" fmla="*/ 8277 h 11712"/>
                <a:gd name="connsiteX4" fmla="*/ 9730 w 10641"/>
                <a:gd name="connsiteY4" fmla="*/ 8548 h 11712"/>
                <a:gd name="connsiteX5" fmla="*/ 9568 w 10641"/>
                <a:gd name="connsiteY5" fmla="*/ 8820 h 11712"/>
                <a:gd name="connsiteX6" fmla="*/ 9405 w 10641"/>
                <a:gd name="connsiteY6" fmla="*/ 9046 h 11712"/>
                <a:gd name="connsiteX7" fmla="*/ 9135 w 10641"/>
                <a:gd name="connsiteY7" fmla="*/ 9227 h 11712"/>
                <a:gd name="connsiteX8" fmla="*/ 8595 w 10641"/>
                <a:gd name="connsiteY8" fmla="*/ 9544 h 11712"/>
                <a:gd name="connsiteX9" fmla="*/ 8000 w 10641"/>
                <a:gd name="connsiteY9" fmla="*/ 9770 h 11712"/>
                <a:gd name="connsiteX10" fmla="*/ 8912 w 10641"/>
                <a:gd name="connsiteY10" fmla="*/ 11712 h 11712"/>
                <a:gd name="connsiteX11" fmla="*/ 6811 w 10641"/>
                <a:gd name="connsiteY11" fmla="*/ 10268 h 11712"/>
                <a:gd name="connsiteX12" fmla="*/ 6378 w 10641"/>
                <a:gd name="connsiteY12" fmla="*/ 10584 h 11712"/>
                <a:gd name="connsiteX13" fmla="*/ 6378 w 10641"/>
                <a:gd name="connsiteY13" fmla="*/ 10584 h 11712"/>
                <a:gd name="connsiteX14" fmla="*/ 6000 w 10641"/>
                <a:gd name="connsiteY14" fmla="*/ 10901 h 11712"/>
                <a:gd name="connsiteX15" fmla="*/ 6000 w 10641"/>
                <a:gd name="connsiteY15" fmla="*/ 10901 h 11712"/>
                <a:gd name="connsiteX16" fmla="*/ 6000 w 10641"/>
                <a:gd name="connsiteY16" fmla="*/ 10901 h 11712"/>
                <a:gd name="connsiteX17" fmla="*/ 5405 w 10641"/>
                <a:gd name="connsiteY17" fmla="*/ 9996 h 11712"/>
                <a:gd name="connsiteX18" fmla="*/ 2128 w 10641"/>
                <a:gd name="connsiteY18" fmla="*/ 11712 h 11712"/>
                <a:gd name="connsiteX19" fmla="*/ 1317 w 10641"/>
                <a:gd name="connsiteY19" fmla="*/ 10901 h 11712"/>
                <a:gd name="connsiteX20" fmla="*/ 0 w 10641"/>
                <a:gd name="connsiteY20" fmla="*/ 9099 h 11712"/>
                <a:gd name="connsiteX21" fmla="*/ 1568 w 10641"/>
                <a:gd name="connsiteY21" fmla="*/ 5381 h 11712"/>
                <a:gd name="connsiteX22" fmla="*/ 865 w 10641"/>
                <a:gd name="connsiteY22" fmla="*/ 4340 h 11712"/>
                <a:gd name="connsiteX23" fmla="*/ 216 w 10641"/>
                <a:gd name="connsiteY23" fmla="*/ 3209 h 11712"/>
                <a:gd name="connsiteX24" fmla="*/ 216 w 10641"/>
                <a:gd name="connsiteY24" fmla="*/ 3209 h 11712"/>
                <a:gd name="connsiteX25" fmla="*/ 54 w 10641"/>
                <a:gd name="connsiteY25" fmla="*/ 2666 h 11712"/>
                <a:gd name="connsiteX26" fmla="*/ 0 w 10641"/>
                <a:gd name="connsiteY26" fmla="*/ 2304 h 11712"/>
                <a:gd name="connsiteX27" fmla="*/ 54 w 10641"/>
                <a:gd name="connsiteY27" fmla="*/ 2123 h 11712"/>
                <a:gd name="connsiteX28" fmla="*/ 108 w 10641"/>
                <a:gd name="connsiteY28" fmla="*/ 1987 h 11712"/>
                <a:gd name="connsiteX29" fmla="*/ 324 w 10641"/>
                <a:gd name="connsiteY29" fmla="*/ 1761 h 11712"/>
                <a:gd name="connsiteX30" fmla="*/ 541 w 10641"/>
                <a:gd name="connsiteY30" fmla="*/ 1670 h 11712"/>
                <a:gd name="connsiteX31" fmla="*/ 919 w 10641"/>
                <a:gd name="connsiteY31" fmla="*/ 1489 h 11712"/>
                <a:gd name="connsiteX32" fmla="*/ 1297 w 10641"/>
                <a:gd name="connsiteY32" fmla="*/ 1399 h 11712"/>
                <a:gd name="connsiteX33" fmla="*/ 1676 w 10641"/>
                <a:gd name="connsiteY33" fmla="*/ 1263 h 11712"/>
                <a:gd name="connsiteX34" fmla="*/ 1676 w 10641"/>
                <a:gd name="connsiteY34" fmla="*/ 1263 h 11712"/>
                <a:gd name="connsiteX35" fmla="*/ 2000 w 10641"/>
                <a:gd name="connsiteY35" fmla="*/ 1082 h 11712"/>
                <a:gd name="connsiteX36" fmla="*/ 2270 w 10641"/>
                <a:gd name="connsiteY36" fmla="*/ 991 h 11712"/>
                <a:gd name="connsiteX37" fmla="*/ 2595 w 10641"/>
                <a:gd name="connsiteY37" fmla="*/ 946 h 11712"/>
                <a:gd name="connsiteX38" fmla="*/ 2811 w 10641"/>
                <a:gd name="connsiteY38" fmla="*/ 901 h 11712"/>
                <a:gd name="connsiteX39" fmla="*/ 3027 w 10641"/>
                <a:gd name="connsiteY39" fmla="*/ 946 h 11712"/>
                <a:gd name="connsiteX40" fmla="*/ 3243 w 10641"/>
                <a:gd name="connsiteY40" fmla="*/ 991 h 11712"/>
                <a:gd name="connsiteX41" fmla="*/ 3730 w 10641"/>
                <a:gd name="connsiteY41" fmla="*/ 1218 h 11712"/>
                <a:gd name="connsiteX42" fmla="*/ 4216 w 10641"/>
                <a:gd name="connsiteY42" fmla="*/ 1399 h 11712"/>
                <a:gd name="connsiteX43" fmla="*/ 4973 w 10641"/>
                <a:gd name="connsiteY43" fmla="*/ 1670 h 11712"/>
                <a:gd name="connsiteX44" fmla="*/ 5405 w 10641"/>
                <a:gd name="connsiteY44" fmla="*/ 1761 h 11712"/>
                <a:gd name="connsiteX45" fmla="*/ 5892 w 10641"/>
                <a:gd name="connsiteY45" fmla="*/ 1806 h 11712"/>
                <a:gd name="connsiteX46" fmla="*/ 6541 w 10641"/>
                <a:gd name="connsiteY46" fmla="*/ 1896 h 11712"/>
                <a:gd name="connsiteX47" fmla="*/ 7189 w 10641"/>
                <a:gd name="connsiteY47" fmla="*/ 1896 h 11712"/>
                <a:gd name="connsiteX48" fmla="*/ 10539 w 10641"/>
                <a:gd name="connsiteY48" fmla="*/ 0 h 11712"/>
                <a:gd name="connsiteX49" fmla="*/ 10539 w 10641"/>
                <a:gd name="connsiteY49" fmla="*/ 901 h 11712"/>
                <a:gd name="connsiteX50" fmla="*/ 8649 w 10641"/>
                <a:gd name="connsiteY50" fmla="*/ 3887 h 11712"/>
                <a:gd name="connsiteX51" fmla="*/ 10539 w 10641"/>
                <a:gd name="connsiteY51" fmla="*/ 1622 h 11712"/>
                <a:gd name="connsiteX52" fmla="*/ 10539 w 10641"/>
                <a:gd name="connsiteY52" fmla="*/ 2342 h 11712"/>
                <a:gd name="connsiteX53" fmla="*/ 10550 w 10641"/>
                <a:gd name="connsiteY53" fmla="*/ 2342 h 11712"/>
                <a:gd name="connsiteX54" fmla="*/ 9459 w 10641"/>
                <a:gd name="connsiteY54" fmla="*/ 5516 h 11712"/>
                <a:gd name="connsiteX55" fmla="*/ 9838 w 10641"/>
                <a:gd name="connsiteY55" fmla="*/ 6467 h 11712"/>
                <a:gd name="connsiteX56" fmla="*/ 10000 w 10641"/>
                <a:gd name="connsiteY56" fmla="*/ 7553 h 11712"/>
                <a:gd name="connsiteX57" fmla="*/ 10000 w 10641"/>
                <a:gd name="connsiteY57" fmla="*/ 7553 h 11712"/>
                <a:gd name="connsiteX58" fmla="*/ 10000 w 10641"/>
                <a:gd name="connsiteY58" fmla="*/ 7553 h 11712"/>
                <a:gd name="connsiteX0" fmla="*/ 10000 w 10641"/>
                <a:gd name="connsiteY0" fmla="*/ 7553 h 11712"/>
                <a:gd name="connsiteX1" fmla="*/ 10000 w 10641"/>
                <a:gd name="connsiteY1" fmla="*/ 7553 h 11712"/>
                <a:gd name="connsiteX2" fmla="*/ 10000 w 10641"/>
                <a:gd name="connsiteY2" fmla="*/ 7915 h 11712"/>
                <a:gd name="connsiteX3" fmla="*/ 9892 w 10641"/>
                <a:gd name="connsiteY3" fmla="*/ 8277 h 11712"/>
                <a:gd name="connsiteX4" fmla="*/ 9730 w 10641"/>
                <a:gd name="connsiteY4" fmla="*/ 8548 h 11712"/>
                <a:gd name="connsiteX5" fmla="*/ 9568 w 10641"/>
                <a:gd name="connsiteY5" fmla="*/ 8820 h 11712"/>
                <a:gd name="connsiteX6" fmla="*/ 9405 w 10641"/>
                <a:gd name="connsiteY6" fmla="*/ 9046 h 11712"/>
                <a:gd name="connsiteX7" fmla="*/ 9135 w 10641"/>
                <a:gd name="connsiteY7" fmla="*/ 9227 h 11712"/>
                <a:gd name="connsiteX8" fmla="*/ 8595 w 10641"/>
                <a:gd name="connsiteY8" fmla="*/ 9544 h 11712"/>
                <a:gd name="connsiteX9" fmla="*/ 8000 w 10641"/>
                <a:gd name="connsiteY9" fmla="*/ 9770 h 11712"/>
                <a:gd name="connsiteX10" fmla="*/ 8912 w 10641"/>
                <a:gd name="connsiteY10" fmla="*/ 11712 h 11712"/>
                <a:gd name="connsiteX11" fmla="*/ 6811 w 10641"/>
                <a:gd name="connsiteY11" fmla="*/ 10268 h 11712"/>
                <a:gd name="connsiteX12" fmla="*/ 6378 w 10641"/>
                <a:gd name="connsiteY12" fmla="*/ 10584 h 11712"/>
                <a:gd name="connsiteX13" fmla="*/ 6378 w 10641"/>
                <a:gd name="connsiteY13" fmla="*/ 10584 h 11712"/>
                <a:gd name="connsiteX14" fmla="*/ 6000 w 10641"/>
                <a:gd name="connsiteY14" fmla="*/ 10901 h 11712"/>
                <a:gd name="connsiteX15" fmla="*/ 6000 w 10641"/>
                <a:gd name="connsiteY15" fmla="*/ 10901 h 11712"/>
                <a:gd name="connsiteX16" fmla="*/ 6000 w 10641"/>
                <a:gd name="connsiteY16" fmla="*/ 10901 h 11712"/>
                <a:gd name="connsiteX17" fmla="*/ 5405 w 10641"/>
                <a:gd name="connsiteY17" fmla="*/ 9996 h 11712"/>
                <a:gd name="connsiteX18" fmla="*/ 2128 w 10641"/>
                <a:gd name="connsiteY18" fmla="*/ 11712 h 11712"/>
                <a:gd name="connsiteX19" fmla="*/ 1317 w 10641"/>
                <a:gd name="connsiteY19" fmla="*/ 10901 h 11712"/>
                <a:gd name="connsiteX20" fmla="*/ 0 w 10641"/>
                <a:gd name="connsiteY20" fmla="*/ 9099 h 11712"/>
                <a:gd name="connsiteX21" fmla="*/ 1568 w 10641"/>
                <a:gd name="connsiteY21" fmla="*/ 5381 h 11712"/>
                <a:gd name="connsiteX22" fmla="*/ 865 w 10641"/>
                <a:gd name="connsiteY22" fmla="*/ 4340 h 11712"/>
                <a:gd name="connsiteX23" fmla="*/ 216 w 10641"/>
                <a:gd name="connsiteY23" fmla="*/ 3209 h 11712"/>
                <a:gd name="connsiteX24" fmla="*/ 216 w 10641"/>
                <a:gd name="connsiteY24" fmla="*/ 3209 h 11712"/>
                <a:gd name="connsiteX25" fmla="*/ 54 w 10641"/>
                <a:gd name="connsiteY25" fmla="*/ 2666 h 11712"/>
                <a:gd name="connsiteX26" fmla="*/ 0 w 10641"/>
                <a:gd name="connsiteY26" fmla="*/ 2304 h 11712"/>
                <a:gd name="connsiteX27" fmla="*/ 54 w 10641"/>
                <a:gd name="connsiteY27" fmla="*/ 2123 h 11712"/>
                <a:gd name="connsiteX28" fmla="*/ 108 w 10641"/>
                <a:gd name="connsiteY28" fmla="*/ 1987 h 11712"/>
                <a:gd name="connsiteX29" fmla="*/ 324 w 10641"/>
                <a:gd name="connsiteY29" fmla="*/ 1761 h 11712"/>
                <a:gd name="connsiteX30" fmla="*/ 541 w 10641"/>
                <a:gd name="connsiteY30" fmla="*/ 1670 h 11712"/>
                <a:gd name="connsiteX31" fmla="*/ 919 w 10641"/>
                <a:gd name="connsiteY31" fmla="*/ 1489 h 11712"/>
                <a:gd name="connsiteX32" fmla="*/ 1297 w 10641"/>
                <a:gd name="connsiteY32" fmla="*/ 1399 h 11712"/>
                <a:gd name="connsiteX33" fmla="*/ 1676 w 10641"/>
                <a:gd name="connsiteY33" fmla="*/ 1263 h 11712"/>
                <a:gd name="connsiteX34" fmla="*/ 1676 w 10641"/>
                <a:gd name="connsiteY34" fmla="*/ 1263 h 11712"/>
                <a:gd name="connsiteX35" fmla="*/ 2000 w 10641"/>
                <a:gd name="connsiteY35" fmla="*/ 1082 h 11712"/>
                <a:gd name="connsiteX36" fmla="*/ 2270 w 10641"/>
                <a:gd name="connsiteY36" fmla="*/ 991 h 11712"/>
                <a:gd name="connsiteX37" fmla="*/ 2595 w 10641"/>
                <a:gd name="connsiteY37" fmla="*/ 946 h 11712"/>
                <a:gd name="connsiteX38" fmla="*/ 2811 w 10641"/>
                <a:gd name="connsiteY38" fmla="*/ 901 h 11712"/>
                <a:gd name="connsiteX39" fmla="*/ 3027 w 10641"/>
                <a:gd name="connsiteY39" fmla="*/ 946 h 11712"/>
                <a:gd name="connsiteX40" fmla="*/ 3243 w 10641"/>
                <a:gd name="connsiteY40" fmla="*/ 991 h 11712"/>
                <a:gd name="connsiteX41" fmla="*/ 3730 w 10641"/>
                <a:gd name="connsiteY41" fmla="*/ 1218 h 11712"/>
                <a:gd name="connsiteX42" fmla="*/ 4216 w 10641"/>
                <a:gd name="connsiteY42" fmla="*/ 1399 h 11712"/>
                <a:gd name="connsiteX43" fmla="*/ 4973 w 10641"/>
                <a:gd name="connsiteY43" fmla="*/ 1670 h 11712"/>
                <a:gd name="connsiteX44" fmla="*/ 5405 w 10641"/>
                <a:gd name="connsiteY44" fmla="*/ 1761 h 11712"/>
                <a:gd name="connsiteX45" fmla="*/ 5892 w 10641"/>
                <a:gd name="connsiteY45" fmla="*/ 1806 h 11712"/>
                <a:gd name="connsiteX46" fmla="*/ 6541 w 10641"/>
                <a:gd name="connsiteY46" fmla="*/ 1896 h 11712"/>
                <a:gd name="connsiteX47" fmla="*/ 7189 w 10641"/>
                <a:gd name="connsiteY47" fmla="*/ 1896 h 11712"/>
                <a:gd name="connsiteX48" fmla="*/ 10539 w 10641"/>
                <a:gd name="connsiteY48" fmla="*/ 0 h 11712"/>
                <a:gd name="connsiteX49" fmla="*/ 10539 w 10641"/>
                <a:gd name="connsiteY49" fmla="*/ 901 h 11712"/>
                <a:gd name="connsiteX50" fmla="*/ 8649 w 10641"/>
                <a:gd name="connsiteY50" fmla="*/ 3887 h 11712"/>
                <a:gd name="connsiteX51" fmla="*/ 10539 w 10641"/>
                <a:gd name="connsiteY51" fmla="*/ 1622 h 11712"/>
                <a:gd name="connsiteX52" fmla="*/ 10539 w 10641"/>
                <a:gd name="connsiteY52" fmla="*/ 2342 h 11712"/>
                <a:gd name="connsiteX53" fmla="*/ 10550 w 10641"/>
                <a:gd name="connsiteY53" fmla="*/ 2342 h 11712"/>
                <a:gd name="connsiteX54" fmla="*/ 10641 w 10641"/>
                <a:gd name="connsiteY54" fmla="*/ 3619 h 11712"/>
                <a:gd name="connsiteX55" fmla="*/ 9838 w 10641"/>
                <a:gd name="connsiteY55" fmla="*/ 6467 h 11712"/>
                <a:gd name="connsiteX56" fmla="*/ 10000 w 10641"/>
                <a:gd name="connsiteY56" fmla="*/ 7553 h 11712"/>
                <a:gd name="connsiteX57" fmla="*/ 10000 w 10641"/>
                <a:gd name="connsiteY57" fmla="*/ 7553 h 11712"/>
                <a:gd name="connsiteX58" fmla="*/ 10000 w 10641"/>
                <a:gd name="connsiteY58" fmla="*/ 7553 h 11712"/>
                <a:gd name="connsiteX0" fmla="*/ 10000 w 10641"/>
                <a:gd name="connsiteY0" fmla="*/ 7553 h 12876"/>
                <a:gd name="connsiteX1" fmla="*/ 10000 w 10641"/>
                <a:gd name="connsiteY1" fmla="*/ 7553 h 12876"/>
                <a:gd name="connsiteX2" fmla="*/ 10000 w 10641"/>
                <a:gd name="connsiteY2" fmla="*/ 7915 h 12876"/>
                <a:gd name="connsiteX3" fmla="*/ 9892 w 10641"/>
                <a:gd name="connsiteY3" fmla="*/ 8277 h 12876"/>
                <a:gd name="connsiteX4" fmla="*/ 9730 w 10641"/>
                <a:gd name="connsiteY4" fmla="*/ 8548 h 12876"/>
                <a:gd name="connsiteX5" fmla="*/ 9568 w 10641"/>
                <a:gd name="connsiteY5" fmla="*/ 8820 h 12876"/>
                <a:gd name="connsiteX6" fmla="*/ 9405 w 10641"/>
                <a:gd name="connsiteY6" fmla="*/ 9046 h 12876"/>
                <a:gd name="connsiteX7" fmla="*/ 9135 w 10641"/>
                <a:gd name="connsiteY7" fmla="*/ 9227 h 12876"/>
                <a:gd name="connsiteX8" fmla="*/ 8595 w 10641"/>
                <a:gd name="connsiteY8" fmla="*/ 9544 h 12876"/>
                <a:gd name="connsiteX9" fmla="*/ 8000 w 10641"/>
                <a:gd name="connsiteY9" fmla="*/ 9770 h 12876"/>
                <a:gd name="connsiteX10" fmla="*/ 8912 w 10641"/>
                <a:gd name="connsiteY10" fmla="*/ 11712 h 12876"/>
                <a:gd name="connsiteX11" fmla="*/ 6811 w 10641"/>
                <a:gd name="connsiteY11" fmla="*/ 10268 h 12876"/>
                <a:gd name="connsiteX12" fmla="*/ 6378 w 10641"/>
                <a:gd name="connsiteY12" fmla="*/ 10584 h 12876"/>
                <a:gd name="connsiteX13" fmla="*/ 6378 w 10641"/>
                <a:gd name="connsiteY13" fmla="*/ 10584 h 12876"/>
                <a:gd name="connsiteX14" fmla="*/ 6000 w 10641"/>
                <a:gd name="connsiteY14" fmla="*/ 10901 h 12876"/>
                <a:gd name="connsiteX15" fmla="*/ 6000 w 10641"/>
                <a:gd name="connsiteY15" fmla="*/ 10901 h 12876"/>
                <a:gd name="connsiteX16" fmla="*/ 6000 w 10641"/>
                <a:gd name="connsiteY16" fmla="*/ 10901 h 12876"/>
                <a:gd name="connsiteX17" fmla="*/ 8912 w 10641"/>
                <a:gd name="connsiteY17" fmla="*/ 12876 h 12876"/>
                <a:gd name="connsiteX18" fmla="*/ 2128 w 10641"/>
                <a:gd name="connsiteY18" fmla="*/ 11712 h 12876"/>
                <a:gd name="connsiteX19" fmla="*/ 1317 w 10641"/>
                <a:gd name="connsiteY19" fmla="*/ 10901 h 12876"/>
                <a:gd name="connsiteX20" fmla="*/ 0 w 10641"/>
                <a:gd name="connsiteY20" fmla="*/ 9099 h 12876"/>
                <a:gd name="connsiteX21" fmla="*/ 1568 w 10641"/>
                <a:gd name="connsiteY21" fmla="*/ 5381 h 12876"/>
                <a:gd name="connsiteX22" fmla="*/ 865 w 10641"/>
                <a:gd name="connsiteY22" fmla="*/ 4340 h 12876"/>
                <a:gd name="connsiteX23" fmla="*/ 216 w 10641"/>
                <a:gd name="connsiteY23" fmla="*/ 3209 h 12876"/>
                <a:gd name="connsiteX24" fmla="*/ 216 w 10641"/>
                <a:gd name="connsiteY24" fmla="*/ 3209 h 12876"/>
                <a:gd name="connsiteX25" fmla="*/ 54 w 10641"/>
                <a:gd name="connsiteY25" fmla="*/ 2666 h 12876"/>
                <a:gd name="connsiteX26" fmla="*/ 0 w 10641"/>
                <a:gd name="connsiteY26" fmla="*/ 2304 h 12876"/>
                <a:gd name="connsiteX27" fmla="*/ 54 w 10641"/>
                <a:gd name="connsiteY27" fmla="*/ 2123 h 12876"/>
                <a:gd name="connsiteX28" fmla="*/ 108 w 10641"/>
                <a:gd name="connsiteY28" fmla="*/ 1987 h 12876"/>
                <a:gd name="connsiteX29" fmla="*/ 324 w 10641"/>
                <a:gd name="connsiteY29" fmla="*/ 1761 h 12876"/>
                <a:gd name="connsiteX30" fmla="*/ 541 w 10641"/>
                <a:gd name="connsiteY30" fmla="*/ 1670 h 12876"/>
                <a:gd name="connsiteX31" fmla="*/ 919 w 10641"/>
                <a:gd name="connsiteY31" fmla="*/ 1489 h 12876"/>
                <a:gd name="connsiteX32" fmla="*/ 1297 w 10641"/>
                <a:gd name="connsiteY32" fmla="*/ 1399 h 12876"/>
                <a:gd name="connsiteX33" fmla="*/ 1676 w 10641"/>
                <a:gd name="connsiteY33" fmla="*/ 1263 h 12876"/>
                <a:gd name="connsiteX34" fmla="*/ 1676 w 10641"/>
                <a:gd name="connsiteY34" fmla="*/ 1263 h 12876"/>
                <a:gd name="connsiteX35" fmla="*/ 2000 w 10641"/>
                <a:gd name="connsiteY35" fmla="*/ 1082 h 12876"/>
                <a:gd name="connsiteX36" fmla="*/ 2270 w 10641"/>
                <a:gd name="connsiteY36" fmla="*/ 991 h 12876"/>
                <a:gd name="connsiteX37" fmla="*/ 2595 w 10641"/>
                <a:gd name="connsiteY37" fmla="*/ 946 h 12876"/>
                <a:gd name="connsiteX38" fmla="*/ 2811 w 10641"/>
                <a:gd name="connsiteY38" fmla="*/ 901 h 12876"/>
                <a:gd name="connsiteX39" fmla="*/ 3027 w 10641"/>
                <a:gd name="connsiteY39" fmla="*/ 946 h 12876"/>
                <a:gd name="connsiteX40" fmla="*/ 3243 w 10641"/>
                <a:gd name="connsiteY40" fmla="*/ 991 h 12876"/>
                <a:gd name="connsiteX41" fmla="*/ 3730 w 10641"/>
                <a:gd name="connsiteY41" fmla="*/ 1218 h 12876"/>
                <a:gd name="connsiteX42" fmla="*/ 4216 w 10641"/>
                <a:gd name="connsiteY42" fmla="*/ 1399 h 12876"/>
                <a:gd name="connsiteX43" fmla="*/ 4973 w 10641"/>
                <a:gd name="connsiteY43" fmla="*/ 1670 h 12876"/>
                <a:gd name="connsiteX44" fmla="*/ 5405 w 10641"/>
                <a:gd name="connsiteY44" fmla="*/ 1761 h 12876"/>
                <a:gd name="connsiteX45" fmla="*/ 5892 w 10641"/>
                <a:gd name="connsiteY45" fmla="*/ 1806 h 12876"/>
                <a:gd name="connsiteX46" fmla="*/ 6541 w 10641"/>
                <a:gd name="connsiteY46" fmla="*/ 1896 h 12876"/>
                <a:gd name="connsiteX47" fmla="*/ 7189 w 10641"/>
                <a:gd name="connsiteY47" fmla="*/ 1896 h 12876"/>
                <a:gd name="connsiteX48" fmla="*/ 10539 w 10641"/>
                <a:gd name="connsiteY48" fmla="*/ 0 h 12876"/>
                <a:gd name="connsiteX49" fmla="*/ 10539 w 10641"/>
                <a:gd name="connsiteY49" fmla="*/ 901 h 12876"/>
                <a:gd name="connsiteX50" fmla="*/ 8649 w 10641"/>
                <a:gd name="connsiteY50" fmla="*/ 3887 h 12876"/>
                <a:gd name="connsiteX51" fmla="*/ 10539 w 10641"/>
                <a:gd name="connsiteY51" fmla="*/ 1622 h 12876"/>
                <a:gd name="connsiteX52" fmla="*/ 10539 w 10641"/>
                <a:gd name="connsiteY52" fmla="*/ 2342 h 12876"/>
                <a:gd name="connsiteX53" fmla="*/ 10550 w 10641"/>
                <a:gd name="connsiteY53" fmla="*/ 2342 h 12876"/>
                <a:gd name="connsiteX54" fmla="*/ 10641 w 10641"/>
                <a:gd name="connsiteY54" fmla="*/ 3619 h 12876"/>
                <a:gd name="connsiteX55" fmla="*/ 9838 w 10641"/>
                <a:gd name="connsiteY55" fmla="*/ 6467 h 12876"/>
                <a:gd name="connsiteX56" fmla="*/ 10000 w 10641"/>
                <a:gd name="connsiteY56" fmla="*/ 7553 h 12876"/>
                <a:gd name="connsiteX57" fmla="*/ 10000 w 10641"/>
                <a:gd name="connsiteY57" fmla="*/ 7553 h 12876"/>
                <a:gd name="connsiteX58" fmla="*/ 10000 w 10641"/>
                <a:gd name="connsiteY58" fmla="*/ 7553 h 12876"/>
                <a:gd name="connsiteX0" fmla="*/ 10000 w 10641"/>
                <a:gd name="connsiteY0" fmla="*/ 7553 h 12876"/>
                <a:gd name="connsiteX1" fmla="*/ 10000 w 10641"/>
                <a:gd name="connsiteY1" fmla="*/ 7553 h 12876"/>
                <a:gd name="connsiteX2" fmla="*/ 10000 w 10641"/>
                <a:gd name="connsiteY2" fmla="*/ 7915 h 12876"/>
                <a:gd name="connsiteX3" fmla="*/ 9892 w 10641"/>
                <a:gd name="connsiteY3" fmla="*/ 8277 h 12876"/>
                <a:gd name="connsiteX4" fmla="*/ 9730 w 10641"/>
                <a:gd name="connsiteY4" fmla="*/ 8548 h 12876"/>
                <a:gd name="connsiteX5" fmla="*/ 9568 w 10641"/>
                <a:gd name="connsiteY5" fmla="*/ 8820 h 12876"/>
                <a:gd name="connsiteX6" fmla="*/ 9405 w 10641"/>
                <a:gd name="connsiteY6" fmla="*/ 9046 h 12876"/>
                <a:gd name="connsiteX7" fmla="*/ 9135 w 10641"/>
                <a:gd name="connsiteY7" fmla="*/ 9227 h 12876"/>
                <a:gd name="connsiteX8" fmla="*/ 10641 w 10641"/>
                <a:gd name="connsiteY8" fmla="*/ 12876 h 12876"/>
                <a:gd name="connsiteX9" fmla="*/ 8000 w 10641"/>
                <a:gd name="connsiteY9" fmla="*/ 9770 h 12876"/>
                <a:gd name="connsiteX10" fmla="*/ 8912 w 10641"/>
                <a:gd name="connsiteY10" fmla="*/ 11712 h 12876"/>
                <a:gd name="connsiteX11" fmla="*/ 6811 w 10641"/>
                <a:gd name="connsiteY11" fmla="*/ 10268 h 12876"/>
                <a:gd name="connsiteX12" fmla="*/ 6378 w 10641"/>
                <a:gd name="connsiteY12" fmla="*/ 10584 h 12876"/>
                <a:gd name="connsiteX13" fmla="*/ 6378 w 10641"/>
                <a:gd name="connsiteY13" fmla="*/ 10584 h 12876"/>
                <a:gd name="connsiteX14" fmla="*/ 6000 w 10641"/>
                <a:gd name="connsiteY14" fmla="*/ 10901 h 12876"/>
                <a:gd name="connsiteX15" fmla="*/ 6000 w 10641"/>
                <a:gd name="connsiteY15" fmla="*/ 10901 h 12876"/>
                <a:gd name="connsiteX16" fmla="*/ 6000 w 10641"/>
                <a:gd name="connsiteY16" fmla="*/ 10901 h 12876"/>
                <a:gd name="connsiteX17" fmla="*/ 8912 w 10641"/>
                <a:gd name="connsiteY17" fmla="*/ 12876 h 12876"/>
                <a:gd name="connsiteX18" fmla="*/ 2128 w 10641"/>
                <a:gd name="connsiteY18" fmla="*/ 11712 h 12876"/>
                <a:gd name="connsiteX19" fmla="*/ 1317 w 10641"/>
                <a:gd name="connsiteY19" fmla="*/ 10901 h 12876"/>
                <a:gd name="connsiteX20" fmla="*/ 0 w 10641"/>
                <a:gd name="connsiteY20" fmla="*/ 9099 h 12876"/>
                <a:gd name="connsiteX21" fmla="*/ 1568 w 10641"/>
                <a:gd name="connsiteY21" fmla="*/ 5381 h 12876"/>
                <a:gd name="connsiteX22" fmla="*/ 865 w 10641"/>
                <a:gd name="connsiteY22" fmla="*/ 4340 h 12876"/>
                <a:gd name="connsiteX23" fmla="*/ 216 w 10641"/>
                <a:gd name="connsiteY23" fmla="*/ 3209 h 12876"/>
                <a:gd name="connsiteX24" fmla="*/ 216 w 10641"/>
                <a:gd name="connsiteY24" fmla="*/ 3209 h 12876"/>
                <a:gd name="connsiteX25" fmla="*/ 54 w 10641"/>
                <a:gd name="connsiteY25" fmla="*/ 2666 h 12876"/>
                <a:gd name="connsiteX26" fmla="*/ 0 w 10641"/>
                <a:gd name="connsiteY26" fmla="*/ 2304 h 12876"/>
                <a:gd name="connsiteX27" fmla="*/ 54 w 10641"/>
                <a:gd name="connsiteY27" fmla="*/ 2123 h 12876"/>
                <a:gd name="connsiteX28" fmla="*/ 108 w 10641"/>
                <a:gd name="connsiteY28" fmla="*/ 1987 h 12876"/>
                <a:gd name="connsiteX29" fmla="*/ 324 w 10641"/>
                <a:gd name="connsiteY29" fmla="*/ 1761 h 12876"/>
                <a:gd name="connsiteX30" fmla="*/ 541 w 10641"/>
                <a:gd name="connsiteY30" fmla="*/ 1670 h 12876"/>
                <a:gd name="connsiteX31" fmla="*/ 919 w 10641"/>
                <a:gd name="connsiteY31" fmla="*/ 1489 h 12876"/>
                <a:gd name="connsiteX32" fmla="*/ 1297 w 10641"/>
                <a:gd name="connsiteY32" fmla="*/ 1399 h 12876"/>
                <a:gd name="connsiteX33" fmla="*/ 1676 w 10641"/>
                <a:gd name="connsiteY33" fmla="*/ 1263 h 12876"/>
                <a:gd name="connsiteX34" fmla="*/ 1676 w 10641"/>
                <a:gd name="connsiteY34" fmla="*/ 1263 h 12876"/>
                <a:gd name="connsiteX35" fmla="*/ 2000 w 10641"/>
                <a:gd name="connsiteY35" fmla="*/ 1082 h 12876"/>
                <a:gd name="connsiteX36" fmla="*/ 2270 w 10641"/>
                <a:gd name="connsiteY36" fmla="*/ 991 h 12876"/>
                <a:gd name="connsiteX37" fmla="*/ 2595 w 10641"/>
                <a:gd name="connsiteY37" fmla="*/ 946 h 12876"/>
                <a:gd name="connsiteX38" fmla="*/ 2811 w 10641"/>
                <a:gd name="connsiteY38" fmla="*/ 901 h 12876"/>
                <a:gd name="connsiteX39" fmla="*/ 3027 w 10641"/>
                <a:gd name="connsiteY39" fmla="*/ 946 h 12876"/>
                <a:gd name="connsiteX40" fmla="*/ 3243 w 10641"/>
                <a:gd name="connsiteY40" fmla="*/ 991 h 12876"/>
                <a:gd name="connsiteX41" fmla="*/ 3730 w 10641"/>
                <a:gd name="connsiteY41" fmla="*/ 1218 h 12876"/>
                <a:gd name="connsiteX42" fmla="*/ 4216 w 10641"/>
                <a:gd name="connsiteY42" fmla="*/ 1399 h 12876"/>
                <a:gd name="connsiteX43" fmla="*/ 4973 w 10641"/>
                <a:gd name="connsiteY43" fmla="*/ 1670 h 12876"/>
                <a:gd name="connsiteX44" fmla="*/ 5405 w 10641"/>
                <a:gd name="connsiteY44" fmla="*/ 1761 h 12876"/>
                <a:gd name="connsiteX45" fmla="*/ 5892 w 10641"/>
                <a:gd name="connsiteY45" fmla="*/ 1806 h 12876"/>
                <a:gd name="connsiteX46" fmla="*/ 6541 w 10641"/>
                <a:gd name="connsiteY46" fmla="*/ 1896 h 12876"/>
                <a:gd name="connsiteX47" fmla="*/ 7189 w 10641"/>
                <a:gd name="connsiteY47" fmla="*/ 1896 h 12876"/>
                <a:gd name="connsiteX48" fmla="*/ 10539 w 10641"/>
                <a:gd name="connsiteY48" fmla="*/ 0 h 12876"/>
                <a:gd name="connsiteX49" fmla="*/ 10539 w 10641"/>
                <a:gd name="connsiteY49" fmla="*/ 901 h 12876"/>
                <a:gd name="connsiteX50" fmla="*/ 8649 w 10641"/>
                <a:gd name="connsiteY50" fmla="*/ 3887 h 12876"/>
                <a:gd name="connsiteX51" fmla="*/ 10539 w 10641"/>
                <a:gd name="connsiteY51" fmla="*/ 1622 h 12876"/>
                <a:gd name="connsiteX52" fmla="*/ 10539 w 10641"/>
                <a:gd name="connsiteY52" fmla="*/ 2342 h 12876"/>
                <a:gd name="connsiteX53" fmla="*/ 10550 w 10641"/>
                <a:gd name="connsiteY53" fmla="*/ 2342 h 12876"/>
                <a:gd name="connsiteX54" fmla="*/ 10641 w 10641"/>
                <a:gd name="connsiteY54" fmla="*/ 3619 h 12876"/>
                <a:gd name="connsiteX55" fmla="*/ 9838 w 10641"/>
                <a:gd name="connsiteY55" fmla="*/ 6467 h 12876"/>
                <a:gd name="connsiteX56" fmla="*/ 10000 w 10641"/>
                <a:gd name="connsiteY56" fmla="*/ 7553 h 12876"/>
                <a:gd name="connsiteX57" fmla="*/ 10000 w 10641"/>
                <a:gd name="connsiteY57" fmla="*/ 7553 h 12876"/>
                <a:gd name="connsiteX58" fmla="*/ 10000 w 10641"/>
                <a:gd name="connsiteY58" fmla="*/ 7553 h 12876"/>
                <a:gd name="connsiteX0" fmla="*/ 10000 w 10641"/>
                <a:gd name="connsiteY0" fmla="*/ 7553 h 12876"/>
                <a:gd name="connsiteX1" fmla="*/ 10000 w 10641"/>
                <a:gd name="connsiteY1" fmla="*/ 7553 h 12876"/>
                <a:gd name="connsiteX2" fmla="*/ 10000 w 10641"/>
                <a:gd name="connsiteY2" fmla="*/ 7915 h 12876"/>
                <a:gd name="connsiteX3" fmla="*/ 9892 w 10641"/>
                <a:gd name="connsiteY3" fmla="*/ 8277 h 12876"/>
                <a:gd name="connsiteX4" fmla="*/ 9730 w 10641"/>
                <a:gd name="connsiteY4" fmla="*/ 8548 h 12876"/>
                <a:gd name="connsiteX5" fmla="*/ 9568 w 10641"/>
                <a:gd name="connsiteY5" fmla="*/ 8820 h 12876"/>
                <a:gd name="connsiteX6" fmla="*/ 9405 w 10641"/>
                <a:gd name="connsiteY6" fmla="*/ 9046 h 12876"/>
                <a:gd name="connsiteX7" fmla="*/ 10539 w 10641"/>
                <a:gd name="connsiteY7" fmla="*/ 10901 h 12876"/>
                <a:gd name="connsiteX8" fmla="*/ 10641 w 10641"/>
                <a:gd name="connsiteY8" fmla="*/ 12876 h 12876"/>
                <a:gd name="connsiteX9" fmla="*/ 8000 w 10641"/>
                <a:gd name="connsiteY9" fmla="*/ 9770 h 12876"/>
                <a:gd name="connsiteX10" fmla="*/ 8912 w 10641"/>
                <a:gd name="connsiteY10" fmla="*/ 11712 h 12876"/>
                <a:gd name="connsiteX11" fmla="*/ 6811 w 10641"/>
                <a:gd name="connsiteY11" fmla="*/ 10268 h 12876"/>
                <a:gd name="connsiteX12" fmla="*/ 6378 w 10641"/>
                <a:gd name="connsiteY12" fmla="*/ 10584 h 12876"/>
                <a:gd name="connsiteX13" fmla="*/ 6378 w 10641"/>
                <a:gd name="connsiteY13" fmla="*/ 10584 h 12876"/>
                <a:gd name="connsiteX14" fmla="*/ 6000 w 10641"/>
                <a:gd name="connsiteY14" fmla="*/ 10901 h 12876"/>
                <a:gd name="connsiteX15" fmla="*/ 6000 w 10641"/>
                <a:gd name="connsiteY15" fmla="*/ 10901 h 12876"/>
                <a:gd name="connsiteX16" fmla="*/ 6000 w 10641"/>
                <a:gd name="connsiteY16" fmla="*/ 10901 h 12876"/>
                <a:gd name="connsiteX17" fmla="*/ 8912 w 10641"/>
                <a:gd name="connsiteY17" fmla="*/ 12876 h 12876"/>
                <a:gd name="connsiteX18" fmla="*/ 2128 w 10641"/>
                <a:gd name="connsiteY18" fmla="*/ 11712 h 12876"/>
                <a:gd name="connsiteX19" fmla="*/ 1317 w 10641"/>
                <a:gd name="connsiteY19" fmla="*/ 10901 h 12876"/>
                <a:gd name="connsiteX20" fmla="*/ 0 w 10641"/>
                <a:gd name="connsiteY20" fmla="*/ 9099 h 12876"/>
                <a:gd name="connsiteX21" fmla="*/ 1568 w 10641"/>
                <a:gd name="connsiteY21" fmla="*/ 5381 h 12876"/>
                <a:gd name="connsiteX22" fmla="*/ 865 w 10641"/>
                <a:gd name="connsiteY22" fmla="*/ 4340 h 12876"/>
                <a:gd name="connsiteX23" fmla="*/ 216 w 10641"/>
                <a:gd name="connsiteY23" fmla="*/ 3209 h 12876"/>
                <a:gd name="connsiteX24" fmla="*/ 216 w 10641"/>
                <a:gd name="connsiteY24" fmla="*/ 3209 h 12876"/>
                <a:gd name="connsiteX25" fmla="*/ 54 w 10641"/>
                <a:gd name="connsiteY25" fmla="*/ 2666 h 12876"/>
                <a:gd name="connsiteX26" fmla="*/ 0 w 10641"/>
                <a:gd name="connsiteY26" fmla="*/ 2304 h 12876"/>
                <a:gd name="connsiteX27" fmla="*/ 54 w 10641"/>
                <a:gd name="connsiteY27" fmla="*/ 2123 h 12876"/>
                <a:gd name="connsiteX28" fmla="*/ 108 w 10641"/>
                <a:gd name="connsiteY28" fmla="*/ 1987 h 12876"/>
                <a:gd name="connsiteX29" fmla="*/ 324 w 10641"/>
                <a:gd name="connsiteY29" fmla="*/ 1761 h 12876"/>
                <a:gd name="connsiteX30" fmla="*/ 541 w 10641"/>
                <a:gd name="connsiteY30" fmla="*/ 1670 h 12876"/>
                <a:gd name="connsiteX31" fmla="*/ 919 w 10641"/>
                <a:gd name="connsiteY31" fmla="*/ 1489 h 12876"/>
                <a:gd name="connsiteX32" fmla="*/ 1297 w 10641"/>
                <a:gd name="connsiteY32" fmla="*/ 1399 h 12876"/>
                <a:gd name="connsiteX33" fmla="*/ 1676 w 10641"/>
                <a:gd name="connsiteY33" fmla="*/ 1263 h 12876"/>
                <a:gd name="connsiteX34" fmla="*/ 1676 w 10641"/>
                <a:gd name="connsiteY34" fmla="*/ 1263 h 12876"/>
                <a:gd name="connsiteX35" fmla="*/ 2000 w 10641"/>
                <a:gd name="connsiteY35" fmla="*/ 1082 h 12876"/>
                <a:gd name="connsiteX36" fmla="*/ 2270 w 10641"/>
                <a:gd name="connsiteY36" fmla="*/ 991 h 12876"/>
                <a:gd name="connsiteX37" fmla="*/ 2595 w 10641"/>
                <a:gd name="connsiteY37" fmla="*/ 946 h 12876"/>
                <a:gd name="connsiteX38" fmla="*/ 2811 w 10641"/>
                <a:gd name="connsiteY38" fmla="*/ 901 h 12876"/>
                <a:gd name="connsiteX39" fmla="*/ 3027 w 10641"/>
                <a:gd name="connsiteY39" fmla="*/ 946 h 12876"/>
                <a:gd name="connsiteX40" fmla="*/ 3243 w 10641"/>
                <a:gd name="connsiteY40" fmla="*/ 991 h 12876"/>
                <a:gd name="connsiteX41" fmla="*/ 3730 w 10641"/>
                <a:gd name="connsiteY41" fmla="*/ 1218 h 12876"/>
                <a:gd name="connsiteX42" fmla="*/ 4216 w 10641"/>
                <a:gd name="connsiteY42" fmla="*/ 1399 h 12876"/>
                <a:gd name="connsiteX43" fmla="*/ 4973 w 10641"/>
                <a:gd name="connsiteY43" fmla="*/ 1670 h 12876"/>
                <a:gd name="connsiteX44" fmla="*/ 5405 w 10641"/>
                <a:gd name="connsiteY44" fmla="*/ 1761 h 12876"/>
                <a:gd name="connsiteX45" fmla="*/ 5892 w 10641"/>
                <a:gd name="connsiteY45" fmla="*/ 1806 h 12876"/>
                <a:gd name="connsiteX46" fmla="*/ 6541 w 10641"/>
                <a:gd name="connsiteY46" fmla="*/ 1896 h 12876"/>
                <a:gd name="connsiteX47" fmla="*/ 7189 w 10641"/>
                <a:gd name="connsiteY47" fmla="*/ 1896 h 12876"/>
                <a:gd name="connsiteX48" fmla="*/ 10539 w 10641"/>
                <a:gd name="connsiteY48" fmla="*/ 0 h 12876"/>
                <a:gd name="connsiteX49" fmla="*/ 10539 w 10641"/>
                <a:gd name="connsiteY49" fmla="*/ 901 h 12876"/>
                <a:gd name="connsiteX50" fmla="*/ 8649 w 10641"/>
                <a:gd name="connsiteY50" fmla="*/ 3887 h 12876"/>
                <a:gd name="connsiteX51" fmla="*/ 10539 w 10641"/>
                <a:gd name="connsiteY51" fmla="*/ 1622 h 12876"/>
                <a:gd name="connsiteX52" fmla="*/ 10539 w 10641"/>
                <a:gd name="connsiteY52" fmla="*/ 2342 h 12876"/>
                <a:gd name="connsiteX53" fmla="*/ 10550 w 10641"/>
                <a:gd name="connsiteY53" fmla="*/ 2342 h 12876"/>
                <a:gd name="connsiteX54" fmla="*/ 10641 w 10641"/>
                <a:gd name="connsiteY54" fmla="*/ 3619 h 12876"/>
                <a:gd name="connsiteX55" fmla="*/ 9838 w 10641"/>
                <a:gd name="connsiteY55" fmla="*/ 6467 h 12876"/>
                <a:gd name="connsiteX56" fmla="*/ 10000 w 10641"/>
                <a:gd name="connsiteY56" fmla="*/ 7553 h 12876"/>
                <a:gd name="connsiteX57" fmla="*/ 10000 w 10641"/>
                <a:gd name="connsiteY57" fmla="*/ 7553 h 12876"/>
                <a:gd name="connsiteX58" fmla="*/ 10000 w 10641"/>
                <a:gd name="connsiteY58" fmla="*/ 7553 h 12876"/>
                <a:gd name="connsiteX0" fmla="*/ 10000 w 10641"/>
                <a:gd name="connsiteY0" fmla="*/ 7553 h 12876"/>
                <a:gd name="connsiteX1" fmla="*/ 10000 w 10641"/>
                <a:gd name="connsiteY1" fmla="*/ 7553 h 12876"/>
                <a:gd name="connsiteX2" fmla="*/ 10000 w 10641"/>
                <a:gd name="connsiteY2" fmla="*/ 7915 h 12876"/>
                <a:gd name="connsiteX3" fmla="*/ 9892 w 10641"/>
                <a:gd name="connsiteY3" fmla="*/ 8277 h 12876"/>
                <a:gd name="connsiteX4" fmla="*/ 9730 w 10641"/>
                <a:gd name="connsiteY4" fmla="*/ 8548 h 12876"/>
                <a:gd name="connsiteX5" fmla="*/ 9568 w 10641"/>
                <a:gd name="connsiteY5" fmla="*/ 8820 h 12876"/>
                <a:gd name="connsiteX6" fmla="*/ 9405 w 10641"/>
                <a:gd name="connsiteY6" fmla="*/ 9046 h 12876"/>
                <a:gd name="connsiteX7" fmla="*/ 10539 w 10641"/>
                <a:gd name="connsiteY7" fmla="*/ 10901 h 12876"/>
                <a:gd name="connsiteX8" fmla="*/ 10641 w 10641"/>
                <a:gd name="connsiteY8" fmla="*/ 12876 h 12876"/>
                <a:gd name="connsiteX9" fmla="*/ 8000 w 10641"/>
                <a:gd name="connsiteY9" fmla="*/ 9770 h 12876"/>
                <a:gd name="connsiteX10" fmla="*/ 8912 w 10641"/>
                <a:gd name="connsiteY10" fmla="*/ 11712 h 12876"/>
                <a:gd name="connsiteX11" fmla="*/ 8912 w 10641"/>
                <a:gd name="connsiteY11" fmla="*/ 11712 h 12876"/>
                <a:gd name="connsiteX12" fmla="*/ 6378 w 10641"/>
                <a:gd name="connsiteY12" fmla="*/ 10584 h 12876"/>
                <a:gd name="connsiteX13" fmla="*/ 6378 w 10641"/>
                <a:gd name="connsiteY13" fmla="*/ 10584 h 12876"/>
                <a:gd name="connsiteX14" fmla="*/ 6000 w 10641"/>
                <a:gd name="connsiteY14" fmla="*/ 10901 h 12876"/>
                <a:gd name="connsiteX15" fmla="*/ 6000 w 10641"/>
                <a:gd name="connsiteY15" fmla="*/ 10901 h 12876"/>
                <a:gd name="connsiteX16" fmla="*/ 6000 w 10641"/>
                <a:gd name="connsiteY16" fmla="*/ 10901 h 12876"/>
                <a:gd name="connsiteX17" fmla="*/ 8912 w 10641"/>
                <a:gd name="connsiteY17" fmla="*/ 12876 h 12876"/>
                <a:gd name="connsiteX18" fmla="*/ 2128 w 10641"/>
                <a:gd name="connsiteY18" fmla="*/ 11712 h 12876"/>
                <a:gd name="connsiteX19" fmla="*/ 1317 w 10641"/>
                <a:gd name="connsiteY19" fmla="*/ 10901 h 12876"/>
                <a:gd name="connsiteX20" fmla="*/ 0 w 10641"/>
                <a:gd name="connsiteY20" fmla="*/ 9099 h 12876"/>
                <a:gd name="connsiteX21" fmla="*/ 1568 w 10641"/>
                <a:gd name="connsiteY21" fmla="*/ 5381 h 12876"/>
                <a:gd name="connsiteX22" fmla="*/ 865 w 10641"/>
                <a:gd name="connsiteY22" fmla="*/ 4340 h 12876"/>
                <a:gd name="connsiteX23" fmla="*/ 216 w 10641"/>
                <a:gd name="connsiteY23" fmla="*/ 3209 h 12876"/>
                <a:gd name="connsiteX24" fmla="*/ 216 w 10641"/>
                <a:gd name="connsiteY24" fmla="*/ 3209 h 12876"/>
                <a:gd name="connsiteX25" fmla="*/ 54 w 10641"/>
                <a:gd name="connsiteY25" fmla="*/ 2666 h 12876"/>
                <a:gd name="connsiteX26" fmla="*/ 0 w 10641"/>
                <a:gd name="connsiteY26" fmla="*/ 2304 h 12876"/>
                <a:gd name="connsiteX27" fmla="*/ 54 w 10641"/>
                <a:gd name="connsiteY27" fmla="*/ 2123 h 12876"/>
                <a:gd name="connsiteX28" fmla="*/ 108 w 10641"/>
                <a:gd name="connsiteY28" fmla="*/ 1987 h 12876"/>
                <a:gd name="connsiteX29" fmla="*/ 324 w 10641"/>
                <a:gd name="connsiteY29" fmla="*/ 1761 h 12876"/>
                <a:gd name="connsiteX30" fmla="*/ 541 w 10641"/>
                <a:gd name="connsiteY30" fmla="*/ 1670 h 12876"/>
                <a:gd name="connsiteX31" fmla="*/ 919 w 10641"/>
                <a:gd name="connsiteY31" fmla="*/ 1489 h 12876"/>
                <a:gd name="connsiteX32" fmla="*/ 1297 w 10641"/>
                <a:gd name="connsiteY32" fmla="*/ 1399 h 12876"/>
                <a:gd name="connsiteX33" fmla="*/ 1676 w 10641"/>
                <a:gd name="connsiteY33" fmla="*/ 1263 h 12876"/>
                <a:gd name="connsiteX34" fmla="*/ 1676 w 10641"/>
                <a:gd name="connsiteY34" fmla="*/ 1263 h 12876"/>
                <a:gd name="connsiteX35" fmla="*/ 2000 w 10641"/>
                <a:gd name="connsiteY35" fmla="*/ 1082 h 12876"/>
                <a:gd name="connsiteX36" fmla="*/ 2270 w 10641"/>
                <a:gd name="connsiteY36" fmla="*/ 991 h 12876"/>
                <a:gd name="connsiteX37" fmla="*/ 2595 w 10641"/>
                <a:gd name="connsiteY37" fmla="*/ 946 h 12876"/>
                <a:gd name="connsiteX38" fmla="*/ 2811 w 10641"/>
                <a:gd name="connsiteY38" fmla="*/ 901 h 12876"/>
                <a:gd name="connsiteX39" fmla="*/ 3027 w 10641"/>
                <a:gd name="connsiteY39" fmla="*/ 946 h 12876"/>
                <a:gd name="connsiteX40" fmla="*/ 3243 w 10641"/>
                <a:gd name="connsiteY40" fmla="*/ 991 h 12876"/>
                <a:gd name="connsiteX41" fmla="*/ 3730 w 10641"/>
                <a:gd name="connsiteY41" fmla="*/ 1218 h 12876"/>
                <a:gd name="connsiteX42" fmla="*/ 4216 w 10641"/>
                <a:gd name="connsiteY42" fmla="*/ 1399 h 12876"/>
                <a:gd name="connsiteX43" fmla="*/ 4973 w 10641"/>
                <a:gd name="connsiteY43" fmla="*/ 1670 h 12876"/>
                <a:gd name="connsiteX44" fmla="*/ 5405 w 10641"/>
                <a:gd name="connsiteY44" fmla="*/ 1761 h 12876"/>
                <a:gd name="connsiteX45" fmla="*/ 5892 w 10641"/>
                <a:gd name="connsiteY45" fmla="*/ 1806 h 12876"/>
                <a:gd name="connsiteX46" fmla="*/ 6541 w 10641"/>
                <a:gd name="connsiteY46" fmla="*/ 1896 h 12876"/>
                <a:gd name="connsiteX47" fmla="*/ 7189 w 10641"/>
                <a:gd name="connsiteY47" fmla="*/ 1896 h 12876"/>
                <a:gd name="connsiteX48" fmla="*/ 10539 w 10641"/>
                <a:gd name="connsiteY48" fmla="*/ 0 h 12876"/>
                <a:gd name="connsiteX49" fmla="*/ 10539 w 10641"/>
                <a:gd name="connsiteY49" fmla="*/ 901 h 12876"/>
                <a:gd name="connsiteX50" fmla="*/ 8649 w 10641"/>
                <a:gd name="connsiteY50" fmla="*/ 3887 h 12876"/>
                <a:gd name="connsiteX51" fmla="*/ 10539 w 10641"/>
                <a:gd name="connsiteY51" fmla="*/ 1622 h 12876"/>
                <a:gd name="connsiteX52" fmla="*/ 10539 w 10641"/>
                <a:gd name="connsiteY52" fmla="*/ 2342 h 12876"/>
                <a:gd name="connsiteX53" fmla="*/ 10550 w 10641"/>
                <a:gd name="connsiteY53" fmla="*/ 2342 h 12876"/>
                <a:gd name="connsiteX54" fmla="*/ 10641 w 10641"/>
                <a:gd name="connsiteY54" fmla="*/ 3619 h 12876"/>
                <a:gd name="connsiteX55" fmla="*/ 9838 w 10641"/>
                <a:gd name="connsiteY55" fmla="*/ 6467 h 12876"/>
                <a:gd name="connsiteX56" fmla="*/ 10000 w 10641"/>
                <a:gd name="connsiteY56" fmla="*/ 7553 h 12876"/>
                <a:gd name="connsiteX57" fmla="*/ 10000 w 10641"/>
                <a:gd name="connsiteY57" fmla="*/ 7553 h 12876"/>
                <a:gd name="connsiteX58" fmla="*/ 10000 w 10641"/>
                <a:gd name="connsiteY58" fmla="*/ 7553 h 12876"/>
                <a:gd name="connsiteX0" fmla="*/ 10000 w 10641"/>
                <a:gd name="connsiteY0" fmla="*/ 7553 h 12876"/>
                <a:gd name="connsiteX1" fmla="*/ 10000 w 10641"/>
                <a:gd name="connsiteY1" fmla="*/ 7553 h 12876"/>
                <a:gd name="connsiteX2" fmla="*/ 10000 w 10641"/>
                <a:gd name="connsiteY2" fmla="*/ 7915 h 12876"/>
                <a:gd name="connsiteX3" fmla="*/ 9892 w 10641"/>
                <a:gd name="connsiteY3" fmla="*/ 8277 h 12876"/>
                <a:gd name="connsiteX4" fmla="*/ 9730 w 10641"/>
                <a:gd name="connsiteY4" fmla="*/ 8548 h 12876"/>
                <a:gd name="connsiteX5" fmla="*/ 9568 w 10641"/>
                <a:gd name="connsiteY5" fmla="*/ 8820 h 12876"/>
                <a:gd name="connsiteX6" fmla="*/ 9405 w 10641"/>
                <a:gd name="connsiteY6" fmla="*/ 9046 h 12876"/>
                <a:gd name="connsiteX7" fmla="*/ 10539 w 10641"/>
                <a:gd name="connsiteY7" fmla="*/ 10901 h 12876"/>
                <a:gd name="connsiteX8" fmla="*/ 10641 w 10641"/>
                <a:gd name="connsiteY8" fmla="*/ 12876 h 12876"/>
                <a:gd name="connsiteX9" fmla="*/ 8000 w 10641"/>
                <a:gd name="connsiteY9" fmla="*/ 9770 h 12876"/>
                <a:gd name="connsiteX10" fmla="*/ 8912 w 10641"/>
                <a:gd name="connsiteY10" fmla="*/ 11712 h 12876"/>
                <a:gd name="connsiteX11" fmla="*/ 8912 w 10641"/>
                <a:gd name="connsiteY11" fmla="*/ 11712 h 12876"/>
                <a:gd name="connsiteX12" fmla="*/ 6378 w 10641"/>
                <a:gd name="connsiteY12" fmla="*/ 10584 h 12876"/>
                <a:gd name="connsiteX13" fmla="*/ 6378 w 10641"/>
                <a:gd name="connsiteY13" fmla="*/ 10584 h 12876"/>
                <a:gd name="connsiteX14" fmla="*/ 6000 w 10641"/>
                <a:gd name="connsiteY14" fmla="*/ 10901 h 12876"/>
                <a:gd name="connsiteX15" fmla="*/ 6000 w 10641"/>
                <a:gd name="connsiteY15" fmla="*/ 10901 h 12876"/>
                <a:gd name="connsiteX16" fmla="*/ 6000 w 10641"/>
                <a:gd name="connsiteY16" fmla="*/ 10901 h 12876"/>
                <a:gd name="connsiteX17" fmla="*/ 5887 w 10641"/>
                <a:gd name="connsiteY17" fmla="*/ 10901 h 12876"/>
                <a:gd name="connsiteX18" fmla="*/ 2128 w 10641"/>
                <a:gd name="connsiteY18" fmla="*/ 11712 h 12876"/>
                <a:gd name="connsiteX19" fmla="*/ 1317 w 10641"/>
                <a:gd name="connsiteY19" fmla="*/ 10901 h 12876"/>
                <a:gd name="connsiteX20" fmla="*/ 0 w 10641"/>
                <a:gd name="connsiteY20" fmla="*/ 9099 h 12876"/>
                <a:gd name="connsiteX21" fmla="*/ 1568 w 10641"/>
                <a:gd name="connsiteY21" fmla="*/ 5381 h 12876"/>
                <a:gd name="connsiteX22" fmla="*/ 865 w 10641"/>
                <a:gd name="connsiteY22" fmla="*/ 4340 h 12876"/>
                <a:gd name="connsiteX23" fmla="*/ 216 w 10641"/>
                <a:gd name="connsiteY23" fmla="*/ 3209 h 12876"/>
                <a:gd name="connsiteX24" fmla="*/ 216 w 10641"/>
                <a:gd name="connsiteY24" fmla="*/ 3209 h 12876"/>
                <a:gd name="connsiteX25" fmla="*/ 54 w 10641"/>
                <a:gd name="connsiteY25" fmla="*/ 2666 h 12876"/>
                <a:gd name="connsiteX26" fmla="*/ 0 w 10641"/>
                <a:gd name="connsiteY26" fmla="*/ 2304 h 12876"/>
                <a:gd name="connsiteX27" fmla="*/ 54 w 10641"/>
                <a:gd name="connsiteY27" fmla="*/ 2123 h 12876"/>
                <a:gd name="connsiteX28" fmla="*/ 108 w 10641"/>
                <a:gd name="connsiteY28" fmla="*/ 1987 h 12876"/>
                <a:gd name="connsiteX29" fmla="*/ 324 w 10641"/>
                <a:gd name="connsiteY29" fmla="*/ 1761 h 12876"/>
                <a:gd name="connsiteX30" fmla="*/ 541 w 10641"/>
                <a:gd name="connsiteY30" fmla="*/ 1670 h 12876"/>
                <a:gd name="connsiteX31" fmla="*/ 919 w 10641"/>
                <a:gd name="connsiteY31" fmla="*/ 1489 h 12876"/>
                <a:gd name="connsiteX32" fmla="*/ 1297 w 10641"/>
                <a:gd name="connsiteY32" fmla="*/ 1399 h 12876"/>
                <a:gd name="connsiteX33" fmla="*/ 1676 w 10641"/>
                <a:gd name="connsiteY33" fmla="*/ 1263 h 12876"/>
                <a:gd name="connsiteX34" fmla="*/ 1676 w 10641"/>
                <a:gd name="connsiteY34" fmla="*/ 1263 h 12876"/>
                <a:gd name="connsiteX35" fmla="*/ 2000 w 10641"/>
                <a:gd name="connsiteY35" fmla="*/ 1082 h 12876"/>
                <a:gd name="connsiteX36" fmla="*/ 2270 w 10641"/>
                <a:gd name="connsiteY36" fmla="*/ 991 h 12876"/>
                <a:gd name="connsiteX37" fmla="*/ 2595 w 10641"/>
                <a:gd name="connsiteY37" fmla="*/ 946 h 12876"/>
                <a:gd name="connsiteX38" fmla="*/ 2811 w 10641"/>
                <a:gd name="connsiteY38" fmla="*/ 901 h 12876"/>
                <a:gd name="connsiteX39" fmla="*/ 3027 w 10641"/>
                <a:gd name="connsiteY39" fmla="*/ 946 h 12876"/>
                <a:gd name="connsiteX40" fmla="*/ 3243 w 10641"/>
                <a:gd name="connsiteY40" fmla="*/ 991 h 12876"/>
                <a:gd name="connsiteX41" fmla="*/ 3730 w 10641"/>
                <a:gd name="connsiteY41" fmla="*/ 1218 h 12876"/>
                <a:gd name="connsiteX42" fmla="*/ 4216 w 10641"/>
                <a:gd name="connsiteY42" fmla="*/ 1399 h 12876"/>
                <a:gd name="connsiteX43" fmla="*/ 4973 w 10641"/>
                <a:gd name="connsiteY43" fmla="*/ 1670 h 12876"/>
                <a:gd name="connsiteX44" fmla="*/ 5405 w 10641"/>
                <a:gd name="connsiteY44" fmla="*/ 1761 h 12876"/>
                <a:gd name="connsiteX45" fmla="*/ 5892 w 10641"/>
                <a:gd name="connsiteY45" fmla="*/ 1806 h 12876"/>
                <a:gd name="connsiteX46" fmla="*/ 6541 w 10641"/>
                <a:gd name="connsiteY46" fmla="*/ 1896 h 12876"/>
                <a:gd name="connsiteX47" fmla="*/ 7189 w 10641"/>
                <a:gd name="connsiteY47" fmla="*/ 1896 h 12876"/>
                <a:gd name="connsiteX48" fmla="*/ 10539 w 10641"/>
                <a:gd name="connsiteY48" fmla="*/ 0 h 12876"/>
                <a:gd name="connsiteX49" fmla="*/ 10539 w 10641"/>
                <a:gd name="connsiteY49" fmla="*/ 901 h 12876"/>
                <a:gd name="connsiteX50" fmla="*/ 8649 w 10641"/>
                <a:gd name="connsiteY50" fmla="*/ 3887 h 12876"/>
                <a:gd name="connsiteX51" fmla="*/ 10539 w 10641"/>
                <a:gd name="connsiteY51" fmla="*/ 1622 h 12876"/>
                <a:gd name="connsiteX52" fmla="*/ 10539 w 10641"/>
                <a:gd name="connsiteY52" fmla="*/ 2342 h 12876"/>
                <a:gd name="connsiteX53" fmla="*/ 10550 w 10641"/>
                <a:gd name="connsiteY53" fmla="*/ 2342 h 12876"/>
                <a:gd name="connsiteX54" fmla="*/ 10641 w 10641"/>
                <a:gd name="connsiteY54" fmla="*/ 3619 h 12876"/>
                <a:gd name="connsiteX55" fmla="*/ 9838 w 10641"/>
                <a:gd name="connsiteY55" fmla="*/ 6467 h 12876"/>
                <a:gd name="connsiteX56" fmla="*/ 10000 w 10641"/>
                <a:gd name="connsiteY56" fmla="*/ 7553 h 12876"/>
                <a:gd name="connsiteX57" fmla="*/ 10000 w 10641"/>
                <a:gd name="connsiteY57" fmla="*/ 7553 h 12876"/>
                <a:gd name="connsiteX58" fmla="*/ 10000 w 10641"/>
                <a:gd name="connsiteY58" fmla="*/ 7553 h 12876"/>
                <a:gd name="connsiteX0" fmla="*/ 10000 w 11926"/>
                <a:gd name="connsiteY0" fmla="*/ 7553 h 12876"/>
                <a:gd name="connsiteX1" fmla="*/ 10000 w 11926"/>
                <a:gd name="connsiteY1" fmla="*/ 7553 h 12876"/>
                <a:gd name="connsiteX2" fmla="*/ 10000 w 11926"/>
                <a:gd name="connsiteY2" fmla="*/ 7915 h 12876"/>
                <a:gd name="connsiteX3" fmla="*/ 9892 w 11926"/>
                <a:gd name="connsiteY3" fmla="*/ 8277 h 12876"/>
                <a:gd name="connsiteX4" fmla="*/ 9730 w 11926"/>
                <a:gd name="connsiteY4" fmla="*/ 8548 h 12876"/>
                <a:gd name="connsiteX5" fmla="*/ 9568 w 11926"/>
                <a:gd name="connsiteY5" fmla="*/ 8820 h 12876"/>
                <a:gd name="connsiteX6" fmla="*/ 9405 w 11926"/>
                <a:gd name="connsiteY6" fmla="*/ 9046 h 12876"/>
                <a:gd name="connsiteX7" fmla="*/ 10539 w 11926"/>
                <a:gd name="connsiteY7" fmla="*/ 10901 h 12876"/>
                <a:gd name="connsiteX8" fmla="*/ 10641 w 11926"/>
                <a:gd name="connsiteY8" fmla="*/ 12876 h 12876"/>
                <a:gd name="connsiteX9" fmla="*/ 8000 w 11926"/>
                <a:gd name="connsiteY9" fmla="*/ 9770 h 12876"/>
                <a:gd name="connsiteX10" fmla="*/ 8912 w 11926"/>
                <a:gd name="connsiteY10" fmla="*/ 11712 h 12876"/>
                <a:gd name="connsiteX11" fmla="*/ 8912 w 11926"/>
                <a:gd name="connsiteY11" fmla="*/ 11712 h 12876"/>
                <a:gd name="connsiteX12" fmla="*/ 6378 w 11926"/>
                <a:gd name="connsiteY12" fmla="*/ 10584 h 12876"/>
                <a:gd name="connsiteX13" fmla="*/ 6378 w 11926"/>
                <a:gd name="connsiteY13" fmla="*/ 10584 h 12876"/>
                <a:gd name="connsiteX14" fmla="*/ 6000 w 11926"/>
                <a:gd name="connsiteY14" fmla="*/ 10901 h 12876"/>
                <a:gd name="connsiteX15" fmla="*/ 6000 w 11926"/>
                <a:gd name="connsiteY15" fmla="*/ 10901 h 12876"/>
                <a:gd name="connsiteX16" fmla="*/ 6000 w 11926"/>
                <a:gd name="connsiteY16" fmla="*/ 10901 h 12876"/>
                <a:gd name="connsiteX17" fmla="*/ 5887 w 11926"/>
                <a:gd name="connsiteY17" fmla="*/ 10901 h 12876"/>
                <a:gd name="connsiteX18" fmla="*/ 2128 w 11926"/>
                <a:gd name="connsiteY18" fmla="*/ 11712 h 12876"/>
                <a:gd name="connsiteX19" fmla="*/ 1317 w 11926"/>
                <a:gd name="connsiteY19" fmla="*/ 10901 h 12876"/>
                <a:gd name="connsiteX20" fmla="*/ 0 w 11926"/>
                <a:gd name="connsiteY20" fmla="*/ 9099 h 12876"/>
                <a:gd name="connsiteX21" fmla="*/ 1568 w 11926"/>
                <a:gd name="connsiteY21" fmla="*/ 5381 h 12876"/>
                <a:gd name="connsiteX22" fmla="*/ 865 w 11926"/>
                <a:gd name="connsiteY22" fmla="*/ 4340 h 12876"/>
                <a:gd name="connsiteX23" fmla="*/ 216 w 11926"/>
                <a:gd name="connsiteY23" fmla="*/ 3209 h 12876"/>
                <a:gd name="connsiteX24" fmla="*/ 216 w 11926"/>
                <a:gd name="connsiteY24" fmla="*/ 3209 h 12876"/>
                <a:gd name="connsiteX25" fmla="*/ 54 w 11926"/>
                <a:gd name="connsiteY25" fmla="*/ 2666 h 12876"/>
                <a:gd name="connsiteX26" fmla="*/ 0 w 11926"/>
                <a:gd name="connsiteY26" fmla="*/ 2304 h 12876"/>
                <a:gd name="connsiteX27" fmla="*/ 54 w 11926"/>
                <a:gd name="connsiteY27" fmla="*/ 2123 h 12876"/>
                <a:gd name="connsiteX28" fmla="*/ 108 w 11926"/>
                <a:gd name="connsiteY28" fmla="*/ 1987 h 12876"/>
                <a:gd name="connsiteX29" fmla="*/ 324 w 11926"/>
                <a:gd name="connsiteY29" fmla="*/ 1761 h 12876"/>
                <a:gd name="connsiteX30" fmla="*/ 541 w 11926"/>
                <a:gd name="connsiteY30" fmla="*/ 1670 h 12876"/>
                <a:gd name="connsiteX31" fmla="*/ 919 w 11926"/>
                <a:gd name="connsiteY31" fmla="*/ 1489 h 12876"/>
                <a:gd name="connsiteX32" fmla="*/ 1297 w 11926"/>
                <a:gd name="connsiteY32" fmla="*/ 1399 h 12876"/>
                <a:gd name="connsiteX33" fmla="*/ 1676 w 11926"/>
                <a:gd name="connsiteY33" fmla="*/ 1263 h 12876"/>
                <a:gd name="connsiteX34" fmla="*/ 1676 w 11926"/>
                <a:gd name="connsiteY34" fmla="*/ 1263 h 12876"/>
                <a:gd name="connsiteX35" fmla="*/ 2000 w 11926"/>
                <a:gd name="connsiteY35" fmla="*/ 1082 h 12876"/>
                <a:gd name="connsiteX36" fmla="*/ 2270 w 11926"/>
                <a:gd name="connsiteY36" fmla="*/ 991 h 12876"/>
                <a:gd name="connsiteX37" fmla="*/ 2595 w 11926"/>
                <a:gd name="connsiteY37" fmla="*/ 946 h 12876"/>
                <a:gd name="connsiteX38" fmla="*/ 2811 w 11926"/>
                <a:gd name="connsiteY38" fmla="*/ 901 h 12876"/>
                <a:gd name="connsiteX39" fmla="*/ 3027 w 11926"/>
                <a:gd name="connsiteY39" fmla="*/ 946 h 12876"/>
                <a:gd name="connsiteX40" fmla="*/ 3243 w 11926"/>
                <a:gd name="connsiteY40" fmla="*/ 991 h 12876"/>
                <a:gd name="connsiteX41" fmla="*/ 3730 w 11926"/>
                <a:gd name="connsiteY41" fmla="*/ 1218 h 12876"/>
                <a:gd name="connsiteX42" fmla="*/ 4216 w 11926"/>
                <a:gd name="connsiteY42" fmla="*/ 1399 h 12876"/>
                <a:gd name="connsiteX43" fmla="*/ 4973 w 11926"/>
                <a:gd name="connsiteY43" fmla="*/ 1670 h 12876"/>
                <a:gd name="connsiteX44" fmla="*/ 5405 w 11926"/>
                <a:gd name="connsiteY44" fmla="*/ 1761 h 12876"/>
                <a:gd name="connsiteX45" fmla="*/ 5892 w 11926"/>
                <a:gd name="connsiteY45" fmla="*/ 1806 h 12876"/>
                <a:gd name="connsiteX46" fmla="*/ 6541 w 11926"/>
                <a:gd name="connsiteY46" fmla="*/ 1896 h 12876"/>
                <a:gd name="connsiteX47" fmla="*/ 7189 w 11926"/>
                <a:gd name="connsiteY47" fmla="*/ 1896 h 12876"/>
                <a:gd name="connsiteX48" fmla="*/ 10539 w 11926"/>
                <a:gd name="connsiteY48" fmla="*/ 0 h 12876"/>
                <a:gd name="connsiteX49" fmla="*/ 10539 w 11926"/>
                <a:gd name="connsiteY49" fmla="*/ 901 h 12876"/>
                <a:gd name="connsiteX50" fmla="*/ 11926 w 11926"/>
                <a:gd name="connsiteY50" fmla="*/ 1622 h 12876"/>
                <a:gd name="connsiteX51" fmla="*/ 10539 w 11926"/>
                <a:gd name="connsiteY51" fmla="*/ 1622 h 12876"/>
                <a:gd name="connsiteX52" fmla="*/ 10539 w 11926"/>
                <a:gd name="connsiteY52" fmla="*/ 2342 h 12876"/>
                <a:gd name="connsiteX53" fmla="*/ 10550 w 11926"/>
                <a:gd name="connsiteY53" fmla="*/ 2342 h 12876"/>
                <a:gd name="connsiteX54" fmla="*/ 10641 w 11926"/>
                <a:gd name="connsiteY54" fmla="*/ 3619 h 12876"/>
                <a:gd name="connsiteX55" fmla="*/ 9838 w 11926"/>
                <a:gd name="connsiteY55" fmla="*/ 6467 h 12876"/>
                <a:gd name="connsiteX56" fmla="*/ 10000 w 11926"/>
                <a:gd name="connsiteY56" fmla="*/ 7553 h 12876"/>
                <a:gd name="connsiteX57" fmla="*/ 10000 w 11926"/>
                <a:gd name="connsiteY57" fmla="*/ 7553 h 12876"/>
                <a:gd name="connsiteX58" fmla="*/ 10000 w 11926"/>
                <a:gd name="connsiteY58" fmla="*/ 7553 h 12876"/>
                <a:gd name="connsiteX0" fmla="*/ 10000 w 11926"/>
                <a:gd name="connsiteY0" fmla="*/ 7553 h 12876"/>
                <a:gd name="connsiteX1" fmla="*/ 10000 w 11926"/>
                <a:gd name="connsiteY1" fmla="*/ 7553 h 12876"/>
                <a:gd name="connsiteX2" fmla="*/ 10000 w 11926"/>
                <a:gd name="connsiteY2" fmla="*/ 7915 h 12876"/>
                <a:gd name="connsiteX3" fmla="*/ 9892 w 11926"/>
                <a:gd name="connsiteY3" fmla="*/ 8277 h 12876"/>
                <a:gd name="connsiteX4" fmla="*/ 9730 w 11926"/>
                <a:gd name="connsiteY4" fmla="*/ 8548 h 12876"/>
                <a:gd name="connsiteX5" fmla="*/ 9568 w 11926"/>
                <a:gd name="connsiteY5" fmla="*/ 8820 h 12876"/>
                <a:gd name="connsiteX6" fmla="*/ 9405 w 11926"/>
                <a:gd name="connsiteY6" fmla="*/ 9046 h 12876"/>
                <a:gd name="connsiteX7" fmla="*/ 10539 w 11926"/>
                <a:gd name="connsiteY7" fmla="*/ 10901 h 12876"/>
                <a:gd name="connsiteX8" fmla="*/ 10641 w 11926"/>
                <a:gd name="connsiteY8" fmla="*/ 12876 h 12876"/>
                <a:gd name="connsiteX9" fmla="*/ 8000 w 11926"/>
                <a:gd name="connsiteY9" fmla="*/ 9770 h 12876"/>
                <a:gd name="connsiteX10" fmla="*/ 8912 w 11926"/>
                <a:gd name="connsiteY10" fmla="*/ 11712 h 12876"/>
                <a:gd name="connsiteX11" fmla="*/ 8912 w 11926"/>
                <a:gd name="connsiteY11" fmla="*/ 11712 h 12876"/>
                <a:gd name="connsiteX12" fmla="*/ 6378 w 11926"/>
                <a:gd name="connsiteY12" fmla="*/ 10584 h 12876"/>
                <a:gd name="connsiteX13" fmla="*/ 6378 w 11926"/>
                <a:gd name="connsiteY13" fmla="*/ 10584 h 12876"/>
                <a:gd name="connsiteX14" fmla="*/ 6000 w 11926"/>
                <a:gd name="connsiteY14" fmla="*/ 10901 h 12876"/>
                <a:gd name="connsiteX15" fmla="*/ 6000 w 11926"/>
                <a:gd name="connsiteY15" fmla="*/ 10901 h 12876"/>
                <a:gd name="connsiteX16" fmla="*/ 6000 w 11926"/>
                <a:gd name="connsiteY16" fmla="*/ 10901 h 12876"/>
                <a:gd name="connsiteX17" fmla="*/ 5887 w 11926"/>
                <a:gd name="connsiteY17" fmla="*/ 10901 h 12876"/>
                <a:gd name="connsiteX18" fmla="*/ 0 w 11926"/>
                <a:gd name="connsiteY18" fmla="*/ 10901 h 12876"/>
                <a:gd name="connsiteX19" fmla="*/ 1317 w 11926"/>
                <a:gd name="connsiteY19" fmla="*/ 10901 h 12876"/>
                <a:gd name="connsiteX20" fmla="*/ 0 w 11926"/>
                <a:gd name="connsiteY20" fmla="*/ 9099 h 12876"/>
                <a:gd name="connsiteX21" fmla="*/ 1568 w 11926"/>
                <a:gd name="connsiteY21" fmla="*/ 5381 h 12876"/>
                <a:gd name="connsiteX22" fmla="*/ 865 w 11926"/>
                <a:gd name="connsiteY22" fmla="*/ 4340 h 12876"/>
                <a:gd name="connsiteX23" fmla="*/ 216 w 11926"/>
                <a:gd name="connsiteY23" fmla="*/ 3209 h 12876"/>
                <a:gd name="connsiteX24" fmla="*/ 216 w 11926"/>
                <a:gd name="connsiteY24" fmla="*/ 3209 h 12876"/>
                <a:gd name="connsiteX25" fmla="*/ 54 w 11926"/>
                <a:gd name="connsiteY25" fmla="*/ 2666 h 12876"/>
                <a:gd name="connsiteX26" fmla="*/ 0 w 11926"/>
                <a:gd name="connsiteY26" fmla="*/ 2304 h 12876"/>
                <a:gd name="connsiteX27" fmla="*/ 54 w 11926"/>
                <a:gd name="connsiteY27" fmla="*/ 2123 h 12876"/>
                <a:gd name="connsiteX28" fmla="*/ 108 w 11926"/>
                <a:gd name="connsiteY28" fmla="*/ 1987 h 12876"/>
                <a:gd name="connsiteX29" fmla="*/ 324 w 11926"/>
                <a:gd name="connsiteY29" fmla="*/ 1761 h 12876"/>
                <a:gd name="connsiteX30" fmla="*/ 541 w 11926"/>
                <a:gd name="connsiteY30" fmla="*/ 1670 h 12876"/>
                <a:gd name="connsiteX31" fmla="*/ 919 w 11926"/>
                <a:gd name="connsiteY31" fmla="*/ 1489 h 12876"/>
                <a:gd name="connsiteX32" fmla="*/ 1297 w 11926"/>
                <a:gd name="connsiteY32" fmla="*/ 1399 h 12876"/>
                <a:gd name="connsiteX33" fmla="*/ 1676 w 11926"/>
                <a:gd name="connsiteY33" fmla="*/ 1263 h 12876"/>
                <a:gd name="connsiteX34" fmla="*/ 1676 w 11926"/>
                <a:gd name="connsiteY34" fmla="*/ 1263 h 12876"/>
                <a:gd name="connsiteX35" fmla="*/ 2000 w 11926"/>
                <a:gd name="connsiteY35" fmla="*/ 1082 h 12876"/>
                <a:gd name="connsiteX36" fmla="*/ 2270 w 11926"/>
                <a:gd name="connsiteY36" fmla="*/ 991 h 12876"/>
                <a:gd name="connsiteX37" fmla="*/ 2595 w 11926"/>
                <a:gd name="connsiteY37" fmla="*/ 946 h 12876"/>
                <a:gd name="connsiteX38" fmla="*/ 2811 w 11926"/>
                <a:gd name="connsiteY38" fmla="*/ 901 h 12876"/>
                <a:gd name="connsiteX39" fmla="*/ 3027 w 11926"/>
                <a:gd name="connsiteY39" fmla="*/ 946 h 12876"/>
                <a:gd name="connsiteX40" fmla="*/ 3243 w 11926"/>
                <a:gd name="connsiteY40" fmla="*/ 991 h 12876"/>
                <a:gd name="connsiteX41" fmla="*/ 3730 w 11926"/>
                <a:gd name="connsiteY41" fmla="*/ 1218 h 12876"/>
                <a:gd name="connsiteX42" fmla="*/ 4216 w 11926"/>
                <a:gd name="connsiteY42" fmla="*/ 1399 h 12876"/>
                <a:gd name="connsiteX43" fmla="*/ 4973 w 11926"/>
                <a:gd name="connsiteY43" fmla="*/ 1670 h 12876"/>
                <a:gd name="connsiteX44" fmla="*/ 5405 w 11926"/>
                <a:gd name="connsiteY44" fmla="*/ 1761 h 12876"/>
                <a:gd name="connsiteX45" fmla="*/ 5892 w 11926"/>
                <a:gd name="connsiteY45" fmla="*/ 1806 h 12876"/>
                <a:gd name="connsiteX46" fmla="*/ 6541 w 11926"/>
                <a:gd name="connsiteY46" fmla="*/ 1896 h 12876"/>
                <a:gd name="connsiteX47" fmla="*/ 7189 w 11926"/>
                <a:gd name="connsiteY47" fmla="*/ 1896 h 12876"/>
                <a:gd name="connsiteX48" fmla="*/ 10539 w 11926"/>
                <a:gd name="connsiteY48" fmla="*/ 0 h 12876"/>
                <a:gd name="connsiteX49" fmla="*/ 10539 w 11926"/>
                <a:gd name="connsiteY49" fmla="*/ 901 h 12876"/>
                <a:gd name="connsiteX50" fmla="*/ 11926 w 11926"/>
                <a:gd name="connsiteY50" fmla="*/ 1622 h 12876"/>
                <a:gd name="connsiteX51" fmla="*/ 10539 w 11926"/>
                <a:gd name="connsiteY51" fmla="*/ 1622 h 12876"/>
                <a:gd name="connsiteX52" fmla="*/ 10539 w 11926"/>
                <a:gd name="connsiteY52" fmla="*/ 2342 h 12876"/>
                <a:gd name="connsiteX53" fmla="*/ 10550 w 11926"/>
                <a:gd name="connsiteY53" fmla="*/ 2342 h 12876"/>
                <a:gd name="connsiteX54" fmla="*/ 10641 w 11926"/>
                <a:gd name="connsiteY54" fmla="*/ 3619 h 12876"/>
                <a:gd name="connsiteX55" fmla="*/ 9838 w 11926"/>
                <a:gd name="connsiteY55" fmla="*/ 6467 h 12876"/>
                <a:gd name="connsiteX56" fmla="*/ 10000 w 11926"/>
                <a:gd name="connsiteY56" fmla="*/ 7553 h 12876"/>
                <a:gd name="connsiteX57" fmla="*/ 10000 w 11926"/>
                <a:gd name="connsiteY57" fmla="*/ 7553 h 12876"/>
                <a:gd name="connsiteX58" fmla="*/ 10000 w 11926"/>
                <a:gd name="connsiteY58" fmla="*/ 7553 h 12876"/>
                <a:gd name="connsiteX0" fmla="*/ 10000 w 11926"/>
                <a:gd name="connsiteY0" fmla="*/ 7553 h 12876"/>
                <a:gd name="connsiteX1" fmla="*/ 10000 w 11926"/>
                <a:gd name="connsiteY1" fmla="*/ 7553 h 12876"/>
                <a:gd name="connsiteX2" fmla="*/ 10000 w 11926"/>
                <a:gd name="connsiteY2" fmla="*/ 7915 h 12876"/>
                <a:gd name="connsiteX3" fmla="*/ 9892 w 11926"/>
                <a:gd name="connsiteY3" fmla="*/ 8277 h 12876"/>
                <a:gd name="connsiteX4" fmla="*/ 9730 w 11926"/>
                <a:gd name="connsiteY4" fmla="*/ 8548 h 12876"/>
                <a:gd name="connsiteX5" fmla="*/ 9568 w 11926"/>
                <a:gd name="connsiteY5" fmla="*/ 8820 h 12876"/>
                <a:gd name="connsiteX6" fmla="*/ 9405 w 11926"/>
                <a:gd name="connsiteY6" fmla="*/ 9046 h 12876"/>
                <a:gd name="connsiteX7" fmla="*/ 10539 w 11926"/>
                <a:gd name="connsiteY7" fmla="*/ 10901 h 12876"/>
                <a:gd name="connsiteX8" fmla="*/ 10641 w 11926"/>
                <a:gd name="connsiteY8" fmla="*/ 12876 h 12876"/>
                <a:gd name="connsiteX9" fmla="*/ 8000 w 11926"/>
                <a:gd name="connsiteY9" fmla="*/ 9770 h 12876"/>
                <a:gd name="connsiteX10" fmla="*/ 8912 w 11926"/>
                <a:gd name="connsiteY10" fmla="*/ 11712 h 12876"/>
                <a:gd name="connsiteX11" fmla="*/ 8912 w 11926"/>
                <a:gd name="connsiteY11" fmla="*/ 11712 h 12876"/>
                <a:gd name="connsiteX12" fmla="*/ 6378 w 11926"/>
                <a:gd name="connsiteY12" fmla="*/ 10584 h 12876"/>
                <a:gd name="connsiteX13" fmla="*/ 6378 w 11926"/>
                <a:gd name="connsiteY13" fmla="*/ 10584 h 12876"/>
                <a:gd name="connsiteX14" fmla="*/ 6000 w 11926"/>
                <a:gd name="connsiteY14" fmla="*/ 10901 h 12876"/>
                <a:gd name="connsiteX15" fmla="*/ 6000 w 11926"/>
                <a:gd name="connsiteY15" fmla="*/ 10901 h 12876"/>
                <a:gd name="connsiteX16" fmla="*/ 6000 w 11926"/>
                <a:gd name="connsiteY16" fmla="*/ 10901 h 12876"/>
                <a:gd name="connsiteX17" fmla="*/ 5887 w 11926"/>
                <a:gd name="connsiteY17" fmla="*/ 10901 h 12876"/>
                <a:gd name="connsiteX18" fmla="*/ 0 w 11926"/>
                <a:gd name="connsiteY18" fmla="*/ 10901 h 12876"/>
                <a:gd name="connsiteX19" fmla="*/ 1317 w 11926"/>
                <a:gd name="connsiteY19" fmla="*/ 10901 h 12876"/>
                <a:gd name="connsiteX20" fmla="*/ 0 w 11926"/>
                <a:gd name="connsiteY20" fmla="*/ 9099 h 12876"/>
                <a:gd name="connsiteX21" fmla="*/ 1568 w 11926"/>
                <a:gd name="connsiteY21" fmla="*/ 5381 h 12876"/>
                <a:gd name="connsiteX22" fmla="*/ 865 w 11926"/>
                <a:gd name="connsiteY22" fmla="*/ 4340 h 12876"/>
                <a:gd name="connsiteX23" fmla="*/ 216 w 11926"/>
                <a:gd name="connsiteY23" fmla="*/ 3209 h 12876"/>
                <a:gd name="connsiteX24" fmla="*/ 216 w 11926"/>
                <a:gd name="connsiteY24" fmla="*/ 3209 h 12876"/>
                <a:gd name="connsiteX25" fmla="*/ 54 w 11926"/>
                <a:gd name="connsiteY25" fmla="*/ 2666 h 12876"/>
                <a:gd name="connsiteX26" fmla="*/ 0 w 11926"/>
                <a:gd name="connsiteY26" fmla="*/ 2304 h 12876"/>
                <a:gd name="connsiteX27" fmla="*/ 54 w 11926"/>
                <a:gd name="connsiteY27" fmla="*/ 2123 h 12876"/>
                <a:gd name="connsiteX28" fmla="*/ 108 w 11926"/>
                <a:gd name="connsiteY28" fmla="*/ 1987 h 12876"/>
                <a:gd name="connsiteX29" fmla="*/ 324 w 11926"/>
                <a:gd name="connsiteY29" fmla="*/ 1761 h 12876"/>
                <a:gd name="connsiteX30" fmla="*/ 541 w 11926"/>
                <a:gd name="connsiteY30" fmla="*/ 1670 h 12876"/>
                <a:gd name="connsiteX31" fmla="*/ 919 w 11926"/>
                <a:gd name="connsiteY31" fmla="*/ 1489 h 12876"/>
                <a:gd name="connsiteX32" fmla="*/ 1297 w 11926"/>
                <a:gd name="connsiteY32" fmla="*/ 1399 h 12876"/>
                <a:gd name="connsiteX33" fmla="*/ 1676 w 11926"/>
                <a:gd name="connsiteY33" fmla="*/ 1263 h 12876"/>
                <a:gd name="connsiteX34" fmla="*/ 1676 w 11926"/>
                <a:gd name="connsiteY34" fmla="*/ 1263 h 12876"/>
                <a:gd name="connsiteX35" fmla="*/ 2000 w 11926"/>
                <a:gd name="connsiteY35" fmla="*/ 1082 h 12876"/>
                <a:gd name="connsiteX36" fmla="*/ 2270 w 11926"/>
                <a:gd name="connsiteY36" fmla="*/ 991 h 12876"/>
                <a:gd name="connsiteX37" fmla="*/ 2595 w 11926"/>
                <a:gd name="connsiteY37" fmla="*/ 946 h 12876"/>
                <a:gd name="connsiteX38" fmla="*/ 2811 w 11926"/>
                <a:gd name="connsiteY38" fmla="*/ 901 h 12876"/>
                <a:gd name="connsiteX39" fmla="*/ 3027 w 11926"/>
                <a:gd name="connsiteY39" fmla="*/ 946 h 12876"/>
                <a:gd name="connsiteX40" fmla="*/ 3243 w 11926"/>
                <a:gd name="connsiteY40" fmla="*/ 991 h 12876"/>
                <a:gd name="connsiteX41" fmla="*/ 3730 w 11926"/>
                <a:gd name="connsiteY41" fmla="*/ 1218 h 12876"/>
                <a:gd name="connsiteX42" fmla="*/ 4216 w 11926"/>
                <a:gd name="connsiteY42" fmla="*/ 1399 h 12876"/>
                <a:gd name="connsiteX43" fmla="*/ 4973 w 11926"/>
                <a:gd name="connsiteY43" fmla="*/ 1670 h 12876"/>
                <a:gd name="connsiteX44" fmla="*/ 5405 w 11926"/>
                <a:gd name="connsiteY44" fmla="*/ 1761 h 12876"/>
                <a:gd name="connsiteX45" fmla="*/ 5892 w 11926"/>
                <a:gd name="connsiteY45" fmla="*/ 1806 h 12876"/>
                <a:gd name="connsiteX46" fmla="*/ 6541 w 11926"/>
                <a:gd name="connsiteY46" fmla="*/ 1896 h 12876"/>
                <a:gd name="connsiteX47" fmla="*/ 7189 w 11926"/>
                <a:gd name="connsiteY47" fmla="*/ 1896 h 12876"/>
                <a:gd name="connsiteX48" fmla="*/ 10539 w 11926"/>
                <a:gd name="connsiteY48" fmla="*/ 0 h 12876"/>
                <a:gd name="connsiteX49" fmla="*/ 10539 w 11926"/>
                <a:gd name="connsiteY49" fmla="*/ 901 h 12876"/>
                <a:gd name="connsiteX50" fmla="*/ 11926 w 11926"/>
                <a:gd name="connsiteY50" fmla="*/ 1622 h 12876"/>
                <a:gd name="connsiteX51" fmla="*/ 10539 w 11926"/>
                <a:gd name="connsiteY51" fmla="*/ 1622 h 12876"/>
                <a:gd name="connsiteX52" fmla="*/ 10539 w 11926"/>
                <a:gd name="connsiteY52" fmla="*/ 2342 h 12876"/>
                <a:gd name="connsiteX53" fmla="*/ 10550 w 11926"/>
                <a:gd name="connsiteY53" fmla="*/ 2342 h 12876"/>
                <a:gd name="connsiteX54" fmla="*/ 10641 w 11926"/>
                <a:gd name="connsiteY54" fmla="*/ 3619 h 12876"/>
                <a:gd name="connsiteX55" fmla="*/ 9838 w 11926"/>
                <a:gd name="connsiteY55" fmla="*/ 6467 h 12876"/>
                <a:gd name="connsiteX56" fmla="*/ 10000 w 11926"/>
                <a:gd name="connsiteY56" fmla="*/ 7553 h 12876"/>
                <a:gd name="connsiteX57" fmla="*/ 10000 w 11926"/>
                <a:gd name="connsiteY57" fmla="*/ 7553 h 12876"/>
                <a:gd name="connsiteX58" fmla="*/ 10000 w 11926"/>
                <a:gd name="connsiteY58" fmla="*/ 7553 h 12876"/>
                <a:gd name="connsiteX0" fmla="*/ 10000 w 11926"/>
                <a:gd name="connsiteY0" fmla="*/ 7553 h 12876"/>
                <a:gd name="connsiteX1" fmla="*/ 10000 w 11926"/>
                <a:gd name="connsiteY1" fmla="*/ 7553 h 12876"/>
                <a:gd name="connsiteX2" fmla="*/ 10000 w 11926"/>
                <a:gd name="connsiteY2" fmla="*/ 7915 h 12876"/>
                <a:gd name="connsiteX3" fmla="*/ 9892 w 11926"/>
                <a:gd name="connsiteY3" fmla="*/ 8277 h 12876"/>
                <a:gd name="connsiteX4" fmla="*/ 9730 w 11926"/>
                <a:gd name="connsiteY4" fmla="*/ 8548 h 12876"/>
                <a:gd name="connsiteX5" fmla="*/ 9568 w 11926"/>
                <a:gd name="connsiteY5" fmla="*/ 8820 h 12876"/>
                <a:gd name="connsiteX6" fmla="*/ 9405 w 11926"/>
                <a:gd name="connsiteY6" fmla="*/ 9046 h 12876"/>
                <a:gd name="connsiteX7" fmla="*/ 10539 w 11926"/>
                <a:gd name="connsiteY7" fmla="*/ 10901 h 12876"/>
                <a:gd name="connsiteX8" fmla="*/ 10641 w 11926"/>
                <a:gd name="connsiteY8" fmla="*/ 12876 h 12876"/>
                <a:gd name="connsiteX9" fmla="*/ 8000 w 11926"/>
                <a:gd name="connsiteY9" fmla="*/ 9770 h 12876"/>
                <a:gd name="connsiteX10" fmla="*/ 8912 w 11926"/>
                <a:gd name="connsiteY10" fmla="*/ 11712 h 12876"/>
                <a:gd name="connsiteX11" fmla="*/ 8912 w 11926"/>
                <a:gd name="connsiteY11" fmla="*/ 11712 h 12876"/>
                <a:gd name="connsiteX12" fmla="*/ 6378 w 11926"/>
                <a:gd name="connsiteY12" fmla="*/ 10584 h 12876"/>
                <a:gd name="connsiteX13" fmla="*/ 6378 w 11926"/>
                <a:gd name="connsiteY13" fmla="*/ 10584 h 12876"/>
                <a:gd name="connsiteX14" fmla="*/ 6000 w 11926"/>
                <a:gd name="connsiteY14" fmla="*/ 10901 h 12876"/>
                <a:gd name="connsiteX15" fmla="*/ 6000 w 11926"/>
                <a:gd name="connsiteY15" fmla="*/ 10901 h 12876"/>
                <a:gd name="connsiteX16" fmla="*/ 6000 w 11926"/>
                <a:gd name="connsiteY16" fmla="*/ 10901 h 12876"/>
                <a:gd name="connsiteX17" fmla="*/ 5383 w 11926"/>
                <a:gd name="connsiteY17" fmla="*/ 9099 h 12876"/>
                <a:gd name="connsiteX18" fmla="*/ 0 w 11926"/>
                <a:gd name="connsiteY18" fmla="*/ 10901 h 12876"/>
                <a:gd name="connsiteX19" fmla="*/ 1317 w 11926"/>
                <a:gd name="connsiteY19" fmla="*/ 10901 h 12876"/>
                <a:gd name="connsiteX20" fmla="*/ 0 w 11926"/>
                <a:gd name="connsiteY20" fmla="*/ 9099 h 12876"/>
                <a:gd name="connsiteX21" fmla="*/ 1568 w 11926"/>
                <a:gd name="connsiteY21" fmla="*/ 5381 h 12876"/>
                <a:gd name="connsiteX22" fmla="*/ 865 w 11926"/>
                <a:gd name="connsiteY22" fmla="*/ 4340 h 12876"/>
                <a:gd name="connsiteX23" fmla="*/ 216 w 11926"/>
                <a:gd name="connsiteY23" fmla="*/ 3209 h 12876"/>
                <a:gd name="connsiteX24" fmla="*/ 216 w 11926"/>
                <a:gd name="connsiteY24" fmla="*/ 3209 h 12876"/>
                <a:gd name="connsiteX25" fmla="*/ 54 w 11926"/>
                <a:gd name="connsiteY25" fmla="*/ 2666 h 12876"/>
                <a:gd name="connsiteX26" fmla="*/ 0 w 11926"/>
                <a:gd name="connsiteY26" fmla="*/ 2304 h 12876"/>
                <a:gd name="connsiteX27" fmla="*/ 54 w 11926"/>
                <a:gd name="connsiteY27" fmla="*/ 2123 h 12876"/>
                <a:gd name="connsiteX28" fmla="*/ 108 w 11926"/>
                <a:gd name="connsiteY28" fmla="*/ 1987 h 12876"/>
                <a:gd name="connsiteX29" fmla="*/ 324 w 11926"/>
                <a:gd name="connsiteY29" fmla="*/ 1761 h 12876"/>
                <a:gd name="connsiteX30" fmla="*/ 541 w 11926"/>
                <a:gd name="connsiteY30" fmla="*/ 1670 h 12876"/>
                <a:gd name="connsiteX31" fmla="*/ 919 w 11926"/>
                <a:gd name="connsiteY31" fmla="*/ 1489 h 12876"/>
                <a:gd name="connsiteX32" fmla="*/ 1297 w 11926"/>
                <a:gd name="connsiteY32" fmla="*/ 1399 h 12876"/>
                <a:gd name="connsiteX33" fmla="*/ 1676 w 11926"/>
                <a:gd name="connsiteY33" fmla="*/ 1263 h 12876"/>
                <a:gd name="connsiteX34" fmla="*/ 1676 w 11926"/>
                <a:gd name="connsiteY34" fmla="*/ 1263 h 12876"/>
                <a:gd name="connsiteX35" fmla="*/ 2000 w 11926"/>
                <a:gd name="connsiteY35" fmla="*/ 1082 h 12876"/>
                <a:gd name="connsiteX36" fmla="*/ 2270 w 11926"/>
                <a:gd name="connsiteY36" fmla="*/ 991 h 12876"/>
                <a:gd name="connsiteX37" fmla="*/ 2595 w 11926"/>
                <a:gd name="connsiteY37" fmla="*/ 946 h 12876"/>
                <a:gd name="connsiteX38" fmla="*/ 2811 w 11926"/>
                <a:gd name="connsiteY38" fmla="*/ 901 h 12876"/>
                <a:gd name="connsiteX39" fmla="*/ 3027 w 11926"/>
                <a:gd name="connsiteY39" fmla="*/ 946 h 12876"/>
                <a:gd name="connsiteX40" fmla="*/ 3243 w 11926"/>
                <a:gd name="connsiteY40" fmla="*/ 991 h 12876"/>
                <a:gd name="connsiteX41" fmla="*/ 3730 w 11926"/>
                <a:gd name="connsiteY41" fmla="*/ 1218 h 12876"/>
                <a:gd name="connsiteX42" fmla="*/ 4216 w 11926"/>
                <a:gd name="connsiteY42" fmla="*/ 1399 h 12876"/>
                <a:gd name="connsiteX43" fmla="*/ 4973 w 11926"/>
                <a:gd name="connsiteY43" fmla="*/ 1670 h 12876"/>
                <a:gd name="connsiteX44" fmla="*/ 5405 w 11926"/>
                <a:gd name="connsiteY44" fmla="*/ 1761 h 12876"/>
                <a:gd name="connsiteX45" fmla="*/ 5892 w 11926"/>
                <a:gd name="connsiteY45" fmla="*/ 1806 h 12876"/>
                <a:gd name="connsiteX46" fmla="*/ 6541 w 11926"/>
                <a:gd name="connsiteY46" fmla="*/ 1896 h 12876"/>
                <a:gd name="connsiteX47" fmla="*/ 7189 w 11926"/>
                <a:gd name="connsiteY47" fmla="*/ 1896 h 12876"/>
                <a:gd name="connsiteX48" fmla="*/ 10539 w 11926"/>
                <a:gd name="connsiteY48" fmla="*/ 0 h 12876"/>
                <a:gd name="connsiteX49" fmla="*/ 10539 w 11926"/>
                <a:gd name="connsiteY49" fmla="*/ 901 h 12876"/>
                <a:gd name="connsiteX50" fmla="*/ 11926 w 11926"/>
                <a:gd name="connsiteY50" fmla="*/ 1622 h 12876"/>
                <a:gd name="connsiteX51" fmla="*/ 10539 w 11926"/>
                <a:gd name="connsiteY51" fmla="*/ 1622 h 12876"/>
                <a:gd name="connsiteX52" fmla="*/ 10539 w 11926"/>
                <a:gd name="connsiteY52" fmla="*/ 2342 h 12876"/>
                <a:gd name="connsiteX53" fmla="*/ 10550 w 11926"/>
                <a:gd name="connsiteY53" fmla="*/ 2342 h 12876"/>
                <a:gd name="connsiteX54" fmla="*/ 10641 w 11926"/>
                <a:gd name="connsiteY54" fmla="*/ 3619 h 12876"/>
                <a:gd name="connsiteX55" fmla="*/ 9838 w 11926"/>
                <a:gd name="connsiteY55" fmla="*/ 6467 h 12876"/>
                <a:gd name="connsiteX56" fmla="*/ 10000 w 11926"/>
                <a:gd name="connsiteY56" fmla="*/ 7553 h 12876"/>
                <a:gd name="connsiteX57" fmla="*/ 10000 w 11926"/>
                <a:gd name="connsiteY57" fmla="*/ 7553 h 12876"/>
                <a:gd name="connsiteX58" fmla="*/ 10000 w 11926"/>
                <a:gd name="connsiteY58" fmla="*/ 7553 h 12876"/>
                <a:gd name="connsiteX0" fmla="*/ 10000 w 11926"/>
                <a:gd name="connsiteY0" fmla="*/ 7553 h 12876"/>
                <a:gd name="connsiteX1" fmla="*/ 10000 w 11926"/>
                <a:gd name="connsiteY1" fmla="*/ 7553 h 12876"/>
                <a:gd name="connsiteX2" fmla="*/ 10000 w 11926"/>
                <a:gd name="connsiteY2" fmla="*/ 7915 h 12876"/>
                <a:gd name="connsiteX3" fmla="*/ 9892 w 11926"/>
                <a:gd name="connsiteY3" fmla="*/ 8277 h 12876"/>
                <a:gd name="connsiteX4" fmla="*/ 9730 w 11926"/>
                <a:gd name="connsiteY4" fmla="*/ 8548 h 12876"/>
                <a:gd name="connsiteX5" fmla="*/ 9568 w 11926"/>
                <a:gd name="connsiteY5" fmla="*/ 8820 h 12876"/>
                <a:gd name="connsiteX6" fmla="*/ 9405 w 11926"/>
                <a:gd name="connsiteY6" fmla="*/ 9046 h 12876"/>
                <a:gd name="connsiteX7" fmla="*/ 10539 w 11926"/>
                <a:gd name="connsiteY7" fmla="*/ 10901 h 12876"/>
                <a:gd name="connsiteX8" fmla="*/ 10641 w 11926"/>
                <a:gd name="connsiteY8" fmla="*/ 12876 h 12876"/>
                <a:gd name="connsiteX9" fmla="*/ 8000 w 11926"/>
                <a:gd name="connsiteY9" fmla="*/ 9770 h 12876"/>
                <a:gd name="connsiteX10" fmla="*/ 8912 w 11926"/>
                <a:gd name="connsiteY10" fmla="*/ 11712 h 12876"/>
                <a:gd name="connsiteX11" fmla="*/ 8912 w 11926"/>
                <a:gd name="connsiteY11" fmla="*/ 11712 h 12876"/>
                <a:gd name="connsiteX12" fmla="*/ 6378 w 11926"/>
                <a:gd name="connsiteY12" fmla="*/ 10584 h 12876"/>
                <a:gd name="connsiteX13" fmla="*/ 6378 w 11926"/>
                <a:gd name="connsiteY13" fmla="*/ 10584 h 12876"/>
                <a:gd name="connsiteX14" fmla="*/ 6000 w 11926"/>
                <a:gd name="connsiteY14" fmla="*/ 10901 h 12876"/>
                <a:gd name="connsiteX15" fmla="*/ 6000 w 11926"/>
                <a:gd name="connsiteY15" fmla="*/ 10901 h 12876"/>
                <a:gd name="connsiteX16" fmla="*/ 6000 w 11926"/>
                <a:gd name="connsiteY16" fmla="*/ 10901 h 12876"/>
                <a:gd name="connsiteX17" fmla="*/ 5383 w 11926"/>
                <a:gd name="connsiteY17" fmla="*/ 9099 h 12876"/>
                <a:gd name="connsiteX18" fmla="*/ 0 w 11926"/>
                <a:gd name="connsiteY18" fmla="*/ 10901 h 12876"/>
                <a:gd name="connsiteX19" fmla="*/ 1317 w 11926"/>
                <a:gd name="connsiteY19" fmla="*/ 10901 h 12876"/>
                <a:gd name="connsiteX20" fmla="*/ 0 w 11926"/>
                <a:gd name="connsiteY20" fmla="*/ 9099 h 12876"/>
                <a:gd name="connsiteX21" fmla="*/ 2324 w 11926"/>
                <a:gd name="connsiteY21" fmla="*/ 5766 h 12876"/>
                <a:gd name="connsiteX22" fmla="*/ 865 w 11926"/>
                <a:gd name="connsiteY22" fmla="*/ 4340 h 12876"/>
                <a:gd name="connsiteX23" fmla="*/ 216 w 11926"/>
                <a:gd name="connsiteY23" fmla="*/ 3209 h 12876"/>
                <a:gd name="connsiteX24" fmla="*/ 216 w 11926"/>
                <a:gd name="connsiteY24" fmla="*/ 3209 h 12876"/>
                <a:gd name="connsiteX25" fmla="*/ 54 w 11926"/>
                <a:gd name="connsiteY25" fmla="*/ 2666 h 12876"/>
                <a:gd name="connsiteX26" fmla="*/ 0 w 11926"/>
                <a:gd name="connsiteY26" fmla="*/ 2304 h 12876"/>
                <a:gd name="connsiteX27" fmla="*/ 54 w 11926"/>
                <a:gd name="connsiteY27" fmla="*/ 2123 h 12876"/>
                <a:gd name="connsiteX28" fmla="*/ 108 w 11926"/>
                <a:gd name="connsiteY28" fmla="*/ 1987 h 12876"/>
                <a:gd name="connsiteX29" fmla="*/ 324 w 11926"/>
                <a:gd name="connsiteY29" fmla="*/ 1761 h 12876"/>
                <a:gd name="connsiteX30" fmla="*/ 541 w 11926"/>
                <a:gd name="connsiteY30" fmla="*/ 1670 h 12876"/>
                <a:gd name="connsiteX31" fmla="*/ 919 w 11926"/>
                <a:gd name="connsiteY31" fmla="*/ 1489 h 12876"/>
                <a:gd name="connsiteX32" fmla="*/ 1297 w 11926"/>
                <a:gd name="connsiteY32" fmla="*/ 1399 h 12876"/>
                <a:gd name="connsiteX33" fmla="*/ 1676 w 11926"/>
                <a:gd name="connsiteY33" fmla="*/ 1263 h 12876"/>
                <a:gd name="connsiteX34" fmla="*/ 1676 w 11926"/>
                <a:gd name="connsiteY34" fmla="*/ 1263 h 12876"/>
                <a:gd name="connsiteX35" fmla="*/ 2000 w 11926"/>
                <a:gd name="connsiteY35" fmla="*/ 1082 h 12876"/>
                <a:gd name="connsiteX36" fmla="*/ 2270 w 11926"/>
                <a:gd name="connsiteY36" fmla="*/ 991 h 12876"/>
                <a:gd name="connsiteX37" fmla="*/ 2595 w 11926"/>
                <a:gd name="connsiteY37" fmla="*/ 946 h 12876"/>
                <a:gd name="connsiteX38" fmla="*/ 2811 w 11926"/>
                <a:gd name="connsiteY38" fmla="*/ 901 h 12876"/>
                <a:gd name="connsiteX39" fmla="*/ 3027 w 11926"/>
                <a:gd name="connsiteY39" fmla="*/ 946 h 12876"/>
                <a:gd name="connsiteX40" fmla="*/ 3243 w 11926"/>
                <a:gd name="connsiteY40" fmla="*/ 991 h 12876"/>
                <a:gd name="connsiteX41" fmla="*/ 3730 w 11926"/>
                <a:gd name="connsiteY41" fmla="*/ 1218 h 12876"/>
                <a:gd name="connsiteX42" fmla="*/ 4216 w 11926"/>
                <a:gd name="connsiteY42" fmla="*/ 1399 h 12876"/>
                <a:gd name="connsiteX43" fmla="*/ 4973 w 11926"/>
                <a:gd name="connsiteY43" fmla="*/ 1670 h 12876"/>
                <a:gd name="connsiteX44" fmla="*/ 5405 w 11926"/>
                <a:gd name="connsiteY44" fmla="*/ 1761 h 12876"/>
                <a:gd name="connsiteX45" fmla="*/ 5892 w 11926"/>
                <a:gd name="connsiteY45" fmla="*/ 1806 h 12876"/>
                <a:gd name="connsiteX46" fmla="*/ 6541 w 11926"/>
                <a:gd name="connsiteY46" fmla="*/ 1896 h 12876"/>
                <a:gd name="connsiteX47" fmla="*/ 7189 w 11926"/>
                <a:gd name="connsiteY47" fmla="*/ 1896 h 12876"/>
                <a:gd name="connsiteX48" fmla="*/ 10539 w 11926"/>
                <a:gd name="connsiteY48" fmla="*/ 0 h 12876"/>
                <a:gd name="connsiteX49" fmla="*/ 10539 w 11926"/>
                <a:gd name="connsiteY49" fmla="*/ 901 h 12876"/>
                <a:gd name="connsiteX50" fmla="*/ 11926 w 11926"/>
                <a:gd name="connsiteY50" fmla="*/ 1622 h 12876"/>
                <a:gd name="connsiteX51" fmla="*/ 10539 w 11926"/>
                <a:gd name="connsiteY51" fmla="*/ 1622 h 12876"/>
                <a:gd name="connsiteX52" fmla="*/ 10539 w 11926"/>
                <a:gd name="connsiteY52" fmla="*/ 2342 h 12876"/>
                <a:gd name="connsiteX53" fmla="*/ 10550 w 11926"/>
                <a:gd name="connsiteY53" fmla="*/ 2342 h 12876"/>
                <a:gd name="connsiteX54" fmla="*/ 10641 w 11926"/>
                <a:gd name="connsiteY54" fmla="*/ 3619 h 12876"/>
                <a:gd name="connsiteX55" fmla="*/ 9838 w 11926"/>
                <a:gd name="connsiteY55" fmla="*/ 6467 h 12876"/>
                <a:gd name="connsiteX56" fmla="*/ 10000 w 11926"/>
                <a:gd name="connsiteY56" fmla="*/ 7553 h 12876"/>
                <a:gd name="connsiteX57" fmla="*/ 10000 w 11926"/>
                <a:gd name="connsiteY57" fmla="*/ 7553 h 12876"/>
                <a:gd name="connsiteX58" fmla="*/ 10000 w 11926"/>
                <a:gd name="connsiteY58" fmla="*/ 7553 h 12876"/>
                <a:gd name="connsiteX0" fmla="*/ 10000 w 11926"/>
                <a:gd name="connsiteY0" fmla="*/ 7553 h 12876"/>
                <a:gd name="connsiteX1" fmla="*/ 10000 w 11926"/>
                <a:gd name="connsiteY1" fmla="*/ 7553 h 12876"/>
                <a:gd name="connsiteX2" fmla="*/ 10000 w 11926"/>
                <a:gd name="connsiteY2" fmla="*/ 7915 h 12876"/>
                <a:gd name="connsiteX3" fmla="*/ 9892 w 11926"/>
                <a:gd name="connsiteY3" fmla="*/ 8277 h 12876"/>
                <a:gd name="connsiteX4" fmla="*/ 9730 w 11926"/>
                <a:gd name="connsiteY4" fmla="*/ 8548 h 12876"/>
                <a:gd name="connsiteX5" fmla="*/ 9568 w 11926"/>
                <a:gd name="connsiteY5" fmla="*/ 8820 h 12876"/>
                <a:gd name="connsiteX6" fmla="*/ 9405 w 11926"/>
                <a:gd name="connsiteY6" fmla="*/ 9046 h 12876"/>
                <a:gd name="connsiteX7" fmla="*/ 10539 w 11926"/>
                <a:gd name="connsiteY7" fmla="*/ 10901 h 12876"/>
                <a:gd name="connsiteX8" fmla="*/ 10641 w 11926"/>
                <a:gd name="connsiteY8" fmla="*/ 12876 h 12876"/>
                <a:gd name="connsiteX9" fmla="*/ 8000 w 11926"/>
                <a:gd name="connsiteY9" fmla="*/ 9770 h 12876"/>
                <a:gd name="connsiteX10" fmla="*/ 8912 w 11926"/>
                <a:gd name="connsiteY10" fmla="*/ 11712 h 12876"/>
                <a:gd name="connsiteX11" fmla="*/ 8912 w 11926"/>
                <a:gd name="connsiteY11" fmla="*/ 11712 h 12876"/>
                <a:gd name="connsiteX12" fmla="*/ 6378 w 11926"/>
                <a:gd name="connsiteY12" fmla="*/ 10584 h 12876"/>
                <a:gd name="connsiteX13" fmla="*/ 6378 w 11926"/>
                <a:gd name="connsiteY13" fmla="*/ 10584 h 12876"/>
                <a:gd name="connsiteX14" fmla="*/ 6000 w 11926"/>
                <a:gd name="connsiteY14" fmla="*/ 10901 h 12876"/>
                <a:gd name="connsiteX15" fmla="*/ 6000 w 11926"/>
                <a:gd name="connsiteY15" fmla="*/ 10901 h 12876"/>
                <a:gd name="connsiteX16" fmla="*/ 6000 w 11926"/>
                <a:gd name="connsiteY16" fmla="*/ 10901 h 12876"/>
                <a:gd name="connsiteX17" fmla="*/ 5383 w 11926"/>
                <a:gd name="connsiteY17" fmla="*/ 9099 h 12876"/>
                <a:gd name="connsiteX18" fmla="*/ 0 w 11926"/>
                <a:gd name="connsiteY18" fmla="*/ 10901 h 12876"/>
                <a:gd name="connsiteX19" fmla="*/ 1317 w 11926"/>
                <a:gd name="connsiteY19" fmla="*/ 10901 h 12876"/>
                <a:gd name="connsiteX20" fmla="*/ 0 w 11926"/>
                <a:gd name="connsiteY20" fmla="*/ 9099 h 12876"/>
                <a:gd name="connsiteX21" fmla="*/ 1568 w 11926"/>
                <a:gd name="connsiteY21" fmla="*/ 5766 h 12876"/>
                <a:gd name="connsiteX22" fmla="*/ 865 w 11926"/>
                <a:gd name="connsiteY22" fmla="*/ 4340 h 12876"/>
                <a:gd name="connsiteX23" fmla="*/ 216 w 11926"/>
                <a:gd name="connsiteY23" fmla="*/ 3209 h 12876"/>
                <a:gd name="connsiteX24" fmla="*/ 216 w 11926"/>
                <a:gd name="connsiteY24" fmla="*/ 3209 h 12876"/>
                <a:gd name="connsiteX25" fmla="*/ 54 w 11926"/>
                <a:gd name="connsiteY25" fmla="*/ 2666 h 12876"/>
                <a:gd name="connsiteX26" fmla="*/ 0 w 11926"/>
                <a:gd name="connsiteY26" fmla="*/ 2304 h 12876"/>
                <a:gd name="connsiteX27" fmla="*/ 54 w 11926"/>
                <a:gd name="connsiteY27" fmla="*/ 2123 h 12876"/>
                <a:gd name="connsiteX28" fmla="*/ 108 w 11926"/>
                <a:gd name="connsiteY28" fmla="*/ 1987 h 12876"/>
                <a:gd name="connsiteX29" fmla="*/ 324 w 11926"/>
                <a:gd name="connsiteY29" fmla="*/ 1761 h 12876"/>
                <a:gd name="connsiteX30" fmla="*/ 541 w 11926"/>
                <a:gd name="connsiteY30" fmla="*/ 1670 h 12876"/>
                <a:gd name="connsiteX31" fmla="*/ 919 w 11926"/>
                <a:gd name="connsiteY31" fmla="*/ 1489 h 12876"/>
                <a:gd name="connsiteX32" fmla="*/ 1297 w 11926"/>
                <a:gd name="connsiteY32" fmla="*/ 1399 h 12876"/>
                <a:gd name="connsiteX33" fmla="*/ 1676 w 11926"/>
                <a:gd name="connsiteY33" fmla="*/ 1263 h 12876"/>
                <a:gd name="connsiteX34" fmla="*/ 1676 w 11926"/>
                <a:gd name="connsiteY34" fmla="*/ 1263 h 12876"/>
                <a:gd name="connsiteX35" fmla="*/ 2000 w 11926"/>
                <a:gd name="connsiteY35" fmla="*/ 1082 h 12876"/>
                <a:gd name="connsiteX36" fmla="*/ 2270 w 11926"/>
                <a:gd name="connsiteY36" fmla="*/ 991 h 12876"/>
                <a:gd name="connsiteX37" fmla="*/ 2595 w 11926"/>
                <a:gd name="connsiteY37" fmla="*/ 946 h 12876"/>
                <a:gd name="connsiteX38" fmla="*/ 2811 w 11926"/>
                <a:gd name="connsiteY38" fmla="*/ 901 h 12876"/>
                <a:gd name="connsiteX39" fmla="*/ 3027 w 11926"/>
                <a:gd name="connsiteY39" fmla="*/ 946 h 12876"/>
                <a:gd name="connsiteX40" fmla="*/ 3243 w 11926"/>
                <a:gd name="connsiteY40" fmla="*/ 991 h 12876"/>
                <a:gd name="connsiteX41" fmla="*/ 3730 w 11926"/>
                <a:gd name="connsiteY41" fmla="*/ 1218 h 12876"/>
                <a:gd name="connsiteX42" fmla="*/ 4216 w 11926"/>
                <a:gd name="connsiteY42" fmla="*/ 1399 h 12876"/>
                <a:gd name="connsiteX43" fmla="*/ 4973 w 11926"/>
                <a:gd name="connsiteY43" fmla="*/ 1670 h 12876"/>
                <a:gd name="connsiteX44" fmla="*/ 5405 w 11926"/>
                <a:gd name="connsiteY44" fmla="*/ 1761 h 12876"/>
                <a:gd name="connsiteX45" fmla="*/ 5892 w 11926"/>
                <a:gd name="connsiteY45" fmla="*/ 1806 h 12876"/>
                <a:gd name="connsiteX46" fmla="*/ 6541 w 11926"/>
                <a:gd name="connsiteY46" fmla="*/ 1896 h 12876"/>
                <a:gd name="connsiteX47" fmla="*/ 7189 w 11926"/>
                <a:gd name="connsiteY47" fmla="*/ 1896 h 12876"/>
                <a:gd name="connsiteX48" fmla="*/ 10539 w 11926"/>
                <a:gd name="connsiteY48" fmla="*/ 0 h 12876"/>
                <a:gd name="connsiteX49" fmla="*/ 10539 w 11926"/>
                <a:gd name="connsiteY49" fmla="*/ 901 h 12876"/>
                <a:gd name="connsiteX50" fmla="*/ 11926 w 11926"/>
                <a:gd name="connsiteY50" fmla="*/ 1622 h 12876"/>
                <a:gd name="connsiteX51" fmla="*/ 10539 w 11926"/>
                <a:gd name="connsiteY51" fmla="*/ 1622 h 12876"/>
                <a:gd name="connsiteX52" fmla="*/ 10539 w 11926"/>
                <a:gd name="connsiteY52" fmla="*/ 2342 h 12876"/>
                <a:gd name="connsiteX53" fmla="*/ 10550 w 11926"/>
                <a:gd name="connsiteY53" fmla="*/ 2342 h 12876"/>
                <a:gd name="connsiteX54" fmla="*/ 10641 w 11926"/>
                <a:gd name="connsiteY54" fmla="*/ 3619 h 12876"/>
                <a:gd name="connsiteX55" fmla="*/ 9838 w 11926"/>
                <a:gd name="connsiteY55" fmla="*/ 6467 h 12876"/>
                <a:gd name="connsiteX56" fmla="*/ 10000 w 11926"/>
                <a:gd name="connsiteY56" fmla="*/ 7553 h 12876"/>
                <a:gd name="connsiteX57" fmla="*/ 10000 w 11926"/>
                <a:gd name="connsiteY57" fmla="*/ 7553 h 12876"/>
                <a:gd name="connsiteX58" fmla="*/ 10000 w 11926"/>
                <a:gd name="connsiteY58" fmla="*/ 7553 h 12876"/>
                <a:gd name="connsiteX0" fmla="*/ 10000 w 11926"/>
                <a:gd name="connsiteY0" fmla="*/ 7553 h 12876"/>
                <a:gd name="connsiteX1" fmla="*/ 10000 w 11926"/>
                <a:gd name="connsiteY1" fmla="*/ 7553 h 12876"/>
                <a:gd name="connsiteX2" fmla="*/ 10000 w 11926"/>
                <a:gd name="connsiteY2" fmla="*/ 7915 h 12876"/>
                <a:gd name="connsiteX3" fmla="*/ 9892 w 11926"/>
                <a:gd name="connsiteY3" fmla="*/ 8277 h 12876"/>
                <a:gd name="connsiteX4" fmla="*/ 9730 w 11926"/>
                <a:gd name="connsiteY4" fmla="*/ 8548 h 12876"/>
                <a:gd name="connsiteX5" fmla="*/ 9568 w 11926"/>
                <a:gd name="connsiteY5" fmla="*/ 8820 h 12876"/>
                <a:gd name="connsiteX6" fmla="*/ 9405 w 11926"/>
                <a:gd name="connsiteY6" fmla="*/ 9046 h 12876"/>
                <a:gd name="connsiteX7" fmla="*/ 10539 w 11926"/>
                <a:gd name="connsiteY7" fmla="*/ 10901 h 12876"/>
                <a:gd name="connsiteX8" fmla="*/ 10641 w 11926"/>
                <a:gd name="connsiteY8" fmla="*/ 12876 h 12876"/>
                <a:gd name="connsiteX9" fmla="*/ 8912 w 11926"/>
                <a:gd name="connsiteY9" fmla="*/ 10901 h 12876"/>
                <a:gd name="connsiteX10" fmla="*/ 8912 w 11926"/>
                <a:gd name="connsiteY10" fmla="*/ 11712 h 12876"/>
                <a:gd name="connsiteX11" fmla="*/ 8912 w 11926"/>
                <a:gd name="connsiteY11" fmla="*/ 11712 h 12876"/>
                <a:gd name="connsiteX12" fmla="*/ 6378 w 11926"/>
                <a:gd name="connsiteY12" fmla="*/ 10584 h 12876"/>
                <a:gd name="connsiteX13" fmla="*/ 6378 w 11926"/>
                <a:gd name="connsiteY13" fmla="*/ 10584 h 12876"/>
                <a:gd name="connsiteX14" fmla="*/ 6000 w 11926"/>
                <a:gd name="connsiteY14" fmla="*/ 10901 h 12876"/>
                <a:gd name="connsiteX15" fmla="*/ 6000 w 11926"/>
                <a:gd name="connsiteY15" fmla="*/ 10901 h 12876"/>
                <a:gd name="connsiteX16" fmla="*/ 6000 w 11926"/>
                <a:gd name="connsiteY16" fmla="*/ 10901 h 12876"/>
                <a:gd name="connsiteX17" fmla="*/ 5383 w 11926"/>
                <a:gd name="connsiteY17" fmla="*/ 9099 h 12876"/>
                <a:gd name="connsiteX18" fmla="*/ 0 w 11926"/>
                <a:gd name="connsiteY18" fmla="*/ 10901 h 12876"/>
                <a:gd name="connsiteX19" fmla="*/ 1317 w 11926"/>
                <a:gd name="connsiteY19" fmla="*/ 10901 h 12876"/>
                <a:gd name="connsiteX20" fmla="*/ 0 w 11926"/>
                <a:gd name="connsiteY20" fmla="*/ 9099 h 12876"/>
                <a:gd name="connsiteX21" fmla="*/ 1568 w 11926"/>
                <a:gd name="connsiteY21" fmla="*/ 5766 h 12876"/>
                <a:gd name="connsiteX22" fmla="*/ 865 w 11926"/>
                <a:gd name="connsiteY22" fmla="*/ 4340 h 12876"/>
                <a:gd name="connsiteX23" fmla="*/ 216 w 11926"/>
                <a:gd name="connsiteY23" fmla="*/ 3209 h 12876"/>
                <a:gd name="connsiteX24" fmla="*/ 216 w 11926"/>
                <a:gd name="connsiteY24" fmla="*/ 3209 h 12876"/>
                <a:gd name="connsiteX25" fmla="*/ 54 w 11926"/>
                <a:gd name="connsiteY25" fmla="*/ 2666 h 12876"/>
                <a:gd name="connsiteX26" fmla="*/ 0 w 11926"/>
                <a:gd name="connsiteY26" fmla="*/ 2304 h 12876"/>
                <a:gd name="connsiteX27" fmla="*/ 54 w 11926"/>
                <a:gd name="connsiteY27" fmla="*/ 2123 h 12876"/>
                <a:gd name="connsiteX28" fmla="*/ 108 w 11926"/>
                <a:gd name="connsiteY28" fmla="*/ 1987 h 12876"/>
                <a:gd name="connsiteX29" fmla="*/ 324 w 11926"/>
                <a:gd name="connsiteY29" fmla="*/ 1761 h 12876"/>
                <a:gd name="connsiteX30" fmla="*/ 541 w 11926"/>
                <a:gd name="connsiteY30" fmla="*/ 1670 h 12876"/>
                <a:gd name="connsiteX31" fmla="*/ 919 w 11926"/>
                <a:gd name="connsiteY31" fmla="*/ 1489 h 12876"/>
                <a:gd name="connsiteX32" fmla="*/ 1297 w 11926"/>
                <a:gd name="connsiteY32" fmla="*/ 1399 h 12876"/>
                <a:gd name="connsiteX33" fmla="*/ 1676 w 11926"/>
                <a:gd name="connsiteY33" fmla="*/ 1263 h 12876"/>
                <a:gd name="connsiteX34" fmla="*/ 1676 w 11926"/>
                <a:gd name="connsiteY34" fmla="*/ 1263 h 12876"/>
                <a:gd name="connsiteX35" fmla="*/ 2000 w 11926"/>
                <a:gd name="connsiteY35" fmla="*/ 1082 h 12876"/>
                <a:gd name="connsiteX36" fmla="*/ 2270 w 11926"/>
                <a:gd name="connsiteY36" fmla="*/ 991 h 12876"/>
                <a:gd name="connsiteX37" fmla="*/ 2595 w 11926"/>
                <a:gd name="connsiteY37" fmla="*/ 946 h 12876"/>
                <a:gd name="connsiteX38" fmla="*/ 2811 w 11926"/>
                <a:gd name="connsiteY38" fmla="*/ 901 h 12876"/>
                <a:gd name="connsiteX39" fmla="*/ 3027 w 11926"/>
                <a:gd name="connsiteY39" fmla="*/ 946 h 12876"/>
                <a:gd name="connsiteX40" fmla="*/ 3243 w 11926"/>
                <a:gd name="connsiteY40" fmla="*/ 991 h 12876"/>
                <a:gd name="connsiteX41" fmla="*/ 3730 w 11926"/>
                <a:gd name="connsiteY41" fmla="*/ 1218 h 12876"/>
                <a:gd name="connsiteX42" fmla="*/ 4216 w 11926"/>
                <a:gd name="connsiteY42" fmla="*/ 1399 h 12876"/>
                <a:gd name="connsiteX43" fmla="*/ 4973 w 11926"/>
                <a:gd name="connsiteY43" fmla="*/ 1670 h 12876"/>
                <a:gd name="connsiteX44" fmla="*/ 5405 w 11926"/>
                <a:gd name="connsiteY44" fmla="*/ 1761 h 12876"/>
                <a:gd name="connsiteX45" fmla="*/ 5892 w 11926"/>
                <a:gd name="connsiteY45" fmla="*/ 1806 h 12876"/>
                <a:gd name="connsiteX46" fmla="*/ 6541 w 11926"/>
                <a:gd name="connsiteY46" fmla="*/ 1896 h 12876"/>
                <a:gd name="connsiteX47" fmla="*/ 7189 w 11926"/>
                <a:gd name="connsiteY47" fmla="*/ 1896 h 12876"/>
                <a:gd name="connsiteX48" fmla="*/ 10539 w 11926"/>
                <a:gd name="connsiteY48" fmla="*/ 0 h 12876"/>
                <a:gd name="connsiteX49" fmla="*/ 10539 w 11926"/>
                <a:gd name="connsiteY49" fmla="*/ 901 h 12876"/>
                <a:gd name="connsiteX50" fmla="*/ 11926 w 11926"/>
                <a:gd name="connsiteY50" fmla="*/ 1622 h 12876"/>
                <a:gd name="connsiteX51" fmla="*/ 10539 w 11926"/>
                <a:gd name="connsiteY51" fmla="*/ 1622 h 12876"/>
                <a:gd name="connsiteX52" fmla="*/ 10539 w 11926"/>
                <a:gd name="connsiteY52" fmla="*/ 2342 h 12876"/>
                <a:gd name="connsiteX53" fmla="*/ 10550 w 11926"/>
                <a:gd name="connsiteY53" fmla="*/ 2342 h 12876"/>
                <a:gd name="connsiteX54" fmla="*/ 10641 w 11926"/>
                <a:gd name="connsiteY54" fmla="*/ 3619 h 12876"/>
                <a:gd name="connsiteX55" fmla="*/ 9838 w 11926"/>
                <a:gd name="connsiteY55" fmla="*/ 6467 h 12876"/>
                <a:gd name="connsiteX56" fmla="*/ 10000 w 11926"/>
                <a:gd name="connsiteY56" fmla="*/ 7553 h 12876"/>
                <a:gd name="connsiteX57" fmla="*/ 10000 w 11926"/>
                <a:gd name="connsiteY57" fmla="*/ 7553 h 12876"/>
                <a:gd name="connsiteX58" fmla="*/ 10000 w 11926"/>
                <a:gd name="connsiteY58" fmla="*/ 7553 h 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1926" h="12876">
                  <a:moveTo>
                    <a:pt x="10000" y="7553"/>
                  </a:moveTo>
                  <a:lnTo>
                    <a:pt x="10000" y="7553"/>
                  </a:lnTo>
                  <a:lnTo>
                    <a:pt x="10000" y="7915"/>
                  </a:lnTo>
                  <a:lnTo>
                    <a:pt x="9892" y="8277"/>
                  </a:lnTo>
                  <a:lnTo>
                    <a:pt x="9730" y="8548"/>
                  </a:lnTo>
                  <a:lnTo>
                    <a:pt x="9568" y="8820"/>
                  </a:lnTo>
                  <a:lnTo>
                    <a:pt x="9405" y="9046"/>
                  </a:lnTo>
                  <a:lnTo>
                    <a:pt x="10539" y="10901"/>
                  </a:lnTo>
                  <a:lnTo>
                    <a:pt x="10641" y="12876"/>
                  </a:lnTo>
                  <a:lnTo>
                    <a:pt x="8912" y="10901"/>
                  </a:lnTo>
                  <a:lnTo>
                    <a:pt x="8912" y="11712"/>
                  </a:lnTo>
                  <a:lnTo>
                    <a:pt x="8912" y="11712"/>
                  </a:lnTo>
                  <a:lnTo>
                    <a:pt x="6378" y="10584"/>
                  </a:lnTo>
                  <a:lnTo>
                    <a:pt x="6378" y="10584"/>
                  </a:lnTo>
                  <a:lnTo>
                    <a:pt x="6000" y="10901"/>
                  </a:lnTo>
                  <a:lnTo>
                    <a:pt x="6000" y="10901"/>
                  </a:lnTo>
                  <a:lnTo>
                    <a:pt x="6000" y="10901"/>
                  </a:lnTo>
                  <a:lnTo>
                    <a:pt x="5383" y="9099"/>
                  </a:lnTo>
                  <a:cubicBezTo>
                    <a:pt x="3421" y="9099"/>
                    <a:pt x="1206" y="9428"/>
                    <a:pt x="0" y="10901"/>
                  </a:cubicBezTo>
                  <a:lnTo>
                    <a:pt x="1317" y="10901"/>
                  </a:lnTo>
                  <a:lnTo>
                    <a:pt x="0" y="9099"/>
                  </a:lnTo>
                  <a:lnTo>
                    <a:pt x="1568" y="5766"/>
                  </a:lnTo>
                  <a:lnTo>
                    <a:pt x="865" y="4340"/>
                  </a:lnTo>
                  <a:lnTo>
                    <a:pt x="216" y="3209"/>
                  </a:lnTo>
                  <a:lnTo>
                    <a:pt x="216" y="3209"/>
                  </a:lnTo>
                  <a:lnTo>
                    <a:pt x="54" y="2666"/>
                  </a:lnTo>
                  <a:cubicBezTo>
                    <a:pt x="36" y="2545"/>
                    <a:pt x="18" y="2425"/>
                    <a:pt x="0" y="2304"/>
                  </a:cubicBezTo>
                  <a:cubicBezTo>
                    <a:pt x="18" y="2244"/>
                    <a:pt x="36" y="2183"/>
                    <a:pt x="54" y="2123"/>
                  </a:cubicBezTo>
                  <a:cubicBezTo>
                    <a:pt x="72" y="2078"/>
                    <a:pt x="90" y="2032"/>
                    <a:pt x="108" y="1987"/>
                  </a:cubicBezTo>
                  <a:lnTo>
                    <a:pt x="324" y="1761"/>
                  </a:lnTo>
                  <a:lnTo>
                    <a:pt x="541" y="1670"/>
                  </a:lnTo>
                  <a:lnTo>
                    <a:pt x="919" y="1489"/>
                  </a:lnTo>
                  <a:lnTo>
                    <a:pt x="1297" y="1399"/>
                  </a:lnTo>
                  <a:lnTo>
                    <a:pt x="1676" y="1263"/>
                  </a:lnTo>
                  <a:lnTo>
                    <a:pt x="1676" y="1263"/>
                  </a:lnTo>
                  <a:lnTo>
                    <a:pt x="2000" y="1082"/>
                  </a:lnTo>
                  <a:lnTo>
                    <a:pt x="2270" y="991"/>
                  </a:lnTo>
                  <a:lnTo>
                    <a:pt x="2595" y="946"/>
                  </a:lnTo>
                  <a:lnTo>
                    <a:pt x="2811" y="901"/>
                  </a:lnTo>
                  <a:lnTo>
                    <a:pt x="3027" y="946"/>
                  </a:lnTo>
                  <a:lnTo>
                    <a:pt x="3243" y="991"/>
                  </a:lnTo>
                  <a:lnTo>
                    <a:pt x="3730" y="1218"/>
                  </a:lnTo>
                  <a:lnTo>
                    <a:pt x="4216" y="1399"/>
                  </a:lnTo>
                  <a:lnTo>
                    <a:pt x="4973" y="1670"/>
                  </a:lnTo>
                  <a:lnTo>
                    <a:pt x="5405" y="1761"/>
                  </a:lnTo>
                  <a:lnTo>
                    <a:pt x="5892" y="1806"/>
                  </a:lnTo>
                  <a:lnTo>
                    <a:pt x="6541" y="1896"/>
                  </a:lnTo>
                  <a:lnTo>
                    <a:pt x="7189" y="1896"/>
                  </a:lnTo>
                  <a:lnTo>
                    <a:pt x="10539" y="0"/>
                  </a:lnTo>
                  <a:cubicBezTo>
                    <a:pt x="10579" y="294"/>
                    <a:pt x="10499" y="607"/>
                    <a:pt x="10539" y="901"/>
                  </a:cubicBezTo>
                  <a:lnTo>
                    <a:pt x="11926" y="1622"/>
                  </a:lnTo>
                  <a:lnTo>
                    <a:pt x="10539" y="1622"/>
                  </a:lnTo>
                  <a:lnTo>
                    <a:pt x="10539" y="2342"/>
                  </a:lnTo>
                  <a:cubicBezTo>
                    <a:pt x="10219" y="2978"/>
                    <a:pt x="10870" y="1706"/>
                    <a:pt x="10550" y="2342"/>
                  </a:cubicBezTo>
                  <a:cubicBezTo>
                    <a:pt x="10580" y="2768"/>
                    <a:pt x="10611" y="3193"/>
                    <a:pt x="10641" y="3619"/>
                  </a:cubicBezTo>
                  <a:lnTo>
                    <a:pt x="9838" y="6467"/>
                  </a:lnTo>
                  <a:lnTo>
                    <a:pt x="10000" y="7553"/>
                  </a:lnTo>
                  <a:lnTo>
                    <a:pt x="10000" y="7553"/>
                  </a:lnTo>
                  <a:lnTo>
                    <a:pt x="10000" y="7553"/>
                  </a:lnTo>
                  <a:close/>
                </a:path>
              </a:pathLst>
            </a:cu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headEnd/>
              <a:tailEnd/>
            </a:ln>
            <a:effectLst/>
          </p:spPr>
          <p:txBody>
            <a:bodyPr wrap="square" lIns="0" tIns="36000" rIns="0" bIns="0" anchor="ctr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262626"/>
                  </a:solidFill>
                  <a:effectLst/>
                  <a:latin typeface="PF Din Text Cond Pro Light"/>
                  <a:ea typeface="Batang"/>
                  <a:cs typeface="Times New Roman"/>
                </a:rPr>
                <a:t> </a:t>
              </a:r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2115716" y="2448281"/>
              <a:ext cx="91584" cy="81117"/>
            </a:xfrm>
            <a:prstGeom prst="star5">
              <a:avLst/>
            </a:prstGeom>
            <a:solidFill>
              <a:srgbClr val="FFC000"/>
            </a:solidFill>
            <a:ln w="1079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2089269" y="3001842"/>
              <a:ext cx="91584" cy="81117"/>
            </a:xfrm>
            <a:prstGeom prst="star5">
              <a:avLst/>
            </a:prstGeom>
            <a:solidFill>
              <a:srgbClr val="FFC000"/>
            </a:solidFill>
            <a:ln w="1079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1280416" y="3671286"/>
              <a:ext cx="91584" cy="81117"/>
            </a:xfrm>
            <a:prstGeom prst="star5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534192" y="506892"/>
            <a:ext cx="2819029" cy="1153072"/>
          </a:xfrm>
          <a:prstGeom prst="round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Принципы приоритезации: </a:t>
            </a:r>
            <a:r>
              <a:rPr lang="ru-RU" sz="1100" dirty="0" smtClean="0">
                <a:latin typeface="Arial Narrow" panose="020B0606020202030204" pitchFamily="34" charset="0"/>
              </a:rPr>
              <a:t>                </a:t>
            </a:r>
            <a:endParaRPr lang="ru-RU" sz="1100" dirty="0">
              <a:latin typeface="Arial Narrow" panose="020B0606020202030204" pitchFamily="34" charset="0"/>
            </a:endParaRPr>
          </a:p>
          <a:p>
            <a:pPr marL="228600" lvl="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100" dirty="0" smtClean="0">
                <a:latin typeface="Arial Narrow" panose="020B0606020202030204" pitchFamily="34" charset="0"/>
              </a:rPr>
              <a:t>Надежность </a:t>
            </a:r>
            <a:r>
              <a:rPr lang="ru-RU" sz="1100" dirty="0">
                <a:latin typeface="Arial Narrow" panose="020B0606020202030204" pitchFamily="34" charset="0"/>
              </a:rPr>
              <a:t>(</a:t>
            </a:r>
            <a:r>
              <a:rPr lang="ru-RU" sz="1100" dirty="0" smtClean="0">
                <a:latin typeface="Arial Narrow" panose="020B0606020202030204" pitchFamily="34" charset="0"/>
              </a:rPr>
              <a:t>SAIDI)           </a:t>
            </a:r>
            <a:endParaRPr lang="ru-RU" sz="1100" dirty="0">
              <a:latin typeface="Arial Narrow" panose="020B0606020202030204" pitchFamily="34" charset="0"/>
            </a:endParaRPr>
          </a:p>
          <a:p>
            <a:pPr marL="228600" lvl="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100" dirty="0" smtClean="0">
                <a:latin typeface="Arial Narrow" panose="020B0606020202030204" pitchFamily="34" charset="0"/>
              </a:rPr>
              <a:t>Срок </a:t>
            </a:r>
            <a:r>
              <a:rPr lang="ru-RU" sz="1100" dirty="0">
                <a:latin typeface="Arial Narrow" panose="020B0606020202030204" pitchFamily="34" charset="0"/>
              </a:rPr>
              <a:t>ТП (до 150 </a:t>
            </a:r>
            <a:r>
              <a:rPr lang="ru-RU" sz="1100" dirty="0" smtClean="0">
                <a:latin typeface="Arial Narrow" panose="020B0606020202030204" pitchFamily="34" charset="0"/>
              </a:rPr>
              <a:t>кВт)                </a:t>
            </a:r>
            <a:endParaRPr lang="ru-RU" sz="1100" dirty="0">
              <a:latin typeface="Arial Narrow" panose="020B0606020202030204" pitchFamily="34" charset="0"/>
            </a:endParaRPr>
          </a:p>
          <a:p>
            <a:pPr marL="228600" lvl="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100" dirty="0" smtClean="0">
                <a:latin typeface="Arial Narrow" panose="020B0606020202030204" pitchFamily="34" charset="0"/>
              </a:rPr>
              <a:t>Уровень </a:t>
            </a:r>
            <a:r>
              <a:rPr lang="ru-RU" sz="1100" dirty="0">
                <a:latin typeface="Arial Narrow" panose="020B0606020202030204" pitchFamily="34" charset="0"/>
              </a:rPr>
              <a:t>потерь (общий)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228600" lvl="0" indent="-228600">
              <a:buClr>
                <a:schemeClr val="accent1"/>
              </a:buClr>
              <a:buFont typeface="+mj-lt"/>
              <a:buAutoNum type="arabicPeriod"/>
            </a:pPr>
            <a:r>
              <a:rPr lang="ru-RU" sz="1100" dirty="0" smtClean="0">
                <a:latin typeface="Arial Narrow" panose="020B0606020202030204" pitchFamily="34" charset="0"/>
              </a:rPr>
              <a:t>OPEX </a:t>
            </a:r>
            <a:r>
              <a:rPr lang="ru-RU" sz="1100" dirty="0">
                <a:latin typeface="Arial Narrow" panose="020B0606020202030204" pitchFamily="34" charset="0"/>
              </a:rPr>
              <a:t>(приведенные на </a:t>
            </a:r>
            <a:r>
              <a:rPr lang="ru-RU" sz="1100" dirty="0" smtClean="0">
                <a:latin typeface="Arial Narrow" panose="020B0606020202030204" pitchFamily="34" charset="0"/>
              </a:rPr>
              <a:t>км и МВА)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6382" y="4579263"/>
            <a:ext cx="777123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  <a:buSzPct val="150000"/>
            </a:pPr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Географическая этапность реализации зависит от величины потенциальных эффектов от внедрения технологий цифровой сети и текущей цифровой зрелости сетей региона</a:t>
            </a:r>
            <a:endParaRPr lang="ru-RU" sz="1600" b="1" dirty="0">
              <a:solidFill>
                <a:schemeClr val="accent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0987" y="104514"/>
            <a:ext cx="8403501" cy="38471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ПРИНЦИПЫ ГЕОГРАФИЧЕСКОЙ ПРИОРИТИЗАЦИИ </a:t>
            </a:r>
            <a:endParaRPr lang="ru-RU" sz="1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624228" y="1103778"/>
            <a:ext cx="1167903" cy="1908594"/>
            <a:chOff x="6716465" y="1686471"/>
            <a:chExt cx="1167903" cy="190859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716465" y="1686471"/>
              <a:ext cx="1167903" cy="190859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txBody>
            <a:bodyPr wrap="square" lIns="36000" tIns="36000" rIns="36000" bIns="36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400" b="1" dirty="0" smtClean="0">
                  <a:solidFill>
                    <a:schemeClr val="accent1"/>
                  </a:solidFill>
                  <a:latin typeface="Arial Narrow" panose="020B0606020202030204" pitchFamily="34" charset="0"/>
                </a:rPr>
                <a:t>Завершение </a:t>
              </a:r>
              <a:br>
                <a:rPr lang="ru-RU" sz="1400" b="1" dirty="0" smtClean="0">
                  <a:solidFill>
                    <a:schemeClr val="accent1"/>
                  </a:solidFill>
                  <a:latin typeface="Arial Narrow" panose="020B0606020202030204" pitchFamily="34" charset="0"/>
                </a:rPr>
              </a:br>
              <a:r>
                <a:rPr lang="ru-RU" sz="1400" b="1" dirty="0" smtClean="0">
                  <a:solidFill>
                    <a:schemeClr val="accent1"/>
                  </a:solidFill>
                  <a:latin typeface="Arial Narrow" panose="020B0606020202030204" pitchFamily="34" charset="0"/>
                </a:rPr>
                <a:t>программы: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072111" y="2379848"/>
              <a:ext cx="540000" cy="1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latin typeface="Arial Narrow" panose="020B0606020202030204" pitchFamily="34" charset="0"/>
                </a:rPr>
                <a:t>2027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072111" y="2646247"/>
              <a:ext cx="540000" cy="18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latin typeface="Arial Narrow" panose="020B0606020202030204" pitchFamily="34" charset="0"/>
                </a:rPr>
                <a:t>2028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72111" y="2907968"/>
              <a:ext cx="540000" cy="180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2029</a:t>
              </a:r>
              <a:endParaRPr lang="ru-RU" sz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072111" y="3183838"/>
              <a:ext cx="540000" cy="180000"/>
            </a:xfrm>
            <a:prstGeom prst="rect">
              <a:avLst/>
            </a:prstGeom>
            <a:solidFill>
              <a:srgbClr val="78B83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latin typeface="Arial Narrow" panose="020B0606020202030204" pitchFamily="34" charset="0"/>
                </a:rPr>
                <a:t>2030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8514" y="91814"/>
            <a:ext cx="467072" cy="400110"/>
          </a:xfrm>
          <a:noFill/>
        </p:spPr>
        <p:txBody>
          <a:bodyPr wrap="square" rtlCol="0">
            <a:spAutoFit/>
          </a:bodyPr>
          <a:lstStyle/>
          <a:p>
            <a:pPr algn="ctr"/>
            <a:fld id="{BC2B59FA-94E0-4A19-A130-819CA8969678}" type="slidenum">
              <a:rPr lang="ru-R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6</a:t>
            </a:fld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560987" y="91814"/>
            <a:ext cx="8583013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ЭТАПНОСТЬ </a:t>
            </a:r>
            <a: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РЕАЛИЗАЦИИ ЦИФРОВЫХ ТЕХНОЛОГИЙ</a:t>
            </a:r>
          </a:p>
        </p:txBody>
      </p:sp>
      <p:sp>
        <p:nvSpPr>
          <p:cNvPr id="60" name="Номер слайда 5"/>
          <p:cNvSpPr txBox="1">
            <a:spLocks/>
          </p:cNvSpPr>
          <p:nvPr/>
        </p:nvSpPr>
        <p:spPr>
          <a:xfrm>
            <a:off x="8768514" y="91814"/>
            <a:ext cx="467072" cy="40011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>
            <a:defPPr>
              <a:defRPr lang="ru-RU"/>
            </a:defPPr>
            <a:lvl1pPr marL="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3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3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4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C2B59FA-94E0-4A19-A130-819CA8969678}" type="slidenum">
              <a:rPr lang="ru-RU" sz="2000" b="1" smtClean="0">
                <a:solidFill>
                  <a:schemeClr val="accent1"/>
                </a:solidFill>
                <a:latin typeface="Arial Narrow" panose="020B0606020202030204" pitchFamily="34" charset="0"/>
              </a:rPr>
              <a:pPr algn="ctr"/>
              <a:t>7</a:t>
            </a:fld>
            <a:endParaRPr lang="ru-RU" sz="2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0" name="Группа 139"/>
          <p:cNvGrpSpPr/>
          <p:nvPr/>
        </p:nvGrpSpPr>
        <p:grpSpPr>
          <a:xfrm>
            <a:off x="3347864" y="652967"/>
            <a:ext cx="5256584" cy="3838981"/>
            <a:chOff x="2770580" y="650808"/>
            <a:chExt cx="6668567" cy="4445040"/>
          </a:xfrm>
        </p:grpSpPr>
        <p:cxnSp>
          <p:nvCxnSpPr>
            <p:cNvPr id="141" name="Прямая соединительная линия 140"/>
            <p:cNvCxnSpPr/>
            <p:nvPr/>
          </p:nvCxnSpPr>
          <p:spPr>
            <a:xfrm>
              <a:off x="2770580" y="650808"/>
              <a:ext cx="0" cy="444504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6287564" y="650808"/>
              <a:ext cx="0" cy="444504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9439147" y="650808"/>
              <a:ext cx="0" cy="444504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noFill/>
        </p:spPr>
        <p:txBody>
          <a:bodyPr wrap="square" rtlCol="0">
            <a:spAutoFit/>
          </a:bodyPr>
          <a:lstStyle/>
          <a:p>
            <a:pPr algn="ctr"/>
            <a:fld id="{BC2B59FA-94E0-4A19-A130-819CA8969678}" type="slidenum">
              <a:rPr lang="ru-R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7</a:t>
            </a:fld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1560" y="1758327"/>
            <a:ext cx="8121090" cy="324000"/>
            <a:chOff x="611560" y="1717038"/>
            <a:chExt cx="8121090" cy="324000"/>
          </a:xfrm>
        </p:grpSpPr>
        <p:sp>
          <p:nvSpPr>
            <p:cNvPr id="151" name="Пятиугольник 150"/>
            <p:cNvSpPr/>
            <p:nvPr/>
          </p:nvSpPr>
          <p:spPr>
            <a:xfrm>
              <a:off x="611560" y="1794327"/>
              <a:ext cx="8121090" cy="2160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72000" tIns="18000" rIns="72000" bIns="18000" anchor="ctr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СВЯЗЬ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915760" y="1717038"/>
              <a:ext cx="5633638" cy="324000"/>
              <a:chOff x="2915760" y="1717038"/>
              <a:chExt cx="5633638" cy="324000"/>
            </a:xfrm>
          </p:grpSpPr>
          <p:sp>
            <p:nvSpPr>
              <p:cNvPr id="152" name="Овал 151"/>
              <p:cNvSpPr/>
              <p:nvPr/>
            </p:nvSpPr>
            <p:spPr>
              <a:xfrm>
                <a:off x="2915760" y="1717038"/>
                <a:ext cx="324000" cy="324000"/>
              </a:xfrm>
              <a:prstGeom prst="ellips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33%</a:t>
                </a:r>
                <a:endParaRPr lang="ru-RU" sz="14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53" name="Овал 152"/>
              <p:cNvSpPr/>
              <p:nvPr/>
            </p:nvSpPr>
            <p:spPr>
              <a:xfrm>
                <a:off x="5724164" y="1717038"/>
                <a:ext cx="324000" cy="324000"/>
              </a:xfrm>
              <a:prstGeom prst="ellips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48%</a:t>
                </a:r>
                <a:endParaRPr lang="ru-RU" sz="14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54" name="Овал 153"/>
              <p:cNvSpPr/>
              <p:nvPr/>
            </p:nvSpPr>
            <p:spPr>
              <a:xfrm>
                <a:off x="8225398" y="1717038"/>
                <a:ext cx="324000" cy="324000"/>
              </a:xfrm>
              <a:prstGeom prst="ellips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19%</a:t>
                </a:r>
                <a:endParaRPr lang="ru-RU" sz="14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155" name="Пятиугольник 154"/>
          <p:cNvSpPr/>
          <p:nvPr/>
        </p:nvSpPr>
        <p:spPr>
          <a:xfrm>
            <a:off x="-13902" y="557409"/>
            <a:ext cx="9157902" cy="30282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331640" y="51545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PF DinText Pro Medium"/>
                <a:cs typeface="PF DinText Pro Medium"/>
              </a:rPr>
              <a:t>I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PF DinText Pro Medium"/>
                <a:cs typeface="PF DinText Pro Medium"/>
              </a:rPr>
              <a:t>этап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PF DinText Pro Medium"/>
                <a:cs typeface="PF DinText Pro Medium"/>
              </a:rPr>
              <a:t>                                       II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PF DinText Pro Medium"/>
                <a:cs typeface="PF DinText Pro Medium"/>
              </a:rPr>
              <a:t>этап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PF DinText Pro Medium"/>
                <a:cs typeface="PF DinText Pro Medium"/>
              </a:rPr>
              <a:t>                                      III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ea typeface="PF DinText Pro Medium"/>
                <a:cs typeface="PF DinText Pro Medium"/>
              </a:rPr>
              <a:t>этап</a:t>
            </a:r>
            <a:endParaRPr lang="ru-RU" sz="2000" dirty="0"/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2843808" y="631758"/>
            <a:ext cx="504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2022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5616172" y="631758"/>
            <a:ext cx="504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2025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8100448" y="631758"/>
            <a:ext cx="504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2030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11560" y="2135313"/>
            <a:ext cx="8121090" cy="324000"/>
            <a:chOff x="611560" y="2081770"/>
            <a:chExt cx="8121090" cy="324000"/>
          </a:xfrm>
        </p:grpSpPr>
        <p:sp>
          <p:nvSpPr>
            <p:cNvPr id="160" name="Пятиугольник 159"/>
            <p:cNvSpPr/>
            <p:nvPr/>
          </p:nvSpPr>
          <p:spPr>
            <a:xfrm>
              <a:off x="611560" y="2151261"/>
              <a:ext cx="8121090" cy="2160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72000" tIns="18000" rIns="72000" bIns="18000" anchor="ctr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КИБЕРБЕЗОПАСНОСТЬ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2915760" y="2081770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42%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5724164" y="2081770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30%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8225398" y="2081770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2</a:t>
              </a:r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8%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14050" y="2895816"/>
            <a:ext cx="5614134" cy="324000"/>
            <a:chOff x="614050" y="2859782"/>
            <a:chExt cx="5614134" cy="324000"/>
          </a:xfrm>
        </p:grpSpPr>
        <p:sp>
          <p:nvSpPr>
            <p:cNvPr id="164" name="Пятиугольник 163"/>
            <p:cNvSpPr/>
            <p:nvPr/>
          </p:nvSpPr>
          <p:spPr>
            <a:xfrm>
              <a:off x="614050" y="2875028"/>
              <a:ext cx="5614134" cy="2520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72000" tIns="18000" rIns="72000" bIns="18000" anchor="ctr">
              <a:spAutoFit/>
            </a:bodyPr>
            <a:lstStyle/>
            <a:p>
              <a:r>
                <a:rPr lang="ru-RU" sz="800" b="1" dirty="0" smtClean="0">
                  <a:latin typeface="Arial Narrow" panose="020B0606020202030204" pitchFamily="34" charset="0"/>
                </a:rPr>
                <a:t>Управление активами</a:t>
              </a:r>
              <a:br>
                <a:rPr lang="ru-RU" sz="800" b="1" dirty="0" smtClean="0">
                  <a:latin typeface="Arial Narrow" panose="020B0606020202030204" pitchFamily="34" charset="0"/>
                </a:rPr>
              </a:br>
              <a:r>
                <a:rPr lang="ru-RU" sz="800" b="1" dirty="0" smtClean="0">
                  <a:latin typeface="Arial Narrow" panose="020B0606020202030204" pitchFamily="34" charset="0"/>
                </a:rPr>
                <a:t>Геоинформационная система</a:t>
              </a:r>
              <a:endParaRPr lang="ru-RU" sz="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2915760" y="2859782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33%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5724164" y="2859782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67%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06443" y="3266271"/>
            <a:ext cx="8106045" cy="324322"/>
            <a:chOff x="606443" y="3296522"/>
            <a:chExt cx="8106045" cy="324322"/>
          </a:xfrm>
        </p:grpSpPr>
        <p:sp>
          <p:nvSpPr>
            <p:cNvPr id="167" name="Пятиугольник 166"/>
            <p:cNvSpPr/>
            <p:nvPr/>
          </p:nvSpPr>
          <p:spPr>
            <a:xfrm>
              <a:off x="606443" y="3339361"/>
              <a:ext cx="8106045" cy="2520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72000" tIns="18000" rIns="72000" bIns="18000" anchor="ctr">
              <a:spAutoFit/>
            </a:bodyPr>
            <a:lstStyle/>
            <a:p>
              <a:r>
                <a:rPr lang="ru-RU" sz="800" b="1" dirty="0">
                  <a:latin typeface="Arial Narrow" panose="020B0606020202030204" pitchFamily="34" charset="0"/>
                </a:rPr>
                <a:t>Оперативный </a:t>
              </a:r>
              <a:r>
                <a:rPr lang="ru-RU" sz="800" b="1" dirty="0" smtClean="0">
                  <a:latin typeface="Arial Narrow" panose="020B0606020202030204" pitchFamily="34" charset="0"/>
                </a:rPr>
                <a:t>информационно-</a:t>
              </a:r>
              <a:br>
                <a:rPr lang="ru-RU" sz="800" b="1" dirty="0" smtClean="0">
                  <a:latin typeface="Arial Narrow" panose="020B0606020202030204" pitchFamily="34" charset="0"/>
                </a:rPr>
              </a:br>
              <a:r>
                <a:rPr lang="ru-RU" sz="800" b="1" dirty="0" smtClean="0">
                  <a:latin typeface="Arial Narrow" panose="020B0606020202030204" pitchFamily="34" charset="0"/>
                </a:rPr>
                <a:t>управляющий </a:t>
              </a:r>
              <a:r>
                <a:rPr lang="ru-RU" sz="800" b="1" dirty="0">
                  <a:latin typeface="Arial Narrow" panose="020B0606020202030204" pitchFamily="34" charset="0"/>
                </a:rPr>
                <a:t>комплекс</a:t>
              </a:r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2915760" y="3296844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2</a:t>
              </a:r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1%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5724164" y="3296844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53%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8225398" y="3296522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26%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483768" y="3661576"/>
            <a:ext cx="6228721" cy="326800"/>
            <a:chOff x="2483768" y="3661576"/>
            <a:chExt cx="6228721" cy="326800"/>
          </a:xfrm>
        </p:grpSpPr>
        <p:sp>
          <p:nvSpPr>
            <p:cNvPr id="171" name="Пятиугольник 170"/>
            <p:cNvSpPr/>
            <p:nvPr/>
          </p:nvSpPr>
          <p:spPr>
            <a:xfrm>
              <a:off x="2483768" y="3734218"/>
              <a:ext cx="6228721" cy="205629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72000" tIns="18000" rIns="72000" bIns="18000" anchor="ctr">
              <a:spAutoFit/>
            </a:bodyPr>
            <a:lstStyle/>
            <a:p>
              <a:r>
                <a:rPr lang="ru-RU" sz="1100" b="1" dirty="0" smtClean="0">
                  <a:latin typeface="Arial Narrow" panose="020B0606020202030204" pitchFamily="34" charset="0"/>
                </a:rPr>
                <a:t>ЦИФРОВЫЕ ВТОРИЧНЫЕ СИСТЕМЫ ПОДСТАНЦИЙ</a:t>
              </a:r>
              <a:endParaRPr lang="ru-RU" sz="11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5724128" y="3664376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40%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8225398" y="3661576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60%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78" name="Группа 177"/>
          <p:cNvGrpSpPr/>
          <p:nvPr/>
        </p:nvGrpSpPr>
        <p:grpSpPr>
          <a:xfrm>
            <a:off x="2735796" y="4090709"/>
            <a:ext cx="576024" cy="496413"/>
            <a:chOff x="1763728" y="4443958"/>
            <a:chExt cx="576024" cy="496413"/>
          </a:xfrm>
        </p:grpSpPr>
        <p:sp>
          <p:nvSpPr>
            <p:cNvPr id="179" name="Овал 178"/>
            <p:cNvSpPr/>
            <p:nvPr/>
          </p:nvSpPr>
          <p:spPr>
            <a:xfrm>
              <a:off x="1763728" y="4497958"/>
              <a:ext cx="360000" cy="360000"/>
            </a:xfrm>
            <a:prstGeom prst="ellipse">
              <a:avLst/>
            </a:prstGeom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accent2"/>
                  </a:solidFill>
                  <a:latin typeface="Arial Narrow" panose="020B0606020202030204" pitchFamily="34" charset="0"/>
                </a:rPr>
                <a:t>28%</a:t>
              </a:r>
              <a:endPara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80" name="Прямая соединительная линия 179"/>
            <p:cNvCxnSpPr/>
            <p:nvPr/>
          </p:nvCxnSpPr>
          <p:spPr>
            <a:xfrm>
              <a:off x="2339752" y="4443958"/>
              <a:ext cx="0" cy="496413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Группа 184"/>
          <p:cNvGrpSpPr/>
          <p:nvPr/>
        </p:nvGrpSpPr>
        <p:grpSpPr>
          <a:xfrm>
            <a:off x="5463833" y="4085274"/>
            <a:ext cx="576024" cy="496413"/>
            <a:chOff x="1763728" y="4443958"/>
            <a:chExt cx="576024" cy="496413"/>
          </a:xfrm>
        </p:grpSpPr>
        <p:sp>
          <p:nvSpPr>
            <p:cNvPr id="186" name="Овал 185"/>
            <p:cNvSpPr/>
            <p:nvPr/>
          </p:nvSpPr>
          <p:spPr>
            <a:xfrm>
              <a:off x="1763728" y="4497958"/>
              <a:ext cx="360000" cy="360000"/>
            </a:xfrm>
            <a:prstGeom prst="ellipse">
              <a:avLst/>
            </a:prstGeom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accent2"/>
                  </a:solidFill>
                  <a:latin typeface="Arial Narrow" panose="020B0606020202030204" pitchFamily="34" charset="0"/>
                </a:rPr>
                <a:t>45%</a:t>
              </a:r>
              <a:endPara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87" name="Прямая соединительная линия 186"/>
            <p:cNvCxnSpPr/>
            <p:nvPr/>
          </p:nvCxnSpPr>
          <p:spPr>
            <a:xfrm>
              <a:off x="2339752" y="4443958"/>
              <a:ext cx="0" cy="496413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Группа 191"/>
          <p:cNvGrpSpPr/>
          <p:nvPr/>
        </p:nvGrpSpPr>
        <p:grpSpPr>
          <a:xfrm>
            <a:off x="7992380" y="4091561"/>
            <a:ext cx="576024" cy="496413"/>
            <a:chOff x="1763728" y="4443958"/>
            <a:chExt cx="576024" cy="496413"/>
          </a:xfrm>
        </p:grpSpPr>
        <p:sp>
          <p:nvSpPr>
            <p:cNvPr id="193" name="Овал 192"/>
            <p:cNvSpPr/>
            <p:nvPr/>
          </p:nvSpPr>
          <p:spPr>
            <a:xfrm>
              <a:off x="1763728" y="4497958"/>
              <a:ext cx="360000" cy="360000"/>
            </a:xfrm>
            <a:prstGeom prst="ellipse">
              <a:avLst/>
            </a:prstGeom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2400" b="1" dirty="0" smtClean="0">
                  <a:solidFill>
                    <a:schemeClr val="accent2"/>
                  </a:solidFill>
                  <a:latin typeface="Arial Narrow" panose="020B0606020202030204" pitchFamily="34" charset="0"/>
                </a:rPr>
                <a:t>27%</a:t>
              </a:r>
              <a:endPara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94" name="Прямая соединительная линия 193"/>
            <p:cNvCxnSpPr/>
            <p:nvPr/>
          </p:nvCxnSpPr>
          <p:spPr>
            <a:xfrm>
              <a:off x="2339752" y="4443958"/>
              <a:ext cx="0" cy="496413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598608" y="2512299"/>
            <a:ext cx="8121714" cy="324000"/>
            <a:chOff x="598608" y="2499742"/>
            <a:chExt cx="8121714" cy="324000"/>
          </a:xfrm>
        </p:grpSpPr>
        <p:sp>
          <p:nvSpPr>
            <p:cNvPr id="195" name="Пятиугольник 194"/>
            <p:cNvSpPr/>
            <p:nvPr/>
          </p:nvSpPr>
          <p:spPr>
            <a:xfrm>
              <a:off x="598608" y="2552181"/>
              <a:ext cx="8121714" cy="2160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72000" tIns="18000" rIns="72000" bIns="18000" anchor="ctr">
              <a:no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УПРАВЛЯЕМЫЕ ЭЛЕМЕНТЫ СЕТИ </a:t>
              </a:r>
              <a:endParaRPr lang="ru-RU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5724164" y="2499742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50%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8209956" y="2499742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3</a:t>
              </a:r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4%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2900318" y="2499742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16%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99" name="Группа 198"/>
          <p:cNvGrpSpPr/>
          <p:nvPr/>
        </p:nvGrpSpPr>
        <p:grpSpPr>
          <a:xfrm>
            <a:off x="286387" y="2794436"/>
            <a:ext cx="325173" cy="900796"/>
            <a:chOff x="737006" y="2592760"/>
            <a:chExt cx="325173" cy="1095692"/>
          </a:xfrm>
        </p:grpSpPr>
        <p:sp>
          <p:nvSpPr>
            <p:cNvPr id="200" name="Пятиугольник 199"/>
            <p:cNvSpPr/>
            <p:nvPr/>
          </p:nvSpPr>
          <p:spPr>
            <a:xfrm rot="16200000">
              <a:off x="338568" y="2999319"/>
              <a:ext cx="1095692" cy="282573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lIns="72000" tIns="18000" rIns="72000" bIns="18000" anchor="ctr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chemeClr val="accent1"/>
                  </a:solidFill>
                  <a:latin typeface="Arial Narrow" panose="020B0606020202030204" pitchFamily="34" charset="0"/>
                </a:rPr>
                <a:t>СИСТЕМЫ </a:t>
              </a:r>
              <a:endParaRPr lang="ru-RU" sz="800" b="1" dirty="0">
                <a:solidFill>
                  <a:schemeClr val="accent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accent1"/>
                  </a:solidFill>
                  <a:latin typeface="Arial Narrow" panose="020B0606020202030204" pitchFamily="34" charset="0"/>
                </a:rPr>
                <a:t>УПРАВЛЕНИЯ</a:t>
              </a:r>
            </a:p>
          </p:txBody>
        </p:sp>
        <p:cxnSp>
          <p:nvCxnSpPr>
            <p:cNvPr id="201" name="Прямая соединительная линия 200"/>
            <p:cNvCxnSpPr/>
            <p:nvPr/>
          </p:nvCxnSpPr>
          <p:spPr>
            <a:xfrm flipH="1">
              <a:off x="737006" y="2760896"/>
              <a:ext cx="32517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Прямая соединительная линия 201"/>
            <p:cNvCxnSpPr/>
            <p:nvPr/>
          </p:nvCxnSpPr>
          <p:spPr>
            <a:xfrm flipH="1">
              <a:off x="737006" y="3497361"/>
              <a:ext cx="32517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611560" y="1364560"/>
            <a:ext cx="8121090" cy="340781"/>
            <a:chOff x="611560" y="1335525"/>
            <a:chExt cx="8121090" cy="340781"/>
          </a:xfrm>
        </p:grpSpPr>
        <p:sp>
          <p:nvSpPr>
            <p:cNvPr id="148" name="Пятиугольник 147"/>
            <p:cNvSpPr/>
            <p:nvPr/>
          </p:nvSpPr>
          <p:spPr>
            <a:xfrm>
              <a:off x="611560" y="1403797"/>
              <a:ext cx="8121090" cy="22101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72000" tIns="18000" rIns="72000" bIns="18000" anchor="ctr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ТЕЛЕМЕХАНИЗАЦИЯ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2915760" y="1352306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32%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5724164" y="1352306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49%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8213930" y="1335525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19%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11560" y="986333"/>
            <a:ext cx="8100928" cy="325241"/>
            <a:chOff x="611560" y="986333"/>
            <a:chExt cx="8100928" cy="325241"/>
          </a:xfrm>
        </p:grpSpPr>
        <p:sp>
          <p:nvSpPr>
            <p:cNvPr id="145" name="Пятиугольник 144"/>
            <p:cNvSpPr/>
            <p:nvPr/>
          </p:nvSpPr>
          <p:spPr>
            <a:xfrm>
              <a:off x="611560" y="1041686"/>
              <a:ext cx="8100928" cy="22101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72000" tIns="18000" rIns="72000" bIns="18000" anchor="ctr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ПРИБОРЫ УЧЁТА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2915760" y="987574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76%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5724164" y="987574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21%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8243390" y="986333"/>
              <a:ext cx="324000" cy="324000"/>
            </a:xfrm>
            <a:prstGeom prst="ellipse">
              <a:avLst/>
            </a:prstGeom>
            <a:ln w="1905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3%</a:t>
              </a:r>
              <a:endParaRPr lang="ru-RU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4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987" y="91814"/>
            <a:ext cx="7614807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3776"/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ЧТО ТАКОЕ ЦИФРОВАЯ СЕТЬ?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8514" y="91814"/>
            <a:ext cx="467072" cy="400110"/>
          </a:xfrm>
          <a:noFill/>
        </p:spPr>
        <p:txBody>
          <a:bodyPr wrap="square" rtlCol="0">
            <a:spAutoFit/>
          </a:bodyPr>
          <a:lstStyle/>
          <a:p>
            <a:pPr algn="ctr"/>
            <a:fld id="{BC2B59FA-94E0-4A19-A130-819CA8969678}" type="slidenum">
              <a:rPr lang="ru-R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8</a:t>
            </a:fld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187624" y="3272404"/>
            <a:ext cx="819650" cy="3077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913776"/>
            <a:r>
              <a:rPr lang="ru-RU" sz="1400" b="1" dirty="0" smtClean="0">
                <a:solidFill>
                  <a:srgbClr val="78B832"/>
                </a:solidFill>
                <a:latin typeface="Arial Narrow" panose="020B0606020202030204" pitchFamily="34" charset="0"/>
              </a:rPr>
              <a:t>«Глаза»</a:t>
            </a:r>
            <a:endParaRPr lang="ru-RU" sz="1400" b="1" dirty="0">
              <a:solidFill>
                <a:srgbClr val="78B832"/>
              </a:solidFill>
              <a:latin typeface="Arial Narrow" panose="020B0606020202030204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390906" y="4659982"/>
            <a:ext cx="85483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  <a:buSzPct val="150000"/>
            </a:pPr>
            <a:r>
              <a:rPr lang="ru-RU" sz="14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Цифровая сеть – высокоавтоматизированная </a:t>
            </a:r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сеть, обеспечивающая наблюдаемость и управляемость посредством цифровых систем связи и оборудования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7534"/>
            <a:ext cx="346720" cy="3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55526"/>
            <a:ext cx="1080000" cy="360000"/>
          </a:xfrm>
          <a:prstGeom prst="roundRect">
            <a:avLst>
              <a:gd name="adj" fmla="val 2044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Распределительное устройство (РУ) станции</a:t>
            </a:r>
            <a:endParaRPr lang="ru-RU" sz="200" dirty="0">
              <a:latin typeface="Arial Narrow" panose="020B0606020202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37237" y="694024"/>
            <a:ext cx="1102915" cy="368922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342900" indent="-342900" algn="just" fontAlgn="ctr">
              <a:spcBef>
                <a:spcPct val="20000"/>
              </a:spcBef>
              <a:buFont typeface="Wingdings" charset="2"/>
              <a:buChar char="q"/>
              <a:defRPr sz="3200">
                <a:ea typeface="Calibri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 defTabSz="914082">
              <a:spcBef>
                <a:spcPts val="400"/>
              </a:spcBef>
              <a:spcAft>
                <a:spcPts val="400"/>
              </a:spcAft>
              <a:buClr>
                <a:srgbClr val="1F497D">
                  <a:lumMod val="60000"/>
                  <a:lumOff val="40000"/>
                </a:srgbClr>
              </a:buClr>
              <a:buSzPct val="100000"/>
              <a:buFont typeface="Wingdings" charset="2"/>
              <a:buNone/>
            </a:pPr>
            <a:r>
              <a:rPr lang="ru-RU" sz="800" dirty="0" smtClean="0">
                <a:latin typeface="Arial Narrow" panose="020B0606020202030204" pitchFamily="34" charset="0"/>
              </a:rPr>
              <a:t>Промышленный потребитель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82974" y="2535746"/>
            <a:ext cx="933242" cy="216000"/>
          </a:xfrm>
          <a:prstGeom prst="roundRect">
            <a:avLst>
              <a:gd name="adj" fmla="val 20444"/>
            </a:avLst>
          </a:prstGeom>
          <a:noFill/>
          <a:ln>
            <a:noFill/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800" dirty="0">
                <a:latin typeface="Arial Narrow" panose="020B0606020202030204" pitchFamily="34" charset="0"/>
              </a:rPr>
              <a:t>Линии среднего напряжения 10 </a:t>
            </a:r>
            <a:r>
              <a:rPr lang="ru-RU" sz="800" dirty="0" err="1">
                <a:latin typeface="Arial Narrow" panose="020B0606020202030204" pitchFamily="34" charset="0"/>
              </a:rPr>
              <a:t>кВ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90189" y="2967794"/>
            <a:ext cx="1366287" cy="262246"/>
          </a:xfrm>
          <a:prstGeom prst="roundRect">
            <a:avLst>
              <a:gd name="adj" fmla="val 20444"/>
            </a:avLst>
          </a:prstGeom>
          <a:noFill/>
          <a:ln>
            <a:noFill/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Линия электропередачи</a:t>
            </a:r>
          </a:p>
          <a:p>
            <a:pPr algn="ctr"/>
            <a:r>
              <a:rPr lang="ru-RU" sz="800" dirty="0">
                <a:latin typeface="Arial Narrow" panose="020B0606020202030204" pitchFamily="34" charset="0"/>
              </a:rPr>
              <a:t>н</a:t>
            </a:r>
            <a:r>
              <a:rPr lang="ru-RU" sz="800" dirty="0" smtClean="0">
                <a:latin typeface="Arial Narrow" panose="020B0606020202030204" pitchFamily="34" charset="0"/>
              </a:rPr>
              <a:t>изкого напряжения (0,4 </a:t>
            </a:r>
            <a:r>
              <a:rPr lang="ru-RU" sz="800" dirty="0" err="1" smtClean="0">
                <a:latin typeface="Arial Narrow" panose="020B0606020202030204" pitchFamily="34" charset="0"/>
              </a:rPr>
              <a:t>кВ</a:t>
            </a:r>
            <a:r>
              <a:rPr lang="ru-RU" sz="800" dirty="0" smtClean="0">
                <a:latin typeface="Arial Narrow" panose="020B0606020202030204" pitchFamily="34" charset="0"/>
              </a:rPr>
              <a:t>)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036544" y="4069400"/>
            <a:ext cx="2122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Narrow" panose="020B0606020202030204" pitchFamily="34" charset="0"/>
              </a:rPr>
              <a:t>цифровые устройства релейной защиты </a:t>
            </a:r>
            <a:br>
              <a:rPr lang="ru-RU" sz="800" dirty="0" smtClean="0">
                <a:latin typeface="Arial Narrow" panose="020B0606020202030204" pitchFamily="34" charset="0"/>
              </a:rPr>
            </a:br>
            <a:r>
              <a:rPr lang="ru-RU" sz="800" dirty="0" smtClean="0">
                <a:latin typeface="Arial Narrow" panose="020B0606020202030204" pitchFamily="34" charset="0"/>
              </a:rPr>
              <a:t>и автоматики (РЗА)</a:t>
            </a:r>
          </a:p>
        </p:txBody>
      </p:sp>
      <p:sp>
        <p:nvSpPr>
          <p:cNvPr id="176" name="Прямоугольник 175"/>
          <p:cNvSpPr/>
          <p:nvPr/>
        </p:nvSpPr>
        <p:spPr>
          <a:xfrm>
            <a:off x="7036544" y="3795886"/>
            <a:ext cx="1999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 Narrow" panose="020B0606020202030204" pitchFamily="34" charset="0"/>
              </a:rPr>
              <a:t>автоматизированные системы управления технологическими процессами (АСУ ТП) 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018329" y="4075931"/>
            <a:ext cx="2469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Narrow" panose="020B0606020202030204" pitchFamily="34" charset="0"/>
              </a:rPr>
              <a:t>устройства </a:t>
            </a:r>
            <a:r>
              <a:rPr lang="ru-RU" sz="800" dirty="0">
                <a:latin typeface="Arial Narrow" panose="020B0606020202030204" pitchFamily="34" charset="0"/>
              </a:rPr>
              <a:t>сбора и передачи данных от </a:t>
            </a:r>
            <a:r>
              <a:rPr lang="ru-RU" sz="800" dirty="0" smtClean="0">
                <a:latin typeface="Arial Narrow" panose="020B0606020202030204" pitchFamily="34" charset="0"/>
              </a:rPr>
              <a:t>приборов учета и устройств телеметрии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018329" y="4408534"/>
            <a:ext cx="1883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Narrow" panose="020B0606020202030204" pitchFamily="34" charset="0"/>
              </a:rPr>
              <a:t>контроллер телемеханики </a:t>
            </a:r>
          </a:p>
        </p:txBody>
      </p:sp>
      <p:sp>
        <p:nvSpPr>
          <p:cNvPr id="192" name="Прямоугольник 191"/>
          <p:cNvSpPr/>
          <p:nvPr/>
        </p:nvSpPr>
        <p:spPr>
          <a:xfrm>
            <a:off x="7036544" y="4385012"/>
            <a:ext cx="19679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Arial Narrow" panose="020B0606020202030204" pitchFamily="34" charset="0"/>
              </a:rPr>
              <a:t>вспомогательные системы с автоматизацией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036544" y="3571720"/>
            <a:ext cx="823831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ru-RU" dirty="0" err="1"/>
              <a:t>реклоузер</a:t>
            </a:r>
            <a:endParaRPr lang="ru-RU" dirty="0"/>
          </a:p>
        </p:txBody>
      </p:sp>
      <p:sp>
        <p:nvSpPr>
          <p:cNvPr id="208" name="TextBox 207"/>
          <p:cNvSpPr txBox="1"/>
          <p:nvPr/>
        </p:nvSpPr>
        <p:spPr>
          <a:xfrm>
            <a:off x="357254" y="3568256"/>
            <a:ext cx="2086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 Narrow" panose="020B0606020202030204" pitchFamily="34" charset="0"/>
              </a:rPr>
              <a:t>п</a:t>
            </a:r>
            <a:r>
              <a:rPr lang="ru-RU" sz="800" dirty="0" smtClean="0">
                <a:latin typeface="Arial Narrow" panose="020B0606020202030204" pitchFamily="34" charset="0"/>
              </a:rPr>
              <a:t>рибор учета э/э</a:t>
            </a:r>
          </a:p>
          <a:p>
            <a:r>
              <a:rPr lang="ru-RU" sz="800" dirty="0" smtClean="0">
                <a:latin typeface="Arial Narrow" panose="020B0606020202030204" pitchFamily="34" charset="0"/>
              </a:rPr>
              <a:t>(коммерческий / технический)</a:t>
            </a:r>
          </a:p>
        </p:txBody>
      </p:sp>
      <p:sp>
        <p:nvSpPr>
          <p:cNvPr id="215" name="Овал 214"/>
          <p:cNvSpPr/>
          <p:nvPr/>
        </p:nvSpPr>
        <p:spPr>
          <a:xfrm>
            <a:off x="179512" y="3633004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356147" y="3888067"/>
            <a:ext cx="1249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Narrow" panose="020B0606020202030204" pitchFamily="34" charset="0"/>
              </a:rPr>
              <a:t>система контроля доступа</a:t>
            </a:r>
          </a:p>
        </p:txBody>
      </p:sp>
      <p:sp>
        <p:nvSpPr>
          <p:cNvPr id="217" name="Овал 216"/>
          <p:cNvSpPr/>
          <p:nvPr/>
        </p:nvSpPr>
        <p:spPr>
          <a:xfrm>
            <a:off x="179512" y="3891329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357403" y="4140095"/>
            <a:ext cx="10722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Narrow" panose="020B0606020202030204" pitchFamily="34" charset="0"/>
              </a:rPr>
              <a:t>видеонаблюдение</a:t>
            </a:r>
          </a:p>
        </p:txBody>
      </p:sp>
      <p:sp>
        <p:nvSpPr>
          <p:cNvPr id="218" name="Овал 217"/>
          <p:cNvSpPr/>
          <p:nvPr/>
        </p:nvSpPr>
        <p:spPr>
          <a:xfrm>
            <a:off x="179512" y="4149654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56909" y="4321428"/>
            <a:ext cx="1420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Narrow" panose="020B0606020202030204" pitchFamily="34" charset="0"/>
              </a:rPr>
              <a:t>пункты коммерческого учета</a:t>
            </a:r>
          </a:p>
          <a:p>
            <a:r>
              <a:rPr lang="ru-RU" sz="800" dirty="0" smtClean="0">
                <a:latin typeface="Arial Narrow" panose="020B0606020202030204" pitchFamily="34" charset="0"/>
              </a:rPr>
              <a:t>(на абонентских отпайках)</a:t>
            </a:r>
          </a:p>
        </p:txBody>
      </p:sp>
      <p:sp>
        <p:nvSpPr>
          <p:cNvPr id="219" name="Овал 218"/>
          <p:cNvSpPr/>
          <p:nvPr/>
        </p:nvSpPr>
        <p:spPr>
          <a:xfrm>
            <a:off x="186294" y="4407978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018328" y="3568256"/>
            <a:ext cx="2199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Narrow" panose="020B0606020202030204" pitchFamily="34" charset="0"/>
              </a:rPr>
              <a:t>индикаторы короткого замыкания для сети среднего напряжения</a:t>
            </a:r>
          </a:p>
        </p:txBody>
      </p:sp>
      <p:sp>
        <p:nvSpPr>
          <p:cNvPr id="220" name="Овал 219"/>
          <p:cNvSpPr/>
          <p:nvPr/>
        </p:nvSpPr>
        <p:spPr>
          <a:xfrm>
            <a:off x="1835696" y="3631109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2018328" y="3888067"/>
            <a:ext cx="2269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Narrow" panose="020B0606020202030204" pitchFamily="34" charset="0"/>
              </a:rPr>
              <a:t>устройства </a:t>
            </a:r>
            <a:r>
              <a:rPr lang="ru-RU" sz="800" dirty="0">
                <a:latin typeface="Arial Narrow" panose="020B0606020202030204" pitchFamily="34" charset="0"/>
              </a:rPr>
              <a:t>контроля напряжение на фидерах 0,4 </a:t>
            </a:r>
            <a:r>
              <a:rPr lang="ru-RU" sz="800" dirty="0" smtClean="0">
                <a:latin typeface="Arial Narrow" panose="020B0606020202030204" pitchFamily="34" charset="0"/>
              </a:rPr>
              <a:t>кВ</a:t>
            </a:r>
          </a:p>
        </p:txBody>
      </p:sp>
      <p:sp>
        <p:nvSpPr>
          <p:cNvPr id="221" name="Овал 220"/>
          <p:cNvSpPr/>
          <p:nvPr/>
        </p:nvSpPr>
        <p:spPr>
          <a:xfrm>
            <a:off x="1835696" y="3890065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8" name="Группа 137"/>
          <p:cNvGrpSpPr/>
          <p:nvPr/>
        </p:nvGrpSpPr>
        <p:grpSpPr>
          <a:xfrm>
            <a:off x="8424428" y="2427734"/>
            <a:ext cx="504000" cy="648362"/>
            <a:chOff x="1281484" y="3913668"/>
            <a:chExt cx="504000" cy="648362"/>
          </a:xfrm>
        </p:grpSpPr>
        <p:grpSp>
          <p:nvGrpSpPr>
            <p:cNvPr id="142" name="Группа 141"/>
            <p:cNvGrpSpPr/>
            <p:nvPr/>
          </p:nvGrpSpPr>
          <p:grpSpPr>
            <a:xfrm>
              <a:off x="1281484" y="4058030"/>
              <a:ext cx="504000" cy="504000"/>
              <a:chOff x="2266485" y="3651870"/>
              <a:chExt cx="750432" cy="720000"/>
            </a:xfrm>
          </p:grpSpPr>
          <p:pic>
            <p:nvPicPr>
              <p:cNvPr id="146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7568" y="3813674"/>
                <a:ext cx="510057" cy="471619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" name="Скругленный прямоугольник 20"/>
              <p:cNvSpPr/>
              <p:nvPr/>
            </p:nvSpPr>
            <p:spPr>
              <a:xfrm>
                <a:off x="2266485" y="3651870"/>
                <a:ext cx="750432" cy="72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5" name="Прямоугольник 144"/>
            <p:cNvSpPr/>
            <p:nvPr/>
          </p:nvSpPr>
          <p:spPr>
            <a:xfrm>
              <a:off x="1318852" y="3913668"/>
              <a:ext cx="3818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6BA42C"/>
                  </a:solidFill>
                  <a:latin typeface="Arial Narrow" panose="020B0606020202030204" pitchFamily="34" charset="0"/>
                </a:rPr>
                <a:t>~</a:t>
              </a:r>
              <a:endParaRPr lang="ru-RU" sz="3200" dirty="0">
                <a:solidFill>
                  <a:srgbClr val="6BA42C"/>
                </a:solidFill>
              </a:endParaRPr>
            </a:p>
          </p:txBody>
        </p:sp>
      </p:grpSp>
      <p:sp>
        <p:nvSpPr>
          <p:cNvPr id="140" name="Прямоугольник 139"/>
          <p:cNvSpPr/>
          <p:nvPr/>
        </p:nvSpPr>
        <p:spPr>
          <a:xfrm>
            <a:off x="7956376" y="2464318"/>
            <a:ext cx="11511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 Narrow" panose="020B0606020202030204" pitchFamily="34" charset="0"/>
              </a:rPr>
              <a:t>«Умный» потребитель 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668674" y="3272404"/>
            <a:ext cx="819650" cy="3077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913776"/>
            <a:r>
              <a:rPr lang="ru-RU" sz="1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«Руки»</a:t>
            </a:r>
            <a:endParaRPr lang="ru-RU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535996" y="3272404"/>
            <a:ext cx="1166414" cy="3077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3776"/>
            <a:r>
              <a:rPr lang="ru-RU" sz="1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«Интеллект»</a:t>
            </a:r>
            <a:endParaRPr lang="ru-RU" sz="1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820359" y="3817372"/>
            <a:ext cx="190755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ADMS</a:t>
            </a:r>
            <a:r>
              <a:rPr lang="ru-RU" dirty="0"/>
              <a:t> </a:t>
            </a:r>
            <a:r>
              <a:rPr lang="ru-RU" dirty="0" smtClean="0"/>
              <a:t>(системы </a:t>
            </a:r>
            <a:r>
              <a:rPr lang="ru-RU" dirty="0"/>
              <a:t>управления </a:t>
            </a:r>
            <a:r>
              <a:rPr lang="ru-RU" dirty="0" smtClean="0"/>
              <a:t>распределением электроэнергии)</a:t>
            </a:r>
            <a:endParaRPr lang="ru-RU" dirty="0"/>
          </a:p>
        </p:txBody>
      </p:sp>
      <p:sp>
        <p:nvSpPr>
          <p:cNvPr id="163" name="Овал 162"/>
          <p:cNvSpPr/>
          <p:nvPr/>
        </p:nvSpPr>
        <p:spPr>
          <a:xfrm>
            <a:off x="1835696" y="4149021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4" name="Овал 163"/>
          <p:cNvSpPr/>
          <p:nvPr/>
        </p:nvSpPr>
        <p:spPr>
          <a:xfrm>
            <a:off x="1835696" y="4407978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5" name="Овал 164"/>
          <p:cNvSpPr/>
          <p:nvPr/>
        </p:nvSpPr>
        <p:spPr>
          <a:xfrm>
            <a:off x="6832331" y="360074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6833926" y="3869825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7" name="Овал 166"/>
          <p:cNvSpPr/>
          <p:nvPr/>
        </p:nvSpPr>
        <p:spPr>
          <a:xfrm>
            <a:off x="6840276" y="4138902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8" name="Овал 167"/>
          <p:cNvSpPr/>
          <p:nvPr/>
        </p:nvSpPr>
        <p:spPr>
          <a:xfrm>
            <a:off x="6840276" y="440797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822289" y="3553738"/>
            <a:ext cx="189674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SCADA</a:t>
            </a:r>
            <a:r>
              <a:rPr lang="ru-RU" dirty="0"/>
              <a:t> (система диспетчерского управления и сбора </a:t>
            </a:r>
            <a:r>
              <a:rPr lang="ru-RU" dirty="0" smtClean="0"/>
              <a:t>данных)</a:t>
            </a:r>
            <a:endParaRPr lang="ru-RU" dirty="0"/>
          </a:p>
        </p:txBody>
      </p:sp>
      <p:sp>
        <p:nvSpPr>
          <p:cNvPr id="170" name="Овал 169"/>
          <p:cNvSpPr/>
          <p:nvPr/>
        </p:nvSpPr>
        <p:spPr>
          <a:xfrm>
            <a:off x="4627597" y="3612908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1" name="Овал 170"/>
          <p:cNvSpPr/>
          <p:nvPr/>
        </p:nvSpPr>
        <p:spPr>
          <a:xfrm>
            <a:off x="4627597" y="387793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2" name="Овал 171"/>
          <p:cNvSpPr/>
          <p:nvPr/>
        </p:nvSpPr>
        <p:spPr>
          <a:xfrm>
            <a:off x="4627597" y="4142954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3" name="Овал 172"/>
          <p:cNvSpPr/>
          <p:nvPr/>
        </p:nvSpPr>
        <p:spPr>
          <a:xfrm>
            <a:off x="4627597" y="4407978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820361" y="4077387"/>
            <a:ext cx="189867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OMS</a:t>
            </a:r>
            <a:r>
              <a:rPr lang="ru-RU" dirty="0"/>
              <a:t> (управление сетями в аварийном </a:t>
            </a:r>
            <a:r>
              <a:rPr lang="ru-RU" dirty="0" smtClean="0"/>
              <a:t>режиме)</a:t>
            </a:r>
            <a:endParaRPr lang="ru-RU" dirty="0"/>
          </a:p>
        </p:txBody>
      </p:sp>
      <p:sp>
        <p:nvSpPr>
          <p:cNvPr id="177" name="TextBox 176"/>
          <p:cNvSpPr txBox="1"/>
          <p:nvPr/>
        </p:nvSpPr>
        <p:spPr>
          <a:xfrm>
            <a:off x="4820360" y="4344370"/>
            <a:ext cx="165985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CRM</a:t>
            </a:r>
            <a:r>
              <a:rPr lang="ru-RU" dirty="0"/>
              <a:t> </a:t>
            </a:r>
            <a:r>
              <a:rPr lang="ru-RU" dirty="0" smtClean="0"/>
              <a:t>(система </a:t>
            </a:r>
            <a:r>
              <a:rPr lang="ru-RU" dirty="0"/>
              <a:t>управления взаимоотношениями с клиентами )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1547784" y="1023618"/>
            <a:ext cx="1080000" cy="360000"/>
          </a:xfrm>
          <a:prstGeom prst="roundRect">
            <a:avLst>
              <a:gd name="adj" fmla="val 2044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Подстанция магистральных сетей 220-750/110 </a:t>
            </a:r>
            <a:r>
              <a:rPr lang="ru-RU" sz="800" dirty="0" err="1" smtClean="0">
                <a:latin typeface="Arial Narrow" panose="020B0606020202030204" pitchFamily="34" charset="0"/>
              </a:rPr>
              <a:t>кВ</a:t>
            </a:r>
            <a:r>
              <a:rPr lang="ru-RU" sz="800" dirty="0" smtClean="0">
                <a:latin typeface="Arial Narrow" panose="020B0606020202030204" pitchFamily="34" charset="0"/>
              </a:rPr>
              <a:t> 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131839" y="1455626"/>
            <a:ext cx="1159067" cy="360000"/>
          </a:xfrm>
          <a:prstGeom prst="roundRect">
            <a:avLst>
              <a:gd name="adj" fmla="val 2044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Центр питания</a:t>
            </a:r>
          </a:p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(подстанция 110/35 </a:t>
            </a:r>
            <a:r>
              <a:rPr lang="ru-RU" sz="800" dirty="0" err="1" smtClean="0">
                <a:latin typeface="Arial Narrow" panose="020B0606020202030204" pitchFamily="34" charset="0"/>
              </a:rPr>
              <a:t>кВ</a:t>
            </a:r>
            <a:r>
              <a:rPr lang="ru-RU" sz="800" dirty="0" smtClean="0">
                <a:latin typeface="Arial Narrow" panose="020B0606020202030204" pitchFamily="34" charset="0"/>
              </a:rPr>
              <a:t>)</a:t>
            </a:r>
            <a:endParaRPr lang="ru-RU" sz="200" dirty="0">
              <a:latin typeface="Arial Narrow" panose="020B060602020203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824028" y="1851670"/>
            <a:ext cx="1080000" cy="360000"/>
          </a:xfrm>
          <a:prstGeom prst="roundRect">
            <a:avLst>
              <a:gd name="adj" fmla="val 2044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Распределительная подстанция 35/10 </a:t>
            </a:r>
            <a:r>
              <a:rPr lang="ru-RU" sz="800" dirty="0" err="1" smtClean="0">
                <a:latin typeface="Arial Narrow" panose="020B0606020202030204" pitchFamily="34" charset="0"/>
              </a:rPr>
              <a:t>кВ</a:t>
            </a:r>
            <a:endParaRPr lang="ru-RU" sz="200" dirty="0">
              <a:latin typeface="Arial Narrow" panose="020B0606020202030204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6408204" y="2247714"/>
            <a:ext cx="1080000" cy="360000"/>
          </a:xfrm>
          <a:prstGeom prst="roundRect">
            <a:avLst>
              <a:gd name="adj" fmla="val 2044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Трансформаторная подстанция 10/0,4 </a:t>
            </a:r>
            <a:r>
              <a:rPr lang="ru-RU" sz="800" dirty="0" err="1" smtClean="0">
                <a:latin typeface="Arial Narrow" panose="020B0606020202030204" pitchFamily="34" charset="0"/>
              </a:rPr>
              <a:t>кВ</a:t>
            </a:r>
            <a:endParaRPr lang="ru-RU" sz="200" dirty="0">
              <a:latin typeface="Arial Narrow" panose="020B060602020203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365170" y="1239626"/>
            <a:ext cx="1290506" cy="216000"/>
          </a:xfrm>
          <a:prstGeom prst="roundRect">
            <a:avLst>
              <a:gd name="adj" fmla="val 20444"/>
            </a:avLst>
          </a:prstGeom>
          <a:noFill/>
          <a:ln>
            <a:noFill/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Магистральные линии электропередачи 500 </a:t>
            </a:r>
            <a:r>
              <a:rPr lang="ru-RU" sz="800" dirty="0" err="1" smtClean="0">
                <a:latin typeface="Arial Narrow" panose="020B0606020202030204" pitchFamily="34" charset="0"/>
              </a:rPr>
              <a:t>кВ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cxnSp>
        <p:nvCxnSpPr>
          <p:cNvPr id="22" name="Соединительная линия уступом 21"/>
          <p:cNvCxnSpPr>
            <a:stCxn id="5" idx="2"/>
            <a:endCxn id="183" idx="1"/>
          </p:cNvCxnSpPr>
          <p:nvPr/>
        </p:nvCxnSpPr>
        <p:spPr>
          <a:xfrm rot="16200000" flipH="1">
            <a:off x="989602" y="645436"/>
            <a:ext cx="288092" cy="828272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1777265" y="1671650"/>
            <a:ext cx="1318571" cy="216000"/>
          </a:xfrm>
          <a:prstGeom prst="roundRect">
            <a:avLst>
              <a:gd name="adj" fmla="val 20444"/>
            </a:avLst>
          </a:prstGeom>
          <a:noFill/>
          <a:ln>
            <a:noFill/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Межрегиональные линии электропередачи 110 </a:t>
            </a:r>
            <a:r>
              <a:rPr lang="ru-RU" sz="800" dirty="0" err="1" smtClean="0">
                <a:latin typeface="Arial Narrow" panose="020B0606020202030204" pitchFamily="34" charset="0"/>
              </a:rPr>
              <a:t>кВ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cxnSp>
        <p:nvCxnSpPr>
          <p:cNvPr id="24" name="Соединительная линия уступом 23"/>
          <p:cNvCxnSpPr>
            <a:stCxn id="183" idx="2"/>
            <a:endCxn id="185" idx="1"/>
          </p:cNvCxnSpPr>
          <p:nvPr/>
        </p:nvCxnSpPr>
        <p:spPr>
          <a:xfrm rot="16200000" flipH="1">
            <a:off x="2483807" y="987594"/>
            <a:ext cx="252008" cy="1044055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85" idx="2"/>
            <a:endCxn id="187" idx="1"/>
          </p:cNvCxnSpPr>
          <p:nvPr/>
        </p:nvCxnSpPr>
        <p:spPr>
          <a:xfrm rot="16200000" flipH="1">
            <a:off x="4159678" y="1367320"/>
            <a:ext cx="216044" cy="1112655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Соединительная линия уступом 7167"/>
          <p:cNvCxnSpPr>
            <a:stCxn id="187" idx="2"/>
            <a:endCxn id="188" idx="1"/>
          </p:cNvCxnSpPr>
          <p:nvPr/>
        </p:nvCxnSpPr>
        <p:spPr>
          <a:xfrm rot="16200000" flipH="1">
            <a:off x="5778094" y="1797604"/>
            <a:ext cx="216044" cy="1044176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Соединительная линия уступом 7170"/>
          <p:cNvCxnSpPr>
            <a:stCxn id="185" idx="3"/>
            <a:endCxn id="4098" idx="2"/>
          </p:cNvCxnSpPr>
          <p:nvPr/>
        </p:nvCxnSpPr>
        <p:spPr>
          <a:xfrm flipV="1">
            <a:off x="4290906" y="1012950"/>
            <a:ext cx="526462" cy="622676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3743908" y="2060876"/>
            <a:ext cx="1210911" cy="321954"/>
          </a:xfrm>
          <a:prstGeom prst="roundRect">
            <a:avLst>
              <a:gd name="adj" fmla="val 20444"/>
            </a:avLst>
          </a:prstGeom>
          <a:noFill/>
          <a:ln>
            <a:noFill/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Районные линии</a:t>
            </a:r>
          </a:p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электропередачи 35 </a:t>
            </a:r>
            <a:r>
              <a:rPr lang="ru-RU" sz="800" dirty="0" err="1" smtClean="0">
                <a:latin typeface="Arial Narrow" panose="020B0606020202030204" pitchFamily="34" charset="0"/>
              </a:rPr>
              <a:t>кВ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pic>
        <p:nvPicPr>
          <p:cNvPr id="19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12" y="782178"/>
            <a:ext cx="346720" cy="3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" name="TextBox 221"/>
          <p:cNvSpPr txBox="1"/>
          <p:nvPr/>
        </p:nvSpPr>
        <p:spPr>
          <a:xfrm>
            <a:off x="6588224" y="843558"/>
            <a:ext cx="818961" cy="368922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342900" indent="-342900" algn="just" fontAlgn="ctr">
              <a:spcBef>
                <a:spcPct val="20000"/>
              </a:spcBef>
              <a:buFont typeface="Wingdings" charset="2"/>
              <a:buChar char="q"/>
              <a:defRPr sz="3200">
                <a:ea typeface="Calibri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 defTabSz="914082">
              <a:spcBef>
                <a:spcPts val="400"/>
              </a:spcBef>
              <a:spcAft>
                <a:spcPts val="400"/>
              </a:spcAft>
              <a:buClr>
                <a:srgbClr val="1F497D">
                  <a:lumMod val="60000"/>
                  <a:lumOff val="40000"/>
                </a:srgbClr>
              </a:buClr>
              <a:buSzPct val="100000"/>
              <a:buFont typeface="Wingdings" charset="2"/>
              <a:buNone/>
            </a:pPr>
            <a:r>
              <a:rPr lang="ru-RU" sz="800" dirty="0" smtClean="0">
                <a:latin typeface="Arial Narrow" panose="020B0606020202030204" pitchFamily="34" charset="0"/>
              </a:rPr>
              <a:t>Крупный потребитель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cxnSp>
        <p:nvCxnSpPr>
          <p:cNvPr id="7173" name="Соединительная линия уступом 7172"/>
          <p:cNvCxnSpPr>
            <a:stCxn id="187" idx="3"/>
            <a:endCxn id="199" idx="2"/>
          </p:cNvCxnSpPr>
          <p:nvPr/>
        </p:nvCxnSpPr>
        <p:spPr>
          <a:xfrm flipV="1">
            <a:off x="5904028" y="1167594"/>
            <a:ext cx="582844" cy="864076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5" name="Соединительная линия уступом 7174"/>
          <p:cNvCxnSpPr>
            <a:stCxn id="188" idx="2"/>
            <a:endCxn id="146" idx="1"/>
          </p:cNvCxnSpPr>
          <p:nvPr/>
        </p:nvCxnSpPr>
        <p:spPr>
          <a:xfrm rot="16200000" flipH="1">
            <a:off x="7612336" y="1943581"/>
            <a:ext cx="242712" cy="1570977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Овал 222"/>
          <p:cNvSpPr/>
          <p:nvPr/>
        </p:nvSpPr>
        <p:spPr>
          <a:xfrm>
            <a:off x="611560" y="913786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33" name="Овал 232"/>
          <p:cNvSpPr/>
          <p:nvPr/>
        </p:nvSpPr>
        <p:spPr>
          <a:xfrm>
            <a:off x="3815916" y="1959706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4" name="Овал 233"/>
          <p:cNvSpPr/>
          <p:nvPr/>
        </p:nvSpPr>
        <p:spPr>
          <a:xfrm>
            <a:off x="1681891" y="1383642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8" name="Овал 237"/>
          <p:cNvSpPr/>
          <p:nvPr/>
        </p:nvSpPr>
        <p:spPr>
          <a:xfrm>
            <a:off x="3180259" y="2031714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4" name="Овал 253"/>
          <p:cNvSpPr/>
          <p:nvPr/>
        </p:nvSpPr>
        <p:spPr>
          <a:xfrm>
            <a:off x="3180259" y="224773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431541" y="981554"/>
            <a:ext cx="2248836" cy="1518224"/>
          </a:xfrm>
          <a:prstGeom prst="roundRect">
            <a:avLst>
              <a:gd name="adj" fmla="val 3439"/>
            </a:avLst>
          </a:prstGeom>
          <a:noFill/>
          <a:ln w="127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endParaRPr lang="ru-RU" sz="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611560" y="2319722"/>
            <a:ext cx="1080000" cy="360000"/>
          </a:xfrm>
          <a:prstGeom prst="roundRect">
            <a:avLst>
              <a:gd name="adj" fmla="val 2044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Центр управления магистральными сетями</a:t>
            </a:r>
            <a:endParaRPr lang="ru-RU" sz="200" dirty="0">
              <a:latin typeface="Arial Narrow" panose="020B0606020202030204" pitchFamily="34" charset="0"/>
            </a:endParaRPr>
          </a:p>
        </p:txBody>
      </p:sp>
      <p:sp>
        <p:nvSpPr>
          <p:cNvPr id="261" name="Овал 260"/>
          <p:cNvSpPr/>
          <p:nvPr/>
        </p:nvSpPr>
        <p:spPr>
          <a:xfrm>
            <a:off x="467544" y="2283718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2" name="Овал 261"/>
          <p:cNvSpPr/>
          <p:nvPr/>
        </p:nvSpPr>
        <p:spPr>
          <a:xfrm>
            <a:off x="476755" y="2507318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3" name="Овал 262"/>
          <p:cNvSpPr/>
          <p:nvPr/>
        </p:nvSpPr>
        <p:spPr>
          <a:xfrm>
            <a:off x="1618611" y="2291318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4" name="Овал 263"/>
          <p:cNvSpPr/>
          <p:nvPr/>
        </p:nvSpPr>
        <p:spPr>
          <a:xfrm>
            <a:off x="1628883" y="2507318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5" name="Скругленный прямоугольник 264"/>
          <p:cNvSpPr/>
          <p:nvPr/>
        </p:nvSpPr>
        <p:spPr>
          <a:xfrm>
            <a:off x="2753474" y="1347627"/>
            <a:ext cx="4878865" cy="1692200"/>
          </a:xfrm>
          <a:prstGeom prst="roundRect">
            <a:avLst>
              <a:gd name="adj" fmla="val 3439"/>
            </a:avLst>
          </a:prstGeom>
          <a:noFill/>
          <a:ln w="127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endParaRPr lang="ru-RU" sz="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2968551" y="2860100"/>
            <a:ext cx="1080000" cy="360000"/>
          </a:xfrm>
          <a:prstGeom prst="roundRect">
            <a:avLst>
              <a:gd name="adj" fmla="val 2044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800" dirty="0" smtClean="0">
                <a:latin typeface="Arial Narrow" panose="020B0606020202030204" pitchFamily="34" charset="0"/>
              </a:rPr>
              <a:t>Центр управления распределительными сетями</a:t>
            </a:r>
            <a:endParaRPr lang="ru-RU" sz="200" dirty="0">
              <a:latin typeface="Arial Narrow" panose="020B0606020202030204" pitchFamily="34" charset="0"/>
            </a:endParaRPr>
          </a:p>
        </p:txBody>
      </p:sp>
      <p:sp>
        <p:nvSpPr>
          <p:cNvPr id="225" name="Овал 224"/>
          <p:cNvSpPr/>
          <p:nvPr/>
        </p:nvSpPr>
        <p:spPr>
          <a:xfrm>
            <a:off x="2798617" y="2816226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6" name="Овал 225"/>
          <p:cNvSpPr/>
          <p:nvPr/>
        </p:nvSpPr>
        <p:spPr>
          <a:xfrm>
            <a:off x="2807828" y="3039826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7" name="Овал 226"/>
          <p:cNvSpPr/>
          <p:nvPr/>
        </p:nvSpPr>
        <p:spPr>
          <a:xfrm>
            <a:off x="3949684" y="2823826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8" name="Овал 227"/>
          <p:cNvSpPr/>
          <p:nvPr/>
        </p:nvSpPr>
        <p:spPr>
          <a:xfrm>
            <a:off x="3959956" y="3039826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6" name="Овал 265"/>
          <p:cNvSpPr/>
          <p:nvPr/>
        </p:nvSpPr>
        <p:spPr>
          <a:xfrm>
            <a:off x="3180259" y="1815690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7" name="Овал 266"/>
          <p:cNvSpPr/>
          <p:nvPr/>
        </p:nvSpPr>
        <p:spPr>
          <a:xfrm>
            <a:off x="1681891" y="1599666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8" name="Овал 267"/>
          <p:cNvSpPr/>
          <p:nvPr/>
        </p:nvSpPr>
        <p:spPr>
          <a:xfrm>
            <a:off x="1681891" y="1815690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9" name="Овал 268"/>
          <p:cNvSpPr/>
          <p:nvPr/>
        </p:nvSpPr>
        <p:spPr>
          <a:xfrm>
            <a:off x="5688148" y="2319722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0" name="Овал 269"/>
          <p:cNvSpPr/>
          <p:nvPr/>
        </p:nvSpPr>
        <p:spPr>
          <a:xfrm>
            <a:off x="4889496" y="221175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1" name="Овал 270"/>
          <p:cNvSpPr/>
          <p:nvPr/>
        </p:nvSpPr>
        <p:spPr>
          <a:xfrm>
            <a:off x="4896036" y="242775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2" name="Овал 271"/>
          <p:cNvSpPr/>
          <p:nvPr/>
        </p:nvSpPr>
        <p:spPr>
          <a:xfrm>
            <a:off x="7248170" y="2033151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3" name="Овал 272"/>
          <p:cNvSpPr/>
          <p:nvPr/>
        </p:nvSpPr>
        <p:spPr>
          <a:xfrm>
            <a:off x="1979736" y="1383618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74" name="Овал 273"/>
          <p:cNvSpPr/>
          <p:nvPr/>
        </p:nvSpPr>
        <p:spPr>
          <a:xfrm>
            <a:off x="4247964" y="1518242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75" name="Овал 274"/>
          <p:cNvSpPr/>
          <p:nvPr/>
        </p:nvSpPr>
        <p:spPr>
          <a:xfrm>
            <a:off x="5868144" y="1923678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76" name="Овал 275"/>
          <p:cNvSpPr/>
          <p:nvPr/>
        </p:nvSpPr>
        <p:spPr>
          <a:xfrm>
            <a:off x="6834670" y="2571750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77" name="Овал 276"/>
          <p:cNvSpPr/>
          <p:nvPr/>
        </p:nvSpPr>
        <p:spPr>
          <a:xfrm>
            <a:off x="6802217" y="1825795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8" name="Овал 277"/>
          <p:cNvSpPr/>
          <p:nvPr/>
        </p:nvSpPr>
        <p:spPr>
          <a:xfrm>
            <a:off x="5105496" y="2636954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9" name="Овал 278"/>
          <p:cNvSpPr/>
          <p:nvPr/>
        </p:nvSpPr>
        <p:spPr>
          <a:xfrm>
            <a:off x="3184597" y="2463762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0" name="Овал 279"/>
          <p:cNvSpPr/>
          <p:nvPr/>
        </p:nvSpPr>
        <p:spPr>
          <a:xfrm>
            <a:off x="1681891" y="2031690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1" name="Овал 280"/>
          <p:cNvSpPr/>
          <p:nvPr/>
        </p:nvSpPr>
        <p:spPr>
          <a:xfrm>
            <a:off x="4896036" y="2636954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2" name="Овал 281"/>
          <p:cNvSpPr/>
          <p:nvPr/>
        </p:nvSpPr>
        <p:spPr>
          <a:xfrm>
            <a:off x="6180093" y="1923702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3" name="Овал 282"/>
          <p:cNvSpPr/>
          <p:nvPr/>
        </p:nvSpPr>
        <p:spPr>
          <a:xfrm>
            <a:off x="4536020" y="1518242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4" name="Овал 283"/>
          <p:cNvSpPr/>
          <p:nvPr/>
        </p:nvSpPr>
        <p:spPr>
          <a:xfrm>
            <a:off x="5436120" y="2319722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5" name="Овал 284"/>
          <p:cNvSpPr/>
          <p:nvPr/>
        </p:nvSpPr>
        <p:spPr>
          <a:xfrm>
            <a:off x="7164288" y="2751770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6" name="Овал 285"/>
          <p:cNvSpPr/>
          <p:nvPr/>
        </p:nvSpPr>
        <p:spPr>
          <a:xfrm>
            <a:off x="7384339" y="2751770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7" name="Овал 286"/>
          <p:cNvSpPr/>
          <p:nvPr/>
        </p:nvSpPr>
        <p:spPr>
          <a:xfrm>
            <a:off x="7013892" y="1825795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8" name="Овал 287"/>
          <p:cNvSpPr/>
          <p:nvPr/>
        </p:nvSpPr>
        <p:spPr>
          <a:xfrm>
            <a:off x="7236320" y="1825795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9" name="Овал 288"/>
          <p:cNvSpPr/>
          <p:nvPr/>
        </p:nvSpPr>
        <p:spPr>
          <a:xfrm>
            <a:off x="4470360" y="2636954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0" name="Овал 289"/>
          <p:cNvSpPr/>
          <p:nvPr/>
        </p:nvSpPr>
        <p:spPr>
          <a:xfrm>
            <a:off x="3599892" y="2463762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1" name="Овал 290"/>
          <p:cNvSpPr/>
          <p:nvPr/>
        </p:nvSpPr>
        <p:spPr>
          <a:xfrm>
            <a:off x="2123752" y="2031690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9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80" y="519522"/>
            <a:ext cx="346720" cy="3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" name="TextBox 292"/>
          <p:cNvSpPr txBox="1"/>
          <p:nvPr/>
        </p:nvSpPr>
        <p:spPr>
          <a:xfrm>
            <a:off x="3153271" y="555526"/>
            <a:ext cx="1102915" cy="368922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342900" indent="-342900" algn="just" fontAlgn="ctr">
              <a:spcBef>
                <a:spcPct val="20000"/>
              </a:spcBef>
              <a:buFont typeface="Wingdings" charset="2"/>
              <a:buChar char="q"/>
              <a:defRPr sz="3200">
                <a:ea typeface="Calibri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 defTabSz="914082">
              <a:spcBef>
                <a:spcPts val="400"/>
              </a:spcBef>
              <a:spcAft>
                <a:spcPts val="400"/>
              </a:spcAft>
              <a:buClr>
                <a:srgbClr val="1F497D">
                  <a:lumMod val="60000"/>
                  <a:lumOff val="40000"/>
                </a:srgbClr>
              </a:buClr>
              <a:buSzPct val="100000"/>
              <a:buFont typeface="Wingdings" charset="2"/>
              <a:buNone/>
            </a:pPr>
            <a:r>
              <a:rPr lang="ru-RU" sz="800" dirty="0" smtClean="0">
                <a:latin typeface="Arial Narrow" panose="020B0606020202030204" pitchFamily="34" charset="0"/>
              </a:rPr>
              <a:t>Промышленный потребитель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cxnSp>
        <p:nvCxnSpPr>
          <p:cNvPr id="294" name="Соединительная линия уступом 293"/>
          <p:cNvCxnSpPr/>
          <p:nvPr/>
        </p:nvCxnSpPr>
        <p:spPr>
          <a:xfrm flipV="1">
            <a:off x="2619652" y="933578"/>
            <a:ext cx="512188" cy="270020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Овал 294"/>
          <p:cNvSpPr/>
          <p:nvPr/>
        </p:nvSpPr>
        <p:spPr>
          <a:xfrm>
            <a:off x="8280412" y="2751770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96" name="Овал 295"/>
          <p:cNvSpPr/>
          <p:nvPr/>
        </p:nvSpPr>
        <p:spPr>
          <a:xfrm>
            <a:off x="2951844" y="1524666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97" name="Овал 296"/>
          <p:cNvSpPr/>
          <p:nvPr/>
        </p:nvSpPr>
        <p:spPr>
          <a:xfrm>
            <a:off x="2591780" y="1105715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301" name="Овал 300"/>
          <p:cNvSpPr/>
          <p:nvPr/>
        </p:nvSpPr>
        <p:spPr>
          <a:xfrm>
            <a:off x="3383868" y="2463762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2" name="Овал 301"/>
          <p:cNvSpPr/>
          <p:nvPr/>
        </p:nvSpPr>
        <p:spPr>
          <a:xfrm>
            <a:off x="1901753" y="2031690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3" name="Овал 302"/>
          <p:cNvSpPr/>
          <p:nvPr/>
        </p:nvSpPr>
        <p:spPr>
          <a:xfrm>
            <a:off x="4680036" y="2636954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4" name="Овал 303"/>
          <p:cNvSpPr/>
          <p:nvPr/>
        </p:nvSpPr>
        <p:spPr>
          <a:xfrm>
            <a:off x="3603372" y="1779662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305" name="Овал 304"/>
          <p:cNvSpPr/>
          <p:nvPr/>
        </p:nvSpPr>
        <p:spPr>
          <a:xfrm>
            <a:off x="5256028" y="2175706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306" name="Овал 305"/>
          <p:cNvSpPr/>
          <p:nvPr/>
        </p:nvSpPr>
        <p:spPr>
          <a:xfrm>
            <a:off x="6228208" y="2319722"/>
            <a:ext cx="216000" cy="216000"/>
          </a:xfrm>
          <a:prstGeom prst="ellipse">
            <a:avLst/>
          </a:prstGeom>
          <a:solidFill>
            <a:srgbClr val="78B832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95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7688" y="2183110"/>
            <a:ext cx="986337" cy="686165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680235" y="846784"/>
            <a:ext cx="2655961" cy="3914775"/>
            <a:chOff x="3320195" y="1084799"/>
            <a:chExt cx="2655961" cy="391477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83" r="27387"/>
            <a:stretch/>
          </p:blipFill>
          <p:spPr>
            <a:xfrm>
              <a:off x="3632728" y="1084799"/>
              <a:ext cx="1790236" cy="391477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9" t="29615" r="13112"/>
            <a:stretch/>
          </p:blipFill>
          <p:spPr bwMode="auto">
            <a:xfrm>
              <a:off x="4285112" y="1395523"/>
              <a:ext cx="361277" cy="377106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094" y="2842220"/>
              <a:ext cx="448155" cy="355633"/>
            </a:xfrm>
            <a:prstGeom prst="rect">
              <a:avLst/>
            </a:prstGeom>
          </p:spPr>
        </p:pic>
        <p:sp>
          <p:nvSpPr>
            <p:cNvPr id="7" name="Полилиния 6"/>
            <p:cNvSpPr/>
            <p:nvPr/>
          </p:nvSpPr>
          <p:spPr>
            <a:xfrm rot="152540">
              <a:off x="4176458" y="1363178"/>
              <a:ext cx="619123" cy="442224"/>
            </a:xfrm>
            <a:custGeom>
              <a:avLst/>
              <a:gdLst>
                <a:gd name="connsiteX0" fmla="*/ 50417 w 625314"/>
                <a:gd name="connsiteY0" fmla="*/ 25477 h 442224"/>
                <a:gd name="connsiteX1" fmla="*/ 325796 w 625314"/>
                <a:gd name="connsiteY1" fmla="*/ 39599 h 442224"/>
                <a:gd name="connsiteX2" fmla="*/ 558809 w 625314"/>
                <a:gd name="connsiteY2" fmla="*/ 7824 h 442224"/>
                <a:gd name="connsiteX3" fmla="*/ 618827 w 625314"/>
                <a:gd name="connsiteY3" fmla="*/ 209063 h 442224"/>
                <a:gd name="connsiteX4" fmla="*/ 590583 w 625314"/>
                <a:gd name="connsiteY4" fmla="*/ 336161 h 442224"/>
                <a:gd name="connsiteX5" fmla="*/ 325796 w 625314"/>
                <a:gd name="connsiteY5" fmla="*/ 442076 h 442224"/>
                <a:gd name="connsiteX6" fmla="*/ 39825 w 625314"/>
                <a:gd name="connsiteY6" fmla="*/ 353813 h 442224"/>
                <a:gd name="connsiteX7" fmla="*/ 4520 w 625314"/>
                <a:gd name="connsiteY7" fmla="*/ 141983 h 442224"/>
                <a:gd name="connsiteX8" fmla="*/ 50417 w 625314"/>
                <a:gd name="connsiteY8" fmla="*/ 25477 h 44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314" h="442224">
                  <a:moveTo>
                    <a:pt x="50417" y="25477"/>
                  </a:moveTo>
                  <a:cubicBezTo>
                    <a:pt x="103963" y="8413"/>
                    <a:pt x="241064" y="42541"/>
                    <a:pt x="325796" y="39599"/>
                  </a:cubicBezTo>
                  <a:cubicBezTo>
                    <a:pt x="410528" y="36657"/>
                    <a:pt x="509971" y="-20420"/>
                    <a:pt x="558809" y="7824"/>
                  </a:cubicBezTo>
                  <a:cubicBezTo>
                    <a:pt x="607647" y="36068"/>
                    <a:pt x="613531" y="154340"/>
                    <a:pt x="618827" y="209063"/>
                  </a:cubicBezTo>
                  <a:cubicBezTo>
                    <a:pt x="624123" y="263786"/>
                    <a:pt x="639422" y="297325"/>
                    <a:pt x="590583" y="336161"/>
                  </a:cubicBezTo>
                  <a:cubicBezTo>
                    <a:pt x="541744" y="374997"/>
                    <a:pt x="417589" y="439134"/>
                    <a:pt x="325796" y="442076"/>
                  </a:cubicBezTo>
                  <a:cubicBezTo>
                    <a:pt x="234003" y="445018"/>
                    <a:pt x="93371" y="403828"/>
                    <a:pt x="39825" y="353813"/>
                  </a:cubicBezTo>
                  <a:cubicBezTo>
                    <a:pt x="-13721" y="303798"/>
                    <a:pt x="990" y="197882"/>
                    <a:pt x="4520" y="141983"/>
                  </a:cubicBezTo>
                  <a:cubicBezTo>
                    <a:pt x="8050" y="86084"/>
                    <a:pt x="-3129" y="42541"/>
                    <a:pt x="50417" y="25477"/>
                  </a:cubicBezTo>
                  <a:close/>
                </a:path>
              </a:pathLst>
            </a:custGeom>
            <a:solidFill>
              <a:srgbClr val="479B25">
                <a:alpha val="51000"/>
              </a:srgbClr>
            </a:solidFill>
            <a:ln w="12700">
              <a:solidFill>
                <a:srgbClr val="479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207" y="2921003"/>
              <a:ext cx="670253" cy="481229"/>
            </a:xfrm>
            <a:prstGeom prst="rect">
              <a:avLst/>
            </a:prstGeom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3428207" y="3393502"/>
              <a:ext cx="1647964" cy="391597"/>
            </a:xfrm>
            <a:prstGeom prst="roundRect">
              <a:avLst/>
            </a:prstGeom>
            <a:solidFill>
              <a:srgbClr val="FFFFFF">
                <a:alpha val="43137"/>
              </a:srgbClr>
            </a:solidFill>
            <a:ln>
              <a:solidFill>
                <a:srgbClr val="78B832"/>
              </a:solidFill>
            </a:ln>
          </p:spPr>
          <p:txBody>
            <a:bodyPr wrap="square" lIns="36000" tIns="0" rIns="36000" bIns="0">
              <a:spAutoFit/>
            </a:bodyPr>
            <a:lstStyle/>
            <a:p>
              <a:pPr algn="ctr" fontAlgn="t"/>
              <a:r>
                <a:rPr lang="ru-RU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Планшетный ПК</a:t>
              </a:r>
            </a:p>
            <a:p>
              <a:pPr algn="ctr" fontAlgn="t"/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синхронизирован с корпоративными информационными системами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265750" y="1837657"/>
              <a:ext cx="1710406" cy="272415"/>
            </a:xfrm>
            <a:prstGeom prst="roundRect">
              <a:avLst/>
            </a:prstGeom>
            <a:solidFill>
              <a:srgbClr val="FFFFFF">
                <a:alpha val="43137"/>
              </a:srgbClr>
            </a:solidFill>
            <a:ln>
              <a:solidFill>
                <a:srgbClr val="78B832"/>
              </a:solidFill>
            </a:ln>
          </p:spPr>
          <p:txBody>
            <a:bodyPr wrap="square" lIns="36000" tIns="0" rIns="36000" bIns="0">
              <a:spAutoFit/>
            </a:bodyPr>
            <a:lstStyle/>
            <a:p>
              <a:pPr algn="ctr" fontAlgn="t"/>
              <a:r>
                <a:rPr lang="ru-RU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Шлем дополненной реальности</a:t>
              </a:r>
            </a:p>
            <a:p>
              <a:pPr algn="ctr" fontAlgn="t"/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синхронизирован с диспетчерской схемой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419872" y="2494582"/>
              <a:ext cx="1467976" cy="272415"/>
            </a:xfrm>
            <a:prstGeom prst="roundRect">
              <a:avLst/>
            </a:prstGeom>
            <a:solidFill>
              <a:srgbClr val="FFFFFF">
                <a:alpha val="43137"/>
              </a:srgbClr>
            </a:solidFill>
            <a:ln>
              <a:solidFill>
                <a:srgbClr val="78B832"/>
              </a:solidFill>
            </a:ln>
          </p:spPr>
          <p:txBody>
            <a:bodyPr wrap="square" lIns="36000" tIns="0" rIns="36000" bIns="0">
              <a:spAutoFit/>
            </a:bodyPr>
            <a:lstStyle/>
            <a:p>
              <a:pPr algn="ctr" fontAlgn="t"/>
              <a:r>
                <a:rPr lang="ru-RU" sz="9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Датчик </a:t>
              </a:r>
              <a:r>
                <a:rPr lang="ru-RU" sz="9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контроля действий</a:t>
              </a:r>
            </a:p>
            <a:p>
              <a:pPr algn="ctr" fontAlgn="t"/>
              <a:r>
                <a:rPr lang="ru-RU" sz="7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приёмник ГЛОНАСС + пропуск</a:t>
              </a:r>
              <a:endPara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Скругленный прямоугольник 23"/>
            <p:cNvSpPr/>
            <p:nvPr/>
          </p:nvSpPr>
          <p:spPr>
            <a:xfrm>
              <a:off x="3320195" y="3245071"/>
              <a:ext cx="288000" cy="288000"/>
            </a:xfrm>
            <a:prstGeom prst="ellipse">
              <a:avLst/>
            </a:prstGeom>
            <a:solidFill>
              <a:srgbClr val="78B8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7" name="Скругленный прямоугольник 23"/>
            <p:cNvSpPr/>
            <p:nvPr/>
          </p:nvSpPr>
          <p:spPr>
            <a:xfrm>
              <a:off x="4752068" y="2665781"/>
              <a:ext cx="288000" cy="288000"/>
            </a:xfrm>
            <a:prstGeom prst="ellipse">
              <a:avLst/>
            </a:prstGeom>
            <a:solidFill>
              <a:srgbClr val="78B8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2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8" name="Скругленный прямоугольник 23"/>
            <p:cNvSpPr/>
            <p:nvPr/>
          </p:nvSpPr>
          <p:spPr>
            <a:xfrm>
              <a:off x="4125783" y="1657637"/>
              <a:ext cx="288000" cy="288000"/>
            </a:xfrm>
            <a:prstGeom prst="ellipse">
              <a:avLst/>
            </a:prstGeom>
            <a:solidFill>
              <a:srgbClr val="78B8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3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5" name="Круговая стрелка 14"/>
          <p:cNvSpPr/>
          <p:nvPr/>
        </p:nvSpPr>
        <p:spPr>
          <a:xfrm rot="11543427">
            <a:off x="2602396" y="466826"/>
            <a:ext cx="4500500" cy="4500500"/>
          </a:xfrm>
          <a:prstGeom prst="circularArrow">
            <a:avLst>
              <a:gd name="adj1" fmla="val 3811"/>
              <a:gd name="adj2" fmla="val 369418"/>
              <a:gd name="adj3" fmla="val 20444739"/>
              <a:gd name="adj4" fmla="val 21499109"/>
              <a:gd name="adj5" fmla="val 43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987" y="91814"/>
            <a:ext cx="7614807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ЦИФРОВОЙ ЭЛЕКТРОМОНТЁР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square" rtlCol="0">
            <a:spAutoFit/>
          </a:bodyPr>
          <a:lstStyle/>
          <a:p>
            <a:pPr algn="ctr"/>
            <a:fld id="{BC2B59FA-94E0-4A19-A130-819CA8969678}" type="slidenum">
              <a:rPr lang="ru-R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9</a:t>
            </a:fld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436212" y="713603"/>
            <a:ext cx="1044000" cy="432000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Arial Narrow" panose="020B0606020202030204" pitchFamily="34" charset="0"/>
              </a:rPr>
              <a:t>Направление </a:t>
            </a:r>
            <a:br>
              <a:rPr lang="ru-RU" sz="1050" b="1" dirty="0" smtClean="0">
                <a:latin typeface="Arial Narrow" panose="020B0606020202030204" pitchFamily="34" charset="0"/>
              </a:rPr>
            </a:br>
            <a:r>
              <a:rPr lang="ru-RU" sz="1050" b="1" dirty="0" smtClean="0">
                <a:latin typeface="Arial Narrow" panose="020B0606020202030204" pitchFamily="34" charset="0"/>
              </a:rPr>
              <a:t>к </a:t>
            </a:r>
            <a:r>
              <a:rPr lang="ru-RU" sz="1050" b="1" dirty="0">
                <a:latin typeface="Arial Narrow" panose="020B0606020202030204" pitchFamily="34" charset="0"/>
              </a:rPr>
              <a:t>месту </a:t>
            </a:r>
            <a:r>
              <a:rPr lang="ru-RU" sz="1050" b="1" dirty="0" smtClean="0">
                <a:latin typeface="Arial Narrow" panose="020B0606020202030204" pitchFamily="34" charset="0"/>
              </a:rPr>
              <a:t>работ</a:t>
            </a:r>
            <a:endParaRPr lang="ru-RU" sz="1050" b="1" dirty="0">
              <a:latin typeface="Arial Narrow" panose="020B0606020202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31840" y="713603"/>
            <a:ext cx="1044000" cy="432000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Arial Narrow" panose="020B0606020202030204" pitchFamily="34" charset="0"/>
              </a:rPr>
              <a:t>Ресурсное </a:t>
            </a:r>
          </a:p>
          <a:p>
            <a:pPr algn="ctr"/>
            <a:r>
              <a:rPr lang="ru-RU" sz="1050" b="1" dirty="0" smtClean="0">
                <a:latin typeface="Arial Narrow" panose="020B0606020202030204" pitchFamily="34" charset="0"/>
              </a:rPr>
              <a:t>обеспечение</a:t>
            </a:r>
            <a:endParaRPr lang="ru-RU" sz="1050" b="1" dirty="0">
              <a:latin typeface="Arial Narrow" panose="020B060602020203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336196" y="807554"/>
            <a:ext cx="2628292" cy="2160240"/>
          </a:xfrm>
          <a:prstGeom prst="roundRect">
            <a:avLst>
              <a:gd name="adj" fmla="val 3439"/>
            </a:avLst>
          </a:prstGeom>
          <a:noFill/>
          <a:ln w="12700"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endParaRPr lang="ru-RU" sz="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334532" y="2319770"/>
            <a:ext cx="1054440" cy="432000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Arial Narrow" panose="020B0606020202030204" pitchFamily="34" charset="0"/>
              </a:rPr>
              <a:t>Формирование задания</a:t>
            </a:r>
            <a:endParaRPr lang="ru-RU" sz="1050" b="1" dirty="0">
              <a:latin typeface="Arial Narrow" panose="020B0606020202030204" pitchFamily="34" charset="0"/>
            </a:endParaRPr>
          </a:p>
        </p:txBody>
      </p:sp>
      <p:sp>
        <p:nvSpPr>
          <p:cNvPr id="65" name="Стрелка вправо 7"/>
          <p:cNvSpPr/>
          <p:nvPr/>
        </p:nvSpPr>
        <p:spPr>
          <a:xfrm>
            <a:off x="6120172" y="2319770"/>
            <a:ext cx="1044000" cy="432000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Arial Narrow" panose="020B0606020202030204" pitchFamily="34" charset="0"/>
              </a:rPr>
              <a:t>Допуск на объект</a:t>
            </a:r>
            <a:endParaRPr lang="ru-RU" sz="1050" b="1" dirty="0">
              <a:latin typeface="Arial Narrow" panose="020B0606020202030204" pitchFamily="34" charset="0"/>
            </a:endParaRPr>
          </a:p>
        </p:txBody>
      </p:sp>
      <p:sp>
        <p:nvSpPr>
          <p:cNvPr id="66" name="Стрелка вправо 7"/>
          <p:cNvSpPr/>
          <p:nvPr/>
        </p:nvSpPr>
        <p:spPr>
          <a:xfrm>
            <a:off x="5904148" y="3773943"/>
            <a:ext cx="1044000" cy="432000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Arial Narrow" panose="020B0606020202030204" pitchFamily="34" charset="0"/>
              </a:rPr>
              <a:t>Выполнение работ</a:t>
            </a:r>
            <a:endParaRPr lang="ru-RU" sz="1050" b="1" dirty="0">
              <a:latin typeface="Arial Narrow" panose="020B0606020202030204" pitchFamily="34" charset="0"/>
            </a:endParaRPr>
          </a:p>
        </p:txBody>
      </p:sp>
      <p:sp>
        <p:nvSpPr>
          <p:cNvPr id="71" name="Стрелка вправо 7"/>
          <p:cNvSpPr/>
          <p:nvPr/>
        </p:nvSpPr>
        <p:spPr>
          <a:xfrm>
            <a:off x="2915932" y="3773943"/>
            <a:ext cx="1044000" cy="432000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Arial Narrow" panose="020B0606020202030204" pitchFamily="34" charset="0"/>
              </a:rPr>
              <a:t>Закрытие наряда</a:t>
            </a:r>
            <a:endParaRPr lang="ru-RU" sz="1050" b="1" dirty="0">
              <a:latin typeface="Arial Narrow" panose="020B0606020202030204" pitchFamily="34" charset="0"/>
            </a:endParaRPr>
          </a:p>
        </p:txBody>
      </p:sp>
      <p:sp>
        <p:nvSpPr>
          <p:cNvPr id="105" name="TextBox 6"/>
          <p:cNvSpPr txBox="1"/>
          <p:nvPr/>
        </p:nvSpPr>
        <p:spPr>
          <a:xfrm>
            <a:off x="177650" y="2330955"/>
            <a:ext cx="733464" cy="408623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r>
              <a:rPr lang="ru-RU" sz="9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СИСТЕМА УПРАВЛЕНИЯ</a:t>
            </a:r>
            <a:endParaRPr lang="ru-RU" sz="9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TextBox 14"/>
          <p:cNvSpPr txBox="1"/>
          <p:nvPr/>
        </p:nvSpPr>
        <p:spPr>
          <a:xfrm>
            <a:off x="523382" y="2247714"/>
            <a:ext cx="493680" cy="134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36000" bIns="3600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r>
              <a:rPr lang="en-US" sz="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CRM</a:t>
            </a:r>
            <a:endParaRPr lang="ru-RU" sz="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TextBox 14"/>
          <p:cNvSpPr txBox="1"/>
          <p:nvPr/>
        </p:nvSpPr>
        <p:spPr>
          <a:xfrm>
            <a:off x="59026" y="2247714"/>
            <a:ext cx="493680" cy="134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36000" bIns="3600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r>
              <a:rPr lang="ru-RU" sz="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ОИК</a:t>
            </a:r>
            <a:endParaRPr lang="ru-RU" sz="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TextBox 14"/>
          <p:cNvSpPr txBox="1"/>
          <p:nvPr/>
        </p:nvSpPr>
        <p:spPr>
          <a:xfrm>
            <a:off x="522743" y="2670971"/>
            <a:ext cx="493680" cy="134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36000" bIns="3600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r>
              <a:rPr lang="en-US" sz="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DMS</a:t>
            </a:r>
            <a:endParaRPr lang="ru-RU" sz="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TextBox 14"/>
          <p:cNvSpPr txBox="1"/>
          <p:nvPr/>
        </p:nvSpPr>
        <p:spPr>
          <a:xfrm>
            <a:off x="58585" y="2670971"/>
            <a:ext cx="493680" cy="134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36000" bIns="3600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r>
              <a:rPr lang="en-US" sz="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OMS</a:t>
            </a:r>
            <a:endParaRPr lang="ru-RU" sz="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6"/>
          <p:cNvSpPr txBox="1"/>
          <p:nvPr/>
        </p:nvSpPr>
        <p:spPr>
          <a:xfrm>
            <a:off x="1279587" y="2397444"/>
            <a:ext cx="666785" cy="25538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r>
              <a:rPr lang="ru-RU" sz="9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ДИСПЕТЧЕР</a:t>
            </a:r>
            <a:endParaRPr lang="ru-RU" sz="9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TextBox 6"/>
          <p:cNvSpPr txBox="1"/>
          <p:nvPr/>
        </p:nvSpPr>
        <p:spPr>
          <a:xfrm>
            <a:off x="771987" y="761757"/>
            <a:ext cx="1180220" cy="27241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r>
              <a:rPr lang="ru-RU" sz="1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Техприсоединение</a:t>
            </a:r>
            <a:endParaRPr lang="ru-RU" sz="1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TextBox 6"/>
          <p:cNvSpPr txBox="1"/>
          <p:nvPr/>
        </p:nvSpPr>
        <p:spPr>
          <a:xfrm>
            <a:off x="771987" y="1111203"/>
            <a:ext cx="1180220" cy="27241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r>
              <a:rPr lang="ru-RU" sz="1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Ремонт</a:t>
            </a:r>
            <a:endParaRPr lang="ru-RU" sz="1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TextBox 6"/>
          <p:cNvSpPr txBox="1"/>
          <p:nvPr/>
        </p:nvSpPr>
        <p:spPr>
          <a:xfrm>
            <a:off x="771987" y="3687874"/>
            <a:ext cx="1180220" cy="44267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r>
              <a:rPr lang="ru-RU" sz="1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Технологическое нарушение</a:t>
            </a:r>
            <a:endParaRPr lang="ru-RU" sz="1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TextBox 6"/>
          <p:cNvSpPr txBox="1"/>
          <p:nvPr/>
        </p:nvSpPr>
        <p:spPr>
          <a:xfrm>
            <a:off x="771987" y="4196929"/>
            <a:ext cx="1180220" cy="44267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r>
              <a:rPr lang="ru-RU" sz="1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Сигнал </a:t>
            </a:r>
            <a:br>
              <a:rPr lang="ru-RU" sz="1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 потребителя</a:t>
            </a:r>
            <a:endParaRPr lang="ru-RU" sz="1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8" name="Соединительная линия уступом 37"/>
          <p:cNvCxnSpPr>
            <a:stCxn id="6" idx="0"/>
            <a:endCxn id="88" idx="1"/>
          </p:cNvCxnSpPr>
          <p:nvPr/>
        </p:nvCxnSpPr>
        <p:spPr>
          <a:xfrm rot="5400000" flipH="1" flipV="1">
            <a:off x="13850" y="1424973"/>
            <a:ext cx="1285145" cy="231130"/>
          </a:xfrm>
          <a:prstGeom prst="bentConnector2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Соединительная линия уступом 100"/>
          <p:cNvCxnSpPr>
            <a:stCxn id="6" idx="2"/>
            <a:endCxn id="91" idx="1"/>
          </p:cNvCxnSpPr>
          <p:nvPr/>
        </p:nvCxnSpPr>
        <p:spPr>
          <a:xfrm rot="16200000" flipH="1">
            <a:off x="-118073" y="3528205"/>
            <a:ext cx="1548991" cy="231130"/>
          </a:xfrm>
          <a:prstGeom prst="bentConnector2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Соединительная линия уступом 101"/>
          <p:cNvCxnSpPr>
            <a:stCxn id="6" idx="2"/>
            <a:endCxn id="90" idx="1"/>
          </p:cNvCxnSpPr>
          <p:nvPr/>
        </p:nvCxnSpPr>
        <p:spPr>
          <a:xfrm rot="16200000" flipH="1">
            <a:off x="136454" y="3273678"/>
            <a:ext cx="1039936" cy="231130"/>
          </a:xfrm>
          <a:prstGeom prst="bentConnector2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>
            <a:stCxn id="6" idx="0"/>
            <a:endCxn id="89" idx="1"/>
          </p:cNvCxnSpPr>
          <p:nvPr/>
        </p:nvCxnSpPr>
        <p:spPr>
          <a:xfrm rot="5400000" flipH="1" flipV="1">
            <a:off x="188573" y="1599696"/>
            <a:ext cx="935699" cy="231130"/>
          </a:xfrm>
          <a:prstGeom prst="bentConnector2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Соединительная линия уступом 123"/>
          <p:cNvCxnSpPr>
            <a:stCxn id="89" idx="3"/>
            <a:endCxn id="64" idx="1"/>
          </p:cNvCxnSpPr>
          <p:nvPr/>
        </p:nvCxnSpPr>
        <p:spPr>
          <a:xfrm>
            <a:off x="1952207" y="1247411"/>
            <a:ext cx="382325" cy="1288359"/>
          </a:xfrm>
          <a:prstGeom prst="bentConnector3">
            <a:avLst>
              <a:gd name="adj1" fmla="val 50000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Соединительная линия уступом 126"/>
          <p:cNvCxnSpPr>
            <a:stCxn id="88" idx="3"/>
            <a:endCxn id="86" idx="0"/>
          </p:cNvCxnSpPr>
          <p:nvPr/>
        </p:nvCxnSpPr>
        <p:spPr>
          <a:xfrm>
            <a:off x="1952207" y="897965"/>
            <a:ext cx="193148" cy="655549"/>
          </a:xfrm>
          <a:prstGeom prst="bentConnector2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>
            <a:stCxn id="91" idx="3"/>
            <a:endCxn id="64" idx="1"/>
          </p:cNvCxnSpPr>
          <p:nvPr/>
        </p:nvCxnSpPr>
        <p:spPr>
          <a:xfrm flipV="1">
            <a:off x="1952207" y="2535770"/>
            <a:ext cx="382325" cy="1882496"/>
          </a:xfrm>
          <a:prstGeom prst="bentConnector3">
            <a:avLst>
              <a:gd name="adj1" fmla="val 50000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Соединительная линия уступом 130"/>
          <p:cNvCxnSpPr>
            <a:stCxn id="90" idx="3"/>
            <a:endCxn id="87" idx="2"/>
          </p:cNvCxnSpPr>
          <p:nvPr/>
        </p:nvCxnSpPr>
        <p:spPr>
          <a:xfrm flipV="1">
            <a:off x="1952207" y="3399333"/>
            <a:ext cx="191162" cy="509878"/>
          </a:xfrm>
          <a:prstGeom prst="bentConnector2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117233" y="4876006"/>
            <a:ext cx="8909535" cy="279796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Цифровизация определяет новые квалификационные требования на рынке труда </a:t>
            </a:r>
          </a:p>
        </p:txBody>
      </p:sp>
      <p:sp>
        <p:nvSpPr>
          <p:cNvPr id="142" name="Скругленный прямоугольник 23"/>
          <p:cNvSpPr/>
          <p:nvPr/>
        </p:nvSpPr>
        <p:spPr>
          <a:xfrm>
            <a:off x="3244972" y="2131945"/>
            <a:ext cx="288000" cy="288000"/>
          </a:xfrm>
          <a:prstGeom prst="ellipse">
            <a:avLst/>
          </a:prstGeom>
          <a:solidFill>
            <a:srgbClr val="78B8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3" name="Скругленный прямоугольник 23"/>
          <p:cNvSpPr/>
          <p:nvPr/>
        </p:nvSpPr>
        <p:spPr>
          <a:xfrm>
            <a:off x="4031840" y="519538"/>
            <a:ext cx="288000" cy="288000"/>
          </a:xfrm>
          <a:prstGeom prst="ellipse">
            <a:avLst/>
          </a:prstGeom>
          <a:solidFill>
            <a:srgbClr val="78B8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4" name="Скругленный прямоугольник 23"/>
          <p:cNvSpPr/>
          <p:nvPr/>
        </p:nvSpPr>
        <p:spPr>
          <a:xfrm>
            <a:off x="6298290" y="535670"/>
            <a:ext cx="288000" cy="288000"/>
          </a:xfrm>
          <a:prstGeom prst="ellipse">
            <a:avLst/>
          </a:prstGeom>
          <a:solidFill>
            <a:srgbClr val="78B8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5" name="Скругленный прямоугольник 23"/>
          <p:cNvSpPr/>
          <p:nvPr/>
        </p:nvSpPr>
        <p:spPr>
          <a:xfrm>
            <a:off x="6516933" y="535670"/>
            <a:ext cx="288000" cy="288000"/>
          </a:xfrm>
          <a:prstGeom prst="ellipse">
            <a:avLst/>
          </a:prstGeom>
          <a:solidFill>
            <a:srgbClr val="78B8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6" name="Скругленный прямоугольник 23"/>
          <p:cNvSpPr/>
          <p:nvPr/>
        </p:nvSpPr>
        <p:spPr>
          <a:xfrm>
            <a:off x="7020172" y="2166399"/>
            <a:ext cx="288000" cy="288000"/>
          </a:xfrm>
          <a:prstGeom prst="ellipse">
            <a:avLst/>
          </a:prstGeom>
          <a:solidFill>
            <a:srgbClr val="78B8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7" name="Скругленный прямоугольник 23"/>
          <p:cNvSpPr/>
          <p:nvPr/>
        </p:nvSpPr>
        <p:spPr>
          <a:xfrm>
            <a:off x="6768244" y="3615898"/>
            <a:ext cx="288000" cy="288000"/>
          </a:xfrm>
          <a:prstGeom prst="ellipse">
            <a:avLst/>
          </a:prstGeom>
          <a:solidFill>
            <a:srgbClr val="78B8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8" name="Скругленный прямоугольник 23"/>
          <p:cNvSpPr/>
          <p:nvPr/>
        </p:nvSpPr>
        <p:spPr>
          <a:xfrm>
            <a:off x="6997792" y="3615898"/>
            <a:ext cx="288000" cy="288000"/>
          </a:xfrm>
          <a:prstGeom prst="ellipse">
            <a:avLst/>
          </a:prstGeom>
          <a:solidFill>
            <a:srgbClr val="78B8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9" name="Скругленный прямоугольник 23"/>
          <p:cNvSpPr/>
          <p:nvPr/>
        </p:nvSpPr>
        <p:spPr>
          <a:xfrm>
            <a:off x="3788247" y="3640497"/>
            <a:ext cx="288000" cy="288000"/>
          </a:xfrm>
          <a:prstGeom prst="ellipse">
            <a:avLst/>
          </a:prstGeom>
          <a:solidFill>
            <a:srgbClr val="78B8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773599" y="807554"/>
            <a:ext cx="1203951" cy="338554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Эффекты</a:t>
            </a:r>
            <a:endParaRPr lang="ru-RU" sz="1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18" name="Группа 117"/>
          <p:cNvGrpSpPr/>
          <p:nvPr/>
        </p:nvGrpSpPr>
        <p:grpSpPr>
          <a:xfrm>
            <a:off x="7812360" y="1259624"/>
            <a:ext cx="1203951" cy="700058"/>
            <a:chOff x="7812360" y="1259624"/>
            <a:chExt cx="1203951" cy="700058"/>
          </a:xfrm>
        </p:grpSpPr>
        <p:grpSp>
          <p:nvGrpSpPr>
            <p:cNvPr id="103" name="Группа 102"/>
            <p:cNvGrpSpPr/>
            <p:nvPr/>
          </p:nvGrpSpPr>
          <p:grpSpPr>
            <a:xfrm>
              <a:off x="7812360" y="1259624"/>
              <a:ext cx="1203951" cy="700058"/>
              <a:chOff x="7920372" y="1187616"/>
              <a:chExt cx="1203951" cy="700058"/>
            </a:xfrm>
          </p:grpSpPr>
          <p:grpSp>
            <p:nvGrpSpPr>
              <p:cNvPr id="99" name="Группа 98"/>
              <p:cNvGrpSpPr/>
              <p:nvPr/>
            </p:nvGrpSpPr>
            <p:grpSpPr>
              <a:xfrm>
                <a:off x="7956376" y="1450482"/>
                <a:ext cx="1116124" cy="437192"/>
                <a:chOff x="7848364" y="1168264"/>
                <a:chExt cx="1116124" cy="437192"/>
              </a:xfrm>
            </p:grpSpPr>
            <p:pic>
              <p:nvPicPr>
                <p:cNvPr id="1027" name="Picture 3" descr="C:\Users\Bogomolov_AY.HQ\Desktop\КЦС 22-12\рм\Цифровой монтер\часы1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364" y="1168264"/>
                  <a:ext cx="437192" cy="4371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3" descr="C:\Users\Bogomolov_AY.HQ\Desktop\КЦС 22-12\рм\Цифровой монтер\часы1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7296" y="1168264"/>
                  <a:ext cx="437192" cy="4371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8" name="Пирог 97"/>
                <p:cNvSpPr/>
                <p:nvPr/>
              </p:nvSpPr>
              <p:spPr>
                <a:xfrm rot="19902145">
                  <a:off x="8597673" y="1261777"/>
                  <a:ext cx="296715" cy="296715"/>
                </a:xfrm>
                <a:prstGeom prst="pie">
                  <a:avLst>
                    <a:gd name="adj1" fmla="val 18874763"/>
                    <a:gd name="adj2" fmla="val 206449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0" name="Стрелка вправо 99"/>
              <p:cNvSpPr/>
              <p:nvPr/>
            </p:nvSpPr>
            <p:spPr>
              <a:xfrm>
                <a:off x="8433736" y="1562174"/>
                <a:ext cx="180020" cy="217488"/>
              </a:xfrm>
              <a:prstGeom prst="rightArrow">
                <a:avLst/>
              </a:prstGeom>
              <a:gradFill flip="none" rotWithShape="1">
                <a:gsLst>
                  <a:gs pos="48000">
                    <a:srgbClr val="479B25"/>
                  </a:gs>
                  <a:gs pos="99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Прямоугольник 155"/>
              <p:cNvSpPr/>
              <p:nvPr/>
            </p:nvSpPr>
            <p:spPr>
              <a:xfrm>
                <a:off x="7920372" y="1187616"/>
                <a:ext cx="1203951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spAutoFit/>
              </a:bodyPr>
              <a:lstStyle/>
              <a:p>
                <a:pPr algn="ctr"/>
                <a:r>
                  <a:rPr lang="ru-RU" sz="1050" b="1" dirty="0" smtClean="0">
                    <a:solidFill>
                      <a:schemeClr val="accent1"/>
                    </a:solidFill>
                    <a:latin typeface="Arial Narrow" panose="020B0606020202030204" pitchFamily="34" charset="0"/>
                  </a:rPr>
                  <a:t>Время работ</a:t>
                </a:r>
                <a:endParaRPr lang="ru-RU" sz="1050" b="1" dirty="0">
                  <a:solidFill>
                    <a:schemeClr val="accent1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03" name="Скругленный прямоугольник 23"/>
            <p:cNvSpPr/>
            <p:nvPr/>
          </p:nvSpPr>
          <p:spPr>
            <a:xfrm>
              <a:off x="7991607" y="1684306"/>
              <a:ext cx="152745" cy="15123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3</a:t>
              </a:r>
              <a:endParaRPr lang="ru-RU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4" name="Скругленный прямоугольник 23"/>
            <p:cNvSpPr/>
            <p:nvPr/>
          </p:nvSpPr>
          <p:spPr>
            <a:xfrm>
              <a:off x="8666556" y="1681236"/>
              <a:ext cx="158947" cy="15737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&lt;</a:t>
              </a:r>
              <a:r>
                <a:rPr lang="en-US" sz="105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</a:t>
              </a:r>
              <a:endParaRPr lang="ru-RU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7828643" y="2093617"/>
            <a:ext cx="1209333" cy="837422"/>
            <a:chOff x="7914990" y="3184326"/>
            <a:chExt cx="1209333" cy="837422"/>
          </a:xfrm>
        </p:grpSpPr>
        <p:grpSp>
          <p:nvGrpSpPr>
            <p:cNvPr id="176" name="Группа 175"/>
            <p:cNvGrpSpPr/>
            <p:nvPr/>
          </p:nvGrpSpPr>
          <p:grpSpPr>
            <a:xfrm>
              <a:off x="7920372" y="3184326"/>
              <a:ext cx="1203951" cy="612068"/>
              <a:chOff x="7920372" y="1167594"/>
              <a:chExt cx="1203951" cy="612068"/>
            </a:xfrm>
          </p:grpSpPr>
          <p:sp>
            <p:nvSpPr>
              <p:cNvPr id="177" name="Стрелка вправо 176"/>
              <p:cNvSpPr/>
              <p:nvPr/>
            </p:nvSpPr>
            <p:spPr>
              <a:xfrm>
                <a:off x="8433736" y="1562174"/>
                <a:ext cx="180020" cy="217488"/>
              </a:xfrm>
              <a:prstGeom prst="rightArrow">
                <a:avLst/>
              </a:prstGeom>
              <a:gradFill flip="none" rotWithShape="1">
                <a:gsLst>
                  <a:gs pos="48000">
                    <a:srgbClr val="479B25"/>
                  </a:gs>
                  <a:gs pos="99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Прямоугольник 177"/>
              <p:cNvSpPr/>
              <p:nvPr/>
            </p:nvSpPr>
            <p:spPr>
              <a:xfrm>
                <a:off x="7920372" y="1167594"/>
                <a:ext cx="1203951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spAutoFit/>
              </a:bodyPr>
              <a:lstStyle/>
              <a:p>
                <a:pPr algn="ctr"/>
                <a:r>
                  <a:rPr lang="ru-RU" sz="1050" b="1" dirty="0" smtClean="0">
                    <a:solidFill>
                      <a:schemeClr val="accent1"/>
                    </a:solidFill>
                    <a:latin typeface="Arial Narrow" panose="020B0606020202030204" pitchFamily="34" charset="0"/>
                  </a:rPr>
                  <a:t>Расходы</a:t>
                </a:r>
                <a:endParaRPr lang="ru-RU" sz="1050" b="1" dirty="0">
                  <a:solidFill>
                    <a:schemeClr val="accent1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90" name="Блок-схема: память с прямым доступом 189"/>
            <p:cNvSpPr/>
            <p:nvPr/>
          </p:nvSpPr>
          <p:spPr>
            <a:xfrm rot="16200000">
              <a:off x="8782666" y="3519867"/>
              <a:ext cx="88938" cy="191549"/>
            </a:xfrm>
            <a:prstGeom prst="flowChartMagneticDrum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8" name="Группа 107"/>
            <p:cNvGrpSpPr/>
            <p:nvPr/>
          </p:nvGrpSpPr>
          <p:grpSpPr>
            <a:xfrm>
              <a:off x="7956376" y="3471850"/>
              <a:ext cx="350018" cy="354468"/>
              <a:chOff x="7897471" y="4089490"/>
              <a:chExt cx="350018" cy="354468"/>
            </a:xfrm>
          </p:grpSpPr>
          <p:grpSp>
            <p:nvGrpSpPr>
              <p:cNvPr id="107" name="Группа 106"/>
              <p:cNvGrpSpPr/>
              <p:nvPr/>
            </p:nvGrpSpPr>
            <p:grpSpPr>
              <a:xfrm>
                <a:off x="7956376" y="4089490"/>
                <a:ext cx="191552" cy="260468"/>
                <a:chOff x="7956376" y="4089490"/>
                <a:chExt cx="191552" cy="260468"/>
              </a:xfrm>
            </p:grpSpPr>
            <p:sp>
              <p:nvSpPr>
                <p:cNvPr id="184" name="Блок-схема: память с прямым доступом 183"/>
                <p:cNvSpPr/>
                <p:nvPr/>
              </p:nvSpPr>
              <p:spPr>
                <a:xfrm rot="16200000">
                  <a:off x="8007682" y="4209714"/>
                  <a:ext cx="88938" cy="191549"/>
                </a:xfrm>
                <a:prstGeom prst="flowChartMagneticDrum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7" name="Блок-схема: память с прямым доступом 186"/>
                <p:cNvSpPr/>
                <p:nvPr/>
              </p:nvSpPr>
              <p:spPr>
                <a:xfrm rot="16200000">
                  <a:off x="8007683" y="4153324"/>
                  <a:ext cx="88938" cy="191549"/>
                </a:xfrm>
                <a:prstGeom prst="flowChartMagneticDrum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8" name="Блок-схема: память с прямым доступом 187"/>
                <p:cNvSpPr/>
                <p:nvPr/>
              </p:nvSpPr>
              <p:spPr>
                <a:xfrm rot="16200000">
                  <a:off x="8007684" y="4092093"/>
                  <a:ext cx="88938" cy="191549"/>
                </a:xfrm>
                <a:prstGeom prst="flowChartMagneticDrum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9" name="Блок-схема: память с прямым доступом 188"/>
                <p:cNvSpPr/>
                <p:nvPr/>
              </p:nvSpPr>
              <p:spPr>
                <a:xfrm rot="16200000">
                  <a:off x="8007685" y="4038184"/>
                  <a:ext cx="88938" cy="191549"/>
                </a:xfrm>
                <a:prstGeom prst="flowChartMagneticDrum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2" name="Группа 191"/>
              <p:cNvGrpSpPr/>
              <p:nvPr/>
            </p:nvGrpSpPr>
            <p:grpSpPr>
              <a:xfrm>
                <a:off x="8055937" y="4143398"/>
                <a:ext cx="191552" cy="260468"/>
                <a:chOff x="7956376" y="4089490"/>
                <a:chExt cx="191552" cy="260468"/>
              </a:xfrm>
            </p:grpSpPr>
            <p:sp>
              <p:nvSpPr>
                <p:cNvPr id="193" name="Блок-схема: память с прямым доступом 192"/>
                <p:cNvSpPr/>
                <p:nvPr/>
              </p:nvSpPr>
              <p:spPr>
                <a:xfrm rot="16200000">
                  <a:off x="8007682" y="4209714"/>
                  <a:ext cx="88938" cy="191549"/>
                </a:xfrm>
                <a:prstGeom prst="flowChartMagneticDrum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" name="Блок-схема: память с прямым доступом 193"/>
                <p:cNvSpPr/>
                <p:nvPr/>
              </p:nvSpPr>
              <p:spPr>
                <a:xfrm rot="16200000">
                  <a:off x="8007683" y="4153324"/>
                  <a:ext cx="88938" cy="191549"/>
                </a:xfrm>
                <a:prstGeom prst="flowChartMagneticDrum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" name="Блок-схема: память с прямым доступом 194"/>
                <p:cNvSpPr/>
                <p:nvPr/>
              </p:nvSpPr>
              <p:spPr>
                <a:xfrm rot="16200000">
                  <a:off x="8007684" y="4092093"/>
                  <a:ext cx="88938" cy="191549"/>
                </a:xfrm>
                <a:prstGeom prst="flowChartMagneticDrum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" name="Блок-схема: память с прямым доступом 195"/>
                <p:cNvSpPr/>
                <p:nvPr/>
              </p:nvSpPr>
              <p:spPr>
                <a:xfrm rot="16200000">
                  <a:off x="8007685" y="4038184"/>
                  <a:ext cx="88938" cy="191549"/>
                </a:xfrm>
                <a:prstGeom prst="flowChartMagneticDrum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7" name="Группа 196"/>
              <p:cNvGrpSpPr/>
              <p:nvPr/>
            </p:nvGrpSpPr>
            <p:grpSpPr>
              <a:xfrm>
                <a:off x="7897471" y="4183490"/>
                <a:ext cx="191552" cy="260468"/>
                <a:chOff x="7956376" y="4089490"/>
                <a:chExt cx="191552" cy="260468"/>
              </a:xfrm>
            </p:grpSpPr>
            <p:sp>
              <p:nvSpPr>
                <p:cNvPr id="198" name="Блок-схема: память с прямым доступом 197"/>
                <p:cNvSpPr/>
                <p:nvPr/>
              </p:nvSpPr>
              <p:spPr>
                <a:xfrm rot="16200000">
                  <a:off x="8007682" y="4209714"/>
                  <a:ext cx="88938" cy="191549"/>
                </a:xfrm>
                <a:prstGeom prst="flowChartMagneticDrum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" name="Блок-схема: память с прямым доступом 198"/>
                <p:cNvSpPr/>
                <p:nvPr/>
              </p:nvSpPr>
              <p:spPr>
                <a:xfrm rot="16200000">
                  <a:off x="8007683" y="4153324"/>
                  <a:ext cx="88938" cy="191549"/>
                </a:xfrm>
                <a:prstGeom prst="flowChartMagneticDrum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" name="Блок-схема: память с прямым доступом 199"/>
                <p:cNvSpPr/>
                <p:nvPr/>
              </p:nvSpPr>
              <p:spPr>
                <a:xfrm rot="16200000">
                  <a:off x="8007684" y="4092093"/>
                  <a:ext cx="88938" cy="191549"/>
                </a:xfrm>
                <a:prstGeom prst="flowChartMagneticDrum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" name="Блок-схема: память с прямым доступом 200"/>
                <p:cNvSpPr/>
                <p:nvPr/>
              </p:nvSpPr>
              <p:spPr>
                <a:xfrm rot="16200000">
                  <a:off x="8007685" y="4038184"/>
                  <a:ext cx="88938" cy="191549"/>
                </a:xfrm>
                <a:prstGeom prst="flowChartMagneticDrum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205" name="Скругленный прямоугольник 23"/>
            <p:cNvSpPr/>
            <p:nvPr/>
          </p:nvSpPr>
          <p:spPr>
            <a:xfrm>
              <a:off x="8009815" y="3723878"/>
              <a:ext cx="270597" cy="151232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110</a:t>
              </a:r>
              <a:endParaRPr lang="ru-RU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6" name="Скругленный прямоугольник 23"/>
            <p:cNvSpPr/>
            <p:nvPr/>
          </p:nvSpPr>
          <p:spPr>
            <a:xfrm>
              <a:off x="8734723" y="3680658"/>
              <a:ext cx="184822" cy="151232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15</a:t>
              </a:r>
              <a:endParaRPr lang="ru-RU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7914990" y="3821693"/>
              <a:ext cx="492443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тыс. руб.</a:t>
              </a:r>
              <a:endParaRPr lang="ru-RU" sz="1600" dirty="0"/>
            </a:p>
          </p:txBody>
        </p:sp>
        <p:sp>
          <p:nvSpPr>
            <p:cNvPr id="208" name="Прямоугольник 207"/>
            <p:cNvSpPr/>
            <p:nvPr/>
          </p:nvSpPr>
          <p:spPr>
            <a:xfrm>
              <a:off x="8603850" y="3782827"/>
              <a:ext cx="492443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тыс. руб.</a:t>
              </a:r>
              <a:endParaRPr lang="ru-RU" sz="1600" dirty="0"/>
            </a:p>
          </p:txBody>
        </p:sp>
      </p:grpSp>
      <p:sp>
        <p:nvSpPr>
          <p:cNvPr id="117" name="Скругленный прямоугольник 116"/>
          <p:cNvSpPr/>
          <p:nvPr/>
        </p:nvSpPr>
        <p:spPr>
          <a:xfrm>
            <a:off x="7704348" y="1157244"/>
            <a:ext cx="1311963" cy="1897076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6" idx="3"/>
            <a:endCxn id="43" idx="1"/>
          </p:cNvCxnSpPr>
          <p:nvPr/>
        </p:nvCxnSpPr>
        <p:spPr>
          <a:xfrm flipV="1">
            <a:off x="1034025" y="2525139"/>
            <a:ext cx="245562" cy="10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7897430" y="1759627"/>
            <a:ext cx="34336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часа</a:t>
            </a:r>
            <a:endParaRPr lang="ru-RU" sz="1600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8579533" y="1759627"/>
            <a:ext cx="34336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часа</a:t>
            </a:r>
            <a:endParaRPr lang="ru-RU" sz="1600" dirty="0"/>
          </a:p>
        </p:txBody>
      </p:sp>
      <p:sp>
        <p:nvSpPr>
          <p:cNvPr id="112" name="Номер слайда 5"/>
          <p:cNvSpPr txBox="1">
            <a:spLocks/>
          </p:cNvSpPr>
          <p:nvPr/>
        </p:nvSpPr>
        <p:spPr>
          <a:xfrm>
            <a:off x="8768514" y="91814"/>
            <a:ext cx="467072" cy="40011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>
            <a:defPPr>
              <a:defRPr lang="ru-RU"/>
            </a:defPPr>
            <a:lvl1pPr marL="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3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3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4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C2B59FA-94E0-4A19-A130-819CA8969678}" type="slidenum">
              <a:rPr lang="ru-R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9</a:t>
            </a:fld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TextBox 6"/>
          <p:cNvSpPr txBox="1"/>
          <p:nvPr/>
        </p:nvSpPr>
        <p:spPr>
          <a:xfrm>
            <a:off x="1701997" y="1553514"/>
            <a:ext cx="886716" cy="459700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Плановое задание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TextBox 6"/>
          <p:cNvSpPr txBox="1"/>
          <p:nvPr/>
        </p:nvSpPr>
        <p:spPr>
          <a:xfrm>
            <a:off x="1700011" y="2939633"/>
            <a:ext cx="886716" cy="4597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rIns="3600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21"/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Внеплановое задание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1" name="Скругленный прямоугольник 23"/>
          <p:cNvSpPr/>
          <p:nvPr/>
        </p:nvSpPr>
        <p:spPr>
          <a:xfrm>
            <a:off x="7738314" y="3447306"/>
            <a:ext cx="288000" cy="288000"/>
          </a:xfrm>
          <a:prstGeom prst="ellipse">
            <a:avLst/>
          </a:prstGeom>
          <a:solidFill>
            <a:srgbClr val="78B8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7967950" y="3437907"/>
            <a:ext cx="1386178" cy="288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Применение планшетного ПК</a:t>
            </a:r>
            <a:endParaRPr lang="ru-RU" sz="1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23" name="Скругленный прямоугольник 23"/>
          <p:cNvSpPr/>
          <p:nvPr/>
        </p:nvSpPr>
        <p:spPr>
          <a:xfrm>
            <a:off x="7738314" y="3859152"/>
            <a:ext cx="288000" cy="288000"/>
          </a:xfrm>
          <a:prstGeom prst="ellipse">
            <a:avLst/>
          </a:prstGeom>
          <a:solidFill>
            <a:srgbClr val="78B8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7967950" y="3849753"/>
            <a:ext cx="1386178" cy="288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Контроль местоположения</a:t>
            </a:r>
            <a:endParaRPr lang="ru-RU" sz="1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26" name="Скругленный прямоугольник 23"/>
          <p:cNvSpPr/>
          <p:nvPr/>
        </p:nvSpPr>
        <p:spPr>
          <a:xfrm>
            <a:off x="7738314" y="4284749"/>
            <a:ext cx="288000" cy="288000"/>
          </a:xfrm>
          <a:prstGeom prst="ellipse">
            <a:avLst/>
          </a:prstGeom>
          <a:solidFill>
            <a:srgbClr val="78B8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7967950" y="4280031"/>
            <a:ext cx="1386178" cy="576584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Применение технологии «Дополненная реальность»</a:t>
            </a:r>
            <a:endParaRPr lang="ru-RU" sz="1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15132</TotalTime>
  <Words>1304</Words>
  <Application>Microsoft Office PowerPoint</Application>
  <PresentationFormat>Экран (16:9)</PresentationFormat>
  <Paragraphs>373</Paragraphs>
  <Slides>18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 Narrow</vt:lpstr>
      <vt:lpstr>Batang</vt:lpstr>
      <vt:lpstr>Calibri</vt:lpstr>
      <vt:lpstr>PF Din Text Cond Pro Light</vt:lpstr>
      <vt:lpstr>PF DinText Pro Medium</vt:lpstr>
      <vt:lpstr>Times New Roman</vt:lpstr>
      <vt:lpstr>Wingdings</vt:lpstr>
      <vt:lpstr>Тема Office</vt:lpstr>
      <vt:lpstr>1_Тема Office</vt:lpstr>
      <vt:lpstr>Документ</vt:lpstr>
      <vt:lpstr>Презентация PowerPoint</vt:lpstr>
      <vt:lpstr>Общая характеристика организации</vt:lpstr>
      <vt:lpstr>Цель и задачи проекта</vt:lpstr>
      <vt:lpstr>Цифровая трансформация 2020-2030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Богомолов А.Ю.</dc:creator>
  <cp:lastModifiedBy>Постнов Андрей Борисович</cp:lastModifiedBy>
  <cp:revision>886</cp:revision>
  <cp:lastPrinted>2018-03-06T05:53:47Z</cp:lastPrinted>
  <dcterms:created xsi:type="dcterms:W3CDTF">2014-10-09T07:34:31Z</dcterms:created>
  <dcterms:modified xsi:type="dcterms:W3CDTF">2020-11-10T08:17:08Z</dcterms:modified>
</cp:coreProperties>
</file>