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3" r:id="rId2"/>
    <p:sldId id="421" r:id="rId3"/>
    <p:sldId id="422" r:id="rId4"/>
    <p:sldId id="423" r:id="rId5"/>
    <p:sldId id="277" r:id="rId6"/>
    <p:sldId id="326" r:id="rId7"/>
    <p:sldId id="425" r:id="rId8"/>
    <p:sldId id="426" r:id="rId9"/>
    <p:sldId id="427" r:id="rId10"/>
    <p:sldId id="420" r:id="rId11"/>
    <p:sldId id="429" r:id="rId12"/>
    <p:sldId id="431" r:id="rId13"/>
    <p:sldId id="432" r:id="rId14"/>
    <p:sldId id="435" r:id="rId15"/>
    <p:sldId id="430" r:id="rId16"/>
    <p:sldId id="433" r:id="rId17"/>
    <p:sldId id="434" r:id="rId18"/>
  </p:sldIdLst>
  <p:sldSz cx="12192000" cy="6858000"/>
  <p:notesSz cx="6858000" cy="9947275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A55F"/>
    <a:srgbClr val="37441C"/>
    <a:srgbClr val="7B9252"/>
    <a:srgbClr val="649818"/>
    <a:srgbClr val="5C9D2F"/>
    <a:srgbClr val="12BA12"/>
    <a:srgbClr val="63BF25"/>
    <a:srgbClr val="6C9A4A"/>
    <a:srgbClr val="99AF71"/>
    <a:srgbClr val="B0D9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2" autoAdjust="0"/>
    <p:restoredTop sz="93135" autoAdjust="0"/>
  </p:normalViewPr>
  <p:slideViewPr>
    <p:cSldViewPr>
      <p:cViewPr varScale="1">
        <p:scale>
          <a:sx n="63" d="100"/>
          <a:sy n="63" d="100"/>
        </p:scale>
        <p:origin x="94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F28E41B6-5949-452D-A944-D2F92DF24E26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764"/>
            <a:ext cx="2972547" cy="4979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764"/>
            <a:ext cx="2972547" cy="4979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01A2A794-C862-4232-8D4C-1482BF3A4B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640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17FA9EA2-8FA2-4439-90BA-EA669B3856AB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6125"/>
            <a:ext cx="66325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A0534738-20DD-4F36-AC84-6BE15012DC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067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4738-20DD-4F36-AC84-6BE15012DC0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432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4738-20DD-4F36-AC84-6BE15012DC0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73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4738-20DD-4F36-AC84-6BE15012DC0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20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4738-20DD-4F36-AC84-6BE15012DC0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898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4738-20DD-4F36-AC84-6BE15012DC0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986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4738-20DD-4F36-AC84-6BE15012DC0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230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4738-20DD-4F36-AC84-6BE15012DC0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211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4738-20DD-4F36-AC84-6BE15012DC0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575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4738-20DD-4F36-AC84-6BE15012DC0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810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4738-20DD-4F36-AC84-6BE15012DC0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320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4738-20DD-4F36-AC84-6BE15012DC0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481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4738-20DD-4F36-AC84-6BE15012DC0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716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789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4738-20DD-4F36-AC84-6BE15012DC0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950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789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4738-20DD-4F36-AC84-6BE15012DC0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950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4738-20DD-4F36-AC84-6BE15012DC0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215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4738-20DD-4F36-AC84-6BE15012DC0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828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34738-20DD-4F36-AC84-6BE15012DC0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03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2B5B-99DF-4279-84FD-9E2C11780ED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8F85-860C-42C5-9788-5F0A0083C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865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2B5B-99DF-4279-84FD-9E2C11780ED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8F85-860C-42C5-9788-5F0A0083C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67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2B5B-99DF-4279-84FD-9E2C11780ED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8F85-860C-42C5-9788-5F0A0083C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457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1371" y="44624"/>
            <a:ext cx="11328829" cy="10877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6D8112-1D09-44AB-BD25-659ADE5441B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43933" y="1251816"/>
            <a:ext cx="11912601" cy="0"/>
          </a:xfrm>
          <a:prstGeom prst="line">
            <a:avLst/>
          </a:prstGeom>
          <a:ln w="12700" cmpd="sng">
            <a:solidFill>
              <a:srgbClr val="A0C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32000" y="1422000"/>
            <a:ext cx="11328400" cy="4968974"/>
          </a:xfrm>
        </p:spPr>
        <p:txBody>
          <a:bodyPr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3" name="Picture 12" descr="Logo_Colou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6427" y="229627"/>
            <a:ext cx="1992141" cy="45664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43340" y="6525344"/>
            <a:ext cx="11912601" cy="0"/>
          </a:xfrm>
          <a:prstGeom prst="line">
            <a:avLst/>
          </a:prstGeom>
          <a:ln w="12700" cmpd="sng">
            <a:solidFill>
              <a:srgbClr val="A0C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057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3933" y="1251816"/>
            <a:ext cx="11912601" cy="0"/>
          </a:xfrm>
          <a:prstGeom prst="line">
            <a:avLst/>
          </a:prstGeom>
          <a:ln w="12700" cmpd="sng">
            <a:solidFill>
              <a:srgbClr val="A0C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D8112-1D09-44AB-BD25-659ADE5441B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31800" y="1422000"/>
            <a:ext cx="11328400" cy="4887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Picture 8" descr="Logo_Colou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6427" y="229627"/>
            <a:ext cx="1992141" cy="45664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43340" y="6525344"/>
            <a:ext cx="11912601" cy="0"/>
          </a:xfrm>
          <a:prstGeom prst="line">
            <a:avLst/>
          </a:prstGeom>
          <a:ln w="12700" cmpd="sng">
            <a:solidFill>
              <a:srgbClr val="A0C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6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 userDrawn="1"/>
        </p:nvCxnSpPr>
        <p:spPr>
          <a:xfrm flipH="1" flipV="1">
            <a:off x="0" y="908720"/>
            <a:ext cx="12192000" cy="43002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45548"/>
            <a:ext cx="902713" cy="7492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88770"/>
            <a:ext cx="2118627" cy="64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91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2B5B-99DF-4279-84FD-9E2C11780ED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8F85-860C-42C5-9788-5F0A0083C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11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2B5B-99DF-4279-84FD-9E2C11780ED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8F85-860C-42C5-9788-5F0A0083C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143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2B5B-99DF-4279-84FD-9E2C11780ED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8F85-860C-42C5-9788-5F0A0083C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44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2B5B-99DF-4279-84FD-9E2C11780ED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8F85-860C-42C5-9788-5F0A0083C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215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2B5B-99DF-4279-84FD-9E2C11780ED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8F85-860C-42C5-9788-5F0A0083C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850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2B5B-99DF-4279-84FD-9E2C11780ED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8F85-860C-42C5-9788-5F0A0083C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72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2B5B-99DF-4279-84FD-9E2C11780ED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8F85-860C-42C5-9788-5F0A0083C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41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2C3BAA1-9274-4306-9DCA-EDAEE7EC80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217067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think-cell Slide" r:id="rId18" imgW="416" imgH="416" progId="TCLayout.ActiveDocument.1">
                  <p:embed/>
                </p:oleObj>
              </mc:Choice>
              <mc:Fallback>
                <p:oleObj name="think-cell Slide" r:id="rId18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2586D73-6B6E-436A-BD7A-CFF8E3BB1DEA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E2B5B-99DF-4279-84FD-9E2C11780ED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8F85-860C-42C5-9788-5F0A0083C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59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0E36279-9474-4C14-AC6B-6FCAB9D7F27E}"/>
              </a:ext>
            </a:extLst>
          </p:cNvPr>
          <p:cNvSpPr/>
          <p:nvPr/>
        </p:nvSpPr>
        <p:spPr>
          <a:xfrm>
            <a:off x="155340" y="3429000"/>
            <a:ext cx="11881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37441C"/>
                </a:solidFill>
              </a:rPr>
              <a:t>Управление проектом «Совершенствование системы бюджетирования обособленного подразделения «</a:t>
            </a:r>
            <a:r>
              <a:rPr lang="ru-RU" sz="3200" b="1" dirty="0" err="1">
                <a:ln>
                  <a:solidFill>
                    <a:schemeClr val="tx1"/>
                  </a:solidFill>
                </a:ln>
                <a:solidFill>
                  <a:srgbClr val="37441C"/>
                </a:solidFill>
              </a:rPr>
              <a:t>Сердобское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37441C"/>
                </a:solidFill>
              </a:rPr>
              <a:t>» ООО «</a:t>
            </a:r>
            <a:r>
              <a:rPr lang="ru-RU" sz="3200" b="1" dirty="0" err="1">
                <a:ln>
                  <a:solidFill>
                    <a:schemeClr val="tx1"/>
                  </a:solidFill>
                </a:ln>
                <a:solidFill>
                  <a:srgbClr val="37441C"/>
                </a:solidFill>
              </a:rPr>
              <a:t>Пачелмское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37441C"/>
                </a:solidFill>
              </a:rPr>
              <a:t> хозяйство»»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40B220-246C-4F05-8350-8CC0C1C35B3C}"/>
              </a:ext>
            </a:extLst>
          </p:cNvPr>
          <p:cNvSpPr txBox="1"/>
          <p:nvPr/>
        </p:nvSpPr>
        <p:spPr>
          <a:xfrm>
            <a:off x="4547827" y="270892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Выпускная работа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00DD51-2FA0-4707-81E9-8B4CBA2F3B56}"/>
              </a:ext>
            </a:extLst>
          </p:cNvPr>
          <p:cNvSpPr txBox="1"/>
          <p:nvPr/>
        </p:nvSpPr>
        <p:spPr>
          <a:xfrm>
            <a:off x="7843950" y="5313061"/>
            <a:ext cx="4348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Ващенко А.Ю.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Джазовская И.Н.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FFBAB-39B3-40C3-82E1-E7A67CBC23C6}"/>
              </a:ext>
            </a:extLst>
          </p:cNvPr>
          <p:cNvSpPr txBox="1"/>
          <p:nvPr/>
        </p:nvSpPr>
        <p:spPr>
          <a:xfrm>
            <a:off x="5266285" y="6417874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Пенза 20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513BBB3-C654-4E81-858F-4AF304B53D03}"/>
              </a:ext>
            </a:extLst>
          </p:cNvPr>
          <p:cNvSpPr/>
          <p:nvPr/>
        </p:nvSpPr>
        <p:spPr>
          <a:xfrm>
            <a:off x="155340" y="255460"/>
            <a:ext cx="118254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НАУКИ И ВЫСШЕГО ОБРАЗОВАНИЯ РОССИЙСКОЙ ФЕДЕРАЦИИ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Пензенский государственный университет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Межотраслевой региональный центр повышения квалификации и дистанционного образования (МРЦПК и ДО)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подготовки управленческих кадров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организаций народного хозяйства РФ</a:t>
            </a:r>
          </a:p>
        </p:txBody>
      </p:sp>
    </p:spTree>
    <p:extLst>
      <p:ext uri="{BB962C8B-B14F-4D97-AF65-F5344CB8AC3E}">
        <p14:creationId xmlns:p14="http://schemas.microsoft.com/office/powerpoint/2010/main" val="35808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15221ED-76C5-4F90-9F98-4E1F21A0C4D2}"/>
              </a:ext>
            </a:extLst>
          </p:cNvPr>
          <p:cNvSpPr/>
          <p:nvPr/>
        </p:nvSpPr>
        <p:spPr>
          <a:xfrm>
            <a:off x="1415480" y="11663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Диаграмма </a:t>
            </a:r>
            <a:r>
              <a:rPr lang="ru-RU" sz="3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Ганта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457574-F2C3-4B6C-AA1A-2DBA92E41795}"/>
              </a:ext>
            </a:extLst>
          </p:cNvPr>
          <p:cNvPicPr/>
          <p:nvPr/>
        </p:nvPicPr>
        <p:blipFill rotWithShape="1">
          <a:blip r:embed="rId3"/>
          <a:srcRect l="195" t="21642" r="1545" b="7202"/>
          <a:stretch/>
        </p:blipFill>
        <p:spPr bwMode="auto">
          <a:xfrm>
            <a:off x="0" y="980728"/>
            <a:ext cx="12192000" cy="5877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07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EE7E24A-0A4E-494C-B802-C8CD83E84BF6}"/>
              </a:ext>
            </a:extLst>
          </p:cNvPr>
          <p:cNvSpPr/>
          <p:nvPr/>
        </p:nvSpPr>
        <p:spPr>
          <a:xfrm>
            <a:off x="1415480" y="129307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Сетевой график (фрагмент)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A32FC3-9D1A-420F-87F8-0540DC1971A0}"/>
              </a:ext>
            </a:extLst>
          </p:cNvPr>
          <p:cNvPicPr/>
          <p:nvPr/>
        </p:nvPicPr>
        <p:blipFill rotWithShape="1">
          <a:blip r:embed="rId3"/>
          <a:srcRect t="22851" r="1167" b="7715"/>
          <a:stretch/>
        </p:blipFill>
        <p:spPr bwMode="auto">
          <a:xfrm>
            <a:off x="5118" y="1124744"/>
            <a:ext cx="12186882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618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EE7E24A-0A4E-494C-B802-C8CD83E84BF6}"/>
              </a:ext>
            </a:extLst>
          </p:cNvPr>
          <p:cNvSpPr/>
          <p:nvPr/>
        </p:nvSpPr>
        <p:spPr>
          <a:xfrm>
            <a:off x="1379476" y="118373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Смета проекта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Рисунок 7" descr="Изображение выглядит как внутренний, сидит, компьютер, клавиатура&#10;&#10;Автоматически созданное описание">
            <a:extLst>
              <a:ext uri="{FF2B5EF4-FFF2-40B4-BE49-F238E27FC236}">
                <a16:creationId xmlns:a16="http://schemas.microsoft.com/office/drawing/2014/main" id="{516F4330-B12E-47FA-BD95-1B9B1D78FA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5886" r="-398" b="-539"/>
          <a:stretch/>
        </p:blipFill>
        <p:spPr>
          <a:xfrm>
            <a:off x="6931094" y="2062264"/>
            <a:ext cx="5170572" cy="37087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80B382-7542-4D75-A4F9-9D4AB5C22E77}"/>
              </a:ext>
            </a:extLst>
          </p:cNvPr>
          <p:cNvPicPr/>
          <p:nvPr/>
        </p:nvPicPr>
        <p:blipFill rotWithShape="1">
          <a:blip r:embed="rId4"/>
          <a:srcRect l="7436" t="17980" r="56438" b="13978"/>
          <a:stretch/>
        </p:blipFill>
        <p:spPr bwMode="auto">
          <a:xfrm>
            <a:off x="1127448" y="974943"/>
            <a:ext cx="5803646" cy="58830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57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EE7E24A-0A4E-494C-B802-C8CD83E84BF6}"/>
              </a:ext>
            </a:extLst>
          </p:cNvPr>
          <p:cNvSpPr/>
          <p:nvPr/>
        </p:nvSpPr>
        <p:spPr>
          <a:xfrm>
            <a:off x="1415480" y="112276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Критерии оценки эффективности проекта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79D3D5-DFBC-4809-9B18-24525C668B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97" t="19535" r="11610" b="41596"/>
          <a:stretch/>
        </p:blipFill>
        <p:spPr>
          <a:xfrm>
            <a:off x="380122" y="1412776"/>
            <a:ext cx="1154852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5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EE7E24A-0A4E-494C-B802-C8CD83E84BF6}"/>
              </a:ext>
            </a:extLst>
          </p:cNvPr>
          <p:cNvSpPr/>
          <p:nvPr/>
        </p:nvSpPr>
        <p:spPr>
          <a:xfrm>
            <a:off x="1379476" y="118373"/>
            <a:ext cx="8532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Расчет экономической эффективности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CFB8C34-F349-4D01-B35D-1D61D36C14CE}"/>
              </a:ext>
            </a:extLst>
          </p:cNvPr>
          <p:cNvSpPr/>
          <p:nvPr/>
        </p:nvSpPr>
        <p:spPr>
          <a:xfrm>
            <a:off x="234564" y="4407623"/>
            <a:ext cx="54113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Экономия, связанная с повышением производительности труда пользователя Р</a:t>
            </a:r>
            <a:r>
              <a:rPr lang="en-US" dirty="0"/>
              <a:t>,</a:t>
            </a:r>
            <a:r>
              <a:rPr lang="ru-RU" dirty="0"/>
              <a:t> определяется по формуле: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7B2801-B81D-4F4C-85E0-9FAA31D26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842" y="5229200"/>
            <a:ext cx="1784320" cy="78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67CA7B4-65A8-49B7-8ACE-AEBC13D720EE}"/>
              </a:ext>
            </a:extLst>
          </p:cNvPr>
          <p:cNvSpPr/>
          <p:nvPr/>
        </p:nvSpPr>
        <p:spPr>
          <a:xfrm>
            <a:off x="357621" y="5797639"/>
            <a:ext cx="66670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где</a:t>
            </a:r>
          </a:p>
          <a:p>
            <a:r>
              <a:rPr lang="ru-RU" dirty="0" err="1"/>
              <a:t>Pi</a:t>
            </a:r>
            <a:r>
              <a:rPr lang="ru-RU" dirty="0"/>
              <a:t> - повышение производительности труда (в %);</a:t>
            </a:r>
          </a:p>
          <a:p>
            <a:r>
              <a:rPr lang="ru-RU" dirty="0" err="1"/>
              <a:t>Zп</a:t>
            </a:r>
            <a:r>
              <a:rPr lang="ru-RU" dirty="0"/>
              <a:t> - среднегодовая заработная плата пользователя.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91DD3F7-1D96-47DF-99BD-E8A1E51FA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564" y="1023028"/>
            <a:ext cx="5411386" cy="3302813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5991B16-3F42-4234-8FCA-0BB0E4BB8E8E}"/>
              </a:ext>
            </a:extLst>
          </p:cNvPr>
          <p:cNvSpPr/>
          <p:nvPr/>
        </p:nvSpPr>
        <p:spPr>
          <a:xfrm>
            <a:off x="6476837" y="1353341"/>
            <a:ext cx="52891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Потратив 807,5 тыс. руб., получаем экономию за год в 1 428 тыс. руб.  за счет увеличения производительности </a:t>
            </a:r>
            <a:r>
              <a:rPr lang="ru-RU" sz="2400" b="1"/>
              <a:t>труда сотрудников</a:t>
            </a:r>
            <a:endParaRPr lang="ru-RU" sz="2400" b="1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48C18A7-9CC9-4908-9A38-7BD3A5147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3817" y="3511639"/>
            <a:ext cx="5715162" cy="311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2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EE7E24A-0A4E-494C-B802-C8CD83E84BF6}"/>
              </a:ext>
            </a:extLst>
          </p:cNvPr>
          <p:cNvSpPr/>
          <p:nvPr/>
        </p:nvSpPr>
        <p:spPr>
          <a:xfrm>
            <a:off x="1343472" y="-78874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Риски проекта и способы их минимизации или устранения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14EE38-444C-4B32-A75C-839DABC143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420888"/>
            <a:ext cx="2711624" cy="287309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7FEC97-177E-446E-8A54-9947ECFA31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29" t="28991" r="24603" b="12455"/>
          <a:stretch/>
        </p:blipFill>
        <p:spPr>
          <a:xfrm>
            <a:off x="3575719" y="967770"/>
            <a:ext cx="8280921" cy="591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EE7E24A-0A4E-494C-B802-C8CD83E84BF6}"/>
              </a:ext>
            </a:extLst>
          </p:cNvPr>
          <p:cNvSpPr/>
          <p:nvPr/>
        </p:nvSpPr>
        <p:spPr>
          <a:xfrm>
            <a:off x="1415480" y="188640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Место проекта в цифровизации предприятия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89DADE-4EAF-4410-ADAF-A774C5671A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22" t="25419" r="20469" b="23737"/>
          <a:stretch/>
        </p:blipFill>
        <p:spPr>
          <a:xfrm>
            <a:off x="2317703" y="1052657"/>
            <a:ext cx="7556594" cy="580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1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8D4BB96-B18B-4308-B20B-022F844E3411}"/>
              </a:ext>
            </a:extLst>
          </p:cNvPr>
          <p:cNvSpPr/>
          <p:nvPr/>
        </p:nvSpPr>
        <p:spPr>
          <a:xfrm>
            <a:off x="-815798" y="764704"/>
            <a:ext cx="84959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chemeClr val="accent3">
                    <a:lumMod val="50000"/>
                  </a:schemeClr>
                </a:solidFill>
              </a:rPr>
              <a:t>Благодарю за внимание!</a:t>
            </a:r>
          </a:p>
        </p:txBody>
      </p:sp>
      <p:pic>
        <p:nvPicPr>
          <p:cNvPr id="5" name="Рисунок 25" descr="COW-02-MB0002-01P.JPG">
            <a:extLst>
              <a:ext uri="{FF2B5EF4-FFF2-40B4-BE49-F238E27FC236}">
                <a16:creationId xmlns:a16="http://schemas.microsoft.com/office/drawing/2014/main" id="{C534A9A4-0ADA-45E7-8EEB-41396BED36D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1464" y="2741162"/>
            <a:ext cx="3998387" cy="411683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8AF8841-71A3-419B-B974-7322C84F7248}"/>
              </a:ext>
            </a:extLst>
          </p:cNvPr>
          <p:cNvSpPr/>
          <p:nvPr/>
        </p:nvSpPr>
        <p:spPr>
          <a:xfrm>
            <a:off x="6406120" y="4509120"/>
            <a:ext cx="54740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latin typeface="Calibri" pitchFamily="34" charset="0"/>
              </a:rPr>
              <a:t>Презентацию подготовила </a:t>
            </a:r>
            <a:endParaRPr lang="en-US" sz="2400" dirty="0">
              <a:latin typeface="Calibri" pitchFamily="34" charset="0"/>
            </a:endParaRPr>
          </a:p>
          <a:p>
            <a:pPr algn="r"/>
            <a:r>
              <a:rPr lang="ru-RU" sz="2400" dirty="0">
                <a:latin typeface="Calibri" pitchFamily="34" charset="0"/>
              </a:rPr>
              <a:t>Ващенко Алена Юрьевна</a:t>
            </a:r>
          </a:p>
          <a:p>
            <a:pPr algn="r"/>
            <a:r>
              <a:rPr lang="ru-RU" sz="2400" dirty="0">
                <a:latin typeface="Calibri" pitchFamily="34" charset="0"/>
              </a:rPr>
              <a:t>Мобильный телефон: +7 (987) 527-77-75</a:t>
            </a:r>
          </a:p>
          <a:p>
            <a:pPr algn="r"/>
            <a:r>
              <a:rPr lang="ru-RU" sz="2400" dirty="0">
                <a:latin typeface="Calibri" pitchFamily="34" charset="0"/>
              </a:rPr>
              <a:t>Рабочий телефон: +7 (8412) 205-13</a:t>
            </a:r>
            <a:r>
              <a:rPr lang="en-US" sz="2400" dirty="0">
                <a:latin typeface="Calibri" pitchFamily="34" charset="0"/>
              </a:rPr>
              <a:t>3</a:t>
            </a:r>
            <a:endParaRPr lang="ru-RU" sz="2400" dirty="0">
              <a:latin typeface="Calibri" pitchFamily="34" charset="0"/>
            </a:endParaRPr>
          </a:p>
          <a:p>
            <a:pPr algn="r"/>
            <a:r>
              <a:rPr lang="en-US" sz="2400" dirty="0">
                <a:latin typeface="Calibri" pitchFamily="34" charset="0"/>
              </a:rPr>
              <a:t>E-mail</a:t>
            </a:r>
            <a:r>
              <a:rPr lang="ru-RU" sz="2400" dirty="0">
                <a:latin typeface="Calibri" pitchFamily="34" charset="0"/>
              </a:rPr>
              <a:t>: </a:t>
            </a:r>
            <a:r>
              <a:rPr lang="en-US" sz="2400" dirty="0">
                <a:latin typeface="Calibri" pitchFamily="34" charset="0"/>
              </a:rPr>
              <a:t>a.istrashkina@rusmolco.com</a:t>
            </a:r>
            <a:endParaRPr lang="ru-RU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3DCFD3-61E2-4541-91A5-2ABAD6CFA0EE}"/>
              </a:ext>
            </a:extLst>
          </p:cNvPr>
          <p:cNvPicPr/>
          <p:nvPr/>
        </p:nvPicPr>
        <p:blipFill rotWithShape="1">
          <a:blip r:embed="rId4"/>
          <a:srcRect l="29022" t="35361" r="47248" b="15874"/>
          <a:stretch/>
        </p:blipFill>
        <p:spPr bwMode="auto">
          <a:xfrm>
            <a:off x="8828558" y="1211258"/>
            <a:ext cx="2812058" cy="31538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31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4B1E7-3446-437F-857E-00E104B18648}"/>
              </a:ext>
            </a:extLst>
          </p:cNvPr>
          <p:cNvSpPr txBox="1">
            <a:spLocks/>
          </p:cNvSpPr>
          <p:nvPr/>
        </p:nvSpPr>
        <p:spPr>
          <a:xfrm>
            <a:off x="155340" y="332656"/>
            <a:ext cx="11881320" cy="161185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b="1" dirty="0">
                <a:solidFill>
                  <a:schemeClr val="accent3">
                    <a:lumMod val="50000"/>
                  </a:schemeClr>
                </a:solidFill>
              </a:rPr>
              <a:t>Цель</a:t>
            </a:r>
          </a:p>
          <a:p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600" dirty="0"/>
              <a:t>разработать план проекта «Совершенствование системы бюджетирования обособленного подразделения «</a:t>
            </a:r>
            <a:r>
              <a:rPr lang="ru-RU" sz="2600" dirty="0" err="1"/>
              <a:t>Сердобское</a:t>
            </a:r>
            <a:r>
              <a:rPr lang="ru-RU" sz="2600" dirty="0"/>
              <a:t>» ООО «</a:t>
            </a:r>
            <a:r>
              <a:rPr lang="ru-RU" sz="2600" dirty="0" err="1"/>
              <a:t>Пачелмское</a:t>
            </a:r>
            <a:r>
              <a:rPr lang="ru-RU" sz="2600" dirty="0"/>
              <a:t> хозяйство»»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012489-27AA-4EC3-99AF-ED87E6B49C59}"/>
              </a:ext>
            </a:extLst>
          </p:cNvPr>
          <p:cNvSpPr txBox="1">
            <a:spLocks/>
          </p:cNvSpPr>
          <p:nvPr/>
        </p:nvSpPr>
        <p:spPr>
          <a:xfrm>
            <a:off x="263352" y="2348880"/>
            <a:ext cx="11665296" cy="47694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Задачи дипломного проекта</a:t>
            </a:r>
          </a:p>
          <a:p>
            <a:pPr algn="just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400" dirty="0"/>
              <a:t>исследовать теоретические аспекты современного бюджетирования и управления проектами;</a:t>
            </a:r>
            <a:endParaRPr lang="en-US" sz="2400" dirty="0"/>
          </a:p>
          <a:p>
            <a:pPr algn="just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400" dirty="0"/>
              <a:t>проанализировать требования к современным системам бюджетирования на предприятиях отрасли;</a:t>
            </a:r>
            <a:endParaRPr lang="en-US" sz="2400" dirty="0"/>
          </a:p>
          <a:p>
            <a:pPr algn="just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400" dirty="0"/>
              <a:t>проанализировать текущее состояние системы бюджетирования в обособленном подразделении «</a:t>
            </a:r>
            <a:r>
              <a:rPr lang="ru-RU" sz="2400" dirty="0" err="1"/>
              <a:t>Сердобское</a:t>
            </a:r>
            <a:r>
              <a:rPr lang="ru-RU" sz="2400" dirty="0"/>
              <a:t>» ООО «</a:t>
            </a:r>
            <a:r>
              <a:rPr lang="ru-RU" sz="2400" dirty="0" err="1"/>
              <a:t>Пачелмское</a:t>
            </a:r>
            <a:r>
              <a:rPr lang="ru-RU" sz="2400" dirty="0"/>
              <a:t> хозяйство»;</a:t>
            </a:r>
            <a:endParaRPr lang="en-US" sz="2400" dirty="0"/>
          </a:p>
          <a:p>
            <a:pPr algn="just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400" dirty="0"/>
              <a:t>разработать план проекта «Совершенствование системы бюджетирования обособленного подразделения «</a:t>
            </a:r>
            <a:r>
              <a:rPr lang="ru-RU" sz="2400" dirty="0" err="1"/>
              <a:t>Сердобское</a:t>
            </a:r>
            <a:r>
              <a:rPr lang="ru-RU" sz="2400" dirty="0"/>
              <a:t>» ООО «</a:t>
            </a:r>
            <a:r>
              <a:rPr lang="ru-RU" sz="2400" dirty="0" err="1"/>
              <a:t>Пачелмское</a:t>
            </a:r>
            <a:r>
              <a:rPr lang="ru-RU" sz="2400" dirty="0"/>
              <a:t> хозяйство»»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7590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C:\Users\Екатерина Дубинина\Desktop\BukletA4_ 6-7.png">
            <a:extLst>
              <a:ext uri="{FF2B5EF4-FFF2-40B4-BE49-F238E27FC236}">
                <a16:creationId xmlns:a16="http://schemas.microsoft.com/office/drawing/2014/main" id="{90D0121C-EF9A-4A33-B517-882E844CE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681051"/>
            <a:ext cx="9476989" cy="482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14">
            <a:extLst>
              <a:ext uri="{FF2B5EF4-FFF2-40B4-BE49-F238E27FC236}">
                <a16:creationId xmlns:a16="http://schemas.microsoft.com/office/drawing/2014/main" id="{FF22334C-36A9-478C-9A77-9F61582130FD}"/>
              </a:ext>
            </a:extLst>
          </p:cNvPr>
          <p:cNvSpPr/>
          <p:nvPr/>
        </p:nvSpPr>
        <p:spPr>
          <a:xfrm>
            <a:off x="9614133" y="1425911"/>
            <a:ext cx="1954701" cy="6027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«Татарский </a:t>
            </a:r>
            <a:r>
              <a:rPr lang="ru-RU" sz="9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Канадей</a:t>
            </a:r>
            <a:r>
              <a:rPr lang="ru-RU" sz="9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- телячья деревня на</a:t>
            </a:r>
            <a:r>
              <a:rPr lang="en-US" sz="9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3100 </a:t>
            </a:r>
            <a:r>
              <a:rPr lang="ru-RU" sz="9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телок</a:t>
            </a:r>
          </a:p>
        </p:txBody>
      </p:sp>
      <p:pic>
        <p:nvPicPr>
          <p:cNvPr id="4" name="Picture 26" descr="C:\Users\Екатерина Дубинина\Desktop\Рисунок5.jpg">
            <a:extLst>
              <a:ext uri="{FF2B5EF4-FFF2-40B4-BE49-F238E27FC236}">
                <a16:creationId xmlns:a16="http://schemas.microsoft.com/office/drawing/2014/main" id="{8B59EA32-2B26-4A9C-972F-9682D6A50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945" y="5108414"/>
            <a:ext cx="2233041" cy="1297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45BF7585-2C8D-4A0D-8F2A-8C104C879083}"/>
              </a:ext>
            </a:extLst>
          </p:cNvPr>
          <p:cNvSpPr/>
          <p:nvPr/>
        </p:nvSpPr>
        <p:spPr>
          <a:xfrm>
            <a:off x="9575379" y="6478248"/>
            <a:ext cx="2233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«Пионер» - телячья деревня на </a:t>
            </a:r>
            <a:r>
              <a:rPr lang="en-US" sz="9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2200 </a:t>
            </a:r>
            <a:r>
              <a:rPr lang="ru-RU" sz="9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65406D-305A-4727-B249-2A2FD1396BD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57369" y="1891650"/>
            <a:ext cx="2068230" cy="1197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Line 15">
            <a:extLst>
              <a:ext uri="{FF2B5EF4-FFF2-40B4-BE49-F238E27FC236}">
                <a16:creationId xmlns:a16="http://schemas.microsoft.com/office/drawing/2014/main" id="{1F60A5EB-4426-4412-9A0A-160204C76F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54026" y="3160713"/>
            <a:ext cx="334462" cy="718403"/>
          </a:xfrm>
          <a:prstGeom prst="line">
            <a:avLst/>
          </a:prstGeom>
          <a:noFill/>
          <a:ln w="38100">
            <a:solidFill>
              <a:srgbClr val="1D71B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sz="900">
              <a:solidFill>
                <a:srgbClr val="000000"/>
              </a:solidFill>
            </a:endParaRPr>
          </a:p>
        </p:txBody>
      </p:sp>
      <p:sp>
        <p:nvSpPr>
          <p:cNvPr id="8" name="Line 15">
            <a:extLst>
              <a:ext uri="{FF2B5EF4-FFF2-40B4-BE49-F238E27FC236}">
                <a16:creationId xmlns:a16="http://schemas.microsoft.com/office/drawing/2014/main" id="{37B7F86B-8C63-4CCB-8791-065EFB9B98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2478" y="4272111"/>
            <a:ext cx="596700" cy="785469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sz="900">
              <a:solidFill>
                <a:srgbClr val="000000"/>
              </a:solidFill>
            </a:endParaRPr>
          </a:p>
        </p:txBody>
      </p:sp>
      <p:sp>
        <p:nvSpPr>
          <p:cNvPr id="9" name="Line 15">
            <a:extLst>
              <a:ext uri="{FF2B5EF4-FFF2-40B4-BE49-F238E27FC236}">
                <a16:creationId xmlns:a16="http://schemas.microsoft.com/office/drawing/2014/main" id="{F4FCB982-D2B8-4D46-BEE7-61A879F80B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1799" y="4001175"/>
            <a:ext cx="106827" cy="1087987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sz="900">
              <a:solidFill>
                <a:srgbClr val="000000"/>
              </a:solidFill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B097CCDB-6171-43C1-9121-14230B88C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18" y="6370549"/>
            <a:ext cx="1948694" cy="27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Семенная линия</a:t>
            </a:r>
          </a:p>
        </p:txBody>
      </p:sp>
      <p:sp>
        <p:nvSpPr>
          <p:cNvPr id="11" name="Line 15">
            <a:extLst>
              <a:ext uri="{FF2B5EF4-FFF2-40B4-BE49-F238E27FC236}">
                <a16:creationId xmlns:a16="http://schemas.microsoft.com/office/drawing/2014/main" id="{F9203386-6561-469C-83D2-C088CF83D08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96219" y="3297543"/>
            <a:ext cx="828393" cy="74691"/>
          </a:xfrm>
          <a:prstGeom prst="line">
            <a:avLst/>
          </a:prstGeom>
          <a:noFill/>
          <a:ln w="38100">
            <a:solidFill>
              <a:srgbClr val="1D71B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sz="900">
              <a:solidFill>
                <a:srgbClr val="000000"/>
              </a:solidFill>
            </a:endParaRPr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AE669DFD-3420-463F-83CC-F772C26C9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40" y="2697634"/>
            <a:ext cx="1906635" cy="43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 «</a:t>
            </a:r>
            <a:r>
              <a:rPr lang="ru-RU" altLang="ru-RU" sz="9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Пачелмское</a:t>
            </a:r>
            <a:r>
              <a:rPr lang="ru-RU" altLang="ru-RU" sz="9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- элеватор</a:t>
            </a:r>
          </a:p>
        </p:txBody>
      </p:sp>
      <p:sp>
        <p:nvSpPr>
          <p:cNvPr id="13" name="Прямоугольник 1">
            <a:extLst>
              <a:ext uri="{FF2B5EF4-FFF2-40B4-BE49-F238E27FC236}">
                <a16:creationId xmlns:a16="http://schemas.microsoft.com/office/drawing/2014/main" id="{94E44D33-A9E3-4AA3-BCDD-275074C37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0875" y="6452834"/>
            <a:ext cx="1860571" cy="60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 «</a:t>
            </a:r>
            <a:r>
              <a:rPr lang="ru-RU" altLang="ru-RU" sz="9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Аршиновка</a:t>
            </a:r>
            <a:r>
              <a:rPr lang="ru-RU" altLang="ru-RU" sz="9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- молочная ферма на </a:t>
            </a:r>
            <a:r>
              <a:rPr lang="en-US" altLang="ru-RU" sz="9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4600 </a:t>
            </a:r>
            <a:r>
              <a:rPr lang="ru-RU" altLang="ru-RU" sz="9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дойных коров</a:t>
            </a:r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66848F3C-864F-4155-BC77-7AF07F03E8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6502" y="2028689"/>
            <a:ext cx="1255959" cy="87122"/>
          </a:xfrm>
          <a:prstGeom prst="line">
            <a:avLst/>
          </a:prstGeom>
          <a:noFill/>
          <a:ln w="38100">
            <a:solidFill>
              <a:srgbClr val="1D71B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sz="900">
              <a:solidFill>
                <a:srgbClr val="000000"/>
              </a:solidFill>
            </a:endParaRPr>
          </a:p>
        </p:txBody>
      </p:sp>
      <p:sp>
        <p:nvSpPr>
          <p:cNvPr id="15" name="Line 15">
            <a:extLst>
              <a:ext uri="{FF2B5EF4-FFF2-40B4-BE49-F238E27FC236}">
                <a16:creationId xmlns:a16="http://schemas.microsoft.com/office/drawing/2014/main" id="{5AA50A6F-FE10-4619-B0F4-A6FBFF7999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32382" y="2160091"/>
            <a:ext cx="949312" cy="541964"/>
          </a:xfrm>
          <a:prstGeom prst="line">
            <a:avLst/>
          </a:prstGeom>
          <a:noFill/>
          <a:ln w="38100">
            <a:solidFill>
              <a:srgbClr val="1D71B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sz="900">
              <a:solidFill>
                <a:srgbClr val="000000"/>
              </a:solidFill>
            </a:endParaRPr>
          </a:p>
        </p:txBody>
      </p:sp>
      <p:sp>
        <p:nvSpPr>
          <p:cNvPr id="16" name="Прямоугольник 14">
            <a:extLst>
              <a:ext uri="{FF2B5EF4-FFF2-40B4-BE49-F238E27FC236}">
                <a16:creationId xmlns:a16="http://schemas.microsoft.com/office/drawing/2014/main" id="{28CA9679-5D8E-4848-97EC-9246BB772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8008" y="1035968"/>
            <a:ext cx="19466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орошения и удаления навоза</a:t>
            </a:r>
          </a:p>
        </p:txBody>
      </p:sp>
      <p:pic>
        <p:nvPicPr>
          <p:cNvPr id="17" name="Picture 24" descr="C:\Users\Екатерина Дубинина\Desktop\Рисунок3.jpg">
            <a:extLst>
              <a:ext uri="{FF2B5EF4-FFF2-40B4-BE49-F238E27FC236}">
                <a16:creationId xmlns:a16="http://schemas.microsoft.com/office/drawing/2014/main" id="{B2875C5F-8CE7-4E84-B936-7D177B1C0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07" y="5172434"/>
            <a:ext cx="2005639" cy="1194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5" descr="C:\Users\Екатерина Дубинина\Desktop\Рисунок4.jpg">
            <a:extLst>
              <a:ext uri="{FF2B5EF4-FFF2-40B4-BE49-F238E27FC236}">
                <a16:creationId xmlns:a16="http://schemas.microsoft.com/office/drawing/2014/main" id="{3E978D50-184C-4D06-BCB2-4114FB04C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254" y="5158125"/>
            <a:ext cx="2068230" cy="1255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Users\Екатерина Дубинина\Desktop\Русконтрактор\Наровчат\IMG_02251.jpg">
            <a:extLst>
              <a:ext uri="{FF2B5EF4-FFF2-40B4-BE49-F238E27FC236}">
                <a16:creationId xmlns:a16="http://schemas.microsoft.com/office/drawing/2014/main" id="{B0901719-54B2-4173-83AC-DA05FCEF8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59" y="1299305"/>
            <a:ext cx="2013584" cy="1211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Line 15">
            <a:extLst>
              <a:ext uri="{FF2B5EF4-FFF2-40B4-BE49-F238E27FC236}">
                <a16:creationId xmlns:a16="http://schemas.microsoft.com/office/drawing/2014/main" id="{79D531F4-75B0-4D4B-9BF1-D29FC77287C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95006" y="1505644"/>
            <a:ext cx="849186" cy="386006"/>
          </a:xfrm>
          <a:prstGeom prst="line">
            <a:avLst/>
          </a:prstGeom>
          <a:noFill/>
          <a:ln w="38100">
            <a:solidFill>
              <a:srgbClr val="1D71B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084C3D01-5E3E-4532-A43E-873D695E1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315" y="960774"/>
            <a:ext cx="2334560" cy="43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9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«Новый комплекс» - молочная ферма на </a:t>
            </a:r>
            <a:r>
              <a:rPr lang="en-US" altLang="en-US" sz="9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3600 </a:t>
            </a:r>
            <a:r>
              <a:rPr lang="ru-RU" altLang="en-US" sz="9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дойных коров</a:t>
            </a:r>
            <a:endParaRPr lang="en-US" altLang="en-US" sz="900" b="1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pic>
        <p:nvPicPr>
          <p:cNvPr id="22" name="Рисунок 21" descr="rusmolco-5594.jpg">
            <a:extLst>
              <a:ext uri="{FF2B5EF4-FFF2-40B4-BE49-F238E27FC236}">
                <a16:creationId xmlns:a16="http://schemas.microsoft.com/office/drawing/2014/main" id="{B086B1E9-61F9-4E9B-942D-7E7C129164AC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02537" y="1338204"/>
            <a:ext cx="2068230" cy="1207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4CE3B4F-A2C2-454A-A571-4DDEE5FCAF3E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4126" y="2974253"/>
            <a:ext cx="2100095" cy="1205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Line 15">
            <a:extLst>
              <a:ext uri="{FF2B5EF4-FFF2-40B4-BE49-F238E27FC236}">
                <a16:creationId xmlns:a16="http://schemas.microsoft.com/office/drawing/2014/main" id="{853241CD-87D3-4D46-BB5A-6985ECDD32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94006" y="4643527"/>
            <a:ext cx="582514" cy="393021"/>
          </a:xfrm>
          <a:prstGeom prst="line">
            <a:avLst/>
          </a:prstGeom>
          <a:noFill/>
          <a:ln w="38100">
            <a:solidFill>
              <a:srgbClr val="1D71B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sz="900">
              <a:solidFill>
                <a:srgbClr val="000000"/>
              </a:solidFill>
            </a:endParaRPr>
          </a:p>
        </p:txBody>
      </p:sp>
      <p:sp>
        <p:nvSpPr>
          <p:cNvPr id="25" name="Line 15">
            <a:extLst>
              <a:ext uri="{FF2B5EF4-FFF2-40B4-BE49-F238E27FC236}">
                <a16:creationId xmlns:a16="http://schemas.microsoft.com/office/drawing/2014/main" id="{C89245AD-7126-4E77-A31F-4459C9828D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6742" y="3778762"/>
            <a:ext cx="2098617" cy="1272876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sz="900">
              <a:solidFill>
                <a:srgbClr val="000000"/>
              </a:solidFill>
            </a:endParaRPr>
          </a:p>
        </p:txBody>
      </p:sp>
      <p:pic>
        <p:nvPicPr>
          <p:cNvPr id="27" name="Рисунок 26" descr="Изображение выглядит как корова, забор, млекопитающее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5E7E2D51-2111-4D3B-BB75-82590A3CFB3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845" y="5116741"/>
            <a:ext cx="2098618" cy="1288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9" name="Прямоугольник 1">
            <a:extLst>
              <a:ext uri="{FF2B5EF4-FFF2-40B4-BE49-F238E27FC236}">
                <a16:creationId xmlns:a16="http://schemas.microsoft.com/office/drawing/2014/main" id="{55B1F9DD-745C-4B70-BA48-2F256050B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3887" y="6431057"/>
            <a:ext cx="2502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 «</a:t>
            </a:r>
            <a:r>
              <a:rPr lang="ru-RU" altLang="ru-RU" sz="12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Сердобское</a:t>
            </a:r>
            <a:r>
              <a:rPr lang="ru-RU" altLang="ru-RU" sz="1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- молочная ферма на 5200 дойных коров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B0FA1405-34A3-48F0-9B1D-BA5BEE26DB61}"/>
              </a:ext>
            </a:extLst>
          </p:cNvPr>
          <p:cNvSpPr/>
          <p:nvPr/>
        </p:nvSpPr>
        <p:spPr>
          <a:xfrm>
            <a:off x="1296326" y="148626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Структура группы компаний РУСМОЛКО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0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4921F16-5202-4C2D-9E37-DDBDB5E60585}"/>
              </a:ext>
            </a:extLst>
          </p:cNvPr>
          <p:cNvSpPr/>
          <p:nvPr/>
        </p:nvSpPr>
        <p:spPr>
          <a:xfrm>
            <a:off x="924824" y="940475"/>
            <a:ext cx="4069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Динамика цен на сырое молоко в РФ</a:t>
            </a:r>
            <a:endParaRPr lang="ru-RU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61802D5-B9BF-4FE8-B917-8E8765798C37}"/>
              </a:ext>
            </a:extLst>
          </p:cNvPr>
          <p:cNvSpPr/>
          <p:nvPr/>
        </p:nvSpPr>
        <p:spPr>
          <a:xfrm>
            <a:off x="6240016" y="1273984"/>
            <a:ext cx="57499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Особенности Пензенского молочного рынка:</a:t>
            </a:r>
          </a:p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dirty="0"/>
              <a:t>выгодное географическое положение </a:t>
            </a:r>
          </a:p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dirty="0"/>
              <a:t>развитая транспортная инфраструктура </a:t>
            </a:r>
          </a:p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dirty="0"/>
              <a:t>зона пересечения Центрального, Южного и Приволжского федеральных округов</a:t>
            </a:r>
          </a:p>
          <a:p>
            <a:endParaRPr lang="ru-RU" sz="20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7BAC72B-524E-4057-B888-7667F79BCEAC}"/>
              </a:ext>
            </a:extLst>
          </p:cNvPr>
          <p:cNvSpPr/>
          <p:nvPr/>
        </p:nvSpPr>
        <p:spPr>
          <a:xfrm>
            <a:off x="1396230" y="3789040"/>
            <a:ext cx="439063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Молокоперерабатывающая отрасль региона:</a:t>
            </a:r>
          </a:p>
          <a:p>
            <a:pPr marL="457200">
              <a:spcAft>
                <a:spcPts val="0"/>
              </a:spcAft>
            </a:pP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285750" algn="just"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ГК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Дамате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(ОАО Молочный комбинат Пензенский, ООО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Белинскмолоко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2950" indent="-285750" algn="just"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Мегамастер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285750" algn="just"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ООО Новая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изида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285750" algn="just"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ООО Мечта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5AEF923-5802-44BA-A3BC-FF986A4BAF64}"/>
              </a:ext>
            </a:extLst>
          </p:cNvPr>
          <p:cNvSpPr/>
          <p:nvPr/>
        </p:nvSpPr>
        <p:spPr>
          <a:xfrm>
            <a:off x="7608168" y="3809880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Крупнейшие производители сырого молока в ПО:</a:t>
            </a:r>
          </a:p>
          <a:p>
            <a:pPr marL="457200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285750" algn="just"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ГК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Русмолко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285750" algn="just"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ГК Черкизово</a:t>
            </a:r>
          </a:p>
          <a:p>
            <a:pPr marL="742950" indent="-285750" algn="just"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ЗАО Константиново</a:t>
            </a:r>
          </a:p>
          <a:p>
            <a:pPr marL="742950" indent="-285750" algn="just"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СПК Петровский</a:t>
            </a:r>
          </a:p>
          <a:p>
            <a:pPr marL="742950" indent="-285750" algn="just"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АО Учебно-опытное хозяйство РАМЗАЙ</a:t>
            </a:r>
          </a:p>
          <a:p>
            <a:pPr marL="742950" indent="-285750" algn="just">
              <a:spcAft>
                <a:spcPts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Вертуновское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9974F08-0CB5-4D57-A69B-16043B52E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3" y="4007553"/>
            <a:ext cx="1857375" cy="24669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37675AB-93E2-46C8-9CC9-E943143FF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54970"/>
            <a:ext cx="1971675" cy="23241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C1152ED-3E9B-4709-AF0C-B71BD6A35775}"/>
              </a:ext>
            </a:extLst>
          </p:cNvPr>
          <p:cNvSpPr/>
          <p:nvPr/>
        </p:nvSpPr>
        <p:spPr>
          <a:xfrm>
            <a:off x="1296326" y="148626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Анализ молочной отрасли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028FA26-BB38-4194-934C-EB91B77573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" t="8637" r="1966" b="5394"/>
          <a:stretch/>
        </p:blipFill>
        <p:spPr bwMode="auto">
          <a:xfrm>
            <a:off x="123264" y="1284874"/>
            <a:ext cx="5828720" cy="243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74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8C5B2B-2F14-401A-AA5C-708EC6E6B8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25" t="34243" r="12791" b="26889"/>
          <a:stretch/>
        </p:blipFill>
        <p:spPr>
          <a:xfrm>
            <a:off x="78296" y="1303356"/>
            <a:ext cx="7306389" cy="329776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A6028C3-D6A0-4BDA-A6A6-729C58056AE9}"/>
              </a:ext>
            </a:extLst>
          </p:cNvPr>
          <p:cNvSpPr/>
          <p:nvPr/>
        </p:nvSpPr>
        <p:spPr>
          <a:xfrm>
            <a:off x="1343472" y="-73508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Схема текущего бизнес-процесса «бюджетирование»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9084406-5999-4CC9-9E52-083BF214E3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818" t="50000" r="28738" b="23738"/>
          <a:stretch/>
        </p:blipFill>
        <p:spPr>
          <a:xfrm>
            <a:off x="7562798" y="3284984"/>
            <a:ext cx="4550906" cy="2994017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F783A9C6-51B4-4BBC-86CF-26619D442F41}"/>
              </a:ext>
            </a:extLst>
          </p:cNvPr>
          <p:cNvSpPr/>
          <p:nvPr/>
        </p:nvSpPr>
        <p:spPr>
          <a:xfrm>
            <a:off x="8038051" y="1303356"/>
            <a:ext cx="360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Схема движения организации в направлении цифровой трансформации</a:t>
            </a:r>
            <a:endParaRPr lang="ru-RU" sz="2000" b="1" dirty="0"/>
          </a:p>
        </p:txBody>
      </p:sp>
      <p:pic>
        <p:nvPicPr>
          <p:cNvPr id="44" name="Рисунок 12" descr="C:\Users\istrashkina\Desktop\-.jpg">
            <a:extLst>
              <a:ext uri="{FF2B5EF4-FFF2-40B4-BE49-F238E27FC236}">
                <a16:creationId xmlns:a16="http://schemas.microsoft.com/office/drawing/2014/main" id="{DDA7B143-6F6A-4556-856B-94CC3773309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04" y="5013176"/>
            <a:ext cx="2417304" cy="177281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D4BC56C-4A00-4AA9-B7A3-4740730FE7A8}"/>
              </a:ext>
            </a:extLst>
          </p:cNvPr>
          <p:cNvCxnSpPr/>
          <p:nvPr/>
        </p:nvCxnSpPr>
        <p:spPr>
          <a:xfrm>
            <a:off x="7536160" y="1052736"/>
            <a:ext cx="0" cy="5661248"/>
          </a:xfrm>
          <a:prstGeom prst="line">
            <a:avLst/>
          </a:prstGeom>
          <a:ln w="28575" cap="flat" cmpd="sng" algn="ctr">
            <a:solidFill>
              <a:srgbClr val="8CA5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28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293B99-248C-45DB-9EA8-0C26412506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52" t="16384" r="14565" b="19535"/>
          <a:stretch/>
        </p:blipFill>
        <p:spPr>
          <a:xfrm>
            <a:off x="1343472" y="1005952"/>
            <a:ext cx="9289032" cy="580742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94BC4B-0703-4E7F-9213-0ED53C0756BB}"/>
              </a:ext>
            </a:extLst>
          </p:cNvPr>
          <p:cNvSpPr/>
          <p:nvPr/>
        </p:nvSpPr>
        <p:spPr>
          <a:xfrm>
            <a:off x="1199456" y="-19240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Схема причинно-следственного анализа (Исикавы) 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проблемы низкий показатель качества бюджета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8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C39DBC-2343-4818-BC26-E6B9483E26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29" t="12182" r="10429" b="10081"/>
          <a:stretch/>
        </p:blipFill>
        <p:spPr>
          <a:xfrm>
            <a:off x="191344" y="980727"/>
            <a:ext cx="11665296" cy="584554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CC37E96-7172-4C12-B6B5-3F4BCD85E1AB}"/>
              </a:ext>
            </a:extLst>
          </p:cNvPr>
          <p:cNvSpPr/>
          <p:nvPr/>
        </p:nvSpPr>
        <p:spPr>
          <a:xfrm>
            <a:off x="1271464" y="31728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Схема новой структуры бизнес-процессов инициативного «бюджетирования»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5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EF287B5-1F67-4C5C-B04B-90F1622F2626}"/>
              </a:ext>
            </a:extLst>
          </p:cNvPr>
          <p:cNvSpPr/>
          <p:nvPr/>
        </p:nvSpPr>
        <p:spPr>
          <a:xfrm>
            <a:off x="-168696" y="1468234"/>
            <a:ext cx="56166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>
              <a:spcAft>
                <a:spcPts val="0"/>
              </a:spcAft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Подготовительный этап</a:t>
            </a:r>
          </a:p>
          <a:p>
            <a:pPr marL="628650" lvl="0" indent="-285750"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существующей системы бюджетирования</a:t>
            </a:r>
          </a:p>
          <a:p>
            <a:pPr marL="628650" lvl="0" indent="-285750"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выявление проблемных зон бюджетирования</a:t>
            </a:r>
          </a:p>
          <a:p>
            <a:pPr marL="628650" lvl="0" indent="-285750"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регламента системы бюджетов</a:t>
            </a:r>
          </a:p>
          <a:p>
            <a:pPr marL="628650" lvl="0" indent="-285750"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и утверждение видов и форматов документов</a:t>
            </a:r>
          </a:p>
          <a:p>
            <a:pPr marL="628650" lvl="0" indent="-285750"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и утверждение методик расчета нормативов</a:t>
            </a:r>
          </a:p>
          <a:p>
            <a:pPr marL="628650" lvl="0" indent="-285750"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и утверждение схем консолидации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0" indent="-285750">
              <a:spcAft>
                <a:spcPts val="0"/>
              </a:spcAft>
              <a:buFontTx/>
              <a:buChar char="-"/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>
              <a:spcAft>
                <a:spcPts val="0"/>
              </a:spcAft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Разработка технического задания</a:t>
            </a:r>
          </a:p>
          <a:p>
            <a:pPr marL="628650" lvl="0" indent="-285750"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технического задания по каждому виду бюджетов</a:t>
            </a:r>
          </a:p>
          <a:p>
            <a:pPr marL="628650" lvl="0" indent="-285750"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технического задания по консолидации</a:t>
            </a:r>
          </a:p>
          <a:p>
            <a:pPr marL="628650" lvl="0" indent="-285750"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описание правил сбора базы данных для исторических показателей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C447A0C-4C16-41BF-8DC2-F0755EE63D52}"/>
              </a:ext>
            </a:extLst>
          </p:cNvPr>
          <p:cNvSpPr/>
          <p:nvPr/>
        </p:nvSpPr>
        <p:spPr>
          <a:xfrm>
            <a:off x="5879976" y="1052736"/>
            <a:ext cx="61150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>
              <a:spcAft>
                <a:spcPts val="0"/>
              </a:spcAft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Этап разработки / внедрения программного обеспечения</a:t>
            </a:r>
          </a:p>
          <a:p>
            <a:pPr marL="628650" lvl="0" indent="-285750"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конфигурации бюджетов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0" indent="-285750"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выявление узких мест автоматизированной системы</a:t>
            </a:r>
          </a:p>
          <a:p>
            <a:pPr marL="628650" lvl="0" indent="-285750"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устранение узких мест автоматизированной системы </a:t>
            </a:r>
          </a:p>
          <a:p>
            <a:pPr marL="628650" lvl="0" indent="-285750"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проверка работоспособности отдельных планов клиентами проекта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0" indent="-285750">
              <a:spcAft>
                <a:spcPts val="0"/>
              </a:spcAft>
              <a:buFontTx/>
              <a:buChar char="-"/>
            </a:pP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>
              <a:spcAft>
                <a:spcPts val="0"/>
              </a:spcAft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Этап настройки аналитики 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0" indent="-285750"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сценарный анализ </a:t>
            </a:r>
          </a:p>
          <a:p>
            <a:pPr marL="628650" lvl="0" indent="-285750"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качественная визуализация (информационные панели,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дашборды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628650" lvl="0" indent="-285750"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функция полноценного анализа отклонений</a:t>
            </a:r>
          </a:p>
          <a:p>
            <a:pPr marL="628650" lvl="0" indent="-285750"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возможность формирования на базе бюджетов ключевых показателей эффективности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0" indent="-285750">
              <a:spcAft>
                <a:spcPts val="0"/>
              </a:spcAft>
              <a:buFontTx/>
              <a:buChar char="-"/>
            </a:pP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>
              <a:spcAft>
                <a:spcPts val="0"/>
              </a:spcAft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Заключительный этап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0" indent="-285750"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персонала</a:t>
            </a:r>
          </a:p>
          <a:p>
            <a:pPr marL="628650" lvl="0" indent="-285750"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полная апробация автоматизированной системы</a:t>
            </a:r>
          </a:p>
          <a:p>
            <a:pPr marL="628650" lvl="0" indent="-285750"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техническая поддержка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CE149B6-BA59-4B71-9B34-40B346FA5F5D}"/>
              </a:ext>
            </a:extLst>
          </p:cNvPr>
          <p:cNvSpPr/>
          <p:nvPr/>
        </p:nvSpPr>
        <p:spPr>
          <a:xfrm>
            <a:off x="1379476" y="97933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«Дерево работ» по проекту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4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C5063F9-00B8-43BF-A8FF-60C7ED385715}"/>
              </a:ext>
            </a:extLst>
          </p:cNvPr>
          <p:cNvSpPr/>
          <p:nvPr/>
        </p:nvSpPr>
        <p:spPr>
          <a:xfrm>
            <a:off x="1415480" y="8149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Матрица ответственности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0BBC96-A33B-4491-8F02-0B1EBDB621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779" t="16384" r="19878" b="18485"/>
          <a:stretch/>
        </p:blipFill>
        <p:spPr>
          <a:xfrm>
            <a:off x="18052" y="1124744"/>
            <a:ext cx="5814029" cy="532859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80E5DE-88C1-42E0-A9F5-A4D755BA1B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097" t="18125" r="19560" b="21102"/>
          <a:stretch/>
        </p:blipFill>
        <p:spPr>
          <a:xfrm>
            <a:off x="5933881" y="1124745"/>
            <a:ext cx="6275931" cy="53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03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2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9_gbLmsXCprwr3jl8ov1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20957</TotalTime>
  <Words>585</Words>
  <Application>Microsoft Office PowerPoint</Application>
  <PresentationFormat>Широкоэкранный</PresentationFormat>
  <Paragraphs>118</Paragraphs>
  <Slides>17</Slides>
  <Notes>17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Фирсова</dc:creator>
  <cp:lastModifiedBy>Ващенко Алена Юрьевна (Истрашкина)</cp:lastModifiedBy>
  <cp:revision>489</cp:revision>
  <cp:lastPrinted>2018-04-20T12:05:34Z</cp:lastPrinted>
  <dcterms:created xsi:type="dcterms:W3CDTF">2017-11-28T12:43:44Z</dcterms:created>
  <dcterms:modified xsi:type="dcterms:W3CDTF">2020-12-01T07:56:38Z</dcterms:modified>
</cp:coreProperties>
</file>