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147\Desktop\&#1044;&#1080;&#1087;&#1083;&#1086;&#1084;\&#1044;&#1080;&#1087;&#1083;&#1086;&#1084;%20&#1085;&#1072;&#1073;&#1086;&#1088;%20&#1090;&#1072;&#1073;&#1083;&#1080;&#109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</a:t>
            </a:r>
            <a:r>
              <a:rPr lang="ru-RU" baseline="0"/>
              <a:t> развития предприятия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'Лист1 (2)'!$J$29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'Лист1 (2)'!$B$30:$C$49</c:f>
              <c:multiLvlStrCache>
                <c:ptCount val="20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</c:lvl>
                <c:lvl>
                  <c:pt idx="0">
                    <c:v>2017</c:v>
                  </c:pt>
                  <c:pt idx="4">
                    <c:v>2018</c:v>
                  </c:pt>
                  <c:pt idx="8">
                    <c:v>2019</c:v>
                  </c:pt>
                  <c:pt idx="12">
                    <c:v>2020</c:v>
                  </c:pt>
                  <c:pt idx="16">
                    <c:v>2021</c:v>
                  </c:pt>
                </c:lvl>
              </c:multiLvlStrCache>
            </c:multiLvlStrRef>
          </c:cat>
          <c:val>
            <c:numRef>
              <c:f>'Лист1 (2)'!$J$30:$J$49</c:f>
              <c:numCache>
                <c:formatCode>#,##0\ _₽</c:formatCode>
                <c:ptCount val="20"/>
                <c:pt idx="0">
                  <c:v>422100</c:v>
                </c:pt>
                <c:pt idx="1">
                  <c:v>422100</c:v>
                </c:pt>
                <c:pt idx="2">
                  <c:v>975600</c:v>
                </c:pt>
                <c:pt idx="3">
                  <c:v>1131300</c:v>
                </c:pt>
                <c:pt idx="4">
                  <c:v>1191300</c:v>
                </c:pt>
                <c:pt idx="5">
                  <c:v>1506000</c:v>
                </c:pt>
                <c:pt idx="6">
                  <c:v>1805100</c:v>
                </c:pt>
                <c:pt idx="7">
                  <c:v>2093100</c:v>
                </c:pt>
                <c:pt idx="8">
                  <c:v>2425200</c:v>
                </c:pt>
                <c:pt idx="9">
                  <c:v>2731800</c:v>
                </c:pt>
                <c:pt idx="10">
                  <c:v>3067800</c:v>
                </c:pt>
                <c:pt idx="11">
                  <c:v>3406800</c:v>
                </c:pt>
                <c:pt idx="12">
                  <c:v>3944400</c:v>
                </c:pt>
                <c:pt idx="13">
                  <c:v>2146800</c:v>
                </c:pt>
                <c:pt idx="14">
                  <c:v>1357200</c:v>
                </c:pt>
                <c:pt idx="15">
                  <c:v>3191600</c:v>
                </c:pt>
                <c:pt idx="16">
                  <c:v>3907000</c:v>
                </c:pt>
                <c:pt idx="17">
                  <c:v>4126800</c:v>
                </c:pt>
                <c:pt idx="18">
                  <c:v>4430600</c:v>
                </c:pt>
                <c:pt idx="19">
                  <c:v>4654600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FB-4BA0-B8B2-1CDC0C475B05}"/>
            </c:ext>
          </c:extLst>
        </c:ser>
        <c:ser>
          <c:idx val="1"/>
          <c:order val="1"/>
          <c:tx>
            <c:strRef>
              <c:f>'Лист1 (2)'!$K$29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'Лист1 (2)'!$B$30:$C$49</c:f>
              <c:multiLvlStrCache>
                <c:ptCount val="20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</c:lvl>
                <c:lvl>
                  <c:pt idx="0">
                    <c:v>2017</c:v>
                  </c:pt>
                  <c:pt idx="4">
                    <c:v>2018</c:v>
                  </c:pt>
                  <c:pt idx="8">
                    <c:v>2019</c:v>
                  </c:pt>
                  <c:pt idx="12">
                    <c:v>2020</c:v>
                  </c:pt>
                  <c:pt idx="16">
                    <c:v>2021</c:v>
                  </c:pt>
                </c:lvl>
              </c:multiLvlStrCache>
            </c:multiLvlStrRef>
          </c:cat>
          <c:val>
            <c:numRef>
              <c:f>'Лист1 (2)'!$K$30:$K$49</c:f>
              <c:numCache>
                <c:formatCode>#,##0\ _₽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756000</c:v>
                </c:pt>
                <c:pt idx="3">
                  <c:v>1008000</c:v>
                </c:pt>
                <c:pt idx="4">
                  <c:v>1134000</c:v>
                </c:pt>
                <c:pt idx="5">
                  <c:v>1606500</c:v>
                </c:pt>
                <c:pt idx="6">
                  <c:v>1890000</c:v>
                </c:pt>
                <c:pt idx="7">
                  <c:v>2268000</c:v>
                </c:pt>
                <c:pt idx="8">
                  <c:v>2835000</c:v>
                </c:pt>
                <c:pt idx="9">
                  <c:v>3412500</c:v>
                </c:pt>
                <c:pt idx="10">
                  <c:v>3937500</c:v>
                </c:pt>
                <c:pt idx="11">
                  <c:v>4095000</c:v>
                </c:pt>
                <c:pt idx="12">
                  <c:v>5533500</c:v>
                </c:pt>
                <c:pt idx="13">
                  <c:v>1488000</c:v>
                </c:pt>
                <c:pt idx="14">
                  <c:v>0</c:v>
                </c:pt>
                <c:pt idx="15">
                  <c:v>6324000</c:v>
                </c:pt>
                <c:pt idx="16">
                  <c:v>6324000</c:v>
                </c:pt>
                <c:pt idx="17">
                  <c:v>5533500</c:v>
                </c:pt>
                <c:pt idx="18">
                  <c:v>6324000</c:v>
                </c:pt>
                <c:pt idx="19">
                  <c:v>8053056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FB-4BA0-B8B2-1CDC0C475B05}"/>
            </c:ext>
          </c:extLst>
        </c:ser>
        <c:ser>
          <c:idx val="2"/>
          <c:order val="2"/>
          <c:tx>
            <c:strRef>
              <c:f>'Лист1 (2)'!$L$29</c:f>
              <c:strCache>
                <c:ptCount val="1"/>
                <c:pt idx="0">
                  <c:v>Доход минус расход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'Лист1 (2)'!$B$30:$C$49</c:f>
              <c:multiLvlStrCache>
                <c:ptCount val="20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</c:lvl>
                <c:lvl>
                  <c:pt idx="0">
                    <c:v>2017</c:v>
                  </c:pt>
                  <c:pt idx="4">
                    <c:v>2018</c:v>
                  </c:pt>
                  <c:pt idx="8">
                    <c:v>2019</c:v>
                  </c:pt>
                  <c:pt idx="12">
                    <c:v>2020</c:v>
                  </c:pt>
                  <c:pt idx="16">
                    <c:v>2021</c:v>
                  </c:pt>
                </c:lvl>
              </c:multiLvlStrCache>
            </c:multiLvlStrRef>
          </c:cat>
          <c:val>
            <c:numRef>
              <c:f>'Лист1 (2)'!$L$30:$L$49</c:f>
              <c:numCache>
                <c:formatCode>#,##0\ _₽</c:formatCode>
                <c:ptCount val="20"/>
                <c:pt idx="0">
                  <c:v>-422100</c:v>
                </c:pt>
                <c:pt idx="1">
                  <c:v>-422100</c:v>
                </c:pt>
                <c:pt idx="2">
                  <c:v>-219600</c:v>
                </c:pt>
                <c:pt idx="3">
                  <c:v>-123300</c:v>
                </c:pt>
                <c:pt idx="4">
                  <c:v>-57300</c:v>
                </c:pt>
                <c:pt idx="5">
                  <c:v>100500</c:v>
                </c:pt>
                <c:pt idx="6">
                  <c:v>84900</c:v>
                </c:pt>
                <c:pt idx="7">
                  <c:v>174900</c:v>
                </c:pt>
                <c:pt idx="8">
                  <c:v>409800</c:v>
                </c:pt>
                <c:pt idx="9">
                  <c:v>680700</c:v>
                </c:pt>
                <c:pt idx="10">
                  <c:v>869700</c:v>
                </c:pt>
                <c:pt idx="11">
                  <c:v>688200</c:v>
                </c:pt>
                <c:pt idx="12">
                  <c:v>1589100</c:v>
                </c:pt>
                <c:pt idx="13">
                  <c:v>-658800</c:v>
                </c:pt>
                <c:pt idx="14">
                  <c:v>-1357200</c:v>
                </c:pt>
                <c:pt idx="15">
                  <c:v>3132400</c:v>
                </c:pt>
                <c:pt idx="16">
                  <c:v>2417000</c:v>
                </c:pt>
                <c:pt idx="17">
                  <c:v>1406700</c:v>
                </c:pt>
                <c:pt idx="18">
                  <c:v>1893400</c:v>
                </c:pt>
                <c:pt idx="19">
                  <c:v>3398456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FB-4BA0-B8B2-1CDC0C475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6530880"/>
        <c:axId val="1686531296"/>
      </c:barChart>
      <c:catAx>
        <c:axId val="168653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6531296"/>
        <c:crosses val="autoZero"/>
        <c:auto val="1"/>
        <c:lblAlgn val="ctr"/>
        <c:lblOffset val="100"/>
        <c:noMultiLvlLbl val="0"/>
      </c:catAx>
      <c:valAx>
        <c:axId val="168653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653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АТТЕСТАЦИОННАЯ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«Модернизация предприятия с целью увеличения производственных мощностей»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</a:p>
          <a:p>
            <a:pPr algn="ctr">
              <a:spcBef>
                <a:spcPts val="0"/>
              </a:spcBef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Выполнил </a:t>
            </a:r>
          </a:p>
          <a:p>
            <a:pPr algn="ctr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Помыткин Григорий Александрович</a:t>
            </a:r>
          </a:p>
          <a:p>
            <a:pPr algn="r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Коммерческий директор ООО «РК Бриз»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2030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и заинтересованные стороны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подход данного проекта – проект в родительской организации с функциональным типом организационной структуры.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3773610"/>
              </p:ext>
            </p:extLst>
          </p:nvPr>
        </p:nvGraphicFramePr>
        <p:xfrm>
          <a:off x="5223237" y="2638697"/>
          <a:ext cx="5860067" cy="2029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Visio" r:id="rId3" imgW="7757089" imgH="2316590" progId="Visio.Drawing.15">
                  <p:embed/>
                </p:oleObj>
              </mc:Choice>
              <mc:Fallback>
                <p:oleObj name="Visio" r:id="rId3" imgW="7757089" imgH="2316590" progId="Visio.Drawing.15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237" y="2638697"/>
                        <a:ext cx="5860067" cy="20290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759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привлекательность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5543" y="2126291"/>
            <a:ext cx="4313864" cy="377762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данного проекта будут выполнены основные задачи по стратегическому развитию производства. Будет достигнута максимальная производительность в рамках имеющихся площадей и  сохранен баланс объем выпускаемой продукции – затраты на производство. 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0896121"/>
              </p:ext>
            </p:extLst>
          </p:nvPr>
        </p:nvGraphicFramePr>
        <p:xfrm>
          <a:off x="5309408" y="2125663"/>
          <a:ext cx="6464582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233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89211" y="1262743"/>
            <a:ext cx="7939451" cy="464847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проектному подходу стало проста и логична схема, выстраиваемая при постановке задач их контролю и назначению ответственных. В ходе подготовки проекта были создана рабочая группа, которая в процессе формирования и реализации этих задач превратилась в команду готовую к достижению цели и получению результата.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можно смело сказать, что проект завершен и основная цель достигнута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596" y="3777518"/>
            <a:ext cx="6054867" cy="1907282"/>
          </a:xfrm>
        </p:spPr>
      </p:pic>
    </p:spTree>
    <p:extLst>
      <p:ext uri="{BB962C8B-B14F-4D97-AF65-F5344CB8AC3E}">
        <p14:creationId xmlns:p14="http://schemas.microsoft.com/office/powerpoint/2010/main" val="26989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 предприятия</a:t>
            </a:r>
            <a:r>
              <a:rPr lang="ru-RU" sz="1600" dirty="0"/>
              <a:t/>
            </a:r>
            <a:br>
              <a:rPr lang="ru-RU" sz="16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61565" y="2133600"/>
            <a:ext cx="7409329" cy="3777622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ООО «РК Бриз» была организована в Приморском крае, поселок Шкотово в 2016г.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было завершено строительство и выпущена первая консервная банка</a:t>
            </a:r>
          </a:p>
          <a:p>
            <a:pPr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поступили первые предложения о заключении эксклюзивных договоров на представление и продажу нашей продукции. </a:t>
            </a:r>
          </a:p>
          <a:p>
            <a:pPr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конца 2018 года продажи увеличиваются, были заключены контракты с СТМ (собственная торговая марка) и наша продукция начинает выходить за пределы приморского края. </a:t>
            </a:r>
          </a:p>
          <a:p>
            <a:pPr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второму кварталу 2020 года компания достигла своего максимума производственной мощности. Встал остро вопрос о модернизации предприятия.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749" y="1905000"/>
            <a:ext cx="2868291" cy="2183384"/>
          </a:xfrm>
        </p:spPr>
      </p:pic>
    </p:spTree>
    <p:extLst>
      <p:ext uri="{BB962C8B-B14F-4D97-AF65-F5344CB8AC3E}">
        <p14:creationId xmlns:p14="http://schemas.microsoft.com/office/powerpoint/2010/main" val="148374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инициативы проекта был проведен анализ работающего предприятия на начало 2020 г.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стратегического планирования, заключающийся в выявлении факторов внутренней и внешней среды организации и разделении их на четыре категории.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инструмент для определения стратегии компании в долгосрочном периоде. Период прогнозирования составляет от 3 до 10 лет.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17" y="3979577"/>
            <a:ext cx="3360536" cy="20419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905" y="3979577"/>
            <a:ext cx="3680477" cy="204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44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0827502"/>
              </p:ext>
            </p:extLst>
          </p:nvPr>
        </p:nvGraphicFramePr>
        <p:xfrm>
          <a:off x="1506580" y="1332413"/>
          <a:ext cx="5684166" cy="5105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2083">
                  <a:extLst>
                    <a:ext uri="{9D8B030D-6E8A-4147-A177-3AD203B41FA5}">
                      <a16:colId xmlns:a16="http://schemas.microsoft.com/office/drawing/2014/main" val="199146657"/>
                    </a:ext>
                  </a:extLst>
                </a:gridCol>
                <a:gridCol w="2842083">
                  <a:extLst>
                    <a:ext uri="{9D8B030D-6E8A-4147-A177-3AD203B41FA5}">
                      <a16:colId xmlns:a16="http://schemas.microsoft.com/office/drawing/2014/main" val="1635831988"/>
                    </a:ext>
                  </a:extLst>
                </a:gridCol>
              </a:tblGrid>
              <a:tr h="184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стороны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extLst>
                  <a:ext uri="{0D108BD9-81ED-4DB2-BD59-A6C34878D82A}">
                    <a16:rowId xmlns:a16="http://schemas.microsoft.com/office/drawing/2014/main" val="1459303324"/>
                  </a:ext>
                </a:extLst>
              </a:tr>
              <a:tr h="2752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Стабильно развивающаяся компания.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Молодой коллектив.                                                                                   3. Хорошая клиентская база.                                  4. Аккредитованное предприятие с правом реализации своей продукции на рынках Таможенного союза и Монголии.                                                                                           5. Производство находится на собственной территории есть возможность расширения производственных и складских площадей.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Спрос на продукцию превышает технические возможности предприятия.                                                             2. Нехватка складских площадей.                                3. Ограниченные возможности при закупи сырья.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extLst>
                  <a:ext uri="{0D108BD9-81ED-4DB2-BD59-A6C34878D82A}">
                    <a16:rowId xmlns:a16="http://schemas.microsoft.com/office/drawing/2014/main" val="3117755696"/>
                  </a:ext>
                </a:extLst>
              </a:tr>
              <a:tr h="184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extLst>
                  <a:ext uri="{0D108BD9-81ED-4DB2-BD59-A6C34878D82A}">
                    <a16:rowId xmlns:a16="http://schemas.microsoft.com/office/drawing/2014/main" val="536241367"/>
                  </a:ext>
                </a:extLst>
              </a:tr>
              <a:tr h="1962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Увеличение объема переработки и выпуска готовой продукции.                                                 2. Заключение контрактов с ведущими ритейлерами Росси.                                            3. Прохождение аккредитации предприятия получение экспортного номера, возможность реализации продукции в КНР.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Перебои с поставками сырья.                                  2. Нехватка квалифицированных сотрудников.                                                                3. Высокая конкуренция на рынке.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24" marR="48524" marT="0" marB="0" anchor="ctr"/>
                </a:tc>
                <a:extLst>
                  <a:ext uri="{0D108BD9-81ED-4DB2-BD59-A6C34878D82A}">
                    <a16:rowId xmlns:a16="http://schemas.microsoft.com/office/drawing/2014/main" val="3038704949"/>
                  </a:ext>
                </a:extLst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показал что компания стабильно развивается, выходит на новые рынки и сейчас настал  благоприятный момент для следующего шага в развитии предприятия.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Присутствуют и слабые стороны, и угрозы, но видя их и зная о них нужно это учитывать при формировании проекта и его реализации.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86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17461144"/>
              </p:ext>
            </p:extLst>
          </p:nvPr>
        </p:nvGraphicFramePr>
        <p:xfrm>
          <a:off x="1567543" y="2126221"/>
          <a:ext cx="5334906" cy="41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1300">
                  <a:extLst>
                    <a:ext uri="{9D8B030D-6E8A-4147-A177-3AD203B41FA5}">
                      <a16:colId xmlns:a16="http://schemas.microsoft.com/office/drawing/2014/main" val="3883854938"/>
                    </a:ext>
                  </a:extLst>
                </a:gridCol>
                <a:gridCol w="566153">
                  <a:extLst>
                    <a:ext uri="{9D8B030D-6E8A-4147-A177-3AD203B41FA5}">
                      <a16:colId xmlns:a16="http://schemas.microsoft.com/office/drawing/2014/main" val="1041658233"/>
                    </a:ext>
                  </a:extLst>
                </a:gridCol>
                <a:gridCol w="2101300">
                  <a:extLst>
                    <a:ext uri="{9D8B030D-6E8A-4147-A177-3AD203B41FA5}">
                      <a16:colId xmlns:a16="http://schemas.microsoft.com/office/drawing/2014/main" val="1867423234"/>
                    </a:ext>
                  </a:extLst>
                </a:gridCol>
                <a:gridCol w="566153">
                  <a:extLst>
                    <a:ext uri="{9D8B030D-6E8A-4147-A177-3AD203B41FA5}">
                      <a16:colId xmlns:a16="http://schemas.microsoft.com/office/drawing/2014/main" val="57528224"/>
                    </a:ext>
                  </a:extLst>
                </a:gridCol>
              </a:tblGrid>
              <a:tr h="1663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092461"/>
                  </a:ext>
                </a:extLst>
              </a:tr>
              <a:tr h="204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4039735115"/>
                  </a:ext>
                </a:extLst>
              </a:tr>
              <a:tr h="860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Усиление контроля за перерабатывающими предприятиями в области ветеринарии (программа Меркурий).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основных валют.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1312298486"/>
                  </a:ext>
                </a:extLst>
              </a:tr>
              <a:tr h="416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Кредитно-денежная политика страны.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3246438155"/>
                  </a:ext>
                </a:extLst>
              </a:tr>
              <a:tr h="336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энергетических ресурсов.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3225068970"/>
                  </a:ext>
                </a:extLst>
              </a:tr>
              <a:tr h="1663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СОЦИАЛЬНО-КУЛЬТУРНЫЕ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12056"/>
                  </a:ext>
                </a:extLst>
              </a:tr>
              <a:tr h="1663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3308042473"/>
                  </a:ext>
                </a:extLst>
              </a:tr>
              <a:tr h="515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качеству продукции и уровню сервиса.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использования, внедрения и передачи технологий.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3687999484"/>
                  </a:ext>
                </a:extLst>
              </a:tr>
              <a:tr h="336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 жизни и привычки потребления.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34" marR="47534" marT="0" marB="0" anchor="ctr"/>
                </a:tc>
                <a:extLst>
                  <a:ext uri="{0D108BD9-81ED-4DB2-BD59-A6C34878D82A}">
                    <a16:rowId xmlns:a16="http://schemas.microsoft.com/office/drawing/2014/main" val="1870833923"/>
                  </a:ext>
                </a:extLst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 это курсы валют, как наиболее актуальный фактор, влияющий на стоимость сырья на втором месте кредитно-денежная политика страны.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на энергоресурсы высокая это касается и электроэнергии, и дизельного топлива для котла, что влияют на конечную стоимость продукта.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5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Инициация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89211" y="2133600"/>
            <a:ext cx="5895883" cy="377762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исследований динамики роста компании, ее слабых и сильных сторон, а также понимания направления дальнейшего роста и развития действующего бизнеса и потенциального рынка, можно сделать вывод - рынок динамичен, и доступ для новых компаний открыт.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так же видим, что производство не может обеспечить рынок требуемым объемом продукции. В связи с работой на пределах своих возможностей.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этого была сформирована цель данного проекта увеличить имеющуюся производственную мощность предприятия до возможности выпускать рыбные консервы 46 080 банок (960 ящиков) в одну смену. 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860" y="2233227"/>
            <a:ext cx="2914083" cy="2914083"/>
          </a:xfrm>
        </p:spPr>
      </p:pic>
    </p:spTree>
    <p:extLst>
      <p:ext uri="{BB962C8B-B14F-4D97-AF65-F5344CB8AC3E}">
        <p14:creationId xmlns:p14="http://schemas.microsoft.com/office/powerpoint/2010/main" val="378079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06583" y="2133600"/>
            <a:ext cx="5396493" cy="377762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достигнуть основной задачи возможно только при комплексном подходе то был проработаны основные этапы мероприятий.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сформированы критерии успешности проекта.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2298359"/>
              </p:ext>
            </p:extLst>
          </p:nvPr>
        </p:nvGraphicFramePr>
        <p:xfrm>
          <a:off x="6903076" y="1994263"/>
          <a:ext cx="4601536" cy="4153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8033">
                  <a:extLst>
                    <a:ext uri="{9D8B030D-6E8A-4147-A177-3AD203B41FA5}">
                      <a16:colId xmlns:a16="http://schemas.microsoft.com/office/drawing/2014/main" val="1383124751"/>
                    </a:ext>
                  </a:extLst>
                </a:gridCol>
                <a:gridCol w="3363503">
                  <a:extLst>
                    <a:ext uri="{9D8B030D-6E8A-4147-A177-3AD203B41FA5}">
                      <a16:colId xmlns:a16="http://schemas.microsoft.com/office/drawing/2014/main" val="2390049014"/>
                    </a:ext>
                  </a:extLst>
                </a:gridCol>
              </a:tblGrid>
              <a:tr h="266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параметрам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успешности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b"/>
                </a:tc>
                <a:extLst>
                  <a:ext uri="{0D108BD9-81ED-4DB2-BD59-A6C34878D82A}">
                    <a16:rowId xmlns:a16="http://schemas.microsoft.com/office/drawing/2014/main" val="3484660798"/>
                  </a:ext>
                </a:extLst>
              </a:tr>
              <a:tr h="799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содержанию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Четкая работа всех подразделений предприятия и оборудования что позволит выпуск в одну смену 960 ящиков консервов.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extLst>
                  <a:ext uri="{0D108BD9-81ED-4DB2-BD59-A6C34878D82A}">
                    <a16:rowId xmlns:a16="http://schemas.microsoft.com/office/drawing/2014/main" val="2040491896"/>
                  </a:ext>
                </a:extLst>
              </a:tr>
              <a:tr h="532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срокам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 на максимальный объем выпуска продукции в конце октября 2020г.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extLst>
                  <a:ext uri="{0D108BD9-81ED-4DB2-BD59-A6C34878D82A}">
                    <a16:rowId xmlns:a16="http://schemas.microsoft.com/office/drawing/2014/main" val="2351378179"/>
                  </a:ext>
                </a:extLst>
              </a:tr>
              <a:tr h="799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стоимости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проекта 18 млн. рублей. При выходи на планируемую мощность позволит увеличить прибыль предприятия.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extLst>
                  <a:ext uri="{0D108BD9-81ED-4DB2-BD59-A6C34878D82A}">
                    <a16:rowId xmlns:a16="http://schemas.microsoft.com/office/drawing/2014/main" val="2656500251"/>
                  </a:ext>
                </a:extLst>
              </a:tr>
              <a:tr h="1337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качеству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Стабильная работа двух линий с возможностью, при необходимости, оперативно как снижать выработку в смену так и увеличивать ее до планируемой мощности.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56" marR="55456" marT="0" marB="0" anchor="ctr"/>
                </a:tc>
                <a:extLst>
                  <a:ext uri="{0D108BD9-81ED-4DB2-BD59-A6C34878D82A}">
                    <a16:rowId xmlns:a16="http://schemas.microsoft.com/office/drawing/2014/main" val="2847799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9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цикл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графика реализации проекта можно выделить основные фазы жизненного цикла проекта.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3808135"/>
              </p:ext>
            </p:extLst>
          </p:nvPr>
        </p:nvGraphicFramePr>
        <p:xfrm>
          <a:off x="6903075" y="1697568"/>
          <a:ext cx="4601535" cy="4793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7399">
                  <a:extLst>
                    <a:ext uri="{9D8B030D-6E8A-4147-A177-3AD203B41FA5}">
                      <a16:colId xmlns:a16="http://schemas.microsoft.com/office/drawing/2014/main" val="3286359265"/>
                    </a:ext>
                  </a:extLst>
                </a:gridCol>
                <a:gridCol w="3094136">
                  <a:extLst>
                    <a:ext uri="{9D8B030D-6E8A-4147-A177-3AD203B41FA5}">
                      <a16:colId xmlns:a16="http://schemas.microsoft.com/office/drawing/2014/main" val="2845673051"/>
                    </a:ext>
                  </a:extLst>
                </a:gridCol>
              </a:tblGrid>
              <a:tr h="145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месяц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extLst>
                  <a:ext uri="{0D108BD9-81ED-4DB2-BD59-A6C34878D82A}">
                    <a16:rowId xmlns:a16="http://schemas.microsoft.com/office/drawing/2014/main" val="2078479550"/>
                  </a:ext>
                </a:extLst>
              </a:tr>
              <a:tr h="429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Поиск компании по установки промышленных очистных сооружений                                                                                           2. Разработка проекта согласно нашим потребностям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extLst>
                  <a:ext uri="{0D108BD9-81ED-4DB2-BD59-A6C34878D82A}">
                    <a16:rowId xmlns:a16="http://schemas.microsoft.com/office/drawing/2014/main" val="358834639"/>
                  </a:ext>
                </a:extLst>
              </a:tr>
              <a:tr h="725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Инициация проекта                                                                          2. Формирование целей                                                                         3. Создание проектной группы                                                                4. Поиск поставщиков необходимого оборудования                                                                          5. Поиск подрядчиков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extLst>
                  <a:ext uri="{0D108BD9-81ED-4DB2-BD59-A6C34878D82A}">
                    <a16:rowId xmlns:a16="http://schemas.microsoft.com/office/drawing/2014/main" val="55530956"/>
                  </a:ext>
                </a:extLst>
              </a:tr>
              <a:tr h="580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- Июнь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Согласование сметы, сроков                                                     2. Заключение договоров                                                                                 3. Покупка и доставка оборудования                                                                          4. Начало строительных работ 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extLst>
                  <a:ext uri="{0D108BD9-81ED-4DB2-BD59-A6C34878D82A}">
                    <a16:rowId xmlns:a16="http://schemas.microsoft.com/office/drawing/2014/main" val="816825734"/>
                  </a:ext>
                </a:extLst>
              </a:tr>
              <a:tr h="870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- Август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Монтаж оборудования                                                                           2. Приемка работ по строительству склада, очистных сооружений                                                                                                        3. Пуско-наладка оборудования                                                              4. Запуск второй линии                                                                           5. Завершение проекта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197" marR="50197" marT="0" marB="0" anchor="ctr"/>
                </a:tc>
                <a:extLst>
                  <a:ext uri="{0D108BD9-81ED-4DB2-BD59-A6C34878D82A}">
                    <a16:rowId xmlns:a16="http://schemas.microsoft.com/office/drawing/2014/main" val="153065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49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декомпозиция работ (WBS) по этапам жизненного цикла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04847" y="2107474"/>
            <a:ext cx="4313864" cy="377762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четко контролировать процесс работ проекта, была составлена структурная декомпозиция.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позволяет визуализировать укрупнённые блоки всего проекта и при необходимости отслеживать выполнение или возникающие сложности в момент реализации поставленных задач. 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6490347"/>
              </p:ext>
            </p:extLst>
          </p:nvPr>
        </p:nvGraphicFramePr>
        <p:xfrm>
          <a:off x="5187487" y="1878874"/>
          <a:ext cx="6116239" cy="4750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Visio" r:id="rId3" imgW="7292234" imgH="6682944" progId="Visio.Drawing.15">
                  <p:embed/>
                </p:oleObj>
              </mc:Choice>
              <mc:Fallback>
                <p:oleObj name="Visio" r:id="rId3" imgW="7292234" imgH="6682944" progId="Visio.Drawing.15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487" y="1878874"/>
                        <a:ext cx="6116239" cy="4750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76483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935</Words>
  <Application>Microsoft Office PowerPoint</Application>
  <PresentationFormat>Широкоэкранный</PresentationFormat>
  <Paragraphs>106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Visio</vt:lpstr>
      <vt:lpstr>ИТОГОВАЯ АТТЕСТАЦИОННАЯ РАБОТА  «Модернизация предприятия с целью увеличения производственных мощностей»</vt:lpstr>
      <vt:lpstr>Характеристика предприятия </vt:lpstr>
      <vt:lpstr>При формировании инициативы проекта был проведен анализ работающего предприятия на начало 2020 г.</vt:lpstr>
      <vt:lpstr>SWOT анализ</vt:lpstr>
      <vt:lpstr>PEST анализ</vt:lpstr>
      <vt:lpstr>Инициация проекта</vt:lpstr>
      <vt:lpstr>Этапы проекта</vt:lpstr>
      <vt:lpstr>Жизненный цикл проекта</vt:lpstr>
      <vt:lpstr>Структурная декомпозиция работ (WBS) по этапам жизненного цикла</vt:lpstr>
      <vt:lpstr>Команда и заинтересованные стороны</vt:lpstr>
      <vt:lpstr>Финансовая привлекательность проекта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АТТЕСТАЦИОННАЯ РАБОТА  «Модернизация предприятия с целью увеличения производственных мощностей»</dc:title>
  <dc:creator>2706242@mail.ru</dc:creator>
  <cp:lastModifiedBy>2706242@mail.ru</cp:lastModifiedBy>
  <cp:revision>8</cp:revision>
  <dcterms:created xsi:type="dcterms:W3CDTF">2020-12-14T16:08:49Z</dcterms:created>
  <dcterms:modified xsi:type="dcterms:W3CDTF">2020-12-15T04:04:34Z</dcterms:modified>
</cp:coreProperties>
</file>