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8" r:id="rId2"/>
    <p:sldId id="353" r:id="rId3"/>
    <p:sldId id="259" r:id="rId4"/>
    <p:sldId id="356" r:id="rId5"/>
    <p:sldId id="348" r:id="rId6"/>
    <p:sldId id="261" r:id="rId7"/>
    <p:sldId id="296" r:id="rId8"/>
    <p:sldId id="294" r:id="rId9"/>
    <p:sldId id="300" r:id="rId10"/>
    <p:sldId id="299" r:id="rId11"/>
    <p:sldId id="349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-1104" y="-3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-318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A57BC9-E57D-4155-BED9-69745753CF30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1C7E7A-9627-4C0B-8B4B-1648122AA2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50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4AF29-7429-48EE-83F4-CA37464B57E4}" type="datetimeFigureOut">
              <a:rPr lang="ru-RU" smtClean="0"/>
              <a:t>07.12.2020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D4D132-18B4-4AF4-B27F-76ECF467EC6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917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D4D132-18B4-4AF4-B27F-76ECF467EC6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5922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395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114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36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50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465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770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219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37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758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87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313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5C649-BDF5-4D14-BDB9-2476CD7AD19A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B16A87-DF34-4F4B-843E-E71CC6A5B87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1728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mailto:gladinaalbina@yandex.ru" TargetMode="External"/><Relationship Id="rId7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16.png"/><Relationship Id="rId5" Type="http://schemas.openxmlformats.org/officeDocument/2006/relationships/hyperlink" Target="https://www.roc-center.ru/" TargetMode="External"/><Relationship Id="rId10" Type="http://schemas.openxmlformats.org/officeDocument/2006/relationships/image" Target="../media/image15.png"/><Relationship Id="rId4" Type="http://schemas.openxmlformats.org/officeDocument/2006/relationships/hyperlink" Target="https://vk.com/mauroc" TargetMode="External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708920"/>
            <a:ext cx="9144000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-2" y="3149786"/>
            <a:ext cx="12192002" cy="990476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Президентская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подготовки управленческих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кадров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Установка автоматического индивидуального теплового пункта 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погодным регулированием в Муниципальном автономном учреждении 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«Реабилитационно-оздоровительный центр»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68555" y="6320312"/>
            <a:ext cx="14507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Сыктывкар 2020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693" cy="2439424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5269706"/>
              </p:ext>
            </p:extLst>
          </p:nvPr>
        </p:nvGraphicFramePr>
        <p:xfrm>
          <a:off x="850900" y="4086515"/>
          <a:ext cx="3359146" cy="2593248"/>
        </p:xfrm>
        <a:graphic>
          <a:graphicData uri="http://schemas.openxmlformats.org/drawingml/2006/table">
            <a:tbl>
              <a:tblPr/>
              <a:tblGrid>
                <a:gridCol w="3359146"/>
              </a:tblGrid>
              <a:tr h="17520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Научный</a:t>
                      </a:r>
                      <a:r>
                        <a:rPr lang="ru-RU" sz="1600" b="1" baseline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руководитель</a:t>
                      </a: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 err="1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Чемашкин</a:t>
                      </a:r>
                      <a:r>
                        <a:rPr lang="ru-RU" sz="1600" b="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Андрей Юрьевич</a:t>
                      </a:r>
                      <a:r>
                        <a:rPr lang="ru-RU" sz="1600" b="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</a:t>
                      </a:r>
                      <a:endParaRPr lang="ru-RU" sz="1600" b="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директор ГБУ РК «Коми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республиканский центр 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энергосбережения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», к.э.н.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769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Слушатель программы: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Михеева Альбина Владимировна</a:t>
                      </a:r>
                      <a:endParaRPr lang="ru-RU" sz="16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206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rgbClr val="00206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C:\Users\User\Desktop\wBwyE7wJ6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661" y1="33065" x2="59274" y2="29839"/>
                        <a14:foregroundMark x1="36694" y1="68548" x2="80645" y2="61290"/>
                        <a14:foregroundMark x1="72984" y1="50806" x2="73790" y2="6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850" y="4175192"/>
            <a:ext cx="1562100" cy="15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Пользователь\Рабочий стол\Логотип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2" r="18610" b="5664"/>
          <a:stretch>
            <a:fillRect/>
          </a:stretch>
        </p:blipFill>
        <p:spPr bwMode="auto">
          <a:xfrm>
            <a:off x="10140950" y="4988220"/>
            <a:ext cx="1500166" cy="1507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78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64110" y="378861"/>
            <a:ext cx="83321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по проекту, способы управления ими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6560" y="2194754"/>
            <a:ext cx="11328400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ru-RU" sz="36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3115923"/>
              </p:ext>
            </p:extLst>
          </p:nvPr>
        </p:nvGraphicFramePr>
        <p:xfrm>
          <a:off x="296486" y="1665325"/>
          <a:ext cx="11568547" cy="4769807"/>
        </p:xfrm>
        <a:graphic>
          <a:graphicData uri="http://schemas.openxmlformats.org/drawingml/2006/table">
            <a:tbl>
              <a:tblPr firstRow="1" firstCol="1" bandRow="1"/>
              <a:tblGrid>
                <a:gridCol w="5699800"/>
                <a:gridCol w="5868747"/>
              </a:tblGrid>
              <a:tr h="30675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4605"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риска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R="14605" algn="ctr">
                        <a:spcAft>
                          <a:spcPts val="0"/>
                        </a:spcAft>
                        <a:tabLst>
                          <a:tab pos="5758180" algn="r"/>
                        </a:tabLst>
                      </a:pPr>
                      <a:r>
                        <a:rPr lang="ru-RU" sz="20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Мероприятия по реагированию на риск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1755">
                <a:tc>
                  <a:txBody>
                    <a:bodyPr/>
                    <a:lstStyle/>
                    <a:p>
                      <a:pPr marL="0" marR="14605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58180" algn="r"/>
                        </a:tabLst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Реорганизация учреждения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14605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5758180" algn="r"/>
                        </a:tabLst>
                        <a:defRPr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Сохранение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команды по реализации проекта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Недостаточное или полное отсутствие финансирования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Перераспределение статьи расходов или перенесение сроков реализации проекта на следующий год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2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Отказ обслуживающей компании в согласовании проектной документации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Согласование с обслуживающей компанией, всех условий, нюансов по подготовке документации</a:t>
                      </a: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6779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Срыв сроков проведения работ подрядной организации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Ненадлежащее качество выполнения работ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своевременная поставка оборудования в срок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Поставка некачественного оборудования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Определение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договоре штрафных санкций</a:t>
                      </a: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2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 достижение экономии потребления энергетических ресурсов 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дополнительных энергосберегающих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мероприятий 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658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Поломка оборудования в процессе эксплуатации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Обучение персонала работе с оборудованием теплового пункта, соблюдение правил эксплуатации </a:t>
                      </a: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оборудования</a:t>
                      </a:r>
                      <a:endParaRPr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319" marR="423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" name="Picture 2" descr="C:\Users\User\Desktop\wBwyE7wJ6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661" y1="33065" x2="59274" y2="29839"/>
                        <a14:foregroundMark x1="36694" y1="68548" x2="80645" y2="61290"/>
                        <a14:foregroundMark x1="72984" y1="50806" x2="73790" y2="6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0" y="70784"/>
            <a:ext cx="1383270" cy="138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Пользователь\Рабочий стол\Логотип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2" r="18610" b="5664"/>
          <a:stretch>
            <a:fillRect/>
          </a:stretch>
        </p:blipFill>
        <p:spPr bwMode="auto">
          <a:xfrm>
            <a:off x="10488071" y="70784"/>
            <a:ext cx="1256889" cy="12627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861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047483" y="305460"/>
            <a:ext cx="20767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419008"/>
            <a:ext cx="12171754" cy="143899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4510" y="1599854"/>
            <a:ext cx="119289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Михеева Альбина Владимировна 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автономного учреждения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«Реабилитационно-оздоровительный центр»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Тел.: 8 904 860 64 09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E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-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mail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gladinaalbina@yandex.ru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vk.com/mauroc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://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www.roc-center.ru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2" descr="C:\Users\User\Desktop\wBwyE7wJ6L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32661" y1="33065" x2="59274" y2="29839"/>
                        <a14:foregroundMark x1="36694" y1="68548" x2="80645" y2="61290"/>
                        <a14:foregroundMark x1="72984" y1="50806" x2="73790" y2="6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0" y="21293"/>
            <a:ext cx="1562100" cy="15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Пользователь\Рабочий стол\Логотип1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2" r="18610" b="5664"/>
          <a:stretch>
            <a:fillRect/>
          </a:stretch>
        </p:blipFill>
        <p:spPr bwMode="auto">
          <a:xfrm>
            <a:off x="10258017" y="70785"/>
            <a:ext cx="1500166" cy="150712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84" y="5381512"/>
            <a:ext cx="515811" cy="515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81" y="533461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C:\Users\User\Desktop\1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2112351"/>
            <a:ext cx="4660900" cy="3141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299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829" y="266018"/>
            <a:ext cx="854734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учреждение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«Реабилитационно-оздоровительный центр»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User\Desktop\wBwyE7wJ6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661" y1="33065" x2="59274" y2="29839"/>
                        <a14:foregroundMark x1="36694" y1="68548" x2="80645" y2="61290"/>
                        <a14:foregroundMark x1="72984" y1="50806" x2="73790" y2="6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0" y="41051"/>
            <a:ext cx="1562100" cy="15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Пользователь\Рабочий стол\Логотип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2" r="18610" b="5664"/>
          <a:stretch>
            <a:fillRect/>
          </a:stretch>
        </p:blipFill>
        <p:spPr bwMode="auto">
          <a:xfrm>
            <a:off x="10385017" y="70785"/>
            <a:ext cx="1500166" cy="15071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228600" y="2415863"/>
            <a:ext cx="85979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Сфера деятельности: 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оказание услуг населению 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 физической культуры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 </a:t>
            </a: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</a:p>
          <a:p>
            <a:pPr algn="ctr">
              <a:spcBef>
                <a:spcPts val="0"/>
              </a:spcBef>
            </a:pP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учреждении занимается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более </a:t>
            </a:r>
            <a:r>
              <a:rPr lang="ru-RU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1000 </a:t>
            </a:r>
            <a:r>
              <a:rPr lang="ru-RU" sz="2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человек</a:t>
            </a:r>
          </a:p>
          <a:p>
            <a:pPr indent="449580" algn="ctr" fontAlgn="base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indent="449580" algn="ctr" fontAlgn="base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\Desktop\p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9300" y="1818963"/>
            <a:ext cx="3617483" cy="4823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774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20246" y="5413234"/>
            <a:ext cx="12171754" cy="14389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08727" y="439624"/>
            <a:ext cx="3904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Проблематика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0545" y="1655356"/>
            <a:ext cx="1099115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</a:t>
            </a:r>
            <a:r>
              <a:rPr lang="ru-RU" sz="2400" spc="10" dirty="0" smtClean="0">
                <a:latin typeface="Times New Roman"/>
                <a:ea typeface="Calibri"/>
              </a:rPr>
              <a:t>система </a:t>
            </a:r>
            <a:r>
              <a:rPr lang="ru-RU" sz="2400" spc="10" dirty="0">
                <a:latin typeface="Times New Roman"/>
                <a:ea typeface="Calibri"/>
              </a:rPr>
              <a:t>теплоснабжения не соответствует требованиям Федерального закон от 27.07.2010 №</a:t>
            </a:r>
            <a:r>
              <a:rPr lang="ru-RU" sz="2400" spc="10" dirty="0" smtClean="0">
                <a:latin typeface="Times New Roman"/>
                <a:ea typeface="Calibri"/>
              </a:rPr>
              <a:t> </a:t>
            </a:r>
            <a:r>
              <a:rPr lang="ru-RU" sz="2400" spc="10" dirty="0">
                <a:latin typeface="Times New Roman"/>
                <a:ea typeface="Calibri"/>
              </a:rPr>
              <a:t>190-ФЗ (ред. от 01.04.2020) «О теплоснабжении</a:t>
            </a:r>
            <a:r>
              <a:rPr lang="ru-RU" sz="2400" spc="10" dirty="0" smtClean="0">
                <a:latin typeface="Times New Roman"/>
                <a:ea typeface="Calibri"/>
              </a:rPr>
              <a:t>»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перегревы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перетопы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помещений 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учреждении и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затраты за потребление тепловой энергии</a:t>
            </a:r>
            <a:endParaRPr lang="ru-RU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некачественное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услуг, несоответствие требований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2.1.2.3304-15, раздел VI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Требования к воздушно-тепловому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режиму</a:t>
            </a:r>
          </a:p>
          <a:p>
            <a:pPr marL="342900" indent="-342900" algn="just">
              <a:buFontTx/>
              <a:buChar char="-"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низкое качество учета и управления потреблением потребления тепловой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энергии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Documents and Settings\Пользователь\Рабочий стол\Логотип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2" r="18610" b="5664"/>
          <a:stretch>
            <a:fillRect/>
          </a:stretch>
        </p:blipFill>
        <p:spPr bwMode="auto">
          <a:xfrm>
            <a:off x="10080677" y="100519"/>
            <a:ext cx="1500166" cy="1507120"/>
          </a:xfrm>
          <a:prstGeom prst="rect">
            <a:avLst/>
          </a:prstGeom>
          <a:noFill/>
        </p:spPr>
      </p:pic>
      <p:pic>
        <p:nvPicPr>
          <p:cNvPr id="9" name="Picture 2" descr="C:\Users\User\Desktop\wBwyE7wJ6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661" y1="33065" x2="59274" y2="29839"/>
                        <a14:foregroundMark x1="36694" y1="68548" x2="80645" y2="61290"/>
                        <a14:foregroundMark x1="72984" y1="50806" x2="73790" y2="6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0" y="41051"/>
            <a:ext cx="1562100" cy="15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4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229" y="439624"/>
            <a:ext cx="51212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Решение проблемы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10545" y="1655356"/>
            <a:ext cx="10991155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становка автоматического индивидуального теплового пункта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установка системы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погодного регулирования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отопления</a:t>
            </a:r>
          </a:p>
          <a:p>
            <a:pPr algn="just"/>
            <a:r>
              <a:rPr lang="ru-RU" sz="2400" dirty="0" smtClean="0">
                <a:latin typeface="Times New Roman"/>
                <a:ea typeface="Calibri"/>
                <a:cs typeface="Times New Roman"/>
              </a:rPr>
              <a:t>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интеллектуального («умного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учета потребляемых энергетических ресурсов</a:t>
            </a:r>
            <a:endParaRPr lang="ru-RU" sz="24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C:\Documents and Settings\Пользователь\Рабочий стол\Логотип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2" r="18610" b="5664"/>
          <a:stretch>
            <a:fillRect/>
          </a:stretch>
        </p:blipFill>
        <p:spPr bwMode="auto">
          <a:xfrm>
            <a:off x="10080677" y="100519"/>
            <a:ext cx="1500166" cy="1507120"/>
          </a:xfrm>
          <a:prstGeom prst="rect">
            <a:avLst/>
          </a:prstGeom>
          <a:noFill/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30608" t="12829" r="7372" b="9065"/>
          <a:stretch/>
        </p:blipFill>
        <p:spPr bwMode="auto">
          <a:xfrm>
            <a:off x="2924783" y="3342869"/>
            <a:ext cx="4365252" cy="2691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2" descr="C:\Users\User\Desktop\wBwyE7wJ6L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661" y1="33065" x2="59274" y2="29839"/>
                        <a14:foregroundMark x1="36694" y1="68548" x2="80645" y2="61290"/>
                        <a14:foregroundMark x1="72984" y1="50806" x2="73790" y2="6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0" y="41051"/>
            <a:ext cx="1562100" cy="15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07" b="89929" l="2070" r="991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606"/>
          <a:stretch/>
        </p:blipFill>
        <p:spPr bwMode="auto">
          <a:xfrm>
            <a:off x="73860" y="3725456"/>
            <a:ext cx="2850923" cy="2330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 descr="https://poschetchiku.ru/wp-content/uploads/2018/12/shema-raboty-schetchikov-vody-s-distantsionnym-snyatiem-pokazanij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00" y="3483620"/>
            <a:ext cx="4394199" cy="24102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17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132206" y="1693702"/>
            <a:ext cx="117155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User\Desktop\wBwyE7wJ6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661" y1="33065" x2="59274" y2="29839"/>
                        <a14:foregroundMark x1="36694" y1="68548" x2="80645" y2="61290"/>
                        <a14:foregroundMark x1="72984" y1="50806" x2="73790" y2="6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140" y="41051"/>
            <a:ext cx="1562100" cy="15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Пользователь\Рабочий стол\Логотип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2" r="18610" b="5664"/>
          <a:stretch>
            <a:fillRect/>
          </a:stretch>
        </p:blipFill>
        <p:spPr bwMode="auto">
          <a:xfrm>
            <a:off x="10080677" y="100519"/>
            <a:ext cx="1500166" cy="1507120"/>
          </a:xfrm>
          <a:prstGeom prst="rect">
            <a:avLst/>
          </a:prstGeom>
          <a:noFill/>
        </p:spPr>
      </p:pic>
      <p:pic>
        <p:nvPicPr>
          <p:cNvPr id="2054" name="Picture 6" descr="http://www.admnkr.ru/files/web/sobitiya/national_project/2019/11/11/1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61" b="100000" l="0" r="99862">
                        <a14:foregroundMark x1="37661" y1="5882" x2="38123" y2="10526"/>
                        <a14:foregroundMark x1="47555" y1="12074" x2="92505" y2="10526"/>
                        <a14:foregroundMark x1="48939" y1="38390" x2="98478" y2="376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061" y="469037"/>
            <a:ext cx="4730846" cy="1409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User\Desktop\BYi2S-cS1n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57" y="1878690"/>
            <a:ext cx="3416300" cy="455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fb.ru/misc/i/gallery/7450/1841711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240" y="2254846"/>
            <a:ext cx="3416300" cy="40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14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419008"/>
            <a:ext cx="12171754" cy="14389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193122" y="316714"/>
            <a:ext cx="33729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4500" y="2759442"/>
            <a:ext cx="11176000" cy="3513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Суть проекта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АИТП с погодным регулированием, которая с помощью автоматики внесёт нововведение в процесс потребления тепловой энергии в учреждении, её распределение 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4011" y="1510526"/>
            <a:ext cx="10576978" cy="2344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потребления тепловой энергии в учреждении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расходы на оплату тепловой энергии не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менее чем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в 2022 году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сравнении с 2020 и 2021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годами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endParaRPr lang="ru-RU" b="1" dirty="0" smtClean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wBwyE7wJ6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661" y1="33065" x2="59274" y2="29839"/>
                        <a14:foregroundMark x1="36694" y1="68548" x2="80645" y2="61290"/>
                        <a14:foregroundMark x1="72984" y1="50806" x2="73790" y2="6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0" y="41051"/>
            <a:ext cx="1562100" cy="15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Documents and Settings\Пользователь\Рабочий стол\Логотип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2" r="18610" b="5664"/>
          <a:stretch>
            <a:fillRect/>
          </a:stretch>
        </p:blipFill>
        <p:spPr bwMode="auto">
          <a:xfrm>
            <a:off x="10385017" y="70785"/>
            <a:ext cx="1500166" cy="15071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305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63095" y="275656"/>
            <a:ext cx="67432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6795" y="1587881"/>
            <a:ext cx="601792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 реализации проекта - 1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этапа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документации</a:t>
            </a:r>
          </a:p>
          <a:p>
            <a:pPr lvl="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конкурса</a:t>
            </a:r>
          </a:p>
          <a:p>
            <a:pPr marL="457200" lvl="0" indent="-457200" algn="ctr">
              <a:buFontTx/>
              <a:buChar char="-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подписание договора</a:t>
            </a:r>
          </a:p>
          <a:p>
            <a:pPr lvl="0"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- установка АИТП</a:t>
            </a:r>
          </a:p>
          <a:p>
            <a:pPr lvl="0"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III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этап: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ctr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усконаладочные работы</a:t>
            </a:r>
          </a:p>
          <a:p>
            <a:pPr marL="457200" lvl="0" indent="-457200" algn="ctr">
              <a:buFontTx/>
              <a:buChar char="-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вод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эксплуатацию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C:\Users\User\Desktop\wBwyE7wJ6L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2661" y1="33065" x2="59274" y2="29839"/>
                        <a14:foregroundMark x1="36694" y1="68548" x2="80645" y2="61290"/>
                        <a14:foregroundMark x1="72984" y1="50806" x2="73790" y2="6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0" y="21293"/>
            <a:ext cx="1562100" cy="15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:\Documents and Settings\Пользователь\Рабочий стол\Логотип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2" r="18610" b="5664"/>
          <a:stretch>
            <a:fillRect/>
          </a:stretch>
        </p:blipFill>
        <p:spPr bwMode="auto">
          <a:xfrm>
            <a:off x="10258017" y="70785"/>
            <a:ext cx="1500166" cy="1507120"/>
          </a:xfrm>
          <a:prstGeom prst="rect">
            <a:avLst/>
          </a:prstGeom>
          <a:noFill/>
        </p:spPr>
      </p:pic>
      <p:pic>
        <p:nvPicPr>
          <p:cNvPr id="2050" name="Picture 2" descr="C:\Users\User\Desktop\IFPLjnFaX7w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584" y="2538779"/>
            <a:ext cx="4791934" cy="35939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RWpdq0b-ICU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505" y="1177615"/>
            <a:ext cx="3005757" cy="22543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2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1362" y="328628"/>
            <a:ext cx="4808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 проекта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4" descr="C:\Documents and Settings\Пользователь\Рабочий стол\Логотип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2" r="18610" b="5664"/>
          <a:stretch>
            <a:fillRect/>
          </a:stretch>
        </p:blipFill>
        <p:spPr bwMode="auto">
          <a:xfrm>
            <a:off x="10258017" y="70785"/>
            <a:ext cx="1500166" cy="1507120"/>
          </a:xfrm>
          <a:prstGeom prst="rect">
            <a:avLst/>
          </a:prstGeom>
          <a:noFill/>
        </p:spPr>
      </p:pic>
      <p:pic>
        <p:nvPicPr>
          <p:cNvPr id="11" name="Picture 2" descr="C:\Users\User\Desktop\wBwyE7wJ6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661" y1="33065" x2="59274" y2="29839"/>
                        <a14:foregroundMark x1="36694" y1="68548" x2="80645" y2="61290"/>
                        <a14:foregroundMark x1="72984" y1="50806" x2="73790" y2="6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40" y="21293"/>
            <a:ext cx="1562100" cy="15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324623"/>
              </p:ext>
            </p:extLst>
          </p:nvPr>
        </p:nvGraphicFramePr>
        <p:xfrm>
          <a:off x="884040" y="1879600"/>
          <a:ext cx="10515600" cy="4283522"/>
        </p:xfrm>
        <a:graphic>
          <a:graphicData uri="http://schemas.openxmlformats.org/drawingml/2006/table">
            <a:tbl>
              <a:tblPr firstRow="1" firstCol="1" bandRow="1"/>
              <a:tblGrid>
                <a:gridCol w="1600474"/>
                <a:gridCol w="1500903"/>
                <a:gridCol w="1457923"/>
                <a:gridCol w="1663700"/>
                <a:gridCol w="2247900"/>
                <a:gridCol w="2044700"/>
              </a:tblGrid>
              <a:tr h="25513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Период реализации проекта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Затраты по</a:t>
                      </a: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источникам финансирования проекта, в тыс. руб.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Затраты итого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 периоду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реализации проекта,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205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Российской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Федерации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Бюджет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Республики Коми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Бюджеты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муниципаль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 err="1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ных</a:t>
                      </a: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Внебюджетные источники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65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Период №1: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11.12.2020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28.02.2021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100 000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Период №2: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01.06.2021 31.12.2021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400 000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460 000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860 000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25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 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400 000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560 000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960 000</a:t>
                      </a:r>
                      <a:endParaRPr lang="ru-RU" sz="28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2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42" b="5365"/>
          <a:stretch/>
        </p:blipFill>
        <p:spPr>
          <a:xfrm>
            <a:off x="0" y="5419008"/>
            <a:ext cx="12171754" cy="1438992"/>
          </a:xfrm>
          <a:prstGeom prst="rect">
            <a:avLst/>
          </a:prstGeom>
        </p:spPr>
      </p:pic>
      <p:pic>
        <p:nvPicPr>
          <p:cNvPr id="9" name="Picture 2" descr="C:\Users\User\Desktop\wBwyE7wJ6L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2661" y1="33065" x2="59274" y2="29839"/>
                        <a14:foregroundMark x1="36694" y1="68548" x2="80645" y2="61290"/>
                        <a14:foregroundMark x1="72984" y1="50806" x2="73790" y2="6854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0" y="173693"/>
            <a:ext cx="1562100" cy="1566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Documents and Settings\Пользователь\Рабочий стол\Логотип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6252" r="18610" b="5664"/>
          <a:stretch>
            <a:fillRect/>
          </a:stretch>
        </p:blipFill>
        <p:spPr bwMode="auto">
          <a:xfrm>
            <a:off x="10258017" y="70785"/>
            <a:ext cx="1500166" cy="150712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7175345"/>
              </p:ext>
            </p:extLst>
          </p:nvPr>
        </p:nvGraphicFramePr>
        <p:xfrm>
          <a:off x="498884" y="1911268"/>
          <a:ext cx="10919983" cy="4340604"/>
        </p:xfrm>
        <a:graphic>
          <a:graphicData uri="http://schemas.openxmlformats.org/drawingml/2006/table">
            <a:tbl>
              <a:tblPr firstRow="1" firstCol="1" bandRow="1"/>
              <a:tblGrid>
                <a:gridCol w="4716503"/>
                <a:gridCol w="2044593"/>
                <a:gridCol w="2044593"/>
                <a:gridCol w="2114294"/>
              </a:tblGrid>
              <a:tr h="10811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Базовое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Целевое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значение показателя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Снижение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показателя, </a:t>
                      </a:r>
                      <a:endParaRPr lang="ru-RU" sz="2400" dirty="0" smtClean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 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Количество потребления тепловой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энергии,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Гкал/в 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263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184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Затраты на потребление тепловой энергии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, руб./в</a:t>
                      </a:r>
                      <a:r>
                        <a:rPr lang="ru-RU" sz="2400" baseline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276 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30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11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Эксплуатационные затраты, 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        руб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./в год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146 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021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29 </a:t>
                      </a:r>
                      <a:r>
                        <a:rPr lang="ru-RU" sz="240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204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963095" y="275656"/>
            <a:ext cx="57274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Экономический эффект</a:t>
            </a:r>
            <a:endParaRPr lang="ru-RU" sz="7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686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7260</TotalTime>
  <Words>512</Words>
  <Application>Microsoft Office PowerPoint</Application>
  <PresentationFormat>Произвольный</PresentationFormat>
  <Paragraphs>146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Президентская программа подготовки управленческих кадров  Установка автоматического индивидуального теплового пункта   с погодным регулированием в Муниципальном автономном учреждении  «Реабилитационно-оздоровительный центр»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Лариса</cp:lastModifiedBy>
  <cp:revision>643</cp:revision>
  <dcterms:created xsi:type="dcterms:W3CDTF">2018-06-21T08:47:00Z</dcterms:created>
  <dcterms:modified xsi:type="dcterms:W3CDTF">2020-12-07T13:22:19Z</dcterms:modified>
</cp:coreProperties>
</file>