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8" r:id="rId2"/>
    <p:sldId id="261" r:id="rId3"/>
    <p:sldId id="273" r:id="rId4"/>
    <p:sldId id="283" r:id="rId5"/>
    <p:sldId id="291" r:id="rId6"/>
    <p:sldId id="287" r:id="rId7"/>
    <p:sldId id="289" r:id="rId8"/>
    <p:sldId id="293" r:id="rId9"/>
    <p:sldId id="285" r:id="rId10"/>
    <p:sldId id="282" r:id="rId11"/>
    <p:sldId id="281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79"/>
  </p:normalViewPr>
  <p:slideViewPr>
    <p:cSldViewPr snapToGrid="0" showGuides="1">
      <p:cViewPr>
        <p:scale>
          <a:sx n="94" d="100"/>
          <a:sy n="94" d="100"/>
        </p:scale>
        <p:origin x="-38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-31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A57BC9-E57D-4155-BED9-69745753CF3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1C7E7A-9627-4C0B-8B4B-1648122AA2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503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4AF29-7429-48EE-83F4-CA37464B57E4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D4D132-18B4-4AF4-B27F-76ECF467E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917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D4D132-18B4-4AF4-B27F-76ECF467EC6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373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30814-CF27-4237-AAD5-CE2F8A6328A5}" type="datetime1">
              <a:rPr lang="ru-RU" smtClean="0"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6A87-DF34-4F4B-843E-E71CC6A5B8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39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3F297-A5E1-440E-BA71-BB42928D8A40}" type="datetime1">
              <a:rPr lang="ru-RU" smtClean="0"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6A87-DF34-4F4B-843E-E71CC6A5B8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11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0B4AF-B508-4503-8D45-A498AE19786F}" type="datetime1">
              <a:rPr lang="ru-RU" smtClean="0"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6A87-DF34-4F4B-843E-E71CC6A5B8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3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946C0-5D4B-4E08-B534-41B963DC4A40}" type="datetime1">
              <a:rPr lang="ru-RU" smtClean="0"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6A87-DF34-4F4B-843E-E71CC6A5B8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5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EB022-33E3-4DD7-B737-9DCC4053A57F}" type="datetime1">
              <a:rPr lang="ru-RU" smtClean="0"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6A87-DF34-4F4B-843E-E71CC6A5B8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46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EC454-678B-4C01-BB82-54F561F40140}" type="datetime1">
              <a:rPr lang="ru-RU" smtClean="0"/>
              <a:t>07.12.2020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6A87-DF34-4F4B-843E-E71CC6A5B8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77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3C8C2-32DD-44A3-B02F-5BDA25ABE087}" type="datetime1">
              <a:rPr lang="ru-RU" smtClean="0"/>
              <a:t>07.12.2020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6A87-DF34-4F4B-843E-E71CC6A5B8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19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41B9E-5A71-4D24-A9B6-0C0E234643B6}" type="datetime1">
              <a:rPr lang="ru-RU" smtClean="0"/>
              <a:t>07.12.2020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6A87-DF34-4F4B-843E-E71CC6A5B8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374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A1AF4-2643-4470-899D-2EC5857C24A4}" type="datetime1">
              <a:rPr lang="ru-RU" smtClean="0"/>
              <a:t>07.12.2020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6A87-DF34-4F4B-843E-E71CC6A5B8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75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31F73-39DC-458A-9A94-8DDB9B230206}" type="datetime1">
              <a:rPr lang="ru-RU" smtClean="0"/>
              <a:t>07.12.2020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6A87-DF34-4F4B-843E-E71CC6A5B8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58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A3E76-FA24-4DF9-BC9A-EEC33BD61228}" type="datetime1">
              <a:rPr lang="ru-RU" smtClean="0"/>
              <a:t>07.12.2020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6A87-DF34-4F4B-843E-E71CC6A5B8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31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69677-89B7-4DA6-A009-7ADDF90438E1}" type="datetime1">
              <a:rPr lang="ru-RU" smtClean="0"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16A87-DF34-4F4B-843E-E71CC6A5B8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728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https://img02.flagma.ru/photo/sera-tehnicheskaya-granulirovannaya-komovaya-4794914_big.jpg" TargetMode="External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https://ceiis.mos.ru/upload/medialibrary/74e/3.jpg" TargetMode="External"/><Relationship Id="rId5" Type="http://schemas.openxmlformats.org/officeDocument/2006/relationships/image" Target="../media/image5.jpeg"/><Relationship Id="rId4" Type="http://schemas.openxmlformats.org/officeDocument/2006/relationships/image" Target="https://ceiis.mos.ru/upload/medialibrary/2c9/5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if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42"/>
          <a:stretch/>
        </p:blipFill>
        <p:spPr>
          <a:xfrm>
            <a:off x="20246" y="5446643"/>
            <a:ext cx="12171754" cy="14113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2035" y="4688177"/>
            <a:ext cx="115314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Garamond" panose="02020404030301010803" pitchFamily="18" charset="0"/>
                <a:cs typeface="Times New Roman" pitchFamily="18" charset="0"/>
              </a:rPr>
              <a:t>Научный руководитель: </a:t>
            </a:r>
            <a:r>
              <a:rPr lang="ru-RU" b="1" dirty="0" err="1">
                <a:latin typeface="Garamond" panose="02020404030301010803" pitchFamily="18" charset="0"/>
                <a:cs typeface="Times New Roman" pitchFamily="18" charset="0"/>
              </a:rPr>
              <a:t>Бадокина</a:t>
            </a:r>
            <a:r>
              <a:rPr lang="ru-RU" b="1" dirty="0">
                <a:latin typeface="Garamond" panose="02020404030301010803" pitchFamily="18" charset="0"/>
                <a:cs typeface="Times New Roman" pitchFamily="18" charset="0"/>
              </a:rPr>
              <a:t> Евгения Андреевна</a:t>
            </a:r>
            <a:r>
              <a:rPr lang="ru-RU" dirty="0">
                <a:latin typeface="Garamond" panose="02020404030301010803" pitchFamily="18" charset="0"/>
                <a:cs typeface="Times New Roman" pitchFamily="18" charset="0"/>
              </a:rPr>
              <a:t>, </a:t>
            </a:r>
          </a:p>
          <a:p>
            <a:r>
              <a:rPr lang="ru-RU" dirty="0" smtClean="0">
                <a:latin typeface="Garamond" panose="02020404030301010803" pitchFamily="18" charset="0"/>
                <a:cs typeface="Times New Roman" pitchFamily="18" charset="0"/>
              </a:rPr>
              <a:t>заведующий кафедрой </a:t>
            </a:r>
            <a:r>
              <a:rPr lang="ru-RU" dirty="0">
                <a:latin typeface="Garamond" panose="02020404030301010803" pitchFamily="18" charset="0"/>
                <a:cs typeface="Times New Roman" pitchFamily="18" charset="0"/>
              </a:rPr>
              <a:t>финансового менеджмента </a:t>
            </a:r>
          </a:p>
          <a:p>
            <a:r>
              <a:rPr lang="ru-RU" dirty="0">
                <a:latin typeface="Garamond" panose="02020404030301010803" pitchFamily="18" charset="0"/>
                <a:cs typeface="Times New Roman" pitchFamily="18" charset="0"/>
              </a:rPr>
              <a:t>Института экономики и финансов ФГБОУ им. Питирима </a:t>
            </a:r>
            <a:r>
              <a:rPr lang="ru-RU" dirty="0" smtClean="0">
                <a:latin typeface="Garamond" panose="02020404030301010803" pitchFamily="18" charset="0"/>
                <a:cs typeface="Times New Roman" pitchFamily="18" charset="0"/>
              </a:rPr>
              <a:t>Сорокина, к.э.н., профессор</a:t>
            </a:r>
            <a:endParaRPr lang="ru-RU" dirty="0">
              <a:latin typeface="Garamond" panose="02020404030301010803" pitchFamily="18" charset="0"/>
              <a:cs typeface="Times New Roman" pitchFamily="18" charset="0"/>
            </a:endParaRPr>
          </a:p>
          <a:p>
            <a:r>
              <a:rPr lang="ru-RU" dirty="0">
                <a:latin typeface="Garamond" panose="02020404030301010803" pitchFamily="18" charset="0"/>
                <a:cs typeface="Times New Roman" pitchFamily="18" charset="0"/>
              </a:rPr>
              <a:t>Слушатель: </a:t>
            </a:r>
            <a:r>
              <a:rPr lang="ru-RU" b="1" dirty="0">
                <a:latin typeface="Garamond" panose="02020404030301010803" pitchFamily="18" charset="0"/>
                <a:cs typeface="Times New Roman" pitchFamily="18" charset="0"/>
              </a:rPr>
              <a:t>Смирнов Игорь Борисович</a:t>
            </a:r>
            <a:endParaRPr lang="en-US" b="1" dirty="0">
              <a:latin typeface="Garamond" panose="02020404030301010803" pitchFamily="18" charset="0"/>
              <a:cs typeface="Times New Roman" pitchFamily="18" charset="0"/>
            </a:endParaRPr>
          </a:p>
          <a:p>
            <a:endParaRPr lang="ru-RU" dirty="0">
              <a:latin typeface="Garamond" panose="02020404030301010803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66074" y="5759890"/>
            <a:ext cx="13404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>
                <a:latin typeface="Garamond" panose="02020404030301010803" pitchFamily="18" charset="0"/>
                <a:cs typeface="Times New Roman" pitchFamily="18" charset="0"/>
              </a:rPr>
              <a:t>Сыктывкар</a:t>
            </a:r>
          </a:p>
          <a:p>
            <a:pPr algn="ctr"/>
            <a:r>
              <a:rPr lang="ru-RU" sz="2000" dirty="0">
                <a:latin typeface="Garamond" panose="02020404030301010803" pitchFamily="18" charset="0"/>
                <a:cs typeface="Times New Roman" pitchFamily="18" charset="0"/>
              </a:rPr>
              <a:t>2020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024"/>
            <a:ext cx="12203693" cy="243942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22400" y="2438400"/>
            <a:ext cx="10017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Garamond" panose="02020404030301010803" pitchFamily="18" charset="0"/>
                <a:cs typeface="Times New Roman" panose="02020603050405020304" pitchFamily="18" charset="0"/>
              </a:rPr>
              <a:t>Президентская программа подготовки управленческих кадров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-1" y="2829283"/>
            <a:ext cx="12202125" cy="16580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latin typeface="Garamond" panose="02020404030301010803" pitchFamily="18" charset="0"/>
              </a:rPr>
              <a:t>Использование отходов промышленных предприятий </a:t>
            </a:r>
          </a:p>
          <a:p>
            <a:r>
              <a:rPr lang="ru-RU" sz="2800" b="1" dirty="0">
                <a:latin typeface="Garamond" panose="02020404030301010803" pitchFamily="18" charset="0"/>
              </a:rPr>
              <a:t>в строительстве объектов производственного назначения и автодорог </a:t>
            </a:r>
          </a:p>
          <a:p>
            <a:r>
              <a:rPr lang="ru-RU" sz="2800" b="1" dirty="0">
                <a:latin typeface="Garamond" panose="02020404030301010803" pitchFamily="18" charset="0"/>
              </a:rPr>
              <a:t>в Арктических регионах России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0845EF5-2B6C-5844-AAD6-260E980D07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587" y="2208051"/>
            <a:ext cx="1220912" cy="122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78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4511" y="141982"/>
            <a:ext cx="11479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Продвижение проекта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42" b="5365"/>
          <a:stretch/>
        </p:blipFill>
        <p:spPr>
          <a:xfrm>
            <a:off x="0" y="5419008"/>
            <a:ext cx="12171754" cy="1438992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6A87-DF34-4F4B-843E-E71CC6A5B874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6" name="Объект 3">
            <a:extLst>
              <a:ext uri="{FF2B5EF4-FFF2-40B4-BE49-F238E27FC236}">
                <a16:creationId xmlns:a16="http://schemas.microsoft.com/office/drawing/2014/main" xmlns="" id="{E3A0B7DA-2D4C-CB4B-958F-297FD355644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267" y="849243"/>
            <a:ext cx="6199736" cy="5009689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31417A9-A1F4-FC43-A1E4-000EC6C20E4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11" y="849244"/>
            <a:ext cx="3447850" cy="422021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AD7DB77-8BE3-EC42-A39C-C63D118577D7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770" y="1907956"/>
            <a:ext cx="3095497" cy="4199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21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132206" y="1219200"/>
            <a:ext cx="8514154" cy="0"/>
          </a:xfrm>
          <a:prstGeom prst="line">
            <a:avLst/>
          </a:prstGeom>
          <a:ln>
            <a:solidFill>
              <a:srgbClr val="EF7F1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42" b="5365"/>
          <a:stretch/>
        </p:blipFill>
        <p:spPr>
          <a:xfrm>
            <a:off x="20246" y="4905091"/>
            <a:ext cx="12171754" cy="19471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8263" y="111204"/>
            <a:ext cx="114757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solidFill>
                  <a:srgbClr val="002060"/>
                </a:solidFill>
                <a:latin typeface="Garamond" panose="02020404030301010803" pitchFamily="18" charset="0"/>
              </a:rPr>
              <a:t>Контактная информация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6A87-DF34-4F4B-843E-E71CC6A5B874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8" name="Рисунок 1">
            <a:extLst>
              <a:ext uri="{FF2B5EF4-FFF2-40B4-BE49-F238E27FC236}">
                <a16:creationId xmlns:a16="http://schemas.microsoft.com/office/drawing/2014/main" xmlns="" id="{BF201BB4-0FB7-D04D-99BE-FFAF0C83B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24" y="2088578"/>
            <a:ext cx="3068413" cy="2440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9AC3654-9ABA-6E40-AB7D-5D9C2C12AE65}"/>
              </a:ext>
            </a:extLst>
          </p:cNvPr>
          <p:cNvSpPr/>
          <p:nvPr/>
        </p:nvSpPr>
        <p:spPr>
          <a:xfrm>
            <a:off x="3982109" y="1904581"/>
            <a:ext cx="4308429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ООО «Арктика 2020»</a:t>
            </a:r>
          </a:p>
          <a:p>
            <a:pPr algn="ctr">
              <a:spcAft>
                <a:spcPts val="0"/>
              </a:spcAft>
            </a:pPr>
            <a:endParaRPr lang="ru-RU" sz="1400" b="1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400" b="1" dirty="0"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Республика Коми, г</a:t>
            </a:r>
            <a:r>
              <a:rPr lang="ru-RU" sz="2400" b="1" dirty="0" smtClean="0"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 Усинск</a:t>
            </a:r>
            <a:endParaRPr lang="ru-RU" sz="2400" b="1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400" b="1" dirty="0"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ул. Парковая, д.8 пом.5Н</a:t>
            </a:r>
          </a:p>
          <a:p>
            <a:pPr algn="ctr">
              <a:spcAft>
                <a:spcPts val="0"/>
              </a:spcAft>
            </a:pPr>
            <a:r>
              <a:rPr lang="en-US" sz="2400" b="1" dirty="0"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ru-RU" sz="2400" b="1" dirty="0"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арктика2020.рф</a:t>
            </a:r>
            <a:endParaRPr lang="en-US" sz="2400" b="1" dirty="0">
              <a:latin typeface="Garamond" panose="020204040303010108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en-US" sz="2400" b="1" dirty="0"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2020.arctic@inbox.ru</a:t>
            </a:r>
            <a:endParaRPr lang="ru-RU" sz="2400" b="1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1600" b="1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400" b="1" dirty="0">
                <a:latin typeface="Garamond" panose="020204040303010108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Генеральный директор </a:t>
            </a:r>
          </a:p>
          <a:p>
            <a:pPr algn="ctr">
              <a:spcAft>
                <a:spcPts val="0"/>
              </a:spcAft>
            </a:pPr>
            <a:r>
              <a:rPr lang="ru-RU" sz="2400" b="1" dirty="0">
                <a:latin typeface="Garamond" panose="020204040303010108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Смирнов Игорь Борисович</a:t>
            </a:r>
            <a:endParaRPr lang="ru-RU" sz="2400" b="1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400" b="1" dirty="0"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ru-RU" sz="2400" b="1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07B0449-98C4-5D46-8659-7D59E433A7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9810" y="1712847"/>
            <a:ext cx="3212072" cy="31922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Прямая соединительная линия 16"/>
          <p:cNvCxnSpPr/>
          <p:nvPr/>
        </p:nvCxnSpPr>
        <p:spPr>
          <a:xfrm>
            <a:off x="132206" y="1219200"/>
            <a:ext cx="8514154" cy="0"/>
          </a:xfrm>
          <a:prstGeom prst="line">
            <a:avLst/>
          </a:prstGeom>
          <a:ln>
            <a:solidFill>
              <a:srgbClr val="EF7F1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81000" y="222747"/>
            <a:ext cx="1097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atin typeface="Garamond" panose="02020404030301010803" pitchFamily="18" charset="0"/>
              </a:rPr>
              <a:t>Актуальность проекта для Республики Коми  </a:t>
            </a:r>
            <a:endParaRPr lang="ru-RU" sz="7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42" b="5365"/>
          <a:stretch/>
        </p:blipFill>
        <p:spPr>
          <a:xfrm>
            <a:off x="20246" y="5413234"/>
            <a:ext cx="12171754" cy="1438992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6A87-DF34-4F4B-843E-E71CC6A5B874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A5223561-EC75-0448-A1B9-355C68247D58}"/>
              </a:ext>
            </a:extLst>
          </p:cNvPr>
          <p:cNvSpPr/>
          <p:nvPr/>
        </p:nvSpPr>
        <p:spPr>
          <a:xfrm>
            <a:off x="904240" y="1219200"/>
            <a:ext cx="1069847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800" dirty="0">
                <a:latin typeface="Garamond" panose="02020404030301010803" pitchFamily="18" charset="0"/>
              </a:rPr>
              <a:t>Обращение с отходами - один из наиболее проблемных и нерешенных вопросов в области охраны окружающей среды в Республике Коми, которому в последние годы стало уделяться пристальное внимание на всех уровнях </a:t>
            </a:r>
            <a:r>
              <a:rPr lang="ru-RU" sz="2800" dirty="0" smtClean="0">
                <a:latin typeface="Garamond" panose="02020404030301010803" pitchFamily="18" charset="0"/>
              </a:rPr>
              <a:t>власти. </a:t>
            </a:r>
            <a:endParaRPr lang="ru-RU" sz="2800" dirty="0">
              <a:latin typeface="Garamond" panose="02020404030301010803" pitchFamily="18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800" dirty="0">
                <a:latin typeface="Garamond" panose="02020404030301010803" pitchFamily="18" charset="0"/>
              </a:rPr>
              <a:t>Отходы угольной и нефтяной промышленности на территории Республики Коми проблема для экологов, для промышленных предприятий и Правительства </a:t>
            </a:r>
            <a:r>
              <a:rPr lang="ru-RU" sz="2800" dirty="0" smtClean="0">
                <a:latin typeface="Garamond" panose="02020404030301010803" pitchFamily="18" charset="0"/>
              </a:rPr>
              <a:t>региона.</a:t>
            </a:r>
            <a:endParaRPr lang="ru-RU" sz="2800" dirty="0">
              <a:latin typeface="Garamond" panose="02020404030301010803" pitchFamily="18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800" dirty="0">
                <a:latin typeface="Garamond" panose="02020404030301010803" pitchFamily="18" charset="0"/>
              </a:rPr>
              <a:t>В Республике Коми неиспользованных шламов более 12 млн </a:t>
            </a:r>
            <a:r>
              <a:rPr lang="ru-RU" sz="2800" dirty="0" smtClean="0">
                <a:latin typeface="Garamond" panose="02020404030301010803" pitchFamily="18" charset="0"/>
              </a:rPr>
              <a:t>тонн.</a:t>
            </a:r>
            <a:endParaRPr lang="ru-RU" sz="2800" dirty="0">
              <a:latin typeface="Garamond" panose="02020404030301010803" pitchFamily="18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800" dirty="0">
                <a:latin typeface="Garamond" panose="02020404030301010803" pitchFamily="18" charset="0"/>
              </a:rPr>
              <a:t>Техногенные запасы шламов </a:t>
            </a:r>
            <a:r>
              <a:rPr lang="ru-RU" sz="2800" dirty="0" smtClean="0">
                <a:latin typeface="Garamond" panose="02020404030301010803" pitchFamily="18" charset="0"/>
              </a:rPr>
              <a:t>–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800" dirty="0" smtClean="0">
                <a:latin typeface="Garamond" panose="02020404030301010803" pitchFamily="18" charset="0"/>
              </a:rPr>
              <a:t>источник </a:t>
            </a:r>
            <a:r>
              <a:rPr lang="ru-RU" sz="2800" dirty="0">
                <a:latin typeface="Garamond" panose="02020404030301010803" pitchFamily="18" charset="0"/>
              </a:rPr>
              <a:t>загрязнения окружающей </a:t>
            </a:r>
            <a:r>
              <a:rPr lang="ru-RU" sz="2800" dirty="0" smtClean="0">
                <a:latin typeface="Garamond" panose="02020404030301010803" pitchFamily="18" charset="0"/>
              </a:rPr>
              <a:t>среды.</a:t>
            </a:r>
            <a:endParaRPr lang="ru-RU" sz="28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05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Прямая соединительная линия 16"/>
          <p:cNvCxnSpPr/>
          <p:nvPr/>
        </p:nvCxnSpPr>
        <p:spPr>
          <a:xfrm>
            <a:off x="132206" y="1219200"/>
            <a:ext cx="8514154" cy="0"/>
          </a:xfrm>
          <a:prstGeom prst="line">
            <a:avLst/>
          </a:prstGeom>
          <a:ln>
            <a:solidFill>
              <a:srgbClr val="EF7F1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84509" y="444830"/>
            <a:ext cx="117221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atin typeface="Garamond" panose="02020404030301010803" pitchFamily="18" charset="0"/>
              </a:rPr>
              <a:t>Стратегия проекта 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42" b="5365"/>
          <a:stretch/>
        </p:blipFill>
        <p:spPr>
          <a:xfrm>
            <a:off x="0" y="5419008"/>
            <a:ext cx="12171754" cy="1438992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6A87-DF34-4F4B-843E-E71CC6A5B874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D0AB002-7543-8F47-AC9D-0FC7ADF1990A}"/>
              </a:ext>
            </a:extLst>
          </p:cNvPr>
          <p:cNvSpPr/>
          <p:nvPr/>
        </p:nvSpPr>
        <p:spPr>
          <a:xfrm>
            <a:off x="792480" y="1236518"/>
            <a:ext cx="10776669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ts val="600"/>
              </a:spcBef>
              <a:spcAft>
                <a:spcPts val="600"/>
              </a:spcAft>
            </a:pPr>
            <a:r>
              <a:rPr lang="ru-RU" sz="2800" dirty="0">
                <a:latin typeface="Garamond" panose="02020404030301010803" pitchFamily="18" charset="0"/>
              </a:rPr>
              <a:t>	В основе проекта заложены задачи по реализации </a:t>
            </a:r>
            <a:r>
              <a:rPr lang="ru-RU" sz="2800" dirty="0" smtClean="0">
                <a:latin typeface="Garamond" panose="02020404030301010803" pitchFamily="18" charset="0"/>
              </a:rPr>
              <a:t>Национальных </a:t>
            </a:r>
            <a:r>
              <a:rPr lang="ru-RU" sz="2800" dirty="0">
                <a:latin typeface="Garamond" panose="02020404030301010803" pitchFamily="18" charset="0"/>
              </a:rPr>
              <a:t>проектов РФ «Развитие Арктики», «Экология», «Безопасные и качественные автомобильные дороги»</a:t>
            </a:r>
          </a:p>
          <a:p>
            <a:pPr algn="ctr" fontAlgn="base">
              <a:spcBef>
                <a:spcPts val="600"/>
              </a:spcBef>
              <a:spcAft>
                <a:spcPts val="600"/>
              </a:spcAft>
            </a:pPr>
            <a:r>
              <a:rPr lang="ru-RU" sz="2800" dirty="0">
                <a:latin typeface="Garamond" panose="02020404030301010803" pitchFamily="18" charset="0"/>
              </a:rPr>
              <a:t>	Особое внимание </a:t>
            </a:r>
            <a:r>
              <a:rPr lang="ru-RU" sz="2800" dirty="0" smtClean="0">
                <a:latin typeface="Garamond" panose="02020404030301010803" pitchFamily="18" charset="0"/>
              </a:rPr>
              <a:t>обращается на </a:t>
            </a:r>
            <a:r>
              <a:rPr lang="ru-RU" sz="2800" dirty="0">
                <a:latin typeface="Garamond" panose="02020404030301010803" pitchFamily="18" charset="0"/>
              </a:rPr>
              <a:t>разработки новых технологий производства строительных материалов для нашего региона, </a:t>
            </a:r>
            <a:r>
              <a:rPr lang="ru-RU" sz="2800" dirty="0" smtClean="0">
                <a:latin typeface="Garamond" panose="02020404030301010803" pitchFamily="18" charset="0"/>
              </a:rPr>
              <a:t>                     где </a:t>
            </a:r>
            <a:r>
              <a:rPr lang="ru-RU" sz="2800" dirty="0">
                <a:latin typeface="Garamond" panose="02020404030301010803" pitchFamily="18" charset="0"/>
              </a:rPr>
              <a:t>основным компонентом будут отходы ПАО «Т+», </a:t>
            </a:r>
            <a:r>
              <a:rPr lang="ru-RU" sz="2800" dirty="0" smtClean="0">
                <a:latin typeface="Garamond" panose="02020404030301010803" pitchFamily="18" charset="0"/>
              </a:rPr>
              <a:t>АО </a:t>
            </a:r>
            <a:r>
              <a:rPr lang="ru-RU" sz="2800" dirty="0">
                <a:latin typeface="Garamond" panose="02020404030301010803" pitchFamily="18" charset="0"/>
              </a:rPr>
              <a:t>«Воркутауголь», </a:t>
            </a:r>
            <a:r>
              <a:rPr lang="ru-RU" sz="2800" dirty="0" smtClean="0">
                <a:latin typeface="Garamond" panose="02020404030301010803" pitchFamily="18" charset="0"/>
              </a:rPr>
              <a:t> ООО </a:t>
            </a:r>
            <a:r>
              <a:rPr lang="ru-RU" sz="2800" dirty="0">
                <a:latin typeface="Garamond" panose="02020404030301010803" pitchFamily="18" charset="0"/>
              </a:rPr>
              <a:t>«Лукойл Коми», АО «</a:t>
            </a:r>
            <a:r>
              <a:rPr lang="ru-RU" sz="2800" dirty="0" err="1">
                <a:latin typeface="Garamond" panose="02020404030301010803" pitchFamily="18" charset="0"/>
              </a:rPr>
              <a:t>Монди</a:t>
            </a:r>
            <a:r>
              <a:rPr lang="ru-RU" sz="2800" dirty="0">
                <a:latin typeface="Garamond" panose="02020404030301010803" pitchFamily="18" charset="0"/>
              </a:rPr>
              <a:t> СЛПК</a:t>
            </a:r>
            <a:r>
              <a:rPr lang="ru-RU" sz="2800" dirty="0" smtClean="0">
                <a:latin typeface="Garamond" panose="02020404030301010803" pitchFamily="18" charset="0"/>
              </a:rPr>
              <a:t>».</a:t>
            </a:r>
            <a:endParaRPr lang="ru-RU" sz="2800" dirty="0">
              <a:latin typeface="Garamond" panose="02020404030301010803" pitchFamily="18" charset="0"/>
            </a:endParaRPr>
          </a:p>
          <a:p>
            <a:pPr algn="ctr" fontAlgn="base">
              <a:spcBef>
                <a:spcPts val="600"/>
              </a:spcBef>
              <a:spcAft>
                <a:spcPts val="600"/>
              </a:spcAft>
            </a:pPr>
            <a:r>
              <a:rPr lang="ru-RU" sz="2800" dirty="0" smtClean="0">
                <a:latin typeface="Garamond" panose="02020404030301010803" pitchFamily="18" charset="0"/>
              </a:rPr>
              <a:t>В проекте учитывается активное </a:t>
            </a:r>
            <a:r>
              <a:rPr lang="ru-RU" sz="2800" dirty="0">
                <a:latin typeface="Garamond" panose="02020404030301010803" pitchFamily="18" charset="0"/>
              </a:rPr>
              <a:t>развитие Арктических территорий, свойства новых материалов, заинтересованность самих </a:t>
            </a:r>
            <a:r>
              <a:rPr lang="ru-RU" sz="2800" dirty="0" smtClean="0">
                <a:latin typeface="Garamond" panose="02020404030301010803" pitchFamily="18" charset="0"/>
              </a:rPr>
              <a:t>предприятий.</a:t>
            </a:r>
            <a:endParaRPr lang="ru-RU" sz="2800" dirty="0">
              <a:latin typeface="Garamond" panose="02020404030301010803" pitchFamily="18" charset="0"/>
            </a:endParaRPr>
          </a:p>
          <a:p>
            <a:pPr algn="ctr" fontAlgn="base">
              <a:spcBef>
                <a:spcPts val="600"/>
              </a:spcBef>
              <a:spcAft>
                <a:spcPts val="600"/>
              </a:spcAft>
            </a:pPr>
            <a:r>
              <a:rPr lang="ru-RU" sz="2800" dirty="0">
                <a:latin typeface="Garamond" panose="02020404030301010803" pitchFamily="18" charset="0"/>
              </a:rPr>
              <a:t>Себестоимость материала ниже аналогов, </a:t>
            </a:r>
            <a:r>
              <a:rPr lang="ru-RU" sz="2800" dirty="0" smtClean="0">
                <a:latin typeface="Garamond" panose="02020404030301010803" pitchFamily="18" charset="0"/>
              </a:rPr>
              <a:t>                                         прочностные </a:t>
            </a:r>
            <a:r>
              <a:rPr lang="ru-RU" sz="2800" dirty="0">
                <a:latin typeface="Garamond" panose="02020404030301010803" pitchFamily="18" charset="0"/>
              </a:rPr>
              <a:t>качества </a:t>
            </a:r>
            <a:r>
              <a:rPr lang="ru-RU" sz="2800" dirty="0" smtClean="0">
                <a:latin typeface="Garamond" panose="02020404030301010803" pitchFamily="18" charset="0"/>
              </a:rPr>
              <a:t>– выше.</a:t>
            </a:r>
            <a:endParaRPr lang="ru-RU" sz="28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15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Прямая соединительная линия 16"/>
          <p:cNvCxnSpPr/>
          <p:nvPr/>
        </p:nvCxnSpPr>
        <p:spPr>
          <a:xfrm>
            <a:off x="132206" y="1219200"/>
            <a:ext cx="8514154" cy="0"/>
          </a:xfrm>
          <a:prstGeom prst="line">
            <a:avLst/>
          </a:prstGeom>
          <a:ln>
            <a:solidFill>
              <a:srgbClr val="EF7F1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84510" y="444830"/>
            <a:ext cx="11397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Инновационность проекта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42" b="5365"/>
          <a:stretch/>
        </p:blipFill>
        <p:spPr>
          <a:xfrm>
            <a:off x="0" y="5426392"/>
            <a:ext cx="12171754" cy="1438992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6A87-DF34-4F4B-843E-E71CC6A5B874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C8D4D65-170C-B541-A0AD-9F9BD4E40E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833" y="1285684"/>
            <a:ext cx="1604441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Рисунок 16" descr="5.jpg">
            <a:extLst>
              <a:ext uri="{FF2B5EF4-FFF2-40B4-BE49-F238E27FC236}">
                <a16:creationId xmlns:a16="http://schemas.microsoft.com/office/drawing/2014/main" xmlns="" id="{6729F5F4-CAF8-0E45-B14E-23A17BF05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92" y="1246654"/>
            <a:ext cx="3467278" cy="2710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6DAA2567-4A96-A645-8A62-F199816A05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833" y="3477123"/>
            <a:ext cx="1784650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7" name="Рисунок 17" descr="3.jpg">
            <a:extLst>
              <a:ext uri="{FF2B5EF4-FFF2-40B4-BE49-F238E27FC236}">
                <a16:creationId xmlns:a16="http://schemas.microsoft.com/office/drawing/2014/main" xmlns="" id="{49CE5C47-B326-6C46-B9D4-59F8AA1A1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161" y="1250683"/>
            <a:ext cx="3823799" cy="270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D6352639-0790-8B41-A92C-5EF9AD9D0393}"/>
              </a:ext>
            </a:extLst>
          </p:cNvPr>
          <p:cNvSpPr/>
          <p:nvPr/>
        </p:nvSpPr>
        <p:spPr>
          <a:xfrm>
            <a:off x="516831" y="4873930"/>
            <a:ext cx="112113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Garamond" panose="02020404030301010803" pitchFamily="18" charset="0"/>
              </a:rPr>
              <a:t>Инновации – латинское слово. «Ин» («</a:t>
            </a:r>
            <a:r>
              <a:rPr lang="en" sz="2400" b="1" dirty="0">
                <a:latin typeface="Garamond" panose="02020404030301010803" pitchFamily="18" charset="0"/>
              </a:rPr>
              <a:t>in» </a:t>
            </a:r>
            <a:r>
              <a:rPr lang="ru-RU" sz="2400" b="1" dirty="0">
                <a:latin typeface="Garamond" panose="02020404030301010803" pitchFamily="18" charset="0"/>
              </a:rPr>
              <a:t>в латинской транскрипции) – это приставка, означает «движение в направлении чего-либо». </a:t>
            </a:r>
          </a:p>
          <a:p>
            <a:pPr algn="ctr"/>
            <a:r>
              <a:rPr lang="ru-RU" sz="2400" b="1" dirty="0">
                <a:latin typeface="Garamond" panose="02020404030301010803" pitchFamily="18" charset="0"/>
              </a:rPr>
              <a:t>«Новации» </a:t>
            </a:r>
            <a:r>
              <a:rPr lang="en" sz="2400" b="1" dirty="0">
                <a:latin typeface="Garamond" panose="02020404030301010803" pitchFamily="18" charset="0"/>
              </a:rPr>
              <a:t> – «</a:t>
            </a:r>
            <a:r>
              <a:rPr lang="ru-RU" sz="2400" b="1" dirty="0">
                <a:latin typeface="Garamond" panose="02020404030301010803" pitchFamily="18" charset="0"/>
              </a:rPr>
              <a:t>обновление, изменение».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xmlns="" id="{18061A2E-FCDE-F74E-9EE7-1FEEED7D7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7399" y="1242653"/>
            <a:ext cx="1620752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" name="Рисунок 43" descr="Сера техническая гранулированная, комовая.">
            <a:extLst>
              <a:ext uri="{FF2B5EF4-FFF2-40B4-BE49-F238E27FC236}">
                <a16:creationId xmlns:a16="http://schemas.microsoft.com/office/drawing/2014/main" xmlns="" id="{30D60639-0ABF-BA4B-8E16-5664D6CEF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651" y="1221577"/>
            <a:ext cx="3410015" cy="271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трелка вниз 15">
            <a:extLst>
              <a:ext uri="{FF2B5EF4-FFF2-40B4-BE49-F238E27FC236}">
                <a16:creationId xmlns:a16="http://schemas.microsoft.com/office/drawing/2014/main" xmlns="" id="{D4C7D300-0201-784B-84F3-8F1FDCDE84F5}"/>
              </a:ext>
            </a:extLst>
          </p:cNvPr>
          <p:cNvSpPr/>
          <p:nvPr/>
        </p:nvSpPr>
        <p:spPr>
          <a:xfrm>
            <a:off x="2115510" y="3959871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>
            <a:extLst>
              <a:ext uri="{FF2B5EF4-FFF2-40B4-BE49-F238E27FC236}">
                <a16:creationId xmlns:a16="http://schemas.microsoft.com/office/drawing/2014/main" xmlns="" id="{585CFFF8-45A6-9F41-9CB2-39EE3F0677CA}"/>
              </a:ext>
            </a:extLst>
          </p:cNvPr>
          <p:cNvSpPr/>
          <p:nvPr/>
        </p:nvSpPr>
        <p:spPr>
          <a:xfrm>
            <a:off x="5863807" y="3959871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>
            <a:extLst>
              <a:ext uri="{FF2B5EF4-FFF2-40B4-BE49-F238E27FC236}">
                <a16:creationId xmlns:a16="http://schemas.microsoft.com/office/drawing/2014/main" xmlns="" id="{B0E8782D-FF4E-1248-8F51-C3D1BB84710C}"/>
              </a:ext>
            </a:extLst>
          </p:cNvPr>
          <p:cNvSpPr/>
          <p:nvPr/>
        </p:nvSpPr>
        <p:spPr>
          <a:xfrm>
            <a:off x="9701979" y="391881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23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14131" y="272110"/>
            <a:ext cx="11221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Прочностные качества изделий с серой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42" b="5365"/>
          <a:stretch/>
        </p:blipFill>
        <p:spPr>
          <a:xfrm>
            <a:off x="0" y="5419008"/>
            <a:ext cx="12171754" cy="1438992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6A87-DF34-4F4B-843E-E71CC6A5B874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8" name="Объект 3">
            <a:extLst>
              <a:ext uri="{FF2B5EF4-FFF2-40B4-BE49-F238E27FC236}">
                <a16:creationId xmlns:a16="http://schemas.microsoft.com/office/drawing/2014/main" xmlns="" id="{9D879F2C-30AC-DD45-9D51-1C20E1136FF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4131" y="1219200"/>
            <a:ext cx="5854147" cy="489473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EB26A87-39EE-1B45-A7CD-A31275A1EA5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387548" y="1378226"/>
            <a:ext cx="4966252" cy="450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85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0574" y="272110"/>
            <a:ext cx="11251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Себестоимость серобетона 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42" b="5365"/>
          <a:stretch/>
        </p:blipFill>
        <p:spPr>
          <a:xfrm>
            <a:off x="0" y="5419008"/>
            <a:ext cx="12171754" cy="1438992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6A87-DF34-4F4B-843E-E71CC6A5B874}" type="slidenum">
              <a:rPr lang="ru-RU" smtClean="0"/>
              <a:pPr/>
              <a:t>6</a:t>
            </a:fld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AF5E729B-2D53-D846-81C9-F92A1C47B1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7219468"/>
              </p:ext>
            </p:extLst>
          </p:nvPr>
        </p:nvGraphicFramePr>
        <p:xfrm>
          <a:off x="450574" y="1219202"/>
          <a:ext cx="11251096" cy="45719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44557">
                  <a:extLst>
                    <a:ext uri="{9D8B030D-6E8A-4147-A177-3AD203B41FA5}">
                      <a16:colId xmlns:a16="http://schemas.microsoft.com/office/drawing/2014/main" xmlns="" val="1398501860"/>
                    </a:ext>
                  </a:extLst>
                </a:gridCol>
                <a:gridCol w="1018694">
                  <a:extLst>
                    <a:ext uri="{9D8B030D-6E8A-4147-A177-3AD203B41FA5}">
                      <a16:colId xmlns:a16="http://schemas.microsoft.com/office/drawing/2014/main" xmlns="" val="599306368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xmlns="" val="3868180225"/>
                    </a:ext>
                  </a:extLst>
                </a:gridCol>
                <a:gridCol w="1828487">
                  <a:extLst>
                    <a:ext uri="{9D8B030D-6E8A-4147-A177-3AD203B41FA5}">
                      <a16:colId xmlns:a16="http://schemas.microsoft.com/office/drawing/2014/main" xmlns="" val="3251442799"/>
                    </a:ext>
                  </a:extLst>
                </a:gridCol>
                <a:gridCol w="1828487">
                  <a:extLst>
                    <a:ext uri="{9D8B030D-6E8A-4147-A177-3AD203B41FA5}">
                      <a16:colId xmlns:a16="http://schemas.microsoft.com/office/drawing/2014/main" xmlns="" val="3246628547"/>
                    </a:ext>
                  </a:extLst>
                </a:gridCol>
                <a:gridCol w="1630646">
                  <a:extLst>
                    <a:ext uri="{9D8B030D-6E8A-4147-A177-3AD203B41FA5}">
                      <a16:colId xmlns:a16="http://schemas.microsoft.com/office/drawing/2014/main" xmlns="" val="3767762534"/>
                    </a:ext>
                  </a:extLst>
                </a:gridCol>
              </a:tblGrid>
              <a:tr h="58181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статьи </a:t>
                      </a:r>
                      <a:r>
                        <a:rPr lang="ru-RU" sz="1800" dirty="0">
                          <a:effectLst/>
                        </a:rPr>
                        <a:t>затрат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расход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комп.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стоимость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компонента, руб. за ед.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всего, руб. за ед.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85734062"/>
                  </a:ext>
                </a:extLst>
              </a:tr>
              <a:tr h="3663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мин.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макс.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мин.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макс.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33666075"/>
                  </a:ext>
                </a:extLst>
              </a:tr>
              <a:tr h="2824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Песок, тонн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0,670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100,00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350,00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67,00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234,50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78665554"/>
                  </a:ext>
                </a:extLst>
              </a:tr>
              <a:tr h="5648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Сера техническая, тонн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0,320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1 200,00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2 500,00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384,00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800,00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48740312"/>
                  </a:ext>
                </a:extLst>
              </a:tr>
              <a:tr h="4740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Модификатор, тонн*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0,01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8 000,00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8 000,00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80,00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80,00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02953337"/>
                  </a:ext>
                </a:extLst>
              </a:tr>
              <a:tr h="5026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Электроэнергия, кВт*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0,60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5,6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7,0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3,36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4,20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84647611"/>
                  </a:ext>
                </a:extLst>
              </a:tr>
              <a:tr h="3878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Газ природный, м3*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0,55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4,7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7,0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2,59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3,85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015218698"/>
                  </a:ext>
                </a:extLst>
              </a:tr>
              <a:tr h="2824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Персонал, ФОТ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34,00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50,0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34,00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50,00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28305376"/>
                  </a:ext>
                </a:extLst>
              </a:tr>
              <a:tr h="5648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Общецеховые расходы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40,00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50,0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40,00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50,00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192506386"/>
                  </a:ext>
                </a:extLst>
              </a:tr>
              <a:tr h="2824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Амортизация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125,00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125,0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125,00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125,00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73464482"/>
                  </a:ext>
                </a:extLst>
              </a:tr>
              <a:tr h="282402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Себестоимость 1 тонны серобетона, ИТОГО: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735,95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1 347,55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15918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737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Прямая соединительная линия 16"/>
          <p:cNvCxnSpPr/>
          <p:nvPr/>
        </p:nvCxnSpPr>
        <p:spPr>
          <a:xfrm>
            <a:off x="132206" y="1219200"/>
            <a:ext cx="8514154" cy="0"/>
          </a:xfrm>
          <a:prstGeom prst="line">
            <a:avLst/>
          </a:prstGeom>
          <a:ln>
            <a:solidFill>
              <a:srgbClr val="EF7F1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10816" y="272110"/>
            <a:ext cx="113173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Календарь реализации проекта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42" b="5365"/>
          <a:stretch/>
        </p:blipFill>
        <p:spPr>
          <a:xfrm>
            <a:off x="0" y="5754892"/>
            <a:ext cx="12171754" cy="1103107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6A87-DF34-4F4B-843E-E71CC6A5B874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25" name="Штриховая стрелка вправо 24">
            <a:extLst>
              <a:ext uri="{FF2B5EF4-FFF2-40B4-BE49-F238E27FC236}">
                <a16:creationId xmlns:a16="http://schemas.microsoft.com/office/drawing/2014/main" xmlns="" id="{10EA4627-15AD-474E-95C9-D1E6DD6400B7}"/>
              </a:ext>
            </a:extLst>
          </p:cNvPr>
          <p:cNvSpPr/>
          <p:nvPr/>
        </p:nvSpPr>
        <p:spPr>
          <a:xfrm>
            <a:off x="410816" y="1251099"/>
            <a:ext cx="2958917" cy="1119568"/>
          </a:xfrm>
          <a:prstGeom prst="striped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октябрь-ноябрь 2020 г.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B7F081EC-62BC-D247-B944-2AD4E94C9735}"/>
              </a:ext>
            </a:extLst>
          </p:cNvPr>
          <p:cNvSpPr/>
          <p:nvPr/>
        </p:nvSpPr>
        <p:spPr>
          <a:xfrm>
            <a:off x="3369733" y="1251099"/>
            <a:ext cx="8358440" cy="2313454"/>
          </a:xfrm>
          <a:prstGeom prst="rect">
            <a:avLst/>
          </a:prstGeom>
          <a:gradFill>
            <a:gsLst>
              <a:gs pos="24000">
                <a:schemeClr val="accent1">
                  <a:lumMod val="5000"/>
                  <a:lumOff val="95000"/>
                </a:schemeClr>
              </a:gs>
              <a:gs pos="77000">
                <a:schemeClr val="accent1">
                  <a:lumMod val="45000"/>
                  <a:lumOff val="55000"/>
                </a:schemeClr>
              </a:gs>
              <a:gs pos="91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marL="285750" lvl="0" indent="-285750" algn="just">
              <a:spcBef>
                <a:spcPts val="1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700" b="1" dirty="0">
                <a:latin typeface="Garamond" panose="02020404030301010803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Регистрация юридического лица на территории Арктической зоны </a:t>
            </a:r>
          </a:p>
          <a:p>
            <a:pPr marL="285750" lvl="0" indent="-285750" algn="just">
              <a:spcBef>
                <a:spcPts val="1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700" b="1" dirty="0">
                <a:latin typeface="Garamond" panose="02020404030301010803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Оформление заявки для участия в финансировании в «Фонд содействия инновациям»</a:t>
            </a:r>
          </a:p>
          <a:p>
            <a:pPr marL="285750" lvl="0" indent="-285750" algn="just">
              <a:spcBef>
                <a:spcPts val="1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700" b="1" dirty="0">
                <a:latin typeface="Garamond" panose="02020404030301010803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Оформление документов для получения гранта из средств проектного офиса Развития Арктики «ПОРА»</a:t>
            </a:r>
          </a:p>
          <a:p>
            <a:pPr marL="285750" lvl="0" indent="-285750" algn="just">
              <a:spcBef>
                <a:spcPts val="1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700" b="1" dirty="0">
                <a:latin typeface="Garamond" panose="02020404030301010803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Оформление заявки на получение статуса Резидента Арктической зоны</a:t>
            </a:r>
          </a:p>
          <a:p>
            <a:pPr marL="285750" lvl="0" indent="-285750" algn="just">
              <a:spcBef>
                <a:spcPts val="1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700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Оформление заявки на субсидию по Постановлению правительства РФ №218</a:t>
            </a:r>
          </a:p>
          <a:p>
            <a:pPr marL="285750" lvl="0" indent="-285750" algn="just">
              <a:spcBef>
                <a:spcPts val="1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700" b="1" dirty="0">
                <a:latin typeface="Garamond" panose="02020404030301010803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Оформление статуса «Резидент Арктической зоны»</a:t>
            </a:r>
            <a:endParaRPr lang="ru-RU" sz="1700" b="1" dirty="0">
              <a:effectLst/>
              <a:latin typeface="Garamond" panose="02020404030301010803" pitchFamily="18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Штриховая стрелка вправо 26">
            <a:extLst>
              <a:ext uri="{FF2B5EF4-FFF2-40B4-BE49-F238E27FC236}">
                <a16:creationId xmlns:a16="http://schemas.microsoft.com/office/drawing/2014/main" xmlns="" id="{F256A979-64ED-1C4C-AB6B-8B01E59C9219}"/>
              </a:ext>
            </a:extLst>
          </p:cNvPr>
          <p:cNvSpPr/>
          <p:nvPr/>
        </p:nvSpPr>
        <p:spPr>
          <a:xfrm>
            <a:off x="427749" y="3223104"/>
            <a:ext cx="2941984" cy="1119568"/>
          </a:xfrm>
          <a:prstGeom prst="striped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декабрь 2020г. </a:t>
            </a:r>
          </a:p>
          <a:p>
            <a:pPr algn="ctr"/>
            <a:r>
              <a:rPr lang="ru-RU" dirty="0"/>
              <a:t>март 2021г.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94DD29BD-EFF7-1D4C-B7B2-047516BDD8FD}"/>
              </a:ext>
            </a:extLst>
          </p:cNvPr>
          <p:cNvSpPr/>
          <p:nvPr/>
        </p:nvSpPr>
        <p:spPr>
          <a:xfrm>
            <a:off x="3386666" y="3596451"/>
            <a:ext cx="8324573" cy="615553"/>
          </a:xfrm>
          <a:prstGeom prst="rect">
            <a:avLst/>
          </a:prstGeom>
          <a:gradFill flip="none" rotWithShape="1">
            <a:gsLst>
              <a:gs pos="1300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marL="285750" lvl="0" indent="-285750" algn="just">
              <a:spcBef>
                <a:spcPts val="1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700" b="1" dirty="0">
                <a:latin typeface="Garamond" panose="02020404030301010803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НИОКР отходов ПАО «Т+», АО «Воркутауголь», ООО «Лукойл Коми», ООО «Шахта </a:t>
            </a:r>
            <a:r>
              <a:rPr lang="ru-RU" sz="1700" b="1" dirty="0" err="1">
                <a:latin typeface="Garamond" panose="02020404030301010803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Интауголь</a:t>
            </a:r>
            <a:r>
              <a:rPr lang="ru-RU" sz="1700" b="1" dirty="0">
                <a:latin typeface="Garamond" panose="02020404030301010803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», АО «</a:t>
            </a:r>
            <a:r>
              <a:rPr lang="ru-RU" sz="1700" b="1" dirty="0" err="1">
                <a:latin typeface="Garamond" panose="02020404030301010803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Монди</a:t>
            </a:r>
            <a:r>
              <a:rPr lang="ru-RU" sz="1700" b="1" dirty="0">
                <a:latin typeface="Garamond" panose="02020404030301010803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 СЛПК». Сертификат. Патент</a:t>
            </a:r>
            <a:endParaRPr lang="ru-RU" sz="1700" b="1" dirty="0">
              <a:effectLst/>
              <a:latin typeface="Garamond" panose="02020404030301010803" pitchFamily="18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9" name="Штриховая стрелка вправо 28">
            <a:extLst>
              <a:ext uri="{FF2B5EF4-FFF2-40B4-BE49-F238E27FC236}">
                <a16:creationId xmlns:a16="http://schemas.microsoft.com/office/drawing/2014/main" xmlns="" id="{26159A87-A4C7-4749-89CF-B963A4A408C8}"/>
              </a:ext>
            </a:extLst>
          </p:cNvPr>
          <p:cNvSpPr/>
          <p:nvPr/>
        </p:nvSpPr>
        <p:spPr>
          <a:xfrm>
            <a:off x="410816" y="4635325"/>
            <a:ext cx="2941984" cy="1119568"/>
          </a:xfrm>
          <a:prstGeom prst="striped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октябрь 2021г. </a:t>
            </a:r>
          </a:p>
          <a:p>
            <a:pPr algn="ctr"/>
            <a:r>
              <a:rPr lang="ru-RU" dirty="0"/>
              <a:t>февраль 2022г.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9A97D29E-7DD4-C243-97D7-F85737A2B749}"/>
              </a:ext>
            </a:extLst>
          </p:cNvPr>
          <p:cNvSpPr/>
          <p:nvPr/>
        </p:nvSpPr>
        <p:spPr>
          <a:xfrm>
            <a:off x="3386666" y="4181309"/>
            <a:ext cx="8324573" cy="218521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lin ang="2700000" scaled="1"/>
            <a:tileRect/>
          </a:gradFill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700" b="1" dirty="0">
                <a:latin typeface="Garamond" panose="02020404030301010803" pitchFamily="18" charset="0"/>
              </a:rPr>
              <a:t>Предложение для включения в альбомы дорожного покрытия и строительных материалов в  Министерство строительства и дорожного хозяйства РК. Определение участков для опытных испытаний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700" b="1" dirty="0">
                <a:latin typeface="Garamond" panose="02020404030301010803" pitchFamily="18" charset="0"/>
              </a:rPr>
              <a:t>Предложение о включении материала в  ТЗ  по строительству, ремонту автомобильных дорог, объектов в городах Арктической зоны РФ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700" b="1" dirty="0">
                <a:latin typeface="Garamond" panose="02020404030301010803" pitchFamily="18" charset="0"/>
              </a:rPr>
              <a:t>Презентация проекта на территории других регионов РФ, имеющих аналогичные проблемы в сфере переработки отходов промышленных предприятий</a:t>
            </a:r>
          </a:p>
        </p:txBody>
      </p:sp>
    </p:spTree>
    <p:extLst>
      <p:ext uri="{BB962C8B-B14F-4D97-AF65-F5344CB8AC3E}">
        <p14:creationId xmlns:p14="http://schemas.microsoft.com/office/powerpoint/2010/main" val="263043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Прямая соединительная линия 16"/>
          <p:cNvCxnSpPr/>
          <p:nvPr/>
        </p:nvCxnSpPr>
        <p:spPr>
          <a:xfrm>
            <a:off x="132206" y="1219200"/>
            <a:ext cx="8514154" cy="0"/>
          </a:xfrm>
          <a:prstGeom prst="line">
            <a:avLst/>
          </a:prstGeom>
          <a:ln>
            <a:solidFill>
              <a:srgbClr val="EF7F1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26532" y="272110"/>
            <a:ext cx="110574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Бюджет проекта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42" b="5365"/>
          <a:stretch/>
        </p:blipFill>
        <p:spPr>
          <a:xfrm>
            <a:off x="0" y="5419008"/>
            <a:ext cx="12171754" cy="1438992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6A87-DF34-4F4B-843E-E71CC6A5B874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5" name="Куб 4">
            <a:extLst>
              <a:ext uri="{FF2B5EF4-FFF2-40B4-BE49-F238E27FC236}">
                <a16:creationId xmlns:a16="http://schemas.microsoft.com/office/drawing/2014/main" xmlns="" id="{1A3C5B23-B820-624C-ADA8-396404CB3884}"/>
              </a:ext>
            </a:extLst>
          </p:cNvPr>
          <p:cNvSpPr/>
          <p:nvPr/>
        </p:nvSpPr>
        <p:spPr>
          <a:xfrm>
            <a:off x="1015998" y="3021496"/>
            <a:ext cx="2553990" cy="2854370"/>
          </a:xfrm>
          <a:prstGeom prst="cube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Предварительные испытания</a:t>
            </a:r>
          </a:p>
          <a:p>
            <a:pPr algn="ctr"/>
            <a:endParaRPr lang="ru-RU" sz="2400" b="1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Garamond" panose="02020404030301010803" pitchFamily="18" charset="0"/>
              </a:rPr>
              <a:t>100 000 рублей</a:t>
            </a:r>
          </a:p>
        </p:txBody>
      </p:sp>
      <p:sp>
        <p:nvSpPr>
          <p:cNvPr id="9" name="Куб 8">
            <a:extLst>
              <a:ext uri="{FF2B5EF4-FFF2-40B4-BE49-F238E27FC236}">
                <a16:creationId xmlns:a16="http://schemas.microsoft.com/office/drawing/2014/main" xmlns="" id="{D6E0A6B2-59FA-E445-B646-36305595A997}"/>
              </a:ext>
            </a:extLst>
          </p:cNvPr>
          <p:cNvSpPr/>
          <p:nvPr/>
        </p:nvSpPr>
        <p:spPr>
          <a:xfrm>
            <a:off x="3937485" y="2332384"/>
            <a:ext cx="3074505" cy="3543482"/>
          </a:xfrm>
          <a:prstGeom prst="cub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НИОКР, сертификация, патент</a:t>
            </a:r>
          </a:p>
          <a:p>
            <a:pPr algn="ctr"/>
            <a:endParaRPr lang="ru-RU" sz="2400" b="1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Garamond" panose="02020404030301010803" pitchFamily="18" charset="0"/>
              </a:rPr>
              <a:t>5 000 000 рублей</a:t>
            </a:r>
          </a:p>
        </p:txBody>
      </p:sp>
      <p:sp>
        <p:nvSpPr>
          <p:cNvPr id="10" name="Куб 9">
            <a:extLst>
              <a:ext uri="{FF2B5EF4-FFF2-40B4-BE49-F238E27FC236}">
                <a16:creationId xmlns:a16="http://schemas.microsoft.com/office/drawing/2014/main" xmlns="" id="{5A905A3F-375C-A145-8BF0-CCD1E37DA023}"/>
              </a:ext>
            </a:extLst>
          </p:cNvPr>
          <p:cNvSpPr/>
          <p:nvPr/>
        </p:nvSpPr>
        <p:spPr>
          <a:xfrm>
            <a:off x="7379488" y="1560076"/>
            <a:ext cx="3816628" cy="4272353"/>
          </a:xfrm>
          <a:prstGeom prst="cube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Промышленное производство</a:t>
            </a:r>
          </a:p>
          <a:p>
            <a:pPr algn="ctr"/>
            <a:endParaRPr lang="ru-RU" sz="2400" b="1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Garamond" panose="02020404030301010803" pitchFamily="18" charset="0"/>
              </a:rPr>
              <a:t>120 000 000 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Garamond" panose="02020404030301010803" pitchFamily="18" charset="0"/>
              </a:rPr>
              <a:t>рублей</a:t>
            </a:r>
          </a:p>
        </p:txBody>
      </p:sp>
    </p:spTree>
    <p:extLst>
      <p:ext uri="{BB962C8B-B14F-4D97-AF65-F5344CB8AC3E}">
        <p14:creationId xmlns:p14="http://schemas.microsoft.com/office/powerpoint/2010/main" val="133807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26532" y="444830"/>
            <a:ext cx="110574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Риски проекта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42" b="5365"/>
          <a:stretch/>
        </p:blipFill>
        <p:spPr>
          <a:xfrm>
            <a:off x="0" y="5419008"/>
            <a:ext cx="12171754" cy="1438992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6A87-DF34-4F4B-843E-E71CC6A5B874}" type="slidenum">
              <a:rPr lang="ru-RU" smtClean="0"/>
              <a:pPr/>
              <a:t>9</a:t>
            </a:fld>
            <a:endParaRPr lang="ru-RU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C05076A6-723C-FE49-BE86-0B5753DEB8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275338"/>
              </p:ext>
            </p:extLst>
          </p:nvPr>
        </p:nvGraphicFramePr>
        <p:xfrm>
          <a:off x="457199" y="1131493"/>
          <a:ext cx="11226800" cy="49973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83297">
                  <a:extLst>
                    <a:ext uri="{9D8B030D-6E8A-4147-A177-3AD203B41FA5}">
                      <a16:colId xmlns:a16="http://schemas.microsoft.com/office/drawing/2014/main" xmlns="" val="127463016"/>
                    </a:ext>
                  </a:extLst>
                </a:gridCol>
                <a:gridCol w="1837549">
                  <a:extLst>
                    <a:ext uri="{9D8B030D-6E8A-4147-A177-3AD203B41FA5}">
                      <a16:colId xmlns:a16="http://schemas.microsoft.com/office/drawing/2014/main" xmlns="" val="817060952"/>
                    </a:ext>
                  </a:extLst>
                </a:gridCol>
                <a:gridCol w="2105024">
                  <a:extLst>
                    <a:ext uri="{9D8B030D-6E8A-4147-A177-3AD203B41FA5}">
                      <a16:colId xmlns:a16="http://schemas.microsoft.com/office/drawing/2014/main" xmlns="" val="2311352744"/>
                    </a:ext>
                  </a:extLst>
                </a:gridCol>
                <a:gridCol w="1797967">
                  <a:extLst>
                    <a:ext uri="{9D8B030D-6E8A-4147-A177-3AD203B41FA5}">
                      <a16:colId xmlns:a16="http://schemas.microsoft.com/office/drawing/2014/main" xmlns="" val="2944218916"/>
                    </a:ext>
                  </a:extLst>
                </a:gridCol>
                <a:gridCol w="3102963">
                  <a:extLst>
                    <a:ext uri="{9D8B030D-6E8A-4147-A177-3AD203B41FA5}">
                      <a16:colId xmlns:a16="http://schemas.microsoft.com/office/drawing/2014/main" xmlns="" val="716757800"/>
                    </a:ext>
                  </a:extLst>
                </a:gridCol>
              </a:tblGrid>
              <a:tr h="631301"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Виды рисков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9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Вероятность наступления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9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Степень влияния </a:t>
                      </a:r>
                    </a:p>
                    <a:p>
                      <a:pPr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на прибыль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9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Уровень риска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9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Предпринятые меры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9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4294748081"/>
                  </a:ext>
                </a:extLst>
              </a:tr>
              <a:tr h="481269"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Природно-естественный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9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Средняя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9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Высокая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9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Средний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9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Страхование производства и продукции 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9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992857728"/>
                  </a:ext>
                </a:extLst>
              </a:tr>
              <a:tr h="789128"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Экологический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9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Средняя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9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Средняя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9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Средний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9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Технологии и инновации с учетом требований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Ростехнадзора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и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САНпин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9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3585837655"/>
                  </a:ext>
                </a:extLst>
              </a:tr>
              <a:tr h="721904"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Политический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9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Средняя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9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Высокая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9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Средний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9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Регистрация в субъекте с утвержденным режимом работы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9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4167388234"/>
                  </a:ext>
                </a:extLst>
              </a:tr>
              <a:tr h="315650"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Производственный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9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Средняя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9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Средняя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9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Средний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9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Страхование производства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9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560254750"/>
                  </a:ext>
                </a:extLst>
              </a:tr>
              <a:tr h="1262604"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Торговый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9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Средняя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9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Средняя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9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Средний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9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Финансовые инструменты, исключающие вероятность потерь (аккредитив, вексель, депозит). Работа по 44-ФЗ 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9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703914369"/>
                  </a:ext>
                </a:extLst>
              </a:tr>
              <a:tr h="789128"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Финансовый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9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Средняя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9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Средняя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9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Средний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9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Основные финансовые вложения будут в виде грантов из ФБ и РБ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9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33277545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623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11545</TotalTime>
  <Words>593</Words>
  <Application>Microsoft Office PowerPoint</Application>
  <PresentationFormat>Произвольный</PresentationFormat>
  <Paragraphs>174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Лариса</cp:lastModifiedBy>
  <cp:revision>435</cp:revision>
  <dcterms:created xsi:type="dcterms:W3CDTF">2018-06-21T08:47:00Z</dcterms:created>
  <dcterms:modified xsi:type="dcterms:W3CDTF">2020-12-07T13:06:13Z</dcterms:modified>
</cp:coreProperties>
</file>