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305" r:id="rId4"/>
    <p:sldId id="266" r:id="rId5"/>
    <p:sldId id="307" r:id="rId6"/>
    <p:sldId id="276" r:id="rId7"/>
    <p:sldId id="271" r:id="rId8"/>
    <p:sldId id="285" r:id="rId9"/>
    <p:sldId id="257" r:id="rId10"/>
    <p:sldId id="261" r:id="rId11"/>
    <p:sldId id="269" r:id="rId12"/>
    <p:sldId id="306" r:id="rId13"/>
    <p:sldId id="293" r:id="rId14"/>
    <p:sldId id="288" r:id="rId15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84B65EC-9E79-4AE5-A289-B8787F546FDF}">
          <p14:sldIdLst>
            <p14:sldId id="256"/>
            <p14:sldId id="260"/>
            <p14:sldId id="305"/>
            <p14:sldId id="266"/>
            <p14:sldId id="307"/>
            <p14:sldId id="276"/>
            <p14:sldId id="271"/>
            <p14:sldId id="285"/>
            <p14:sldId id="257"/>
            <p14:sldId id="261"/>
            <p14:sldId id="269"/>
            <p14:sldId id="306"/>
            <p14:sldId id="293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14681"/>
    <a:srgbClr val="F56F59"/>
    <a:srgbClr val="FFFF66"/>
    <a:srgbClr val="FFFF99"/>
    <a:srgbClr val="1F60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31" autoAdjust="0"/>
    <p:restoredTop sz="97600" autoAdjust="0"/>
  </p:normalViewPr>
  <p:slideViewPr>
    <p:cSldViewPr>
      <p:cViewPr varScale="1">
        <p:scale>
          <a:sx n="106" d="100"/>
          <a:sy n="106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hape val="box"/>
        <c:axId val="134040192"/>
        <c:axId val="165830656"/>
        <c:axId val="0"/>
      </c:bar3DChart>
      <c:catAx>
        <c:axId val="13404019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>
                <a:latin typeface="Cambria" pitchFamily="18" charset="0"/>
              </a:defRPr>
            </a:pPr>
            <a:endParaRPr lang="ru-RU"/>
          </a:p>
        </c:txPr>
        <c:crossAx val="165830656"/>
        <c:crosses val="autoZero"/>
        <c:auto val="1"/>
        <c:lblAlgn val="ctr"/>
        <c:lblOffset val="100"/>
      </c:catAx>
      <c:valAx>
        <c:axId val="165830656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sz="1100" b="1">
                <a:latin typeface="Cambria" pitchFamily="18" charset="0"/>
              </a:defRPr>
            </a:pPr>
            <a:endParaRPr lang="ru-RU"/>
          </a:p>
        </c:txPr>
        <c:crossAx val="134040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834944" cy="345638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53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53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8A99B94-BC79-4A48-873E-EAF70D2F574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9113"/>
            <a:ext cx="2944813" cy="4953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1" y="9409113"/>
            <a:ext cx="2944813" cy="4953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DCABF110-DD9C-4A8E-AF09-337C1AD8A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81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53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1" y="0"/>
            <a:ext cx="2944813" cy="4953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5D0158A-938D-4619-9A9E-BD68CA0EFC1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9113"/>
            <a:ext cx="2944813" cy="4953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1" y="9409113"/>
            <a:ext cx="2944813" cy="4953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B5BF7463-F4A3-4911-B6FF-E0F7A0CFD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9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7463-F4A3-4911-B6FF-E0F7A0CFD3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71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6B8B78-153B-452F-A1D6-523E6154ECB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357B90-D9EF-4906-A30F-58AEED3E15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" t="7199" r="1545" b="7374"/>
          <a:stretch/>
        </p:blipFill>
        <p:spPr>
          <a:xfrm>
            <a:off x="-252536" y="2716740"/>
            <a:ext cx="9505056" cy="472454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064896" cy="44215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mbria" pitchFamily="18" charset="0"/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ООО «Электросбытовая компания «Ватт – Электросбыт»</a:t>
            </a:r>
            <a:endParaRPr lang="ru-RU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>
          <a:xfrm>
            <a:off x="2771800" y="6381328"/>
            <a:ext cx="374046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г. Саранск, 2020 г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6"/>
          <p:cNvSpPr txBox="1">
            <a:spLocks/>
          </p:cNvSpPr>
          <p:nvPr/>
        </p:nvSpPr>
        <p:spPr>
          <a:xfrm>
            <a:off x="1259632" y="1553460"/>
            <a:ext cx="6904856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42332"/>
            <a:ext cx="8568952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учреждение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«МОРДОВСКИЙ ГОСУДАРСТВЕННЫЙ УНИВЕРСИТЕТ  им. Н. П. ОГАРЁВА»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785794"/>
            <a:ext cx="7416824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ДЕБИТОРСКОЙ ЗАДОЛЖЕННОСТЬЮ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86124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Автор работы:                       </a:t>
            </a:r>
            <a:r>
              <a:rPr lang="ru-RU" b="1" dirty="0" err="1" smtClean="0">
                <a:latin typeface="Cambria" pitchFamily="18" charset="0"/>
              </a:rPr>
              <a:t>Радаева</a:t>
            </a:r>
            <a:r>
              <a:rPr lang="ru-RU" b="1" dirty="0" smtClean="0">
                <a:latin typeface="Cambria" pitchFamily="18" charset="0"/>
              </a:rPr>
              <a:t> С.И.</a:t>
            </a:r>
          </a:p>
        </p:txBody>
      </p:sp>
    </p:spTree>
    <p:extLst>
      <p:ext uri="{BB962C8B-B14F-4D97-AF65-F5344CB8AC3E}">
        <p14:creationId xmlns="" xmlns:p14="http://schemas.microsoft.com/office/powerpoint/2010/main" val="3668384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337" y="6309320"/>
            <a:ext cx="716206" cy="365125"/>
          </a:xfrm>
        </p:spPr>
        <p:txBody>
          <a:bodyPr/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 algn="ctr"/>
              <a:t>10</a:t>
            </a:fld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7031" y="158264"/>
            <a:ext cx="66784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5715000" algn="l"/>
                <a:tab pos="6400800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Распределение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дебиторской задолженности потребителей электрической энергии по длительности непогашения</a:t>
            </a:r>
          </a:p>
          <a:p>
            <a:pPr indent="450215" algn="just">
              <a:spcAft>
                <a:spcPts val="0"/>
              </a:spcAft>
              <a:tabLst>
                <a:tab pos="5715000" algn="l"/>
                <a:tab pos="640080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89370"/>
            <a:ext cx="8278983" cy="4752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8244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8" name="Подзаголовок 6"/>
          <p:cNvSpPr txBox="1">
            <a:spLocks/>
          </p:cNvSpPr>
          <p:nvPr/>
        </p:nvSpPr>
        <p:spPr>
          <a:xfrm>
            <a:off x="395536" y="1368599"/>
            <a:ext cx="8496944" cy="335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>
              <a:latin typeface="Cambria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337" y="6309320"/>
            <a:ext cx="716206" cy="365125"/>
          </a:xfrm>
        </p:spPr>
        <p:txBody>
          <a:bodyPr/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 algn="ctr"/>
              <a:t>11</a:t>
            </a:fld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1848" y="279773"/>
            <a:ext cx="6448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5715000" algn="l"/>
                <a:tab pos="6400800" algn="l"/>
              </a:tabLst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Совершенствование системы управления дебиторской задолженностью 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ctr">
              <a:spcAft>
                <a:spcPts val="0"/>
              </a:spcAft>
              <a:tabLst>
                <a:tab pos="5715000" algn="l"/>
                <a:tab pos="6400800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ООО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«Ватт-Электросбыт»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0337" y="1295436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5715000" algn="l"/>
                <a:tab pos="6400800" algn="l"/>
              </a:tabLst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ФАКТОРИНГ;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5715000" algn="l"/>
                <a:tab pos="6400800" algn="l"/>
              </a:tabLst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ШТРАФОВ;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5715000" algn="l"/>
                <a:tab pos="6400800" algn="l"/>
              </a:tabLst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РЕЗЕРВА ПО СОМНИТЕЛЬНЫМ ДОЛГАМ;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5715000" algn="l"/>
                <a:tab pos="6400800" algn="l"/>
              </a:tabLst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НАПОМИНАНИЕ ОБ ОПЛАТЕ;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5715000" algn="l"/>
                <a:tab pos="6400800" algn="l"/>
              </a:tabLst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ПОСЛЕДУЮЩИЕ ТЕЛЕФОННЫЕ ЗВОНКИ;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5715000" algn="l"/>
                <a:tab pos="6400800" algn="l"/>
              </a:tabLst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ОГРАНИЧЕНИЕ ПОТРЕБЛЕНИЯ ЭЛ. ЭНЕРГИИ;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5715000" algn="l"/>
                <a:tab pos="6400800" algn="l"/>
              </a:tabLst>
            </a:pPr>
            <a:r>
              <a:rPr lang="ru-RU" sz="4000" b="1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РАСЩЕПЛЕНИЕ ПЛАТЕЖЕЙ</a:t>
            </a:r>
            <a:endParaRPr lang="ru-RU" sz="4000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35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1731414" cy="8961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260648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tabLst>
                <a:tab pos="5715000" algn="l"/>
                <a:tab pos="6400800" algn="l"/>
              </a:tabLst>
            </a:pPr>
            <a:r>
              <a:rPr lang="ru-RU" sz="2000" b="1" i="1" dirty="0" smtClean="0">
                <a:solidFill>
                  <a:srgbClr val="1146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РАСЩЕПЛЕНИЕ СТОИМОСТИ ЭЛЕКТРОЭНЕРГИИ  </a:t>
            </a:r>
          </a:p>
          <a:p>
            <a:pPr lvl="0" indent="450215" algn="ctr">
              <a:tabLst>
                <a:tab pos="5715000" algn="l"/>
                <a:tab pos="6400800" algn="l"/>
              </a:tabLst>
            </a:pPr>
            <a:r>
              <a:rPr lang="ru-RU" sz="2000" b="1" i="1" dirty="0" smtClean="0">
                <a:solidFill>
                  <a:srgbClr val="1146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ИЗ ПЛАТЕЖЕЙ </a:t>
            </a:r>
          </a:p>
          <a:p>
            <a:pPr lvl="0" indent="450215" algn="ctr">
              <a:tabLst>
                <a:tab pos="5715000" algn="l"/>
                <a:tab pos="6400800" algn="l"/>
              </a:tabLst>
            </a:pPr>
            <a:r>
              <a:rPr lang="ru-RU" sz="2000" b="1" i="1" dirty="0" smtClean="0">
                <a:solidFill>
                  <a:srgbClr val="1146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 ВОДОСНАБЖЕНИЕ / ВОДООТВЕДЕНИЕ</a:t>
            </a:r>
          </a:p>
          <a:p>
            <a:pPr lvl="0" indent="450215" algn="ctr">
              <a:tabLst>
                <a:tab pos="5715000" algn="l"/>
                <a:tab pos="6400800" algn="l"/>
              </a:tabLst>
            </a:pPr>
            <a:r>
              <a:rPr lang="ru-RU" sz="2000" b="1" i="1" dirty="0" smtClean="0">
                <a:solidFill>
                  <a:srgbClr val="1146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(МП «Саранскгорводоканал»)</a:t>
            </a:r>
            <a:endParaRPr lang="ru-RU" sz="2000" b="1" i="1" dirty="0">
              <a:solidFill>
                <a:srgbClr val="1146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9" y="1556793"/>
            <a:ext cx="2619375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9" y="4149080"/>
            <a:ext cx="2619375" cy="20162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7904" y="1852374"/>
            <a:ext cx="51212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215" algn="ctr">
              <a:tabLst>
                <a:tab pos="5715000" algn="l"/>
                <a:tab pos="6400800" algn="l"/>
              </a:tabLst>
            </a:pPr>
            <a:r>
              <a:rPr lang="ru-RU" sz="2400" b="1" i="1" dirty="0" smtClean="0">
                <a:solidFill>
                  <a:srgbClr val="1146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ПИТЬЕВАЯ ВОДА – 1м3</a:t>
            </a:r>
          </a:p>
          <a:p>
            <a:pPr lvl="0" indent="450215" algn="ctr">
              <a:tabLst>
                <a:tab pos="5715000" algn="l"/>
                <a:tab pos="6400800" algn="l"/>
              </a:tabLst>
            </a:pPr>
            <a:r>
              <a:rPr lang="ru-RU" sz="2000" b="1" i="1" dirty="0" smtClean="0">
                <a:solidFill>
                  <a:srgbClr val="1146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Расходы на электроэнергию – 60,3%</a:t>
            </a:r>
          </a:p>
          <a:p>
            <a:pPr lvl="0" indent="450215" algn="ctr">
              <a:tabLst>
                <a:tab pos="5715000" algn="l"/>
                <a:tab pos="6400800" algn="l"/>
              </a:tabLst>
            </a:pPr>
            <a:endParaRPr lang="ru-RU" sz="2000" b="1" i="1" dirty="0">
              <a:solidFill>
                <a:srgbClr val="1146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indent="450215" algn="ctr">
              <a:tabLst>
                <a:tab pos="5715000" algn="l"/>
                <a:tab pos="6400800" algn="l"/>
              </a:tabLst>
            </a:pPr>
            <a:r>
              <a:rPr lang="ru-RU" sz="2000" b="1" i="1" dirty="0" smtClean="0">
                <a:solidFill>
                  <a:srgbClr val="1146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25,80 руб. – 15,56 руб. </a:t>
            </a:r>
            <a:endParaRPr lang="ru-RU" sz="2000" b="1" i="1" dirty="0">
              <a:solidFill>
                <a:srgbClr val="1146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4464694"/>
            <a:ext cx="4656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tabLst>
                <a:tab pos="5715000" algn="l"/>
                <a:tab pos="6400800" algn="l"/>
              </a:tabLst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СТОЧНЫЕ ВОДЫ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1м3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Расходы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электроэнергию –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49,3%</a:t>
            </a:r>
          </a:p>
          <a:p>
            <a:pPr lvl="0" indent="450215" algn="ctr">
              <a:tabLst>
                <a:tab pos="5715000" algn="l"/>
                <a:tab pos="6400800" algn="l"/>
              </a:tabLst>
            </a:pP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indent="450215" algn="ctr">
              <a:tabLst>
                <a:tab pos="5715000" algn="l"/>
                <a:tab pos="6400800" algn="l"/>
              </a:tabLst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13 руб. – 6,41 руб.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347" y="6381328"/>
            <a:ext cx="353599" cy="323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6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6" name="Подзаголовок 6"/>
          <p:cNvSpPr txBox="1">
            <a:spLocks/>
          </p:cNvSpPr>
          <p:nvPr/>
        </p:nvSpPr>
        <p:spPr>
          <a:xfrm>
            <a:off x="1267544" y="1052157"/>
            <a:ext cx="6904856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337" y="6309320"/>
            <a:ext cx="716206" cy="365125"/>
          </a:xfrm>
        </p:spPr>
        <p:txBody>
          <a:bodyPr/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 algn="ctr"/>
              <a:t>13</a:t>
            </a:fld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3680" y="332656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Влияние ограничений пандемии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COVID-19 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электроэнергетику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82235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- СОКРАЩЕНИЕ ОБЪЕМА ПОТРЕБЛЕНИЯ ЭЛЕКТРИЧЕСКОЙ ЭНЕРГИИ (МОЩЬНОСТИ) НА 8%;</a:t>
            </a:r>
          </a:p>
          <a:p>
            <a:pPr algn="just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- СОКРАЩЕНИЕ ПЛАТЕЖЕЙ ЗА ПОТРЕБЛЕННУЮ ЭЛЕКТРИЧЕСКУЮ ЭНЕРГИЮ (МОЩЬНОСТ) НА 12%;</a:t>
            </a:r>
          </a:p>
          <a:p>
            <a:pPr algn="just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- ДОПОЛНИТЕЛЬНЫЕ РАСХОДЫ ОРГАНИЗАЦИИ, СВЯЗАННЫЕ С БОРЬБОЙ С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COVID-19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540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91855" y="1772816"/>
            <a:ext cx="51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за внимание!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42900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«Вместе в светлое будущее!»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679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6"/>
          <p:cNvSpPr txBox="1">
            <a:spLocks/>
          </p:cNvSpPr>
          <p:nvPr/>
        </p:nvSpPr>
        <p:spPr>
          <a:xfrm>
            <a:off x="1303664" y="1124744"/>
            <a:ext cx="69048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7030A0"/>
                </a:solidFill>
                <a:latin typeface="Cambria" pitchFamily="18" charset="0"/>
              </a:rPr>
              <a:t>ОБЪЕКТ исследования: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337" y="6309320"/>
            <a:ext cx="716206" cy="365125"/>
          </a:xfrm>
        </p:spPr>
        <p:txBody>
          <a:bodyPr>
            <a:normAutofit/>
          </a:bodyPr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 algn="ctr"/>
              <a:t>2</a:t>
            </a:fld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394" y="1984637"/>
            <a:ext cx="81760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Система управления дебиторской задолженностью </a:t>
            </a:r>
            <a:endParaRPr lang="ru-RU" sz="2400" b="1" i="1" dirty="0" smtClean="0">
              <a:solidFill>
                <a:srgbClr val="FF0000"/>
              </a:solidFill>
              <a:latin typeface="Sitka Subheading" panose="02000505000000020004" pitchFamily="2" charset="0"/>
              <a:ea typeface="Times New Roman" panose="02020603050405020304" pitchFamily="18" charset="0"/>
            </a:endParaRPr>
          </a:p>
          <a:p>
            <a:pPr marL="889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ООО «</a:t>
            </a:r>
            <a:r>
              <a:rPr lang="ru-RU" sz="2400" b="1" i="1" dirty="0" err="1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Ватт-Электросбыт</a:t>
            </a:r>
            <a:r>
              <a:rPr lang="ru-RU" sz="2400" b="1" i="1" dirty="0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»</a:t>
            </a:r>
            <a:endParaRPr lang="ru-RU" sz="2400" b="1" i="1" dirty="0" smtClean="0">
              <a:solidFill>
                <a:srgbClr val="FF0000"/>
              </a:solidFill>
              <a:latin typeface="Sitka Subheading" panose="02000505000000020004" pitchFamily="2" charset="0"/>
              <a:ea typeface="Times New Roman" panose="02020603050405020304" pitchFamily="18" charset="0"/>
            </a:endParaRPr>
          </a:p>
          <a:p>
            <a:pPr marL="466090" indent="-457200" algn="just">
              <a:spcAft>
                <a:spcPts val="0"/>
              </a:spcAft>
              <a:buAutoNum type="arabicPeriod"/>
            </a:pPr>
            <a:endParaRPr lang="ru-RU" sz="2400" b="1" i="1" dirty="0">
              <a:solidFill>
                <a:srgbClr val="FF0000"/>
              </a:solidFill>
              <a:latin typeface="Sitka Subheading" panose="02000505000000020004" pitchFamily="2" charset="0"/>
              <a:ea typeface="Times New Roman" panose="02020603050405020304" pitchFamily="18" charset="0"/>
            </a:endParaRPr>
          </a:p>
          <a:p>
            <a:pPr lvl="0" algn="ctr"/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ЦЕЛЬ ПРОЕКТА: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8890" algn="just">
              <a:spcAft>
                <a:spcPts val="0"/>
              </a:spcAft>
            </a:pPr>
            <a:endParaRPr lang="ru-RU" sz="2400" b="1" i="1" dirty="0" smtClean="0">
              <a:solidFill>
                <a:srgbClr val="FF0000"/>
              </a:solidFill>
              <a:latin typeface="Sitka Subheading" panose="02000505000000020004" pitchFamily="2" charset="0"/>
              <a:ea typeface="Times New Roman" panose="02020603050405020304" pitchFamily="18" charset="0"/>
            </a:endParaRPr>
          </a:p>
          <a:p>
            <a:pPr marL="889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Разработка мероприятий по совершенствованию системы управления дебиторской </a:t>
            </a:r>
            <a:r>
              <a:rPr lang="ru-RU" sz="2400" b="1" i="1" dirty="0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задолженностью </a:t>
            </a:r>
            <a:endParaRPr lang="ru-RU" sz="2400" b="1" i="1" dirty="0" smtClean="0">
              <a:solidFill>
                <a:srgbClr val="FF0000"/>
              </a:solidFill>
              <a:latin typeface="Sitka Subheading" panose="02000505000000020004" pitchFamily="2" charset="0"/>
              <a:ea typeface="Times New Roman" panose="02020603050405020304" pitchFamily="18" charset="0"/>
            </a:endParaRPr>
          </a:p>
          <a:p>
            <a:pPr marL="889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ООО </a:t>
            </a:r>
            <a:r>
              <a:rPr lang="ru-RU" sz="2400" b="1" i="1" dirty="0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Ватт-Электросбыт</a:t>
            </a:r>
            <a:r>
              <a:rPr lang="ru-RU" sz="2400" b="1" i="1" dirty="0" smtClean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»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Sitka Subheading" panose="02000505000000020004" pitchFamily="2" charset="0"/>
              <a:ea typeface="Times New Roman" panose="02020603050405020304" pitchFamily="18" charset="0"/>
            </a:endParaRPr>
          </a:p>
          <a:p>
            <a:pPr marL="8890" indent="438150" algn="just">
              <a:spcAft>
                <a:spcPts val="0"/>
              </a:spcAft>
            </a:pPr>
            <a:endParaRPr lang="ru-RU" sz="24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Sitka Subheading" panose="02000505000000020004" pitchFamily="2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506855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6"/>
          <p:cNvSpPr txBox="1">
            <a:spLocks/>
          </p:cNvSpPr>
          <p:nvPr/>
        </p:nvSpPr>
        <p:spPr>
          <a:xfrm>
            <a:off x="1611755" y="476672"/>
            <a:ext cx="6904856" cy="498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Клиентская</a:t>
            </a:r>
            <a:r>
              <a:rPr lang="ru-RU" b="1" dirty="0" smtClean="0">
                <a:solidFill>
                  <a:srgbClr val="7030A0"/>
                </a:solidFill>
                <a:latin typeface="Cambria" pitchFamily="18" charset="0"/>
              </a:rPr>
              <a:t> база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337" y="6309320"/>
            <a:ext cx="716206" cy="365125"/>
          </a:xfrm>
        </p:spPr>
        <p:txBody>
          <a:bodyPr>
            <a:normAutofit/>
          </a:bodyPr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 algn="ctr"/>
              <a:t>3</a:t>
            </a:fld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509697"/>
            <a:ext cx="817603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anose="02040503050406030204" pitchFamily="18" charset="0"/>
              </a:rPr>
              <a:t>ОФИСЫ ОБСЛУЖИВАНИЯ:</a:t>
            </a:r>
          </a:p>
          <a:p>
            <a:pPr indent="355600" algn="ctr"/>
            <a:endParaRPr lang="ru-RU" sz="2000" b="1" dirty="0" smtClean="0">
              <a:latin typeface="Cambria" pitchFamily="18" charset="0"/>
              <a:ea typeface="Cambria" panose="02040503050406030204" pitchFamily="18" charset="0"/>
            </a:endParaRPr>
          </a:p>
          <a:p>
            <a:pPr indent="355600" algn="just"/>
            <a:r>
              <a:rPr lang="ru-RU" sz="2000" dirty="0" smtClean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• </a:t>
            </a:r>
            <a:r>
              <a:rPr lang="ru-RU" sz="2000" dirty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г. Саранск ул. Осипенко, </a:t>
            </a:r>
            <a:r>
              <a:rPr lang="ru-RU" sz="2000" dirty="0" smtClean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д. 93 </a:t>
            </a:r>
            <a:r>
              <a:rPr lang="ru-RU" sz="2000" dirty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(основной офис);</a:t>
            </a:r>
          </a:p>
          <a:p>
            <a:pPr indent="355600" algn="just"/>
            <a:r>
              <a:rPr lang="ru-RU" sz="2000" dirty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• г. Саранск ул. Старопосадская, </a:t>
            </a:r>
            <a:r>
              <a:rPr lang="ru-RU" sz="2000" dirty="0" smtClean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д. 4 </a:t>
            </a:r>
            <a:r>
              <a:rPr lang="ru-RU" sz="2000" dirty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(дополнительный офис);</a:t>
            </a:r>
          </a:p>
          <a:p>
            <a:pPr indent="355600" algn="just"/>
            <a:r>
              <a:rPr lang="ru-RU" sz="2000" dirty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• г. Саранск ул. Коваленко, </a:t>
            </a:r>
            <a:r>
              <a:rPr lang="ru-RU" sz="2000" dirty="0" smtClean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д. 19 </a:t>
            </a:r>
            <a:r>
              <a:rPr lang="ru-RU" sz="2000" dirty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«а» (</a:t>
            </a:r>
            <a:r>
              <a:rPr lang="ru-RU" sz="2000" dirty="0" err="1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лайт</a:t>
            </a:r>
            <a:r>
              <a:rPr lang="ru-RU" sz="2000" dirty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-офис в ТЦ «Глобус»);</a:t>
            </a:r>
          </a:p>
          <a:p>
            <a:pPr indent="355600" algn="just"/>
            <a:r>
              <a:rPr lang="ru-RU" sz="2000" dirty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• г. Саранск </a:t>
            </a:r>
            <a:r>
              <a:rPr lang="ru-RU" sz="2000" dirty="0" smtClean="0">
                <a:solidFill>
                  <a:srgbClr val="7030A0"/>
                </a:solidFill>
                <a:latin typeface="Cambria" pitchFamily="18" charset="0"/>
                <a:ea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7030A0"/>
                </a:solidFill>
                <a:latin typeface="Cambria" pitchFamily="18" charset="0"/>
              </a:rPr>
              <a:t>р. 70 лет. Октября, д. 86 (</a:t>
            </a:r>
            <a:r>
              <a:rPr lang="ru-RU" sz="2000" dirty="0" err="1" smtClean="0">
                <a:solidFill>
                  <a:srgbClr val="7030A0"/>
                </a:solidFill>
                <a:latin typeface="Cambria" pitchFamily="18" charset="0"/>
              </a:rPr>
              <a:t>лайт</a:t>
            </a:r>
            <a:r>
              <a:rPr lang="ru-RU" sz="2000" dirty="0" smtClean="0">
                <a:solidFill>
                  <a:srgbClr val="7030A0"/>
                </a:solidFill>
                <a:latin typeface="Cambria" pitchFamily="18" charset="0"/>
              </a:rPr>
              <a:t>-офис)</a:t>
            </a:r>
            <a:endParaRPr lang="ru-RU" sz="2000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5541349"/>
              </p:ext>
            </p:extLst>
          </p:nvPr>
        </p:nvGraphicFramePr>
        <p:xfrm>
          <a:off x="452073" y="1412776"/>
          <a:ext cx="8495004" cy="273630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13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3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2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3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31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24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58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51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587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441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9516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Кол-во абонентов </a:t>
                      </a:r>
                      <a:r>
                        <a:rPr lang="ru-RU" sz="1200" b="1" u="none" strike="noStrike" dirty="0" smtClean="0">
                          <a:effectLst/>
                          <a:latin typeface="Cambria" pitchFamily="18" charset="0"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г, шт.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Кол-во абонентов </a:t>
                      </a:r>
                      <a:r>
                        <a:rPr lang="ru-RU" sz="1200" b="1" u="none" strike="noStrike" dirty="0" smtClean="0">
                          <a:effectLst/>
                          <a:latin typeface="Cambria" pitchFamily="18" charset="0"/>
                        </a:rPr>
                        <a:t>2019г</a:t>
                      </a:r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, шт.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Прирост, шт.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7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в том числе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ambria" pitchFamily="18" charset="0"/>
                        </a:rPr>
                        <a:t>в том числе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Прирост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ambria" pitchFamily="18" charset="0"/>
                        </a:rPr>
                        <a:t>Прирост всего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в том числе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Cambria" pitchFamily="18" charset="0"/>
                        </a:rPr>
                        <a:t>юр. лица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физ. лица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юр. лица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физ. лица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юр. лица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физ. лица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128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990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2 815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126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175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130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318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072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127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246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328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1,03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257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071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3406" marR="3406" marT="340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00430" y="928670"/>
            <a:ext cx="301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ООО «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Ватт-Электросбыт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»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265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556792"/>
            <a:ext cx="87216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1778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г. 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Саранск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</a:t>
            </a:r>
          </a:p>
          <a:p>
            <a:pPr marL="88900" indent="1778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поселки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Николаевка, Зыково, Пушкино, Добровольный, Пушкарские Выселки, 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88900" indent="1778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рабочий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поселок Ялга, </a:t>
            </a:r>
          </a:p>
          <a:p>
            <a:pPr marL="88900" indent="1778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село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Монастырское, 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88900" indent="1778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деревня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Полянки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</a:t>
            </a:r>
          </a:p>
          <a:p>
            <a:pPr marL="88900" indent="1778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село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Новая Чекаевка Лямбирского района, 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88900" indent="1778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поселок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Левженский Рузаевского района, 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88900" indent="1778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Саранские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водозаборные сооружения Лямбирского и Старошайговского районов Республики Мордовия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</p:txBody>
      </p:sp>
      <p:sp>
        <p:nvSpPr>
          <p:cNvPr id="6" name="Подзаголовок 6"/>
          <p:cNvSpPr txBox="1">
            <a:spLocks/>
          </p:cNvSpPr>
          <p:nvPr/>
        </p:nvSpPr>
        <p:spPr>
          <a:xfrm>
            <a:off x="1953883" y="283935"/>
            <a:ext cx="6904856" cy="642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Cambria" pitchFamily="18" charset="0"/>
              </a:rPr>
              <a:t>Территория обслуживания: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337" y="6309320"/>
            <a:ext cx="716206" cy="365125"/>
          </a:xfrm>
        </p:spPr>
        <p:txBody>
          <a:bodyPr>
            <a:normAutofit/>
          </a:bodyPr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 algn="ctr"/>
              <a:t>4</a:t>
            </a:fld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427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340768"/>
            <a:ext cx="7272808" cy="5184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404664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ОРГАНИЗАЦИОННАЯ СТРУКУРА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/>
        </p:nvSpPr>
        <p:spPr>
          <a:xfrm>
            <a:off x="8427794" y="6342781"/>
            <a:ext cx="716206" cy="36512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357B90-D9EF-4906-A30F-58AEED3E1560}" type="slidenum">
              <a:rPr lang="ru-RU" b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 algn="ctr"/>
              <a:t>5</a:t>
            </a:fld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7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337" y="6309320"/>
            <a:ext cx="716206" cy="365125"/>
          </a:xfrm>
        </p:spPr>
        <p:txBody>
          <a:bodyPr>
            <a:normAutofit/>
          </a:bodyPr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 algn="ctr"/>
              <a:t>6</a:t>
            </a:fld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516" y="4046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ПОЛЕЗНЫЙ ОТПУСК </a:t>
            </a:r>
          </a:p>
          <a:p>
            <a:pPr indent="449263"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ЭЛЕКТРИЧЕКОЙ ЭНЕРГИИ (МОЩНОСТИ), </a:t>
            </a:r>
          </a:p>
          <a:p>
            <a:pPr indent="449263"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тыс. кВт/ч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700808"/>
            <a:ext cx="8208912" cy="4425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8281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400" y="6410715"/>
            <a:ext cx="716206" cy="365125"/>
          </a:xfrm>
        </p:spPr>
        <p:txBody>
          <a:bodyPr>
            <a:normAutofit/>
          </a:bodyPr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 algn="ctr"/>
              <a:t>7</a:t>
            </a:fld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9823" y="260648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ДИНАМИКА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ДЕБИТОРСКОЙ ЗАДОЛЖЕННОСТИ,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19390"/>
            <a:ext cx="8352928" cy="4691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064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337" y="6309320"/>
            <a:ext cx="716206" cy="365125"/>
          </a:xfrm>
        </p:spPr>
        <p:txBody>
          <a:bodyPr>
            <a:normAutofit/>
          </a:bodyPr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 algn="ctr"/>
              <a:t>8</a:t>
            </a:fld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1487495" y="2051262"/>
            <a:ext cx="6904856" cy="642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37307" y="1983317"/>
            <a:ext cx="8424936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3" y="296936"/>
            <a:ext cx="6550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5715000" algn="l"/>
                <a:tab pos="6400800" algn="l"/>
              </a:tabLs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5715000" algn="l"/>
                <a:tab pos="6400800" algn="l"/>
              </a:tabLst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5715000" algn="l"/>
                <a:tab pos="6400800" algn="l"/>
              </a:tabLst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07" y="1556793"/>
            <a:ext cx="8424935" cy="4752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350486"/>
            <a:ext cx="6478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5715000" algn="l"/>
                <a:tab pos="6400800" algn="l"/>
              </a:tabLs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Распределение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общей дебиторской задолженности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разрезе потребителей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электрической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энергии</a:t>
            </a:r>
          </a:p>
        </p:txBody>
      </p:sp>
    </p:spTree>
    <p:extLst>
      <p:ext uri="{BB962C8B-B14F-4D97-AF65-F5344CB8AC3E}">
        <p14:creationId xmlns="" xmlns:p14="http://schemas.microsoft.com/office/powerpoint/2010/main" val="3418900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64"/>
            <a:ext cx="1728192" cy="893893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337" y="6309320"/>
            <a:ext cx="716206" cy="365125"/>
          </a:xfrm>
        </p:spPr>
        <p:txBody>
          <a:bodyPr/>
          <a:lstStyle/>
          <a:p>
            <a:pPr algn="ctr"/>
            <a:fld id="{B1357B90-D9EF-4906-A30F-58AEED3E1560}" type="slidenum">
              <a:rPr lang="ru-RU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 algn="ctr"/>
              <a:t>9</a:t>
            </a:fld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62927893"/>
              </p:ext>
            </p:extLst>
          </p:nvPr>
        </p:nvGraphicFramePr>
        <p:xfrm>
          <a:off x="323528" y="1700809"/>
          <a:ext cx="849694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3727" y="287070"/>
            <a:ext cx="6376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5715000" algn="l"/>
                <a:tab pos="6400800" algn="l"/>
              </a:tabLs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Распределение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дебиторской задолженности с выделением крупнейшего потребителя (должника) электрической энергии на территории г.о. Саранск – МП «Саранскгорводоканал»</a:t>
            </a:r>
          </a:p>
        </p:txBody>
      </p:sp>
    </p:spTree>
    <p:extLst>
      <p:ext uri="{BB962C8B-B14F-4D97-AF65-F5344CB8AC3E}">
        <p14:creationId xmlns="" xmlns:p14="http://schemas.microsoft.com/office/powerpoint/2010/main" val="3918727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31479F"/>
      </a:accent1>
      <a:accent2>
        <a:srgbClr val="34AC8B"/>
      </a:accent2>
      <a:accent3>
        <a:srgbClr val="C3260C"/>
      </a:accent3>
      <a:accent4>
        <a:srgbClr val="00B0F0"/>
      </a:accent4>
      <a:accent5>
        <a:srgbClr val="FF8021"/>
      </a:accent5>
      <a:accent6>
        <a:srgbClr val="7030A0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6092</TotalTime>
  <Words>487</Words>
  <Application>Microsoft Office PowerPoint</Application>
  <PresentationFormat>Экран (4:3)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«Ватт-Электросбыт» Гарантирующий поставщик электрической энергии 430007, РМ, г. Саранск, ул. Осипенко, д. 93 Телефон:(8342) 27-00-88. факс:(8342) 35-05-38 Сайт: www.skwes.com</dc:title>
  <dc:creator>Пользователь</dc:creator>
  <cp:lastModifiedBy>Oxana</cp:lastModifiedBy>
  <cp:revision>451</cp:revision>
  <cp:lastPrinted>2018-12-17T07:17:24Z</cp:lastPrinted>
  <dcterms:created xsi:type="dcterms:W3CDTF">2014-11-25T11:56:22Z</dcterms:created>
  <dcterms:modified xsi:type="dcterms:W3CDTF">2020-11-30T06:38:32Z</dcterms:modified>
</cp:coreProperties>
</file>