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256" r:id="rId3"/>
    <p:sldId id="260" r:id="rId4"/>
    <p:sldId id="262" r:id="rId5"/>
    <p:sldId id="263" r:id="rId6"/>
    <p:sldId id="264" r:id="rId7"/>
    <p:sldId id="265" r:id="rId8"/>
    <p:sldId id="266" r:id="rId9"/>
    <p:sldId id="301" r:id="rId10"/>
    <p:sldId id="280" r:id="rId11"/>
    <p:sldId id="267" r:id="rId12"/>
    <p:sldId id="289" r:id="rId13"/>
    <p:sldId id="284" r:id="rId14"/>
    <p:sldId id="303" r:id="rId15"/>
    <p:sldId id="295" r:id="rId16"/>
    <p:sldId id="287" r:id="rId17"/>
    <p:sldId id="288" r:id="rId18"/>
    <p:sldId id="274" r:id="rId19"/>
    <p:sldId id="275" r:id="rId20"/>
    <p:sldId id="278" r:id="rId21"/>
    <p:sldId id="299" r:id="rId22"/>
    <p:sldId id="300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FF3300"/>
    <a:srgbClr val="66CCFF"/>
    <a:srgbClr val="9C1818"/>
    <a:srgbClr val="12E0D6"/>
    <a:srgbClr val="E0FFD9"/>
    <a:srgbClr val="93F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49BB9-428B-4445-9FF8-86D4AE00BF05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D5F83EC-7CC4-4AA4-9243-4BCB16DEFC69}">
      <dgm:prSet/>
      <dgm:spPr/>
      <dgm:t>
        <a:bodyPr/>
        <a:lstStyle/>
        <a:p>
          <a:pPr rtl="0"/>
          <a:r>
            <a:rPr lang="ru-RU" b="1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Объект</a:t>
          </a:r>
          <a:endParaRPr lang="ru-RU" b="1" cap="all" spc="0" dirty="0">
            <a:ln w="9000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43EFE764-D428-4A4A-B049-C3D53EB5832B}" type="parTrans" cxnId="{090FD051-972A-44BA-B473-8BC499A1559D}">
      <dgm:prSet/>
      <dgm:spPr/>
      <dgm:t>
        <a:bodyPr/>
        <a:lstStyle/>
        <a:p>
          <a:endParaRPr lang="ru-RU"/>
        </a:p>
      </dgm:t>
    </dgm:pt>
    <dgm:pt modelId="{45A2A89A-2F1B-4696-BFFB-8FC49C30CAD9}" type="sibTrans" cxnId="{090FD051-972A-44BA-B473-8BC499A1559D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BF433B00-5D06-40DD-8C78-33BC87989358}">
      <dgm:prSet custT="1"/>
      <dgm:spPr/>
      <dgm:t>
        <a:bodyPr/>
        <a:lstStyle/>
        <a:p>
          <a:pPr rtl="0"/>
          <a:r>
            <a:rPr lang="ru-RU" sz="1600" b="1" dirty="0" smtClean="0"/>
            <a:t>Система материального стимулирования </a:t>
          </a:r>
          <a:br>
            <a:rPr lang="ru-RU" sz="1600" b="1" dirty="0" smtClean="0"/>
          </a:br>
          <a:r>
            <a:rPr lang="ru-RU" sz="1600" b="1" dirty="0" smtClean="0"/>
            <a:t>АО «Мордовская ипотечная корпорация»</a:t>
          </a:r>
          <a:endParaRPr lang="ru-RU" sz="1600" b="1" dirty="0"/>
        </a:p>
      </dgm:t>
    </dgm:pt>
    <dgm:pt modelId="{BED96965-D177-42F3-AB67-85D626F68916}" type="parTrans" cxnId="{5FAE3668-C815-4A69-A6C8-03F252CB03C3}">
      <dgm:prSet/>
      <dgm:spPr/>
      <dgm:t>
        <a:bodyPr/>
        <a:lstStyle/>
        <a:p>
          <a:endParaRPr lang="ru-RU"/>
        </a:p>
      </dgm:t>
    </dgm:pt>
    <dgm:pt modelId="{6FB4DF6E-F9B4-45D1-89C4-F697667A1C34}" type="sibTrans" cxnId="{5FAE3668-C815-4A69-A6C8-03F252CB03C3}">
      <dgm:prSet/>
      <dgm:spPr/>
      <dgm:t>
        <a:bodyPr/>
        <a:lstStyle/>
        <a:p>
          <a:endParaRPr lang="ru-RU"/>
        </a:p>
      </dgm:t>
    </dgm:pt>
    <dgm:pt modelId="{CEDAE7B6-849B-4143-B3A6-3A3AA8B1CF9A}" type="pres">
      <dgm:prSet presAssocID="{DC849BB9-428B-4445-9FF8-86D4AE00BF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105279-2DDB-4919-9D6E-29C71E7C7ED5}" type="pres">
      <dgm:prSet presAssocID="{0D5F83EC-7CC4-4AA4-9243-4BCB16DEFC69}" presName="node" presStyleLbl="node1" presStyleIdx="0" presStyleCnt="2" custScaleX="34290" custScaleY="25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554918-DACD-45B7-8E90-F7EE8768C52A}" type="pres">
      <dgm:prSet presAssocID="{45A2A89A-2F1B-4696-BFFB-8FC49C30CAD9}" presName="sibTrans" presStyleLbl="sibTrans2D1" presStyleIdx="0" presStyleCnt="1" custScaleX="99604" custScaleY="48202"/>
      <dgm:spPr/>
      <dgm:t>
        <a:bodyPr/>
        <a:lstStyle/>
        <a:p>
          <a:endParaRPr lang="ru-RU"/>
        </a:p>
      </dgm:t>
    </dgm:pt>
    <dgm:pt modelId="{A6D3623A-62B2-49AF-AA75-CEC2772BF6A2}" type="pres">
      <dgm:prSet presAssocID="{45A2A89A-2F1B-4696-BFFB-8FC49C30CAD9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F10D3AF-6ABB-4433-9F5A-1F1A0E548DC9}" type="pres">
      <dgm:prSet presAssocID="{BF433B00-5D06-40DD-8C78-33BC87989358}" presName="node" presStyleLbl="node1" presStyleIdx="1" presStyleCnt="2" custScaleX="135623" custScaleY="37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0FD051-972A-44BA-B473-8BC499A1559D}" srcId="{DC849BB9-428B-4445-9FF8-86D4AE00BF05}" destId="{0D5F83EC-7CC4-4AA4-9243-4BCB16DEFC69}" srcOrd="0" destOrd="0" parTransId="{43EFE764-D428-4A4A-B049-C3D53EB5832B}" sibTransId="{45A2A89A-2F1B-4696-BFFB-8FC49C30CAD9}"/>
    <dgm:cxn modelId="{1F71438F-6CBD-4DB3-B1C9-D8FD6E67BFBF}" type="presOf" srcId="{45A2A89A-2F1B-4696-BFFB-8FC49C30CAD9}" destId="{A6D3623A-62B2-49AF-AA75-CEC2772BF6A2}" srcOrd="1" destOrd="0" presId="urn:microsoft.com/office/officeart/2005/8/layout/process1"/>
    <dgm:cxn modelId="{1FB98F5B-AC97-41EC-8A00-C79C4009BC39}" type="presOf" srcId="{45A2A89A-2F1B-4696-BFFB-8FC49C30CAD9}" destId="{48554918-DACD-45B7-8E90-F7EE8768C52A}" srcOrd="0" destOrd="0" presId="urn:microsoft.com/office/officeart/2005/8/layout/process1"/>
    <dgm:cxn modelId="{1B3D5F34-347D-4F56-BDBA-E683F596CB5C}" type="presOf" srcId="{DC849BB9-428B-4445-9FF8-86D4AE00BF05}" destId="{CEDAE7B6-849B-4143-B3A6-3A3AA8B1CF9A}" srcOrd="0" destOrd="0" presId="urn:microsoft.com/office/officeart/2005/8/layout/process1"/>
    <dgm:cxn modelId="{7D70135C-02E3-4A1F-9BF1-2D73FEB84B5A}" type="presOf" srcId="{BF433B00-5D06-40DD-8C78-33BC87989358}" destId="{3F10D3AF-6ABB-4433-9F5A-1F1A0E548DC9}" srcOrd="0" destOrd="0" presId="urn:microsoft.com/office/officeart/2005/8/layout/process1"/>
    <dgm:cxn modelId="{5FAE3668-C815-4A69-A6C8-03F252CB03C3}" srcId="{DC849BB9-428B-4445-9FF8-86D4AE00BF05}" destId="{BF433B00-5D06-40DD-8C78-33BC87989358}" srcOrd="1" destOrd="0" parTransId="{BED96965-D177-42F3-AB67-85D626F68916}" sibTransId="{6FB4DF6E-F9B4-45D1-89C4-F697667A1C34}"/>
    <dgm:cxn modelId="{8D448EDB-2DC1-4696-BF6C-8119B72AD534}" type="presOf" srcId="{0D5F83EC-7CC4-4AA4-9243-4BCB16DEFC69}" destId="{99105279-2DDB-4919-9D6E-29C71E7C7ED5}" srcOrd="0" destOrd="0" presId="urn:microsoft.com/office/officeart/2005/8/layout/process1"/>
    <dgm:cxn modelId="{2EA380B9-8524-46C1-8DDE-D610AB440359}" type="presParOf" srcId="{CEDAE7B6-849B-4143-B3A6-3A3AA8B1CF9A}" destId="{99105279-2DDB-4919-9D6E-29C71E7C7ED5}" srcOrd="0" destOrd="0" presId="urn:microsoft.com/office/officeart/2005/8/layout/process1"/>
    <dgm:cxn modelId="{D7E6E6FE-05E0-47BF-952E-34625ED86B19}" type="presParOf" srcId="{CEDAE7B6-849B-4143-B3A6-3A3AA8B1CF9A}" destId="{48554918-DACD-45B7-8E90-F7EE8768C52A}" srcOrd="1" destOrd="0" presId="urn:microsoft.com/office/officeart/2005/8/layout/process1"/>
    <dgm:cxn modelId="{71ACA0B9-C1BB-4B4D-B54D-EE0135A5C592}" type="presParOf" srcId="{48554918-DACD-45B7-8E90-F7EE8768C52A}" destId="{A6D3623A-62B2-49AF-AA75-CEC2772BF6A2}" srcOrd="0" destOrd="0" presId="urn:microsoft.com/office/officeart/2005/8/layout/process1"/>
    <dgm:cxn modelId="{A08AF295-5269-40F3-AD58-C74B5AA4A184}" type="presParOf" srcId="{CEDAE7B6-849B-4143-B3A6-3A3AA8B1CF9A}" destId="{3F10D3AF-6ABB-4433-9F5A-1F1A0E548DC9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D7C28EE-1CF5-4B71-8B4B-552C8D904EAC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723D30-B737-4DBB-B4BE-6C298C7AEF97}">
      <dgm:prSet custT="1"/>
      <dgm:spPr/>
      <dgm:t>
        <a:bodyPr/>
        <a:lstStyle/>
        <a:p>
          <a:pPr algn="ctr" rtl="0"/>
          <a:r>
            <a:rPr lang="ru-RU" sz="1500" b="1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необходимо разрабатывать и внедрять мотивационные программы</a:t>
          </a:r>
          <a:endParaRPr lang="ru-RU" sz="1500" b="1" cap="all" spc="0" dirty="0">
            <a:ln w="9000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067A1631-4BE1-4E0B-A076-379FF0AD672F}" type="parTrans" cxnId="{644B995A-6532-4E26-9647-F63483CE8821}">
      <dgm:prSet/>
      <dgm:spPr/>
      <dgm:t>
        <a:bodyPr/>
        <a:lstStyle/>
        <a:p>
          <a:endParaRPr lang="ru-RU"/>
        </a:p>
      </dgm:t>
    </dgm:pt>
    <dgm:pt modelId="{296B8045-F50F-4A42-820B-D377733362B1}" type="sibTrans" cxnId="{644B995A-6532-4E26-9647-F63483CE8821}">
      <dgm:prSet/>
      <dgm:spPr/>
      <dgm:t>
        <a:bodyPr/>
        <a:lstStyle/>
        <a:p>
          <a:endParaRPr lang="ru-RU"/>
        </a:p>
      </dgm:t>
    </dgm:pt>
    <dgm:pt modelId="{243B5029-BE3D-4236-AE6B-E1C82175BB65}" type="pres">
      <dgm:prSet presAssocID="{DD7C28EE-1CF5-4B71-8B4B-552C8D904E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CB7C0F-FC08-4CC3-9361-474015E90E09}" type="pres">
      <dgm:prSet presAssocID="{DD7C28EE-1CF5-4B71-8B4B-552C8D904EAC}" presName="dummy" presStyleCnt="0"/>
      <dgm:spPr/>
    </dgm:pt>
    <dgm:pt modelId="{D80FCADD-28DE-45F5-A371-732D3BFEA902}" type="pres">
      <dgm:prSet presAssocID="{DD7C28EE-1CF5-4B71-8B4B-552C8D904EAC}" presName="linH" presStyleCnt="0"/>
      <dgm:spPr/>
    </dgm:pt>
    <dgm:pt modelId="{5397FE31-02ED-4DB2-A614-D7A8F589C393}" type="pres">
      <dgm:prSet presAssocID="{DD7C28EE-1CF5-4B71-8B4B-552C8D904EAC}" presName="padding1" presStyleCnt="0"/>
      <dgm:spPr/>
    </dgm:pt>
    <dgm:pt modelId="{848F35A2-5C4E-432D-90DF-B16F2C3B1C09}" type="pres">
      <dgm:prSet presAssocID="{F1723D30-B737-4DBB-B4BE-6C298C7AEF97}" presName="linV" presStyleCnt="0"/>
      <dgm:spPr/>
    </dgm:pt>
    <dgm:pt modelId="{4737F651-5B69-4603-8AED-8F04C6B5C021}" type="pres">
      <dgm:prSet presAssocID="{F1723D30-B737-4DBB-B4BE-6C298C7AEF97}" presName="spVertical1" presStyleCnt="0"/>
      <dgm:spPr/>
    </dgm:pt>
    <dgm:pt modelId="{16D8B143-C071-494B-B55C-572A730A8DBB}" type="pres">
      <dgm:prSet presAssocID="{F1723D30-B737-4DBB-B4BE-6C298C7AEF97}" presName="parTx" presStyleLbl="revTx" presStyleIdx="0" presStyleCnt="1" custScaleX="255861" custScaleY="202932" custLinFactNeighborX="-6332" custLinFactNeighborY="86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F6F30-3CAE-4CC0-9F1B-7BB033A838EB}" type="pres">
      <dgm:prSet presAssocID="{F1723D30-B737-4DBB-B4BE-6C298C7AEF97}" presName="spVertical2" presStyleCnt="0"/>
      <dgm:spPr/>
    </dgm:pt>
    <dgm:pt modelId="{FB7D3971-AA9E-40DD-B713-C5392DA4EE64}" type="pres">
      <dgm:prSet presAssocID="{F1723D30-B737-4DBB-B4BE-6C298C7AEF97}" presName="spVertical3" presStyleCnt="0"/>
      <dgm:spPr/>
    </dgm:pt>
    <dgm:pt modelId="{5C3F6768-6D14-4A74-9529-C48E9E032074}" type="pres">
      <dgm:prSet presAssocID="{DD7C28EE-1CF5-4B71-8B4B-552C8D904EAC}" presName="padding2" presStyleCnt="0"/>
      <dgm:spPr/>
    </dgm:pt>
    <dgm:pt modelId="{A419B0DC-9D95-450E-A25F-78ABE82F5397}" type="pres">
      <dgm:prSet presAssocID="{DD7C28EE-1CF5-4B71-8B4B-552C8D904EAC}" presName="negArrow" presStyleCnt="0"/>
      <dgm:spPr/>
    </dgm:pt>
    <dgm:pt modelId="{97A7E039-D20E-46A6-AFB6-13220DCE2FE0}" type="pres">
      <dgm:prSet presAssocID="{DD7C28EE-1CF5-4B71-8B4B-552C8D904EAC}" presName="backgroundArrow" presStyleLbl="node1" presStyleIdx="0" presStyleCnt="1" custScaleY="179801"/>
      <dgm:spPr>
        <a:solidFill>
          <a:srgbClr val="12E0D6"/>
        </a:solidFill>
        <a:ln>
          <a:solidFill>
            <a:srgbClr val="C00000"/>
          </a:solidFill>
        </a:ln>
      </dgm:spPr>
    </dgm:pt>
  </dgm:ptLst>
  <dgm:cxnLst>
    <dgm:cxn modelId="{A09840A8-A1BC-41D5-8E90-466420D17470}" type="presOf" srcId="{DD7C28EE-1CF5-4B71-8B4B-552C8D904EAC}" destId="{243B5029-BE3D-4236-AE6B-E1C82175BB65}" srcOrd="0" destOrd="0" presId="urn:microsoft.com/office/officeart/2005/8/layout/hProcess3"/>
    <dgm:cxn modelId="{644B995A-6532-4E26-9647-F63483CE8821}" srcId="{DD7C28EE-1CF5-4B71-8B4B-552C8D904EAC}" destId="{F1723D30-B737-4DBB-B4BE-6C298C7AEF97}" srcOrd="0" destOrd="0" parTransId="{067A1631-4BE1-4E0B-A076-379FF0AD672F}" sibTransId="{296B8045-F50F-4A42-820B-D377733362B1}"/>
    <dgm:cxn modelId="{E01D99A5-A412-4411-A4CD-3FB107FB486F}" type="presOf" srcId="{F1723D30-B737-4DBB-B4BE-6C298C7AEF97}" destId="{16D8B143-C071-494B-B55C-572A730A8DBB}" srcOrd="0" destOrd="0" presId="urn:microsoft.com/office/officeart/2005/8/layout/hProcess3"/>
    <dgm:cxn modelId="{3589B402-4ED9-4A6D-B995-ACC531446407}" type="presParOf" srcId="{243B5029-BE3D-4236-AE6B-E1C82175BB65}" destId="{6ECB7C0F-FC08-4CC3-9361-474015E90E09}" srcOrd="0" destOrd="0" presId="urn:microsoft.com/office/officeart/2005/8/layout/hProcess3"/>
    <dgm:cxn modelId="{2E5A58DC-0628-4FE8-A556-5ADAA5938CBE}" type="presParOf" srcId="{243B5029-BE3D-4236-AE6B-E1C82175BB65}" destId="{D80FCADD-28DE-45F5-A371-732D3BFEA902}" srcOrd="1" destOrd="0" presId="urn:microsoft.com/office/officeart/2005/8/layout/hProcess3"/>
    <dgm:cxn modelId="{4E2A58B0-F655-4FFE-B434-0B6137565C54}" type="presParOf" srcId="{D80FCADD-28DE-45F5-A371-732D3BFEA902}" destId="{5397FE31-02ED-4DB2-A614-D7A8F589C393}" srcOrd="0" destOrd="0" presId="urn:microsoft.com/office/officeart/2005/8/layout/hProcess3"/>
    <dgm:cxn modelId="{F10238AA-DAC7-4870-A2BB-983AA607C161}" type="presParOf" srcId="{D80FCADD-28DE-45F5-A371-732D3BFEA902}" destId="{848F35A2-5C4E-432D-90DF-B16F2C3B1C09}" srcOrd="1" destOrd="0" presId="urn:microsoft.com/office/officeart/2005/8/layout/hProcess3"/>
    <dgm:cxn modelId="{66A2B9C4-FEF4-4B06-9C0D-DF0145ADA5BD}" type="presParOf" srcId="{848F35A2-5C4E-432D-90DF-B16F2C3B1C09}" destId="{4737F651-5B69-4603-8AED-8F04C6B5C021}" srcOrd="0" destOrd="0" presId="urn:microsoft.com/office/officeart/2005/8/layout/hProcess3"/>
    <dgm:cxn modelId="{B92CE0F7-73C0-4641-8D23-1B9578112EFC}" type="presParOf" srcId="{848F35A2-5C4E-432D-90DF-B16F2C3B1C09}" destId="{16D8B143-C071-494B-B55C-572A730A8DBB}" srcOrd="1" destOrd="0" presId="urn:microsoft.com/office/officeart/2005/8/layout/hProcess3"/>
    <dgm:cxn modelId="{C02797FC-4645-4A9A-853A-BB22F0EDD8D2}" type="presParOf" srcId="{848F35A2-5C4E-432D-90DF-B16F2C3B1C09}" destId="{167F6F30-3CAE-4CC0-9F1B-7BB033A838EB}" srcOrd="2" destOrd="0" presId="urn:microsoft.com/office/officeart/2005/8/layout/hProcess3"/>
    <dgm:cxn modelId="{EEFB0845-4972-4EF8-A3ED-B33BEE1841F7}" type="presParOf" srcId="{848F35A2-5C4E-432D-90DF-B16F2C3B1C09}" destId="{FB7D3971-AA9E-40DD-B713-C5392DA4EE64}" srcOrd="3" destOrd="0" presId="urn:microsoft.com/office/officeart/2005/8/layout/hProcess3"/>
    <dgm:cxn modelId="{04AA8085-70F0-4DE8-BC73-BE993A895950}" type="presParOf" srcId="{D80FCADD-28DE-45F5-A371-732D3BFEA902}" destId="{5C3F6768-6D14-4A74-9529-C48E9E032074}" srcOrd="2" destOrd="0" presId="urn:microsoft.com/office/officeart/2005/8/layout/hProcess3"/>
    <dgm:cxn modelId="{ADE3A867-2F74-40C7-9B73-458CE46891A6}" type="presParOf" srcId="{D80FCADD-28DE-45F5-A371-732D3BFEA902}" destId="{A419B0DC-9D95-450E-A25F-78ABE82F5397}" srcOrd="3" destOrd="0" presId="urn:microsoft.com/office/officeart/2005/8/layout/hProcess3"/>
    <dgm:cxn modelId="{D18CF766-14DF-4FB4-A71D-0C58AA537866}" type="presParOf" srcId="{D80FCADD-28DE-45F5-A371-732D3BFEA902}" destId="{97A7E039-D20E-46A6-AFB6-13220DCE2FE0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9596301-E062-49D0-BB26-06DB1C777FE8}" type="doc">
      <dgm:prSet loTypeId="urn:microsoft.com/office/officeart/2009/layout/CirclePictureHierarchy" loCatId="hierarchy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EE26E2B3-E1F0-4B21-9F1C-32ECBC88FFE8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38100">
          <a:solidFill>
            <a:srgbClr val="00B050"/>
          </a:solidFill>
        </a:ln>
      </dgm:spPr>
      <dgm:t>
        <a:bodyPr/>
        <a:lstStyle/>
        <a:p>
          <a:pPr rtl="0"/>
          <a:r>
            <a:rPr lang="ru-RU" sz="1500" b="1" dirty="0" smtClean="0"/>
            <a:t>Главным акционером Общества является Республика Мордовия в лице Государственного комитета имущественных и земельных отношений Республики Мордовия, доля которой в Уставном капитале составляет 97,25 %.</a:t>
          </a:r>
          <a:endParaRPr lang="ru-RU" sz="1500" b="1" dirty="0"/>
        </a:p>
      </dgm:t>
    </dgm:pt>
    <dgm:pt modelId="{9E746F8A-01EB-4688-97E5-9EFC62FED96C}" type="parTrans" cxnId="{712255C1-7370-43A1-B211-B0962310D8EE}">
      <dgm:prSet/>
      <dgm:spPr/>
      <dgm:t>
        <a:bodyPr/>
        <a:lstStyle/>
        <a:p>
          <a:endParaRPr lang="ru-RU"/>
        </a:p>
      </dgm:t>
    </dgm:pt>
    <dgm:pt modelId="{901D7C9C-2F10-456F-B782-509A96E6BFF9}" type="sibTrans" cxnId="{712255C1-7370-43A1-B211-B0962310D8EE}">
      <dgm:prSet/>
      <dgm:spPr/>
      <dgm:t>
        <a:bodyPr/>
        <a:lstStyle/>
        <a:p>
          <a:endParaRPr lang="ru-RU"/>
        </a:p>
      </dgm:t>
    </dgm:pt>
    <dgm:pt modelId="{0E7EC074-98A6-4FAC-99E3-885665EC84C9}" type="pres">
      <dgm:prSet presAssocID="{E9596301-E062-49D0-BB26-06DB1C777FE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736183A-7AEC-4046-AF92-08CE1F4BAB48}" type="pres">
      <dgm:prSet presAssocID="{EE26E2B3-E1F0-4B21-9F1C-32ECBC88FFE8}" presName="hierRoot1" presStyleCnt="0"/>
      <dgm:spPr/>
    </dgm:pt>
    <dgm:pt modelId="{EBED7C42-F69A-4549-8762-5CC856054169}" type="pres">
      <dgm:prSet presAssocID="{EE26E2B3-E1F0-4B21-9F1C-32ECBC88FFE8}" presName="composite" presStyleCnt="0"/>
      <dgm:spPr/>
    </dgm:pt>
    <dgm:pt modelId="{A7766D95-CA06-4D52-9D06-B5EF7F65959A}" type="pres">
      <dgm:prSet presAssocID="{EE26E2B3-E1F0-4B21-9F1C-32ECBC88FFE8}" presName="image" presStyleLbl="node0" presStyleIdx="0" presStyleCnt="1" custLinFactNeighborX="-36626" custLinFactNeighborY="-502"/>
      <dgm:spPr>
        <a:prstGeom prst="triangle">
          <a:avLst/>
        </a:prstGeom>
        <a:noFill/>
        <a:ln>
          <a:noFill/>
        </a:ln>
      </dgm:spPr>
      <dgm:t>
        <a:bodyPr/>
        <a:lstStyle/>
        <a:p>
          <a:endParaRPr lang="ru-RU"/>
        </a:p>
      </dgm:t>
    </dgm:pt>
    <dgm:pt modelId="{BE9A02A7-985A-456C-BD1F-0600FEDF09BB}" type="pres">
      <dgm:prSet presAssocID="{EE26E2B3-E1F0-4B21-9F1C-32ECBC88FFE8}" presName="text" presStyleLbl="revTx" presStyleIdx="0" presStyleCnt="1" custScaleX="226629" custScaleY="73468" custLinFactNeighborX="21640" custLinFactNeighborY="890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D501DC8-683E-4F0F-A5A1-B3A40729E0EE}" type="pres">
      <dgm:prSet presAssocID="{EE26E2B3-E1F0-4B21-9F1C-32ECBC88FFE8}" presName="hierChild2" presStyleCnt="0"/>
      <dgm:spPr/>
    </dgm:pt>
  </dgm:ptLst>
  <dgm:cxnLst>
    <dgm:cxn modelId="{F982693A-4EA1-447E-ACB4-EB7B78A6859F}" type="presOf" srcId="{EE26E2B3-E1F0-4B21-9F1C-32ECBC88FFE8}" destId="{BE9A02A7-985A-456C-BD1F-0600FEDF09BB}" srcOrd="0" destOrd="0" presId="urn:microsoft.com/office/officeart/2009/layout/CirclePictureHierarchy"/>
    <dgm:cxn modelId="{BB9C16FD-352B-4108-8170-16C77F8B4F66}" type="presOf" srcId="{E9596301-E062-49D0-BB26-06DB1C777FE8}" destId="{0E7EC074-98A6-4FAC-99E3-885665EC84C9}" srcOrd="0" destOrd="0" presId="urn:microsoft.com/office/officeart/2009/layout/CirclePictureHierarchy"/>
    <dgm:cxn modelId="{712255C1-7370-43A1-B211-B0962310D8EE}" srcId="{E9596301-E062-49D0-BB26-06DB1C777FE8}" destId="{EE26E2B3-E1F0-4B21-9F1C-32ECBC88FFE8}" srcOrd="0" destOrd="0" parTransId="{9E746F8A-01EB-4688-97E5-9EFC62FED96C}" sibTransId="{901D7C9C-2F10-456F-B782-509A96E6BFF9}"/>
    <dgm:cxn modelId="{9519C35C-3DDF-45EB-B849-1697145C3E0D}" type="presParOf" srcId="{0E7EC074-98A6-4FAC-99E3-885665EC84C9}" destId="{5736183A-7AEC-4046-AF92-08CE1F4BAB48}" srcOrd="0" destOrd="0" presId="urn:microsoft.com/office/officeart/2009/layout/CirclePictureHierarchy"/>
    <dgm:cxn modelId="{F7F00518-EEAB-4AAC-BECD-36D9C68ED87A}" type="presParOf" srcId="{5736183A-7AEC-4046-AF92-08CE1F4BAB48}" destId="{EBED7C42-F69A-4549-8762-5CC856054169}" srcOrd="0" destOrd="0" presId="urn:microsoft.com/office/officeart/2009/layout/CirclePictureHierarchy"/>
    <dgm:cxn modelId="{E8528077-6114-46AE-8171-7F6322E121C8}" type="presParOf" srcId="{EBED7C42-F69A-4549-8762-5CC856054169}" destId="{A7766D95-CA06-4D52-9D06-B5EF7F65959A}" srcOrd="0" destOrd="0" presId="urn:microsoft.com/office/officeart/2009/layout/CirclePictureHierarchy"/>
    <dgm:cxn modelId="{016BBB19-6AC8-4396-A1D4-44954000CD08}" type="presParOf" srcId="{EBED7C42-F69A-4549-8762-5CC856054169}" destId="{BE9A02A7-985A-456C-BD1F-0600FEDF09BB}" srcOrd="1" destOrd="0" presId="urn:microsoft.com/office/officeart/2009/layout/CirclePictureHierarchy"/>
    <dgm:cxn modelId="{7B984823-0C5E-45E0-A030-77FF19E33CCB}" type="presParOf" srcId="{5736183A-7AEC-4046-AF92-08CE1F4BAB48}" destId="{1D501DC8-683E-4F0F-A5A1-B3A40729E0EE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1E2539-8EC3-4624-AA22-ACD9EC3D7F75}" type="doc">
      <dgm:prSet loTypeId="urn:microsoft.com/office/officeart/2005/8/layout/target3" loCatId="relationship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959C6CC-409B-4D92-B963-113C1ECBE28D}">
      <dgm:prSet/>
      <dgm:spPr>
        <a:solidFill>
          <a:schemeClr val="bg1">
            <a:alpha val="90000"/>
          </a:schemeClr>
        </a:solid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ru-RU" b="1" i="1" dirty="0" smtClean="0"/>
            <a:t>Основным видом деятельности является строительство многоквартирных жилых домов и объектов инженерной инфраструктуры.</a:t>
          </a:r>
          <a:r>
            <a:rPr lang="en-US" b="1" i="1" dirty="0" smtClean="0"/>
            <a:t> </a:t>
          </a:r>
          <a:r>
            <a:rPr lang="ru-RU" b="1" i="1" dirty="0" smtClean="0"/>
            <a:t>В настоящее время  Общество занимает  лидирующее положение в строительной отрасли Республики Мордовия</a:t>
          </a:r>
          <a:r>
            <a:rPr lang="en-US" b="1" i="1" dirty="0" smtClean="0"/>
            <a:t>.</a:t>
          </a:r>
          <a:endParaRPr lang="ru-RU" b="1" i="0" dirty="0"/>
        </a:p>
      </dgm:t>
    </dgm:pt>
    <dgm:pt modelId="{B57E698F-DB13-4E24-B176-90DEC9A94E78}" type="parTrans" cxnId="{6840F616-D652-4389-A7DA-94CE7A40CEDF}">
      <dgm:prSet/>
      <dgm:spPr/>
      <dgm:t>
        <a:bodyPr/>
        <a:lstStyle/>
        <a:p>
          <a:endParaRPr lang="ru-RU"/>
        </a:p>
      </dgm:t>
    </dgm:pt>
    <dgm:pt modelId="{2DE8C71C-7B66-4940-834C-9AC777926751}" type="sibTrans" cxnId="{6840F616-D652-4389-A7DA-94CE7A40CEDF}">
      <dgm:prSet/>
      <dgm:spPr/>
      <dgm:t>
        <a:bodyPr/>
        <a:lstStyle/>
        <a:p>
          <a:endParaRPr lang="ru-RU"/>
        </a:p>
      </dgm:t>
    </dgm:pt>
    <dgm:pt modelId="{8CD0452A-00D6-48CE-90B9-A3A28C510834}" type="pres">
      <dgm:prSet presAssocID="{1A1E2539-8EC3-4624-AA22-ACD9EC3D7F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F69469-5FD5-4A5A-97C6-AB2F37407F0D}" type="pres">
      <dgm:prSet presAssocID="{8959C6CC-409B-4D92-B963-113C1ECBE28D}" presName="circle1" presStyleLbl="node1" presStyleIdx="0" presStyleCnt="1" custScaleY="134278"/>
      <dgm:spPr>
        <a:ln>
          <a:solidFill>
            <a:srgbClr val="FF0000"/>
          </a:solidFill>
        </a:ln>
      </dgm:spPr>
    </dgm:pt>
    <dgm:pt modelId="{5769EFC9-71D9-43B4-82FB-1A40FF0B740C}" type="pres">
      <dgm:prSet presAssocID="{8959C6CC-409B-4D92-B963-113C1ECBE28D}" presName="space" presStyleCnt="0"/>
      <dgm:spPr/>
    </dgm:pt>
    <dgm:pt modelId="{8219263F-0AF0-4152-A42F-536955A75E5E}" type="pres">
      <dgm:prSet presAssocID="{8959C6CC-409B-4D92-B963-113C1ECBE28D}" presName="rect1" presStyleLbl="alignAcc1" presStyleIdx="0" presStyleCnt="1" custScaleX="121814" custScaleY="141853" custLinFactNeighborX="-4287"/>
      <dgm:spPr/>
      <dgm:t>
        <a:bodyPr/>
        <a:lstStyle/>
        <a:p>
          <a:endParaRPr lang="ru-RU"/>
        </a:p>
      </dgm:t>
    </dgm:pt>
    <dgm:pt modelId="{9A5B8B66-4C4C-496B-ABEE-0BD26EDB4802}" type="pres">
      <dgm:prSet presAssocID="{8959C6CC-409B-4D92-B963-113C1ECBE28D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8C3A84-5592-4B96-A787-3C4D1267326F}" type="presOf" srcId="{1A1E2539-8EC3-4624-AA22-ACD9EC3D7F75}" destId="{8CD0452A-00D6-48CE-90B9-A3A28C510834}" srcOrd="0" destOrd="0" presId="urn:microsoft.com/office/officeart/2005/8/layout/target3"/>
    <dgm:cxn modelId="{A90BE52E-E47F-4C02-B354-C89114205DC4}" type="presOf" srcId="{8959C6CC-409B-4D92-B963-113C1ECBE28D}" destId="{9A5B8B66-4C4C-496B-ABEE-0BD26EDB4802}" srcOrd="1" destOrd="0" presId="urn:microsoft.com/office/officeart/2005/8/layout/target3"/>
    <dgm:cxn modelId="{7D6BFFB3-CC77-4AF7-AC6D-39595F318BA0}" type="presOf" srcId="{8959C6CC-409B-4D92-B963-113C1ECBE28D}" destId="{8219263F-0AF0-4152-A42F-536955A75E5E}" srcOrd="0" destOrd="0" presId="urn:microsoft.com/office/officeart/2005/8/layout/target3"/>
    <dgm:cxn modelId="{6840F616-D652-4389-A7DA-94CE7A40CEDF}" srcId="{1A1E2539-8EC3-4624-AA22-ACD9EC3D7F75}" destId="{8959C6CC-409B-4D92-B963-113C1ECBE28D}" srcOrd="0" destOrd="0" parTransId="{B57E698F-DB13-4E24-B176-90DEC9A94E78}" sibTransId="{2DE8C71C-7B66-4940-834C-9AC777926751}"/>
    <dgm:cxn modelId="{486DB8FA-8083-418A-A242-21860FCC23B5}" type="presParOf" srcId="{8CD0452A-00D6-48CE-90B9-A3A28C510834}" destId="{0DF69469-5FD5-4A5A-97C6-AB2F37407F0D}" srcOrd="0" destOrd="0" presId="urn:microsoft.com/office/officeart/2005/8/layout/target3"/>
    <dgm:cxn modelId="{9B93E042-7A75-4474-A881-73A2667C90FD}" type="presParOf" srcId="{8CD0452A-00D6-48CE-90B9-A3A28C510834}" destId="{5769EFC9-71D9-43B4-82FB-1A40FF0B740C}" srcOrd="1" destOrd="0" presId="urn:microsoft.com/office/officeart/2005/8/layout/target3"/>
    <dgm:cxn modelId="{5F1B2D84-0171-4921-A40E-0BEB14FDC58E}" type="presParOf" srcId="{8CD0452A-00D6-48CE-90B9-A3A28C510834}" destId="{8219263F-0AF0-4152-A42F-536955A75E5E}" srcOrd="2" destOrd="0" presId="urn:microsoft.com/office/officeart/2005/8/layout/target3"/>
    <dgm:cxn modelId="{E45DE8A9-9C9F-4A52-9912-07EBAE020B9D}" type="presParOf" srcId="{8CD0452A-00D6-48CE-90B9-A3A28C510834}" destId="{9A5B8B66-4C4C-496B-ABEE-0BD26EDB4802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F981A97-AA01-4059-A51D-517DA7E3ABC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CD6C6E9-8A10-4A24-91EA-E4278D30E436}">
      <dgm:prSet phldrT="[Текст]" custT="1"/>
      <dgm:spPr/>
      <dgm:t>
        <a:bodyPr/>
        <a:lstStyle/>
        <a:p>
          <a:r>
            <a:rPr lang="ru-RU" sz="1200" b="1" dirty="0" smtClean="0"/>
            <a:t>Оценена эффективность применяемых методов материального стимулирования</a:t>
          </a:r>
          <a:endParaRPr lang="ru-RU" sz="1200" dirty="0"/>
        </a:p>
      </dgm:t>
    </dgm:pt>
    <dgm:pt modelId="{207A0098-EEFC-42C9-B229-2777A68A657F}" type="parTrans" cxnId="{CEAF7E79-9CE5-4261-8C09-A9D3E9B3DF7B}">
      <dgm:prSet/>
      <dgm:spPr/>
      <dgm:t>
        <a:bodyPr/>
        <a:lstStyle/>
        <a:p>
          <a:endParaRPr lang="ru-RU"/>
        </a:p>
      </dgm:t>
    </dgm:pt>
    <dgm:pt modelId="{C3E91592-87AE-41F4-9C3D-37C073D741E8}" type="sibTrans" cxnId="{CEAF7E79-9CE5-4261-8C09-A9D3E9B3DF7B}">
      <dgm:prSet/>
      <dgm:spPr/>
      <dgm:t>
        <a:bodyPr/>
        <a:lstStyle/>
        <a:p>
          <a:endParaRPr lang="ru-RU"/>
        </a:p>
      </dgm:t>
    </dgm:pt>
    <dgm:pt modelId="{D20882D8-784C-4A01-82B3-A31F78266B76}">
      <dgm:prSet phldrT="[Текст]"/>
      <dgm:spPr>
        <a:solidFill>
          <a:srgbClr val="00B050"/>
        </a:solidFill>
      </dgm:spPr>
      <dgm:t>
        <a:bodyPr/>
        <a:lstStyle/>
        <a:p>
          <a:pPr rtl="0"/>
          <a:endParaRPr lang="ru-RU" dirty="0"/>
        </a:p>
      </dgm:t>
    </dgm:pt>
    <dgm:pt modelId="{FFFCCC38-8A03-4491-ADF9-6ABBCEECA8B9}" type="parTrans" cxnId="{5325E399-6782-4127-8565-9CE916B6533C}">
      <dgm:prSet/>
      <dgm:spPr/>
      <dgm:t>
        <a:bodyPr/>
        <a:lstStyle/>
        <a:p>
          <a:endParaRPr lang="ru-RU"/>
        </a:p>
      </dgm:t>
    </dgm:pt>
    <dgm:pt modelId="{75739F28-0C0F-4A67-92E8-BE459B27981C}" type="sibTrans" cxnId="{5325E399-6782-4127-8565-9CE916B6533C}">
      <dgm:prSet/>
      <dgm:spPr/>
      <dgm:t>
        <a:bodyPr/>
        <a:lstStyle/>
        <a:p>
          <a:endParaRPr lang="ru-RU"/>
        </a:p>
      </dgm:t>
    </dgm:pt>
    <dgm:pt modelId="{92958A9E-7DE4-46F3-AAF6-4DCB84AA1D42}">
      <dgm:prSet phldrT="[Текст]" custT="1"/>
      <dgm:spPr/>
      <dgm:t>
        <a:bodyPr/>
        <a:lstStyle/>
        <a:p>
          <a:pPr rtl="0"/>
          <a:r>
            <a:rPr lang="ru-RU" sz="1200" b="1" dirty="0" smtClean="0"/>
            <a:t>Проведён анализ организационно-хозяйственной деятельности АО «МИК»</a:t>
          </a:r>
          <a:endParaRPr lang="ru-RU" sz="1200" dirty="0"/>
        </a:p>
      </dgm:t>
    </dgm:pt>
    <dgm:pt modelId="{0CD08B64-1EF3-4BDA-BEF4-653C9F7F070D}" type="parTrans" cxnId="{1CB7A009-87AA-49D6-A5B2-F65112381B36}">
      <dgm:prSet/>
      <dgm:spPr/>
      <dgm:t>
        <a:bodyPr/>
        <a:lstStyle/>
        <a:p>
          <a:endParaRPr lang="ru-RU"/>
        </a:p>
      </dgm:t>
    </dgm:pt>
    <dgm:pt modelId="{901DD871-770F-4882-86BD-E7D75A3C494E}" type="sibTrans" cxnId="{1CB7A009-87AA-49D6-A5B2-F65112381B36}">
      <dgm:prSet/>
      <dgm:spPr/>
      <dgm:t>
        <a:bodyPr/>
        <a:lstStyle/>
        <a:p>
          <a:endParaRPr lang="ru-RU"/>
        </a:p>
      </dgm:t>
    </dgm:pt>
    <dgm:pt modelId="{9A24538F-E25D-4692-8056-2883A39D0039}">
      <dgm:prSet phldrT="[Текст]"/>
      <dgm:spPr>
        <a:solidFill>
          <a:srgbClr val="00B050"/>
        </a:solidFill>
      </dgm:spPr>
      <dgm:t>
        <a:bodyPr/>
        <a:lstStyle/>
        <a:p>
          <a:pPr rtl="0"/>
          <a:endParaRPr lang="ru-RU" dirty="0">
            <a:solidFill>
              <a:srgbClr val="00B050"/>
            </a:solidFill>
          </a:endParaRPr>
        </a:p>
      </dgm:t>
    </dgm:pt>
    <dgm:pt modelId="{948DEA00-7187-48A0-8391-E0C5CBFF1447}" type="sibTrans" cxnId="{00595E11-3A13-4D9A-98D1-B900598AC528}">
      <dgm:prSet/>
      <dgm:spPr/>
      <dgm:t>
        <a:bodyPr/>
        <a:lstStyle/>
        <a:p>
          <a:endParaRPr lang="ru-RU"/>
        </a:p>
      </dgm:t>
    </dgm:pt>
    <dgm:pt modelId="{C604B0C8-D8A1-4D7F-BA86-05CC51129304}" type="parTrans" cxnId="{00595E11-3A13-4D9A-98D1-B900598AC528}">
      <dgm:prSet/>
      <dgm:spPr/>
      <dgm:t>
        <a:bodyPr/>
        <a:lstStyle/>
        <a:p>
          <a:endParaRPr lang="ru-RU"/>
        </a:p>
      </dgm:t>
    </dgm:pt>
    <dgm:pt modelId="{580B33E3-635F-4055-A55D-5F8144B3F952}">
      <dgm:prSet phldrT="[Текст]"/>
      <dgm:spPr>
        <a:solidFill>
          <a:srgbClr val="00B050"/>
        </a:solidFill>
      </dgm:spPr>
      <dgm:t>
        <a:bodyPr/>
        <a:lstStyle/>
        <a:p>
          <a:pPr rtl="0"/>
          <a:endParaRPr lang="ru-RU" dirty="0">
            <a:solidFill>
              <a:srgbClr val="00B050"/>
            </a:solidFill>
          </a:endParaRPr>
        </a:p>
      </dgm:t>
    </dgm:pt>
    <dgm:pt modelId="{072DDA70-7672-447E-A164-56C459462672}" type="parTrans" cxnId="{0D85E044-599E-41BD-B2B6-3A6FE615296D}">
      <dgm:prSet/>
      <dgm:spPr/>
      <dgm:t>
        <a:bodyPr/>
        <a:lstStyle/>
        <a:p>
          <a:endParaRPr lang="ru-RU"/>
        </a:p>
      </dgm:t>
    </dgm:pt>
    <dgm:pt modelId="{45E0F4DC-BF66-4D3E-86E5-78063879901A}" type="sibTrans" cxnId="{0D85E044-599E-41BD-B2B6-3A6FE615296D}">
      <dgm:prSet/>
      <dgm:spPr/>
      <dgm:t>
        <a:bodyPr/>
        <a:lstStyle/>
        <a:p>
          <a:endParaRPr lang="ru-RU"/>
        </a:p>
      </dgm:t>
    </dgm:pt>
    <dgm:pt modelId="{9372549D-67D3-4AF8-A46E-781DB09DCD75}">
      <dgm:prSet custT="1"/>
      <dgm:spPr/>
      <dgm:t>
        <a:bodyPr/>
        <a:lstStyle/>
        <a:p>
          <a:pPr rtl="0"/>
          <a:r>
            <a:rPr lang="en-US" sz="1100" b="1" dirty="0" smtClean="0"/>
            <a:t> </a:t>
          </a:r>
          <a:r>
            <a:rPr lang="ru-RU" sz="1100" b="1" dirty="0" smtClean="0"/>
            <a:t>Разработаны предложения по совершенствованию системы материального стимулирования</a:t>
          </a:r>
          <a:endParaRPr lang="ru-RU" sz="1100" dirty="0"/>
        </a:p>
      </dgm:t>
    </dgm:pt>
    <dgm:pt modelId="{F0CDB4C0-ADA3-4862-AAF4-34EAADF75AF1}" type="parTrans" cxnId="{35065F7A-CB97-48C3-A932-2E964F946FE4}">
      <dgm:prSet/>
      <dgm:spPr/>
      <dgm:t>
        <a:bodyPr/>
        <a:lstStyle/>
        <a:p>
          <a:endParaRPr lang="ru-RU"/>
        </a:p>
      </dgm:t>
    </dgm:pt>
    <dgm:pt modelId="{6F01DEA3-157E-4074-A10D-E45537A1A6F5}" type="sibTrans" cxnId="{35065F7A-CB97-48C3-A932-2E964F946FE4}">
      <dgm:prSet/>
      <dgm:spPr/>
      <dgm:t>
        <a:bodyPr/>
        <a:lstStyle/>
        <a:p>
          <a:endParaRPr lang="ru-RU"/>
        </a:p>
      </dgm:t>
    </dgm:pt>
    <dgm:pt modelId="{EA1CEEC5-1D17-4DED-95CE-A9C77F4862C8}">
      <dgm:prSet/>
      <dgm:spPr>
        <a:solidFill>
          <a:srgbClr val="00B050"/>
        </a:solidFill>
      </dgm:spPr>
      <dgm:t>
        <a:bodyPr/>
        <a:lstStyle/>
        <a:p>
          <a:pPr rtl="0"/>
          <a:endParaRPr lang="ru-RU" dirty="0"/>
        </a:p>
      </dgm:t>
    </dgm:pt>
    <dgm:pt modelId="{ED8B660B-60DF-4465-BFD5-0125240FA276}" type="parTrans" cxnId="{E76A1191-E8E1-4546-A6CD-708601F015E9}">
      <dgm:prSet/>
      <dgm:spPr/>
      <dgm:t>
        <a:bodyPr/>
        <a:lstStyle/>
        <a:p>
          <a:endParaRPr lang="ru-RU"/>
        </a:p>
      </dgm:t>
    </dgm:pt>
    <dgm:pt modelId="{AC8F247B-41CA-4701-89A3-A220FA19632E}" type="sibTrans" cxnId="{E76A1191-E8E1-4546-A6CD-708601F015E9}">
      <dgm:prSet/>
      <dgm:spPr/>
      <dgm:t>
        <a:bodyPr/>
        <a:lstStyle/>
        <a:p>
          <a:endParaRPr lang="ru-RU"/>
        </a:p>
      </dgm:t>
    </dgm:pt>
    <dgm:pt modelId="{5E178256-48F8-4648-AE75-3E9CECEB1AB8}">
      <dgm:prSet custT="1"/>
      <dgm:spPr/>
      <dgm:t>
        <a:bodyPr/>
        <a:lstStyle/>
        <a:p>
          <a:pPr rtl="0"/>
          <a:r>
            <a:rPr lang="en-US" sz="1100" b="1" dirty="0" smtClean="0"/>
            <a:t> </a:t>
          </a:r>
          <a:r>
            <a:rPr lang="ru-RU" sz="1100" b="1" dirty="0" smtClean="0"/>
            <a:t>Выявлены проблемы и установлены предпосылки для выработки мер усовершенствования</a:t>
          </a:r>
          <a:endParaRPr lang="ru-RU" sz="1100" dirty="0"/>
        </a:p>
      </dgm:t>
    </dgm:pt>
    <dgm:pt modelId="{7F100E22-5E0D-4B68-88DB-54F93193567C}" type="parTrans" cxnId="{0DDA9BB4-E4A8-42A5-A1EC-B983672C3918}">
      <dgm:prSet/>
      <dgm:spPr/>
      <dgm:t>
        <a:bodyPr/>
        <a:lstStyle/>
        <a:p>
          <a:endParaRPr lang="ru-RU"/>
        </a:p>
      </dgm:t>
    </dgm:pt>
    <dgm:pt modelId="{4E01D18A-EB53-430F-B51A-8C3DB3AA9BA2}" type="sibTrans" cxnId="{0DDA9BB4-E4A8-42A5-A1EC-B983672C3918}">
      <dgm:prSet/>
      <dgm:spPr/>
      <dgm:t>
        <a:bodyPr/>
        <a:lstStyle/>
        <a:p>
          <a:endParaRPr lang="ru-RU"/>
        </a:p>
      </dgm:t>
    </dgm:pt>
    <dgm:pt modelId="{6851A33F-840F-4214-8D8F-DCAE2643A241}" type="pres">
      <dgm:prSet presAssocID="{0F981A97-AA01-4059-A51D-517DA7E3ABC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1B87E9-6BD4-4848-86A4-4EEC077850D2}" type="pres">
      <dgm:prSet presAssocID="{9A24538F-E25D-4692-8056-2883A39D0039}" presName="composite" presStyleCnt="0"/>
      <dgm:spPr/>
    </dgm:pt>
    <dgm:pt modelId="{1CD3D249-7FB3-43D8-A8E4-EC955937BA6F}" type="pres">
      <dgm:prSet presAssocID="{9A24538F-E25D-4692-8056-2883A39D003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60938-E59D-43AC-9EE5-CC7D5FAE0238}" type="pres">
      <dgm:prSet presAssocID="{9A24538F-E25D-4692-8056-2883A39D0039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89D83-1619-4ACE-BE2C-6CCD011823D9}" type="pres">
      <dgm:prSet presAssocID="{948DEA00-7187-48A0-8391-E0C5CBFF1447}" presName="sp" presStyleCnt="0"/>
      <dgm:spPr/>
    </dgm:pt>
    <dgm:pt modelId="{AD17E47F-4743-456C-8883-2D2392DC4270}" type="pres">
      <dgm:prSet presAssocID="{D20882D8-784C-4A01-82B3-A31F78266B76}" presName="composite" presStyleCnt="0"/>
      <dgm:spPr/>
    </dgm:pt>
    <dgm:pt modelId="{34262CA9-574B-4898-A6E5-A56462EA30BC}" type="pres">
      <dgm:prSet presAssocID="{D20882D8-784C-4A01-82B3-A31F78266B7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262673-E934-49C5-A9C4-FCB880E2E25A}" type="pres">
      <dgm:prSet presAssocID="{D20882D8-784C-4A01-82B3-A31F78266B7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6E252-B948-44DA-9ACF-6B429B36AEA1}" type="pres">
      <dgm:prSet presAssocID="{75739F28-0C0F-4A67-92E8-BE459B27981C}" presName="sp" presStyleCnt="0"/>
      <dgm:spPr/>
    </dgm:pt>
    <dgm:pt modelId="{DFA83B9C-3706-4BEF-A6A9-B93839CB1932}" type="pres">
      <dgm:prSet presAssocID="{EA1CEEC5-1D17-4DED-95CE-A9C77F4862C8}" presName="composite" presStyleCnt="0"/>
      <dgm:spPr/>
    </dgm:pt>
    <dgm:pt modelId="{84F5BA9B-A813-47AE-9815-C931CC1C61DD}" type="pres">
      <dgm:prSet presAssocID="{EA1CEEC5-1D17-4DED-95CE-A9C77F4862C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AC047-0CB9-431D-9357-A02C4EB16438}" type="pres">
      <dgm:prSet presAssocID="{EA1CEEC5-1D17-4DED-95CE-A9C77F4862C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F6A3F0-08B5-4F55-B43D-21A2107B9034}" type="pres">
      <dgm:prSet presAssocID="{AC8F247B-41CA-4701-89A3-A220FA19632E}" presName="sp" presStyleCnt="0"/>
      <dgm:spPr/>
    </dgm:pt>
    <dgm:pt modelId="{85C3E486-C9CD-409F-A251-E1BB97889422}" type="pres">
      <dgm:prSet presAssocID="{580B33E3-635F-4055-A55D-5F8144B3F952}" presName="composite" presStyleCnt="0"/>
      <dgm:spPr/>
    </dgm:pt>
    <dgm:pt modelId="{F67B9EBE-1C83-49D7-B551-9AE623AEA68A}" type="pres">
      <dgm:prSet presAssocID="{580B33E3-635F-4055-A55D-5F8144B3F95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D80C58-020B-4534-B676-FDB4BC15A1CE}" type="pres">
      <dgm:prSet presAssocID="{580B33E3-635F-4055-A55D-5F8144B3F95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25E399-6782-4127-8565-9CE916B6533C}" srcId="{0F981A97-AA01-4059-A51D-517DA7E3ABC0}" destId="{D20882D8-784C-4A01-82B3-A31F78266B76}" srcOrd="1" destOrd="0" parTransId="{FFFCCC38-8A03-4491-ADF9-6ABBCEECA8B9}" sibTransId="{75739F28-0C0F-4A67-92E8-BE459B27981C}"/>
    <dgm:cxn modelId="{A89499F1-9E5A-4811-930C-4F5674554330}" type="presOf" srcId="{580B33E3-635F-4055-A55D-5F8144B3F952}" destId="{F67B9EBE-1C83-49D7-B551-9AE623AEA68A}" srcOrd="0" destOrd="0" presId="urn:microsoft.com/office/officeart/2005/8/layout/chevron2"/>
    <dgm:cxn modelId="{066F6269-F9DE-4D0F-941C-0FB97B44715C}" type="presOf" srcId="{5E178256-48F8-4648-AE75-3E9CECEB1AB8}" destId="{056AC047-0CB9-431D-9357-A02C4EB16438}" srcOrd="0" destOrd="0" presId="urn:microsoft.com/office/officeart/2005/8/layout/chevron2"/>
    <dgm:cxn modelId="{0D85E044-599E-41BD-B2B6-3A6FE615296D}" srcId="{0F981A97-AA01-4059-A51D-517DA7E3ABC0}" destId="{580B33E3-635F-4055-A55D-5F8144B3F952}" srcOrd="3" destOrd="0" parTransId="{072DDA70-7672-447E-A164-56C459462672}" sibTransId="{45E0F4DC-BF66-4D3E-86E5-78063879901A}"/>
    <dgm:cxn modelId="{35065F7A-CB97-48C3-A932-2E964F946FE4}" srcId="{580B33E3-635F-4055-A55D-5F8144B3F952}" destId="{9372549D-67D3-4AF8-A46E-781DB09DCD75}" srcOrd="0" destOrd="0" parTransId="{F0CDB4C0-ADA3-4862-AAF4-34EAADF75AF1}" sibTransId="{6F01DEA3-157E-4074-A10D-E45537A1A6F5}"/>
    <dgm:cxn modelId="{A4636F46-769C-4EAD-838C-62167558843F}" type="presOf" srcId="{92958A9E-7DE4-46F3-AAF6-4DCB84AA1D42}" destId="{61C60938-E59D-43AC-9EE5-CC7D5FAE0238}" srcOrd="0" destOrd="0" presId="urn:microsoft.com/office/officeart/2005/8/layout/chevron2"/>
    <dgm:cxn modelId="{00595E11-3A13-4D9A-98D1-B900598AC528}" srcId="{0F981A97-AA01-4059-A51D-517DA7E3ABC0}" destId="{9A24538F-E25D-4692-8056-2883A39D0039}" srcOrd="0" destOrd="0" parTransId="{C604B0C8-D8A1-4D7F-BA86-05CC51129304}" sibTransId="{948DEA00-7187-48A0-8391-E0C5CBFF1447}"/>
    <dgm:cxn modelId="{E76A1191-E8E1-4546-A6CD-708601F015E9}" srcId="{0F981A97-AA01-4059-A51D-517DA7E3ABC0}" destId="{EA1CEEC5-1D17-4DED-95CE-A9C77F4862C8}" srcOrd="2" destOrd="0" parTransId="{ED8B660B-60DF-4465-BFD5-0125240FA276}" sibTransId="{AC8F247B-41CA-4701-89A3-A220FA19632E}"/>
    <dgm:cxn modelId="{D7E80432-6DAF-412F-8670-F5C9735E469D}" type="presOf" srcId="{EA1CEEC5-1D17-4DED-95CE-A9C77F4862C8}" destId="{84F5BA9B-A813-47AE-9815-C931CC1C61DD}" srcOrd="0" destOrd="0" presId="urn:microsoft.com/office/officeart/2005/8/layout/chevron2"/>
    <dgm:cxn modelId="{4F1930DF-C449-47C7-9B5E-44202CBA33DF}" type="presOf" srcId="{9372549D-67D3-4AF8-A46E-781DB09DCD75}" destId="{93D80C58-020B-4534-B676-FDB4BC15A1CE}" srcOrd="0" destOrd="0" presId="urn:microsoft.com/office/officeart/2005/8/layout/chevron2"/>
    <dgm:cxn modelId="{1CB7A009-87AA-49D6-A5B2-F65112381B36}" srcId="{9A24538F-E25D-4692-8056-2883A39D0039}" destId="{92958A9E-7DE4-46F3-AAF6-4DCB84AA1D42}" srcOrd="0" destOrd="0" parTransId="{0CD08B64-1EF3-4BDA-BEF4-653C9F7F070D}" sibTransId="{901DD871-770F-4882-86BD-E7D75A3C494E}"/>
    <dgm:cxn modelId="{F118F9F8-EEF8-493E-A7F4-F1C5AE306AB9}" type="presOf" srcId="{0F981A97-AA01-4059-A51D-517DA7E3ABC0}" destId="{6851A33F-840F-4214-8D8F-DCAE2643A241}" srcOrd="0" destOrd="0" presId="urn:microsoft.com/office/officeart/2005/8/layout/chevron2"/>
    <dgm:cxn modelId="{537F1406-4BEA-4FEE-8CCD-4A723F0A0EFB}" type="presOf" srcId="{9A24538F-E25D-4692-8056-2883A39D0039}" destId="{1CD3D249-7FB3-43D8-A8E4-EC955937BA6F}" srcOrd="0" destOrd="0" presId="urn:microsoft.com/office/officeart/2005/8/layout/chevron2"/>
    <dgm:cxn modelId="{C1E1C6CE-AA5A-4A86-BF39-3757767E12CE}" type="presOf" srcId="{7CD6C6E9-8A10-4A24-91EA-E4278D30E436}" destId="{F4262673-E934-49C5-A9C4-FCB880E2E25A}" srcOrd="0" destOrd="0" presId="urn:microsoft.com/office/officeart/2005/8/layout/chevron2"/>
    <dgm:cxn modelId="{98FFFF87-4975-41B6-8680-C9233F61A244}" type="presOf" srcId="{D20882D8-784C-4A01-82B3-A31F78266B76}" destId="{34262CA9-574B-4898-A6E5-A56462EA30BC}" srcOrd="0" destOrd="0" presId="urn:microsoft.com/office/officeart/2005/8/layout/chevron2"/>
    <dgm:cxn modelId="{0DDA9BB4-E4A8-42A5-A1EC-B983672C3918}" srcId="{EA1CEEC5-1D17-4DED-95CE-A9C77F4862C8}" destId="{5E178256-48F8-4648-AE75-3E9CECEB1AB8}" srcOrd="0" destOrd="0" parTransId="{7F100E22-5E0D-4B68-88DB-54F93193567C}" sibTransId="{4E01D18A-EB53-430F-B51A-8C3DB3AA9BA2}"/>
    <dgm:cxn modelId="{CEAF7E79-9CE5-4261-8C09-A9D3E9B3DF7B}" srcId="{D20882D8-784C-4A01-82B3-A31F78266B76}" destId="{7CD6C6E9-8A10-4A24-91EA-E4278D30E436}" srcOrd="0" destOrd="0" parTransId="{207A0098-EEFC-42C9-B229-2777A68A657F}" sibTransId="{C3E91592-87AE-41F4-9C3D-37C073D741E8}"/>
    <dgm:cxn modelId="{6093569E-CA22-435A-9973-2193DA4108FF}" type="presParOf" srcId="{6851A33F-840F-4214-8D8F-DCAE2643A241}" destId="{881B87E9-6BD4-4848-86A4-4EEC077850D2}" srcOrd="0" destOrd="0" presId="urn:microsoft.com/office/officeart/2005/8/layout/chevron2"/>
    <dgm:cxn modelId="{CF752FF3-A422-4EB2-9BF9-1C79E70437D1}" type="presParOf" srcId="{881B87E9-6BD4-4848-86A4-4EEC077850D2}" destId="{1CD3D249-7FB3-43D8-A8E4-EC955937BA6F}" srcOrd="0" destOrd="0" presId="urn:microsoft.com/office/officeart/2005/8/layout/chevron2"/>
    <dgm:cxn modelId="{6ACC7C4B-913C-46CC-B640-86BCE3896205}" type="presParOf" srcId="{881B87E9-6BD4-4848-86A4-4EEC077850D2}" destId="{61C60938-E59D-43AC-9EE5-CC7D5FAE0238}" srcOrd="1" destOrd="0" presId="urn:microsoft.com/office/officeart/2005/8/layout/chevron2"/>
    <dgm:cxn modelId="{1A22B429-4928-4AF9-893F-85052060FEDB}" type="presParOf" srcId="{6851A33F-840F-4214-8D8F-DCAE2643A241}" destId="{6BB89D83-1619-4ACE-BE2C-6CCD011823D9}" srcOrd="1" destOrd="0" presId="urn:microsoft.com/office/officeart/2005/8/layout/chevron2"/>
    <dgm:cxn modelId="{FEAC0C2E-2AB7-4C9B-AEB2-07DCCE008BD9}" type="presParOf" srcId="{6851A33F-840F-4214-8D8F-DCAE2643A241}" destId="{AD17E47F-4743-456C-8883-2D2392DC4270}" srcOrd="2" destOrd="0" presId="urn:microsoft.com/office/officeart/2005/8/layout/chevron2"/>
    <dgm:cxn modelId="{498EA848-4103-4F85-BA50-B921080F49C0}" type="presParOf" srcId="{AD17E47F-4743-456C-8883-2D2392DC4270}" destId="{34262CA9-574B-4898-A6E5-A56462EA30BC}" srcOrd="0" destOrd="0" presId="urn:microsoft.com/office/officeart/2005/8/layout/chevron2"/>
    <dgm:cxn modelId="{C92024CE-121C-4C88-9BAA-2A252B402B2A}" type="presParOf" srcId="{AD17E47F-4743-456C-8883-2D2392DC4270}" destId="{F4262673-E934-49C5-A9C4-FCB880E2E25A}" srcOrd="1" destOrd="0" presId="urn:microsoft.com/office/officeart/2005/8/layout/chevron2"/>
    <dgm:cxn modelId="{C6168CBB-533A-49D7-BABB-04EFF445A71E}" type="presParOf" srcId="{6851A33F-840F-4214-8D8F-DCAE2643A241}" destId="{01A6E252-B948-44DA-9ACF-6B429B36AEA1}" srcOrd="3" destOrd="0" presId="urn:microsoft.com/office/officeart/2005/8/layout/chevron2"/>
    <dgm:cxn modelId="{8A89F42D-9980-4B0F-809D-CBA9083A3DEE}" type="presParOf" srcId="{6851A33F-840F-4214-8D8F-DCAE2643A241}" destId="{DFA83B9C-3706-4BEF-A6A9-B93839CB1932}" srcOrd="4" destOrd="0" presId="urn:microsoft.com/office/officeart/2005/8/layout/chevron2"/>
    <dgm:cxn modelId="{7B2301D1-210A-4A57-8013-6CDAF4E9F749}" type="presParOf" srcId="{DFA83B9C-3706-4BEF-A6A9-B93839CB1932}" destId="{84F5BA9B-A813-47AE-9815-C931CC1C61DD}" srcOrd="0" destOrd="0" presId="urn:microsoft.com/office/officeart/2005/8/layout/chevron2"/>
    <dgm:cxn modelId="{A38AA0AA-7F4F-48D0-8B44-B99577B5573B}" type="presParOf" srcId="{DFA83B9C-3706-4BEF-A6A9-B93839CB1932}" destId="{056AC047-0CB9-431D-9357-A02C4EB16438}" srcOrd="1" destOrd="0" presId="urn:microsoft.com/office/officeart/2005/8/layout/chevron2"/>
    <dgm:cxn modelId="{7642A39B-8A1D-4A6C-BB05-85FF05F651F2}" type="presParOf" srcId="{6851A33F-840F-4214-8D8F-DCAE2643A241}" destId="{7BF6A3F0-08B5-4F55-B43D-21A2107B9034}" srcOrd="5" destOrd="0" presId="urn:microsoft.com/office/officeart/2005/8/layout/chevron2"/>
    <dgm:cxn modelId="{48383634-A6E5-4FED-9751-F2E030D7D74D}" type="presParOf" srcId="{6851A33F-840F-4214-8D8F-DCAE2643A241}" destId="{85C3E486-C9CD-409F-A251-E1BB97889422}" srcOrd="6" destOrd="0" presId="urn:microsoft.com/office/officeart/2005/8/layout/chevron2"/>
    <dgm:cxn modelId="{C89295CF-0DEC-471F-BA3B-23A05D79B849}" type="presParOf" srcId="{85C3E486-C9CD-409F-A251-E1BB97889422}" destId="{F67B9EBE-1C83-49D7-B551-9AE623AEA68A}" srcOrd="0" destOrd="0" presId="urn:microsoft.com/office/officeart/2005/8/layout/chevron2"/>
    <dgm:cxn modelId="{17A0F700-A08C-47A5-91EE-73A2B4649AA6}" type="presParOf" srcId="{85C3E486-C9CD-409F-A251-E1BB97889422}" destId="{93D80C58-020B-4534-B676-FDB4BC15A1C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1DA7DFD-0118-4C7B-A4DD-83485773EF78}" type="doc">
      <dgm:prSet loTypeId="urn:microsoft.com/office/officeart/2005/8/layout/hierarchy2" loCatId="hierarchy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935DEDA3-F1DB-4E00-A3F4-A545A35A76C1}">
      <dgm:prSet custT="1"/>
      <dgm:spPr/>
      <dgm:t>
        <a:bodyPr/>
        <a:lstStyle/>
        <a:p>
          <a:pPr rtl="0"/>
          <a:r>
            <a:rPr lang="ru-RU" sz="1400" b="1" dirty="0" smtClean="0"/>
            <a:t>Органами управления АО «Мордовская ипотечная корпорация» являются:</a:t>
          </a:r>
          <a:endParaRPr lang="ru-RU" sz="1400" b="1" dirty="0"/>
        </a:p>
      </dgm:t>
    </dgm:pt>
    <dgm:pt modelId="{B96E25B3-2848-4196-B69A-7A176BCE7947}" type="parTrans" cxnId="{2ED266AC-AE0F-4338-8205-E3D220790CDF}">
      <dgm:prSet/>
      <dgm:spPr/>
      <dgm:t>
        <a:bodyPr/>
        <a:lstStyle/>
        <a:p>
          <a:endParaRPr lang="ru-RU"/>
        </a:p>
      </dgm:t>
    </dgm:pt>
    <dgm:pt modelId="{23C51F84-3FE2-4931-BAB0-D13D3A00A3D7}" type="sibTrans" cxnId="{2ED266AC-AE0F-4338-8205-E3D220790CDF}">
      <dgm:prSet/>
      <dgm:spPr/>
      <dgm:t>
        <a:bodyPr/>
        <a:lstStyle/>
        <a:p>
          <a:endParaRPr lang="ru-RU"/>
        </a:p>
      </dgm:t>
    </dgm:pt>
    <dgm:pt modelId="{B64B8393-65AE-4A26-AA8C-EA00B076CEAC}">
      <dgm:prSet custT="1"/>
      <dgm:spPr/>
      <dgm:t>
        <a:bodyPr/>
        <a:lstStyle/>
        <a:p>
          <a:pPr rtl="0"/>
          <a:r>
            <a:rPr lang="ru-RU" sz="1400" b="1" dirty="0" smtClean="0"/>
            <a:t>Генеральный директор</a:t>
          </a:r>
          <a:endParaRPr lang="ru-RU" sz="1400" b="1" dirty="0"/>
        </a:p>
      </dgm:t>
    </dgm:pt>
    <dgm:pt modelId="{F3EB62CE-FB51-413E-A3E4-19B224E2AC5F}" type="sibTrans" cxnId="{9B2A8D0D-3AB0-443F-9404-7AAB943728C2}">
      <dgm:prSet/>
      <dgm:spPr/>
      <dgm:t>
        <a:bodyPr/>
        <a:lstStyle/>
        <a:p>
          <a:endParaRPr lang="ru-RU"/>
        </a:p>
      </dgm:t>
    </dgm:pt>
    <dgm:pt modelId="{00C6D53E-4C27-489D-8A11-15951AC9E817}" type="parTrans" cxnId="{9B2A8D0D-3AB0-443F-9404-7AAB943728C2}">
      <dgm:prSet/>
      <dgm:spPr/>
      <dgm:t>
        <a:bodyPr/>
        <a:lstStyle/>
        <a:p>
          <a:endParaRPr lang="ru-RU"/>
        </a:p>
      </dgm:t>
    </dgm:pt>
    <dgm:pt modelId="{6E762622-9C61-4E5E-B338-CAB15A4EA600}">
      <dgm:prSet custT="1"/>
      <dgm:spPr/>
      <dgm:t>
        <a:bodyPr/>
        <a:lstStyle/>
        <a:p>
          <a:pPr rtl="0"/>
          <a:r>
            <a:rPr lang="ru-RU" sz="1400" b="1" dirty="0" smtClean="0"/>
            <a:t>Совет директоров</a:t>
          </a:r>
          <a:endParaRPr lang="ru-RU" sz="1400" b="1" dirty="0"/>
        </a:p>
      </dgm:t>
    </dgm:pt>
    <dgm:pt modelId="{9BEE49C9-E6A9-4366-963F-0E7BE699F3A6}" type="sibTrans" cxnId="{D25EA951-BE59-47B1-BCB5-11A5AE125962}">
      <dgm:prSet/>
      <dgm:spPr/>
      <dgm:t>
        <a:bodyPr/>
        <a:lstStyle/>
        <a:p>
          <a:endParaRPr lang="ru-RU"/>
        </a:p>
      </dgm:t>
    </dgm:pt>
    <dgm:pt modelId="{F4E7649F-37EA-4C0C-8F73-A848D21976EC}" type="parTrans" cxnId="{D25EA951-BE59-47B1-BCB5-11A5AE125962}">
      <dgm:prSet/>
      <dgm:spPr/>
      <dgm:t>
        <a:bodyPr/>
        <a:lstStyle/>
        <a:p>
          <a:endParaRPr lang="ru-RU"/>
        </a:p>
      </dgm:t>
    </dgm:pt>
    <dgm:pt modelId="{9B06EB10-7678-49F7-A58D-00DD3BD16291}">
      <dgm:prSet custT="1"/>
      <dgm:spPr/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Высший орган управления</a:t>
          </a:r>
          <a:endParaRPr lang="en-US" sz="1400" b="1" dirty="0" smtClean="0"/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400" b="1" dirty="0" smtClean="0"/>
            <a:t>Общее собрание акционеров</a:t>
          </a:r>
          <a:endParaRPr lang="ru-RU" sz="1400" b="1" dirty="0"/>
        </a:p>
      </dgm:t>
    </dgm:pt>
    <dgm:pt modelId="{44792321-5AB1-41A7-9C8C-93AC5EF2ABF3}" type="sibTrans" cxnId="{5AD00A2D-CC9C-45C7-8AF6-0324AAD8708F}">
      <dgm:prSet/>
      <dgm:spPr/>
      <dgm:t>
        <a:bodyPr/>
        <a:lstStyle/>
        <a:p>
          <a:endParaRPr lang="ru-RU"/>
        </a:p>
      </dgm:t>
    </dgm:pt>
    <dgm:pt modelId="{C9800988-A87C-43CE-A286-5C42A6BF1869}" type="parTrans" cxnId="{5AD00A2D-CC9C-45C7-8AF6-0324AAD8708F}">
      <dgm:prSet/>
      <dgm:spPr/>
      <dgm:t>
        <a:bodyPr/>
        <a:lstStyle/>
        <a:p>
          <a:endParaRPr lang="ru-RU"/>
        </a:p>
      </dgm:t>
    </dgm:pt>
    <dgm:pt modelId="{3C5DEE88-01C3-4D2D-9E9D-909B52B9A863}">
      <dgm:prSet custT="1"/>
      <dgm:spPr/>
      <dgm:t>
        <a:bodyPr/>
        <a:lstStyle/>
        <a:p>
          <a:pPr rtl="0"/>
          <a:r>
            <a:rPr lang="ru-RU" sz="1400" b="1" dirty="0" smtClean="0"/>
            <a:t>Органом контроля за финансово-хозяйственной деятельностью Общества является</a:t>
          </a:r>
          <a:r>
            <a:rPr lang="en-US" sz="1400" b="1" dirty="0" smtClean="0"/>
            <a:t> </a:t>
          </a:r>
          <a:r>
            <a:rPr lang="ru-RU" sz="1400" b="1" dirty="0" smtClean="0"/>
            <a:t>Ревизионная комиссия Общества</a:t>
          </a:r>
          <a:endParaRPr lang="ru-RU" sz="1400" b="1" dirty="0"/>
        </a:p>
      </dgm:t>
    </dgm:pt>
    <dgm:pt modelId="{D6D7234B-7FB7-4BBF-9834-A5125EDE85CF}" type="sibTrans" cxnId="{BC49CD92-9BCC-4022-AA63-5E1252DD1C43}">
      <dgm:prSet/>
      <dgm:spPr/>
      <dgm:t>
        <a:bodyPr/>
        <a:lstStyle/>
        <a:p>
          <a:endParaRPr lang="ru-RU"/>
        </a:p>
      </dgm:t>
    </dgm:pt>
    <dgm:pt modelId="{490AD105-E01D-42E6-9DB7-8BC38F11C1E9}" type="parTrans" cxnId="{BC49CD92-9BCC-4022-AA63-5E1252DD1C43}">
      <dgm:prSet/>
      <dgm:spPr/>
      <dgm:t>
        <a:bodyPr/>
        <a:lstStyle/>
        <a:p>
          <a:endParaRPr lang="ru-RU"/>
        </a:p>
      </dgm:t>
    </dgm:pt>
    <dgm:pt modelId="{FE1EFBE6-BA7F-46B6-9463-57EC4694A7A7}" type="pres">
      <dgm:prSet presAssocID="{21DA7DFD-0118-4C7B-A4DD-83485773EF7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2D3EBE-5A41-4876-9DD4-041653AAF457}" type="pres">
      <dgm:prSet presAssocID="{935DEDA3-F1DB-4E00-A3F4-A545A35A76C1}" presName="root1" presStyleCnt="0"/>
      <dgm:spPr/>
    </dgm:pt>
    <dgm:pt modelId="{D3C8ABDA-9183-4237-A4D5-9977750850C3}" type="pres">
      <dgm:prSet presAssocID="{935DEDA3-F1DB-4E00-A3F4-A545A35A76C1}" presName="LevelOneTextNode" presStyleLbl="node0" presStyleIdx="0" presStyleCnt="5" custScaleX="436224" custLinFactNeighborX="-1273" custLinFactNeighborY="-357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160872-8639-43FB-831B-494D16BD2D19}" type="pres">
      <dgm:prSet presAssocID="{935DEDA3-F1DB-4E00-A3F4-A545A35A76C1}" presName="level2hierChild" presStyleCnt="0"/>
      <dgm:spPr/>
    </dgm:pt>
    <dgm:pt modelId="{A059CB4E-1041-4EF8-BCEE-0B0BEE7C1FF6}" type="pres">
      <dgm:prSet presAssocID="{9B06EB10-7678-49F7-A58D-00DD3BD16291}" presName="root1" presStyleCnt="0"/>
      <dgm:spPr/>
    </dgm:pt>
    <dgm:pt modelId="{62CC6E64-61F2-4D3A-86EF-E42CCC56FA3C}" type="pres">
      <dgm:prSet presAssocID="{9B06EB10-7678-49F7-A58D-00DD3BD16291}" presName="LevelOneTextNode" presStyleLbl="node0" presStyleIdx="1" presStyleCnt="5" custScaleX="204693" custScaleY="68681" custLinFactNeighborX="8819" custLinFactNeighborY="-195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BD9C46-8491-4FD6-9CDA-E2A678CDBB08}" type="pres">
      <dgm:prSet presAssocID="{9B06EB10-7678-49F7-A58D-00DD3BD16291}" presName="level2hierChild" presStyleCnt="0"/>
      <dgm:spPr/>
    </dgm:pt>
    <dgm:pt modelId="{51393601-2FE7-4D19-9FC7-D5D56FFD8038}" type="pres">
      <dgm:prSet presAssocID="{6E762622-9C61-4E5E-B338-CAB15A4EA600}" presName="root1" presStyleCnt="0"/>
      <dgm:spPr/>
    </dgm:pt>
    <dgm:pt modelId="{4698F5A8-A2DF-4E0C-AAD5-D1C468BD3035}" type="pres">
      <dgm:prSet presAssocID="{6E762622-9C61-4E5E-B338-CAB15A4EA600}" presName="LevelOneTextNode" presStyleLbl="node0" presStyleIdx="2" presStyleCnt="5" custScaleX="203593" custScaleY="48098" custLinFactNeighborX="9994" custLinFactNeighborY="183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023269-9AD4-4708-BF4C-A4D559555945}" type="pres">
      <dgm:prSet presAssocID="{6E762622-9C61-4E5E-B338-CAB15A4EA600}" presName="level2hierChild" presStyleCnt="0"/>
      <dgm:spPr/>
    </dgm:pt>
    <dgm:pt modelId="{9C9C835B-B38A-435E-9672-B03C328CDA3A}" type="pres">
      <dgm:prSet presAssocID="{B64B8393-65AE-4A26-AA8C-EA00B076CEAC}" presName="root1" presStyleCnt="0"/>
      <dgm:spPr/>
    </dgm:pt>
    <dgm:pt modelId="{8E8835EA-EC3D-400D-98BF-D9F4BA78377B}" type="pres">
      <dgm:prSet presAssocID="{B64B8393-65AE-4A26-AA8C-EA00B076CEAC}" presName="LevelOneTextNode" presStyleLbl="node0" presStyleIdx="3" presStyleCnt="5" custScaleX="203593" custScaleY="65631" custLinFactNeighborX="9994" custLinFactNeighborY="534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FEEBCB-6E0B-4121-91BF-C0E115775A7E}" type="pres">
      <dgm:prSet presAssocID="{B64B8393-65AE-4A26-AA8C-EA00B076CEAC}" presName="level2hierChild" presStyleCnt="0"/>
      <dgm:spPr/>
    </dgm:pt>
    <dgm:pt modelId="{CDFD3B3D-49DB-41BD-B81A-E580B4E2E24E}" type="pres">
      <dgm:prSet presAssocID="{3C5DEE88-01C3-4D2D-9E9D-909B52B9A863}" presName="root1" presStyleCnt="0"/>
      <dgm:spPr/>
    </dgm:pt>
    <dgm:pt modelId="{26F3EBA9-2090-434D-8003-A5C09B423522}" type="pres">
      <dgm:prSet presAssocID="{3C5DEE88-01C3-4D2D-9E9D-909B52B9A863}" presName="LevelOneTextNode" presStyleLbl="node0" presStyleIdx="4" presStyleCnt="5" custScaleX="204546" custScaleY="148366" custLinFactX="100000" custLinFactY="-54426" custLinFactNeighborX="12582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910E00-7753-4F3E-968F-C38D293D2E87}" type="pres">
      <dgm:prSet presAssocID="{3C5DEE88-01C3-4D2D-9E9D-909B52B9A863}" presName="level2hierChild" presStyleCnt="0"/>
      <dgm:spPr/>
    </dgm:pt>
  </dgm:ptLst>
  <dgm:cxnLst>
    <dgm:cxn modelId="{D25EA951-BE59-47B1-BCB5-11A5AE125962}" srcId="{21DA7DFD-0118-4C7B-A4DD-83485773EF78}" destId="{6E762622-9C61-4E5E-B338-CAB15A4EA600}" srcOrd="2" destOrd="0" parTransId="{F4E7649F-37EA-4C0C-8F73-A848D21976EC}" sibTransId="{9BEE49C9-E6A9-4366-963F-0E7BE699F3A6}"/>
    <dgm:cxn modelId="{6BCD4189-0A3D-46FA-BBFB-7A843B8618C5}" type="presOf" srcId="{6E762622-9C61-4E5E-B338-CAB15A4EA600}" destId="{4698F5A8-A2DF-4E0C-AAD5-D1C468BD3035}" srcOrd="0" destOrd="0" presId="urn:microsoft.com/office/officeart/2005/8/layout/hierarchy2"/>
    <dgm:cxn modelId="{5AD00A2D-CC9C-45C7-8AF6-0324AAD8708F}" srcId="{21DA7DFD-0118-4C7B-A4DD-83485773EF78}" destId="{9B06EB10-7678-49F7-A58D-00DD3BD16291}" srcOrd="1" destOrd="0" parTransId="{C9800988-A87C-43CE-A286-5C42A6BF1869}" sibTransId="{44792321-5AB1-41A7-9C8C-93AC5EF2ABF3}"/>
    <dgm:cxn modelId="{2ED266AC-AE0F-4338-8205-E3D220790CDF}" srcId="{21DA7DFD-0118-4C7B-A4DD-83485773EF78}" destId="{935DEDA3-F1DB-4E00-A3F4-A545A35A76C1}" srcOrd="0" destOrd="0" parTransId="{B96E25B3-2848-4196-B69A-7A176BCE7947}" sibTransId="{23C51F84-3FE2-4931-BAB0-D13D3A00A3D7}"/>
    <dgm:cxn modelId="{9DE4D9A2-2C1C-4825-8212-F7F0F249E5A7}" type="presOf" srcId="{935DEDA3-F1DB-4E00-A3F4-A545A35A76C1}" destId="{D3C8ABDA-9183-4237-A4D5-9977750850C3}" srcOrd="0" destOrd="0" presId="urn:microsoft.com/office/officeart/2005/8/layout/hierarchy2"/>
    <dgm:cxn modelId="{B17C7434-D88D-49A4-AD16-B20065E20C01}" type="presOf" srcId="{3C5DEE88-01C3-4D2D-9E9D-909B52B9A863}" destId="{26F3EBA9-2090-434D-8003-A5C09B423522}" srcOrd="0" destOrd="0" presId="urn:microsoft.com/office/officeart/2005/8/layout/hierarchy2"/>
    <dgm:cxn modelId="{24F28A69-84E6-4D07-AAB4-BF9DB6A29081}" type="presOf" srcId="{21DA7DFD-0118-4C7B-A4DD-83485773EF78}" destId="{FE1EFBE6-BA7F-46B6-9463-57EC4694A7A7}" srcOrd="0" destOrd="0" presId="urn:microsoft.com/office/officeart/2005/8/layout/hierarchy2"/>
    <dgm:cxn modelId="{9B2A8D0D-3AB0-443F-9404-7AAB943728C2}" srcId="{21DA7DFD-0118-4C7B-A4DD-83485773EF78}" destId="{B64B8393-65AE-4A26-AA8C-EA00B076CEAC}" srcOrd="3" destOrd="0" parTransId="{00C6D53E-4C27-489D-8A11-15951AC9E817}" sibTransId="{F3EB62CE-FB51-413E-A3E4-19B224E2AC5F}"/>
    <dgm:cxn modelId="{BC49CD92-9BCC-4022-AA63-5E1252DD1C43}" srcId="{21DA7DFD-0118-4C7B-A4DD-83485773EF78}" destId="{3C5DEE88-01C3-4D2D-9E9D-909B52B9A863}" srcOrd="4" destOrd="0" parTransId="{490AD105-E01D-42E6-9DB7-8BC38F11C1E9}" sibTransId="{D6D7234B-7FB7-4BBF-9834-A5125EDE85CF}"/>
    <dgm:cxn modelId="{0CDC6F4F-E046-4665-86BA-B458113A471E}" type="presOf" srcId="{9B06EB10-7678-49F7-A58D-00DD3BD16291}" destId="{62CC6E64-61F2-4D3A-86EF-E42CCC56FA3C}" srcOrd="0" destOrd="0" presId="urn:microsoft.com/office/officeart/2005/8/layout/hierarchy2"/>
    <dgm:cxn modelId="{2583A41B-ADA3-40D2-A6F8-E43C5BD76894}" type="presOf" srcId="{B64B8393-65AE-4A26-AA8C-EA00B076CEAC}" destId="{8E8835EA-EC3D-400D-98BF-D9F4BA78377B}" srcOrd="0" destOrd="0" presId="urn:microsoft.com/office/officeart/2005/8/layout/hierarchy2"/>
    <dgm:cxn modelId="{7157BA8A-28BE-497B-9322-5EBC3E451BB3}" type="presParOf" srcId="{FE1EFBE6-BA7F-46B6-9463-57EC4694A7A7}" destId="{B12D3EBE-5A41-4876-9DD4-041653AAF457}" srcOrd="0" destOrd="0" presId="urn:microsoft.com/office/officeart/2005/8/layout/hierarchy2"/>
    <dgm:cxn modelId="{7F32E2D5-C90B-4318-BD81-64C70E139A79}" type="presParOf" srcId="{B12D3EBE-5A41-4876-9DD4-041653AAF457}" destId="{D3C8ABDA-9183-4237-A4D5-9977750850C3}" srcOrd="0" destOrd="0" presId="urn:microsoft.com/office/officeart/2005/8/layout/hierarchy2"/>
    <dgm:cxn modelId="{824F2293-9465-4546-9750-BA24BD94B5F9}" type="presParOf" srcId="{B12D3EBE-5A41-4876-9DD4-041653AAF457}" destId="{02160872-8639-43FB-831B-494D16BD2D19}" srcOrd="1" destOrd="0" presId="urn:microsoft.com/office/officeart/2005/8/layout/hierarchy2"/>
    <dgm:cxn modelId="{4F0D63AB-E6EE-4423-819D-3B81F83BFE2F}" type="presParOf" srcId="{FE1EFBE6-BA7F-46B6-9463-57EC4694A7A7}" destId="{A059CB4E-1041-4EF8-BCEE-0B0BEE7C1FF6}" srcOrd="1" destOrd="0" presId="urn:microsoft.com/office/officeart/2005/8/layout/hierarchy2"/>
    <dgm:cxn modelId="{FD5ADA88-BABD-419F-89EC-3F151DB08DEA}" type="presParOf" srcId="{A059CB4E-1041-4EF8-BCEE-0B0BEE7C1FF6}" destId="{62CC6E64-61F2-4D3A-86EF-E42CCC56FA3C}" srcOrd="0" destOrd="0" presId="urn:microsoft.com/office/officeart/2005/8/layout/hierarchy2"/>
    <dgm:cxn modelId="{E7F8977B-2EE2-4459-A454-427847E99C9D}" type="presParOf" srcId="{A059CB4E-1041-4EF8-BCEE-0B0BEE7C1FF6}" destId="{47BD9C46-8491-4FD6-9CDA-E2A678CDBB08}" srcOrd="1" destOrd="0" presId="urn:microsoft.com/office/officeart/2005/8/layout/hierarchy2"/>
    <dgm:cxn modelId="{8D792F87-E4D5-4822-850F-5C126D5A0A91}" type="presParOf" srcId="{FE1EFBE6-BA7F-46B6-9463-57EC4694A7A7}" destId="{51393601-2FE7-4D19-9FC7-D5D56FFD8038}" srcOrd="2" destOrd="0" presId="urn:microsoft.com/office/officeart/2005/8/layout/hierarchy2"/>
    <dgm:cxn modelId="{D1C715ED-59C5-4B84-B156-7B70F2916532}" type="presParOf" srcId="{51393601-2FE7-4D19-9FC7-D5D56FFD8038}" destId="{4698F5A8-A2DF-4E0C-AAD5-D1C468BD3035}" srcOrd="0" destOrd="0" presId="urn:microsoft.com/office/officeart/2005/8/layout/hierarchy2"/>
    <dgm:cxn modelId="{CC8E78B0-5B66-4297-82E1-62C9207554FC}" type="presParOf" srcId="{51393601-2FE7-4D19-9FC7-D5D56FFD8038}" destId="{08023269-9AD4-4708-BF4C-A4D559555945}" srcOrd="1" destOrd="0" presId="urn:microsoft.com/office/officeart/2005/8/layout/hierarchy2"/>
    <dgm:cxn modelId="{B8EE69C4-41D9-4180-B111-9EDF3AF1A9EB}" type="presParOf" srcId="{FE1EFBE6-BA7F-46B6-9463-57EC4694A7A7}" destId="{9C9C835B-B38A-435E-9672-B03C328CDA3A}" srcOrd="3" destOrd="0" presId="urn:microsoft.com/office/officeart/2005/8/layout/hierarchy2"/>
    <dgm:cxn modelId="{9A339476-4521-4E74-B27C-11465C542493}" type="presParOf" srcId="{9C9C835B-B38A-435E-9672-B03C328CDA3A}" destId="{8E8835EA-EC3D-400D-98BF-D9F4BA78377B}" srcOrd="0" destOrd="0" presId="urn:microsoft.com/office/officeart/2005/8/layout/hierarchy2"/>
    <dgm:cxn modelId="{2110C989-776C-4806-B5C2-CCD06B36C186}" type="presParOf" srcId="{9C9C835B-B38A-435E-9672-B03C328CDA3A}" destId="{BFFEEBCB-6E0B-4121-91BF-C0E115775A7E}" srcOrd="1" destOrd="0" presId="urn:microsoft.com/office/officeart/2005/8/layout/hierarchy2"/>
    <dgm:cxn modelId="{E3A8049A-9BEE-4475-BD3C-3E0143207408}" type="presParOf" srcId="{FE1EFBE6-BA7F-46B6-9463-57EC4694A7A7}" destId="{CDFD3B3D-49DB-41BD-B81A-E580B4E2E24E}" srcOrd="4" destOrd="0" presId="urn:microsoft.com/office/officeart/2005/8/layout/hierarchy2"/>
    <dgm:cxn modelId="{744A9EC5-5DF2-4AA4-A6FF-A42956645163}" type="presParOf" srcId="{CDFD3B3D-49DB-41BD-B81A-E580B4E2E24E}" destId="{26F3EBA9-2090-434D-8003-A5C09B423522}" srcOrd="0" destOrd="0" presId="urn:microsoft.com/office/officeart/2005/8/layout/hierarchy2"/>
    <dgm:cxn modelId="{091BC9F9-087E-4A2F-9AED-8376BA7100B1}" type="presParOf" srcId="{CDFD3B3D-49DB-41BD-B81A-E580B4E2E24E}" destId="{D7910E00-7753-4F3E-968F-C38D293D2E8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7667025-30D1-4EE9-A4D1-D7E06CFC5C09}" type="doc">
      <dgm:prSet loTypeId="urn:microsoft.com/office/officeart/2005/8/layout/cycle3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45B17C1-B94F-44E0-AFCA-C1199730DDD6}">
      <dgm:prSet custT="1"/>
      <dgm:spPr/>
      <dgm:t>
        <a:bodyPr/>
        <a:lstStyle/>
        <a:p>
          <a:pPr rtl="0"/>
          <a:r>
            <a:rPr lang="ru-RU" sz="1400" b="1" i="0" u="sng" dirty="0" smtClean="0"/>
            <a:t>В 2019 году в рамках внутреннего и внешнего </a:t>
          </a:r>
        </a:p>
        <a:p>
          <a:pPr rtl="0"/>
          <a:r>
            <a:rPr lang="ru-RU" sz="1400" b="1" i="0" u="sng" dirty="0" smtClean="0"/>
            <a:t>обучения организовано:</a:t>
          </a:r>
          <a:endParaRPr lang="ru-RU" sz="1400" b="1" i="0" u="sng" dirty="0"/>
        </a:p>
      </dgm:t>
    </dgm:pt>
    <dgm:pt modelId="{5A495414-AC37-4CF6-A646-A61541DAED28}" type="parTrans" cxnId="{0F812AF9-136F-4889-BE40-26A1720434DC}">
      <dgm:prSet/>
      <dgm:spPr/>
      <dgm:t>
        <a:bodyPr/>
        <a:lstStyle/>
        <a:p>
          <a:endParaRPr lang="ru-RU"/>
        </a:p>
      </dgm:t>
    </dgm:pt>
    <dgm:pt modelId="{8C84CE37-F914-4EEE-B04A-6B5B4A3012DE}" type="sibTrans" cxnId="{0F812AF9-136F-4889-BE40-26A1720434DC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CFCC5460-6D01-43DB-9254-92071C07FF92}">
      <dgm:prSet custT="1"/>
      <dgm:spPr/>
      <dgm:t>
        <a:bodyPr/>
        <a:lstStyle/>
        <a:p>
          <a:pPr rtl="0"/>
          <a:r>
            <a:rPr lang="ru-RU" sz="1200" b="1" dirty="0" smtClean="0"/>
            <a:t>- проведение </a:t>
          </a:r>
          <a:r>
            <a:rPr lang="ru-RU" sz="1200" b="1" dirty="0" err="1" smtClean="0"/>
            <a:t>вебинаров</a:t>
          </a:r>
          <a:r>
            <a:rPr lang="ru-RU" sz="1200" b="1" dirty="0" smtClean="0"/>
            <a:t> с АО «ДОМ.РФ» по вопросам текущей деятельности и дальнейших перспектив сотрудничества;</a:t>
          </a:r>
          <a:endParaRPr lang="ru-RU" sz="1200" b="1" dirty="0"/>
        </a:p>
      </dgm:t>
    </dgm:pt>
    <dgm:pt modelId="{76F4FDD4-6887-4F72-9DFA-11A45D9FDC74}" type="parTrans" cxnId="{E2FFDCDF-7CED-4725-84A8-8513DB9E8A2E}">
      <dgm:prSet/>
      <dgm:spPr/>
      <dgm:t>
        <a:bodyPr/>
        <a:lstStyle/>
        <a:p>
          <a:endParaRPr lang="ru-RU"/>
        </a:p>
      </dgm:t>
    </dgm:pt>
    <dgm:pt modelId="{41AC46D4-F2D3-46CD-8CA7-3ACA0E864819}" type="sibTrans" cxnId="{E2FFDCDF-7CED-4725-84A8-8513DB9E8A2E}">
      <dgm:prSet/>
      <dgm:spPr/>
      <dgm:t>
        <a:bodyPr/>
        <a:lstStyle/>
        <a:p>
          <a:endParaRPr lang="ru-RU"/>
        </a:p>
      </dgm:t>
    </dgm:pt>
    <dgm:pt modelId="{728670B0-2163-4D4E-80ED-ACB96699D597}">
      <dgm:prSet custT="1"/>
      <dgm:spPr/>
      <dgm:t>
        <a:bodyPr/>
        <a:lstStyle/>
        <a:p>
          <a:pPr rtl="0"/>
          <a:r>
            <a:rPr lang="ru-RU" sz="1200" b="1" dirty="0" smtClean="0"/>
            <a:t>- проведение </a:t>
          </a:r>
          <a:r>
            <a:rPr lang="ru-RU" sz="1200" b="1" dirty="0" err="1" smtClean="0"/>
            <a:t>online</a:t>
          </a:r>
          <a:r>
            <a:rPr lang="ru-RU" sz="1200" b="1" dirty="0" smtClean="0"/>
            <a:t> обучения сотрудников отдела продаж специалистами Центра управления продажами компании ООО «Маркетинг-консультант»;</a:t>
          </a:r>
          <a:endParaRPr lang="ru-RU" sz="1200" b="1" dirty="0"/>
        </a:p>
      </dgm:t>
    </dgm:pt>
    <dgm:pt modelId="{A15EF39A-7249-4960-B095-1B9FC48A1F66}" type="parTrans" cxnId="{26AB0BEE-C7C3-4ECA-8E82-2C57C708A2AE}">
      <dgm:prSet/>
      <dgm:spPr/>
      <dgm:t>
        <a:bodyPr/>
        <a:lstStyle/>
        <a:p>
          <a:endParaRPr lang="ru-RU"/>
        </a:p>
      </dgm:t>
    </dgm:pt>
    <dgm:pt modelId="{3B54115F-71F9-4254-AF55-D9BF560D50E0}" type="sibTrans" cxnId="{26AB0BEE-C7C3-4ECA-8E82-2C57C708A2AE}">
      <dgm:prSet/>
      <dgm:spPr/>
      <dgm:t>
        <a:bodyPr/>
        <a:lstStyle/>
        <a:p>
          <a:endParaRPr lang="ru-RU"/>
        </a:p>
      </dgm:t>
    </dgm:pt>
    <dgm:pt modelId="{D59674A1-8729-458D-A199-CB816D44B7C7}">
      <dgm:prSet custT="1"/>
      <dgm:spPr/>
      <dgm:t>
        <a:bodyPr/>
        <a:lstStyle/>
        <a:p>
          <a:pPr rtl="0"/>
          <a:r>
            <a:rPr lang="ru-RU" sz="1200" b="1" dirty="0" smtClean="0"/>
            <a:t>- повышение квалификации сотрудников по работе с информационно-правовыми системами «Консультант-Плюс» и «Гарант», бухгалтерской справочной системой «Система Главбух»;</a:t>
          </a:r>
          <a:endParaRPr lang="ru-RU" sz="1200" b="1" dirty="0"/>
        </a:p>
      </dgm:t>
    </dgm:pt>
    <dgm:pt modelId="{90EA4B63-1577-4268-9B92-71C5FF41E62A}" type="parTrans" cxnId="{089DC797-1DED-4358-9B91-A2F07100C8CF}">
      <dgm:prSet/>
      <dgm:spPr/>
      <dgm:t>
        <a:bodyPr/>
        <a:lstStyle/>
        <a:p>
          <a:endParaRPr lang="ru-RU"/>
        </a:p>
      </dgm:t>
    </dgm:pt>
    <dgm:pt modelId="{20F2177A-F786-41D9-87A7-BE2BDD9C9E7D}" type="sibTrans" cxnId="{089DC797-1DED-4358-9B91-A2F07100C8CF}">
      <dgm:prSet/>
      <dgm:spPr/>
      <dgm:t>
        <a:bodyPr/>
        <a:lstStyle/>
        <a:p>
          <a:endParaRPr lang="ru-RU"/>
        </a:p>
      </dgm:t>
    </dgm:pt>
    <dgm:pt modelId="{59EE040D-C66A-4B67-91E8-77FD6CDE8EE8}">
      <dgm:prSet custT="1"/>
      <dgm:spPr/>
      <dgm:t>
        <a:bodyPr/>
        <a:lstStyle/>
        <a:p>
          <a:pPr rtl="0"/>
          <a:r>
            <a:rPr lang="ru-RU" sz="1200" b="1" smtClean="0"/>
            <a:t>- посещение семинаров «Учет в строительстве»; </a:t>
          </a:r>
          <a:endParaRPr lang="ru-RU" sz="1200" b="1"/>
        </a:p>
      </dgm:t>
    </dgm:pt>
    <dgm:pt modelId="{3BE49EF2-C062-402D-9C97-C5BDDCA162DC}" type="parTrans" cxnId="{50096E78-CD13-4524-A58E-72C4946003F8}">
      <dgm:prSet/>
      <dgm:spPr/>
      <dgm:t>
        <a:bodyPr/>
        <a:lstStyle/>
        <a:p>
          <a:endParaRPr lang="ru-RU"/>
        </a:p>
      </dgm:t>
    </dgm:pt>
    <dgm:pt modelId="{4A4DD5F6-CC22-4577-A30B-6A8937F6920E}" type="sibTrans" cxnId="{50096E78-CD13-4524-A58E-72C4946003F8}">
      <dgm:prSet/>
      <dgm:spPr/>
      <dgm:t>
        <a:bodyPr/>
        <a:lstStyle/>
        <a:p>
          <a:endParaRPr lang="ru-RU"/>
        </a:p>
      </dgm:t>
    </dgm:pt>
    <dgm:pt modelId="{383C45C2-D403-4E54-841E-C56B53175C83}">
      <dgm:prSet custT="1"/>
      <dgm:spPr/>
      <dgm:t>
        <a:bodyPr/>
        <a:lstStyle/>
        <a:p>
          <a:pPr rtl="0"/>
          <a:r>
            <a:rPr lang="ru-RU" sz="1200" b="1" dirty="0" smtClean="0"/>
            <a:t>- обучение и проверка знаний по охране труда; </a:t>
          </a:r>
          <a:endParaRPr lang="ru-RU" sz="1200" b="1" dirty="0"/>
        </a:p>
      </dgm:t>
    </dgm:pt>
    <dgm:pt modelId="{63318A61-37D8-4561-8AB8-2D8102C2FB5E}" type="parTrans" cxnId="{833C8EC6-2740-421C-BEEB-C5370F039A96}">
      <dgm:prSet/>
      <dgm:spPr/>
      <dgm:t>
        <a:bodyPr/>
        <a:lstStyle/>
        <a:p>
          <a:endParaRPr lang="ru-RU"/>
        </a:p>
      </dgm:t>
    </dgm:pt>
    <dgm:pt modelId="{F1E792AF-D6FB-408A-8DFC-8BEAB220EEE1}" type="sibTrans" cxnId="{833C8EC6-2740-421C-BEEB-C5370F039A96}">
      <dgm:prSet/>
      <dgm:spPr/>
      <dgm:t>
        <a:bodyPr/>
        <a:lstStyle/>
        <a:p>
          <a:endParaRPr lang="ru-RU"/>
        </a:p>
      </dgm:t>
    </dgm:pt>
    <dgm:pt modelId="{74A1C189-CE85-4D62-A1BA-F2B78E85526B}">
      <dgm:prSet custT="1"/>
      <dgm:spPr/>
      <dgm:t>
        <a:bodyPr/>
        <a:lstStyle/>
        <a:p>
          <a:pPr rtl="0"/>
          <a:r>
            <a:rPr lang="ru-RU" sz="1200" b="1" dirty="0" smtClean="0"/>
            <a:t>- обучение по программе подготовки должностных лиц и специалистов ГО и РСЧС;</a:t>
          </a:r>
          <a:endParaRPr lang="ru-RU" sz="1200" b="1" dirty="0"/>
        </a:p>
      </dgm:t>
    </dgm:pt>
    <dgm:pt modelId="{ABDF2D6A-A369-4771-AEE4-4380A7F95408}" type="parTrans" cxnId="{784976BA-49A1-4E9D-BC24-DD43EA2B5EBC}">
      <dgm:prSet/>
      <dgm:spPr/>
      <dgm:t>
        <a:bodyPr/>
        <a:lstStyle/>
        <a:p>
          <a:endParaRPr lang="ru-RU"/>
        </a:p>
      </dgm:t>
    </dgm:pt>
    <dgm:pt modelId="{1AD9665C-6F1B-4C4A-8647-0A2D1CABD993}" type="sibTrans" cxnId="{784976BA-49A1-4E9D-BC24-DD43EA2B5EBC}">
      <dgm:prSet/>
      <dgm:spPr/>
      <dgm:t>
        <a:bodyPr/>
        <a:lstStyle/>
        <a:p>
          <a:endParaRPr lang="ru-RU"/>
        </a:p>
      </dgm:t>
    </dgm:pt>
    <dgm:pt modelId="{96B9BB0B-A46E-45BE-A254-FA4032DA9185}">
      <dgm:prSet custT="1"/>
      <dgm:spPr/>
      <dgm:t>
        <a:bodyPr/>
        <a:lstStyle/>
        <a:p>
          <a:pPr rtl="0"/>
          <a:r>
            <a:rPr lang="ru-RU" sz="1200" b="1" dirty="0" smtClean="0"/>
            <a:t>- обучение по программе пожарно-технического минимума работников</a:t>
          </a:r>
          <a:endParaRPr lang="ru-RU" sz="1200" b="1" dirty="0"/>
        </a:p>
      </dgm:t>
    </dgm:pt>
    <dgm:pt modelId="{7AAABC30-0381-42E8-8B7C-B7A887585A35}" type="parTrans" cxnId="{48F728BD-D627-4862-AD94-C896FBCF4C56}">
      <dgm:prSet/>
      <dgm:spPr/>
      <dgm:t>
        <a:bodyPr/>
        <a:lstStyle/>
        <a:p>
          <a:endParaRPr lang="ru-RU"/>
        </a:p>
      </dgm:t>
    </dgm:pt>
    <dgm:pt modelId="{D0C498A1-FC5C-4511-BC00-12D70EAB04B6}" type="sibTrans" cxnId="{48F728BD-D627-4862-AD94-C896FBCF4C56}">
      <dgm:prSet/>
      <dgm:spPr/>
      <dgm:t>
        <a:bodyPr/>
        <a:lstStyle/>
        <a:p>
          <a:endParaRPr lang="ru-RU"/>
        </a:p>
      </dgm:t>
    </dgm:pt>
    <dgm:pt modelId="{6D763E0E-ADC1-4858-A7D8-36D647B93B27}" type="pres">
      <dgm:prSet presAssocID="{67667025-30D1-4EE9-A4D1-D7E06CFC5C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7DC08A-4CD5-4ADA-8D4A-BF09D3AAA22E}" type="pres">
      <dgm:prSet presAssocID="{67667025-30D1-4EE9-A4D1-D7E06CFC5C09}" presName="cycle" presStyleCnt="0"/>
      <dgm:spPr/>
    </dgm:pt>
    <dgm:pt modelId="{8B179648-612A-4363-B31B-22580A809C97}" type="pres">
      <dgm:prSet presAssocID="{845B17C1-B94F-44E0-AFCA-C1199730DDD6}" presName="nodeFirstNode" presStyleLbl="node1" presStyleIdx="0" presStyleCnt="8" custScaleX="333717" custScaleY="102206" custRadScaleRad="98326" custRadScaleInc="-20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12207-6FE9-4F41-A8BD-5048588435CA}" type="pres">
      <dgm:prSet presAssocID="{8C84CE37-F914-4EEE-B04A-6B5B4A3012DE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EE655C65-9A1D-4509-8A68-6CDD19D07906}" type="pres">
      <dgm:prSet presAssocID="{CFCC5460-6D01-43DB-9254-92071C07FF92}" presName="nodeFollowingNodes" presStyleLbl="node1" presStyleIdx="1" presStyleCnt="8" custScaleX="167757" custScaleY="135552" custRadScaleRad="105884" custRadScaleInc="3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A20504-5C6C-492F-9D5D-CA0054EBA83D}" type="pres">
      <dgm:prSet presAssocID="{728670B0-2163-4D4E-80ED-ACB96699D597}" presName="nodeFollowingNodes" presStyleLbl="node1" presStyleIdx="2" presStyleCnt="8" custScaleX="149774" custScaleY="207034" custRadScaleRad="98063" custRadScaleInc="10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A98F23-EE1C-40CC-8F29-709F5659BD6E}" type="pres">
      <dgm:prSet presAssocID="{D59674A1-8729-458D-A199-CB816D44B7C7}" presName="nodeFollowingNodes" presStyleLbl="node1" presStyleIdx="3" presStyleCnt="8" custScaleX="240000" custScaleY="149619" custRadScaleRad="101023" custRadScaleInc="79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52E0A-5D26-4611-9BCA-D9E2EF71CAA0}" type="pres">
      <dgm:prSet presAssocID="{59EE040D-C66A-4B67-91E8-77FD6CDE8EE8}" presName="nodeFollowingNodes" presStyleLbl="node1" presStyleIdx="4" presStyleCnt="8" custScaleX="162750" custScaleY="94286" custRadScaleRad="107159" custRadScaleInc="103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16F914-7CCB-4071-8363-7F3023487227}" type="pres">
      <dgm:prSet presAssocID="{383C45C2-D403-4E54-841E-C56B53175C83}" presName="nodeFollowingNodes" presStyleLbl="node1" presStyleIdx="5" presStyleCnt="8" custScaleX="162750" custScaleY="94288" custRadScaleRad="99883" custRadScaleInc="62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28FFD-1966-402F-82A3-4474572E7264}" type="pres">
      <dgm:prSet presAssocID="{74A1C189-CE85-4D62-A1BA-F2B78E85526B}" presName="nodeFollowingNodes" presStyleLbl="node1" presStyleIdx="6" presStyleCnt="8" custScaleX="162750" custScaleY="111674" custRadScaleRad="100616" custRadScaleInc="20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4F326-CD7B-4827-BE0B-DE9B80AC0AE3}" type="pres">
      <dgm:prSet presAssocID="{96B9BB0B-A46E-45BE-A254-FA4032DA9185}" presName="nodeFollowingNodes" presStyleLbl="node1" presStyleIdx="7" presStyleCnt="8" custScaleX="162750" custScaleY="94291" custRadScaleRad="107856" custRadScaleInc="-33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546539-A3CC-412A-B5CC-0C6292055E4E}" type="presOf" srcId="{D59674A1-8729-458D-A199-CB816D44B7C7}" destId="{6DA98F23-EE1C-40CC-8F29-709F5659BD6E}" srcOrd="0" destOrd="0" presId="urn:microsoft.com/office/officeart/2005/8/layout/cycle3"/>
    <dgm:cxn modelId="{0F812AF9-136F-4889-BE40-26A1720434DC}" srcId="{67667025-30D1-4EE9-A4D1-D7E06CFC5C09}" destId="{845B17C1-B94F-44E0-AFCA-C1199730DDD6}" srcOrd="0" destOrd="0" parTransId="{5A495414-AC37-4CF6-A646-A61541DAED28}" sibTransId="{8C84CE37-F914-4EEE-B04A-6B5B4A3012DE}"/>
    <dgm:cxn modelId="{48F728BD-D627-4862-AD94-C896FBCF4C56}" srcId="{67667025-30D1-4EE9-A4D1-D7E06CFC5C09}" destId="{96B9BB0B-A46E-45BE-A254-FA4032DA9185}" srcOrd="7" destOrd="0" parTransId="{7AAABC30-0381-42E8-8B7C-B7A887585A35}" sibTransId="{D0C498A1-FC5C-4511-BC00-12D70EAB04B6}"/>
    <dgm:cxn modelId="{833C8EC6-2740-421C-BEEB-C5370F039A96}" srcId="{67667025-30D1-4EE9-A4D1-D7E06CFC5C09}" destId="{383C45C2-D403-4E54-841E-C56B53175C83}" srcOrd="5" destOrd="0" parTransId="{63318A61-37D8-4561-8AB8-2D8102C2FB5E}" sibTransId="{F1E792AF-D6FB-408A-8DFC-8BEAB220EEE1}"/>
    <dgm:cxn modelId="{C8A48ECE-D504-466E-A6A9-D7730C7C26C4}" type="presOf" srcId="{728670B0-2163-4D4E-80ED-ACB96699D597}" destId="{74A20504-5C6C-492F-9D5D-CA0054EBA83D}" srcOrd="0" destOrd="0" presId="urn:microsoft.com/office/officeart/2005/8/layout/cycle3"/>
    <dgm:cxn modelId="{4D9CC205-3A22-48E4-B859-3EDCE5BA0D72}" type="presOf" srcId="{845B17C1-B94F-44E0-AFCA-C1199730DDD6}" destId="{8B179648-612A-4363-B31B-22580A809C97}" srcOrd="0" destOrd="0" presId="urn:microsoft.com/office/officeart/2005/8/layout/cycle3"/>
    <dgm:cxn modelId="{4F38CE65-CC22-4ABE-9A2C-A7845BED3186}" type="presOf" srcId="{383C45C2-D403-4E54-841E-C56B53175C83}" destId="{8616F914-7CCB-4071-8363-7F3023487227}" srcOrd="0" destOrd="0" presId="urn:microsoft.com/office/officeart/2005/8/layout/cycle3"/>
    <dgm:cxn modelId="{784976BA-49A1-4E9D-BC24-DD43EA2B5EBC}" srcId="{67667025-30D1-4EE9-A4D1-D7E06CFC5C09}" destId="{74A1C189-CE85-4D62-A1BA-F2B78E85526B}" srcOrd="6" destOrd="0" parTransId="{ABDF2D6A-A369-4771-AEE4-4380A7F95408}" sibTransId="{1AD9665C-6F1B-4C4A-8647-0A2D1CABD993}"/>
    <dgm:cxn modelId="{90ADB492-9FEA-4321-89DE-A5E95BF1A394}" type="presOf" srcId="{74A1C189-CE85-4D62-A1BA-F2B78E85526B}" destId="{2B328FFD-1966-402F-82A3-4474572E7264}" srcOrd="0" destOrd="0" presId="urn:microsoft.com/office/officeart/2005/8/layout/cycle3"/>
    <dgm:cxn modelId="{08A5D0B3-6352-428A-A54A-ACC397112BF9}" type="presOf" srcId="{67667025-30D1-4EE9-A4D1-D7E06CFC5C09}" destId="{6D763E0E-ADC1-4858-A7D8-36D647B93B27}" srcOrd="0" destOrd="0" presId="urn:microsoft.com/office/officeart/2005/8/layout/cycle3"/>
    <dgm:cxn modelId="{089DC797-1DED-4358-9B91-A2F07100C8CF}" srcId="{67667025-30D1-4EE9-A4D1-D7E06CFC5C09}" destId="{D59674A1-8729-458D-A199-CB816D44B7C7}" srcOrd="3" destOrd="0" parTransId="{90EA4B63-1577-4268-9B92-71C5FF41E62A}" sibTransId="{20F2177A-F786-41D9-87A7-BE2BDD9C9E7D}"/>
    <dgm:cxn modelId="{C2A328E2-6961-4758-A8C5-4FF4418D2C1B}" type="presOf" srcId="{CFCC5460-6D01-43DB-9254-92071C07FF92}" destId="{EE655C65-9A1D-4509-8A68-6CDD19D07906}" srcOrd="0" destOrd="0" presId="urn:microsoft.com/office/officeart/2005/8/layout/cycle3"/>
    <dgm:cxn modelId="{D0D4C219-FAC4-4FC9-B1A7-F5129E1A917A}" type="presOf" srcId="{59EE040D-C66A-4B67-91E8-77FD6CDE8EE8}" destId="{EB252E0A-5D26-4611-9BCA-D9E2EF71CAA0}" srcOrd="0" destOrd="0" presId="urn:microsoft.com/office/officeart/2005/8/layout/cycle3"/>
    <dgm:cxn modelId="{50096E78-CD13-4524-A58E-72C4946003F8}" srcId="{67667025-30D1-4EE9-A4D1-D7E06CFC5C09}" destId="{59EE040D-C66A-4B67-91E8-77FD6CDE8EE8}" srcOrd="4" destOrd="0" parTransId="{3BE49EF2-C062-402D-9C97-C5BDDCA162DC}" sibTransId="{4A4DD5F6-CC22-4577-A30B-6A8937F6920E}"/>
    <dgm:cxn modelId="{E2FFDCDF-7CED-4725-84A8-8513DB9E8A2E}" srcId="{67667025-30D1-4EE9-A4D1-D7E06CFC5C09}" destId="{CFCC5460-6D01-43DB-9254-92071C07FF92}" srcOrd="1" destOrd="0" parTransId="{76F4FDD4-6887-4F72-9DFA-11A45D9FDC74}" sibTransId="{41AC46D4-F2D3-46CD-8CA7-3ACA0E864819}"/>
    <dgm:cxn modelId="{9EEB160F-E604-4464-B173-4125B5A72F58}" type="presOf" srcId="{8C84CE37-F914-4EEE-B04A-6B5B4A3012DE}" destId="{C7D12207-6FE9-4F41-A8BD-5048588435CA}" srcOrd="0" destOrd="0" presId="urn:microsoft.com/office/officeart/2005/8/layout/cycle3"/>
    <dgm:cxn modelId="{7126A3FE-6BFC-429B-B2B6-4C7028A7CC5E}" type="presOf" srcId="{96B9BB0B-A46E-45BE-A254-FA4032DA9185}" destId="{6654F326-CD7B-4827-BE0B-DE9B80AC0AE3}" srcOrd="0" destOrd="0" presId="urn:microsoft.com/office/officeart/2005/8/layout/cycle3"/>
    <dgm:cxn modelId="{26AB0BEE-C7C3-4ECA-8E82-2C57C708A2AE}" srcId="{67667025-30D1-4EE9-A4D1-D7E06CFC5C09}" destId="{728670B0-2163-4D4E-80ED-ACB96699D597}" srcOrd="2" destOrd="0" parTransId="{A15EF39A-7249-4960-B095-1B9FC48A1F66}" sibTransId="{3B54115F-71F9-4254-AF55-D9BF560D50E0}"/>
    <dgm:cxn modelId="{8152F5F0-DE14-4E33-B32A-94F546C1F4FA}" type="presParOf" srcId="{6D763E0E-ADC1-4858-A7D8-36D647B93B27}" destId="{2C7DC08A-4CD5-4ADA-8D4A-BF09D3AAA22E}" srcOrd="0" destOrd="0" presId="urn:microsoft.com/office/officeart/2005/8/layout/cycle3"/>
    <dgm:cxn modelId="{7D65325D-9C0B-46FB-92B1-681FBC5173FF}" type="presParOf" srcId="{2C7DC08A-4CD5-4ADA-8D4A-BF09D3AAA22E}" destId="{8B179648-612A-4363-B31B-22580A809C97}" srcOrd="0" destOrd="0" presId="urn:microsoft.com/office/officeart/2005/8/layout/cycle3"/>
    <dgm:cxn modelId="{65703E56-1006-49C3-AB72-A163F95FA4B7}" type="presParOf" srcId="{2C7DC08A-4CD5-4ADA-8D4A-BF09D3AAA22E}" destId="{C7D12207-6FE9-4F41-A8BD-5048588435CA}" srcOrd="1" destOrd="0" presId="urn:microsoft.com/office/officeart/2005/8/layout/cycle3"/>
    <dgm:cxn modelId="{7B291B99-6E77-4E63-939E-CCD520A54FC5}" type="presParOf" srcId="{2C7DC08A-4CD5-4ADA-8D4A-BF09D3AAA22E}" destId="{EE655C65-9A1D-4509-8A68-6CDD19D07906}" srcOrd="2" destOrd="0" presId="urn:microsoft.com/office/officeart/2005/8/layout/cycle3"/>
    <dgm:cxn modelId="{7F7C5ADF-1EC9-4554-B1AF-0C8106EBCF38}" type="presParOf" srcId="{2C7DC08A-4CD5-4ADA-8D4A-BF09D3AAA22E}" destId="{74A20504-5C6C-492F-9D5D-CA0054EBA83D}" srcOrd="3" destOrd="0" presId="urn:microsoft.com/office/officeart/2005/8/layout/cycle3"/>
    <dgm:cxn modelId="{41C35420-CA2B-43EE-9B0A-F44E82A9AE7D}" type="presParOf" srcId="{2C7DC08A-4CD5-4ADA-8D4A-BF09D3AAA22E}" destId="{6DA98F23-EE1C-40CC-8F29-709F5659BD6E}" srcOrd="4" destOrd="0" presId="urn:microsoft.com/office/officeart/2005/8/layout/cycle3"/>
    <dgm:cxn modelId="{D5B1512E-1348-4D3F-895C-1206BB22BD62}" type="presParOf" srcId="{2C7DC08A-4CD5-4ADA-8D4A-BF09D3AAA22E}" destId="{EB252E0A-5D26-4611-9BCA-D9E2EF71CAA0}" srcOrd="5" destOrd="0" presId="urn:microsoft.com/office/officeart/2005/8/layout/cycle3"/>
    <dgm:cxn modelId="{70AEC847-0251-4E97-82BF-F8F6CC889BFB}" type="presParOf" srcId="{2C7DC08A-4CD5-4ADA-8D4A-BF09D3AAA22E}" destId="{8616F914-7CCB-4071-8363-7F3023487227}" srcOrd="6" destOrd="0" presId="urn:microsoft.com/office/officeart/2005/8/layout/cycle3"/>
    <dgm:cxn modelId="{E655CC33-6548-49A4-BED3-55261C3A67A4}" type="presParOf" srcId="{2C7DC08A-4CD5-4ADA-8D4A-BF09D3AAA22E}" destId="{2B328FFD-1966-402F-82A3-4474572E7264}" srcOrd="7" destOrd="0" presId="urn:microsoft.com/office/officeart/2005/8/layout/cycle3"/>
    <dgm:cxn modelId="{4832DC5B-18F4-421E-AB74-D7382E6A8466}" type="presParOf" srcId="{2C7DC08A-4CD5-4ADA-8D4A-BF09D3AAA22E}" destId="{6654F326-CD7B-4827-BE0B-DE9B80AC0AE3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E54B79B-263F-4CD7-BB0A-AE8FEF5A85B3}" type="doc">
      <dgm:prSet loTypeId="urn:microsoft.com/office/officeart/2005/8/layout/process1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8D79D0C-8D40-4A66-B100-0E6C5FD1B747}">
      <dgm:prSet custT="1"/>
      <dgm:spPr>
        <a:ln>
          <a:solidFill>
            <a:srgbClr val="FF0000"/>
          </a:solidFill>
        </a:ln>
      </dgm:spPr>
      <dgm:t>
        <a:bodyPr/>
        <a:lstStyle/>
        <a:p>
          <a:pPr algn="l" rtl="0"/>
          <a:r>
            <a:rPr lang="ru-RU" sz="1400" b="1" dirty="0" smtClean="0"/>
            <a:t>Традиционно совместно с коллективом проводятся мероприятия:</a:t>
          </a:r>
          <a:endParaRPr lang="ru-RU" sz="1400" b="1" dirty="0"/>
        </a:p>
      </dgm:t>
    </dgm:pt>
    <dgm:pt modelId="{95F40E0E-021C-49EE-80C5-BB56A677C1C3}" type="parTrans" cxnId="{6232D0CF-D0A2-4A29-9736-26732089D659}">
      <dgm:prSet/>
      <dgm:spPr/>
      <dgm:t>
        <a:bodyPr/>
        <a:lstStyle/>
        <a:p>
          <a:endParaRPr lang="ru-RU"/>
        </a:p>
      </dgm:t>
    </dgm:pt>
    <dgm:pt modelId="{763AA559-2800-4406-929D-76EB7BB95271}" type="sibTrans" cxnId="{6232D0CF-D0A2-4A29-9736-26732089D659}">
      <dgm:prSet/>
      <dgm:spPr/>
      <dgm:t>
        <a:bodyPr/>
        <a:lstStyle/>
        <a:p>
          <a:endParaRPr lang="ru-RU"/>
        </a:p>
      </dgm:t>
    </dgm:pt>
    <dgm:pt modelId="{6CC7DCCF-CC87-4D93-A5E6-E0E43C914187}">
      <dgm:prSet custT="1"/>
      <dgm:spPr>
        <a:ln>
          <a:solidFill>
            <a:srgbClr val="FF0000"/>
          </a:solidFill>
        </a:ln>
      </dgm:spPr>
      <dgm:t>
        <a:bodyPr/>
        <a:lstStyle/>
        <a:p>
          <a:pPr algn="l" rtl="0"/>
          <a:r>
            <a:rPr lang="ru-RU" sz="1400" b="1" dirty="0" smtClean="0"/>
            <a:t>- «Поздравление с Днем защитника Отечества»,</a:t>
          </a:r>
          <a:br>
            <a:rPr lang="ru-RU" sz="1400" b="1" dirty="0" smtClean="0"/>
          </a:br>
          <a:r>
            <a:rPr lang="ru-RU" sz="1400" b="1" dirty="0" smtClean="0"/>
            <a:t>- «Поздравление с Международным женским днем», </a:t>
          </a:r>
          <a:br>
            <a:rPr lang="ru-RU" sz="1400" b="1" dirty="0" smtClean="0"/>
          </a:br>
          <a:r>
            <a:rPr lang="ru-RU" sz="1400" b="1" dirty="0" smtClean="0"/>
            <a:t>- «Поздравление с Днем строителя», </a:t>
          </a:r>
          <a:br>
            <a:rPr lang="ru-RU" sz="1400" b="1" dirty="0" smtClean="0"/>
          </a:br>
          <a:r>
            <a:rPr lang="ru-RU" sz="1400" b="1" dirty="0" smtClean="0"/>
            <a:t>- «Поздравление с Новым годом».</a:t>
          </a:r>
          <a:endParaRPr lang="ru-RU" sz="1400" b="1" dirty="0"/>
        </a:p>
      </dgm:t>
    </dgm:pt>
    <dgm:pt modelId="{3B549F0A-73A1-4081-B0CC-F5F58D03B01C}" type="parTrans" cxnId="{C9E66CE7-985B-4B6B-842F-E9C8D8C7147F}">
      <dgm:prSet/>
      <dgm:spPr/>
      <dgm:t>
        <a:bodyPr/>
        <a:lstStyle/>
        <a:p>
          <a:endParaRPr lang="ru-RU"/>
        </a:p>
      </dgm:t>
    </dgm:pt>
    <dgm:pt modelId="{5F9854B4-24DE-4FF2-BF2E-E975E08D06DE}" type="sibTrans" cxnId="{C9E66CE7-985B-4B6B-842F-E9C8D8C7147F}">
      <dgm:prSet/>
      <dgm:spPr/>
      <dgm:t>
        <a:bodyPr/>
        <a:lstStyle/>
        <a:p>
          <a:endParaRPr lang="ru-RU"/>
        </a:p>
      </dgm:t>
    </dgm:pt>
    <dgm:pt modelId="{F3797B16-930F-46E0-8863-33144A10C770}" type="pres">
      <dgm:prSet presAssocID="{1E54B79B-263F-4CD7-BB0A-AE8FEF5A85B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A3567A-0D1A-4C3B-A135-AD68522B23CF}" type="pres">
      <dgm:prSet presAssocID="{68D79D0C-8D40-4A66-B100-0E6C5FD1B747}" presName="node" presStyleLbl="node1" presStyleIdx="0" presStyleCnt="2" custScaleX="124732" custScale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FE645C-7DA2-4FAF-8BD5-71A9303B2571}" type="pres">
      <dgm:prSet presAssocID="{763AA559-2800-4406-929D-76EB7BB95271}" presName="sibTrans" presStyleLbl="sibTrans2D1" presStyleIdx="0" presStyleCnt="1"/>
      <dgm:spPr/>
      <dgm:t>
        <a:bodyPr/>
        <a:lstStyle/>
        <a:p>
          <a:endParaRPr lang="ru-RU"/>
        </a:p>
      </dgm:t>
    </dgm:pt>
    <dgm:pt modelId="{AD6202BF-5676-4DD6-A41A-50B17DDEB3A6}" type="pres">
      <dgm:prSet presAssocID="{763AA559-2800-4406-929D-76EB7BB95271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1AA92B42-1217-4880-A581-DCC7BF6FE6A6}" type="pres">
      <dgm:prSet presAssocID="{6CC7DCCF-CC87-4D93-A5E6-E0E43C914187}" presName="node" presStyleLbl="node1" presStyleIdx="1" presStyleCnt="2" custScaleX="251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3E4458-0DA9-4997-B1C1-353538838263}" type="presOf" srcId="{68D79D0C-8D40-4A66-B100-0E6C5FD1B747}" destId="{89A3567A-0D1A-4C3B-A135-AD68522B23CF}" srcOrd="0" destOrd="0" presId="urn:microsoft.com/office/officeart/2005/8/layout/process1"/>
    <dgm:cxn modelId="{C9E66CE7-985B-4B6B-842F-E9C8D8C7147F}" srcId="{1E54B79B-263F-4CD7-BB0A-AE8FEF5A85B3}" destId="{6CC7DCCF-CC87-4D93-A5E6-E0E43C914187}" srcOrd="1" destOrd="0" parTransId="{3B549F0A-73A1-4081-B0CC-F5F58D03B01C}" sibTransId="{5F9854B4-24DE-4FF2-BF2E-E975E08D06DE}"/>
    <dgm:cxn modelId="{7CAF5140-4055-4970-82C3-75AD1B7B91A0}" type="presOf" srcId="{763AA559-2800-4406-929D-76EB7BB95271}" destId="{D6FE645C-7DA2-4FAF-8BD5-71A9303B2571}" srcOrd="0" destOrd="0" presId="urn:microsoft.com/office/officeart/2005/8/layout/process1"/>
    <dgm:cxn modelId="{C7CF5EE1-3264-414E-BFC7-9305E1AAC06F}" type="presOf" srcId="{6CC7DCCF-CC87-4D93-A5E6-E0E43C914187}" destId="{1AA92B42-1217-4880-A581-DCC7BF6FE6A6}" srcOrd="0" destOrd="0" presId="urn:microsoft.com/office/officeart/2005/8/layout/process1"/>
    <dgm:cxn modelId="{9125A82D-B013-4122-A502-995CAAE49956}" type="presOf" srcId="{1E54B79B-263F-4CD7-BB0A-AE8FEF5A85B3}" destId="{F3797B16-930F-46E0-8863-33144A10C770}" srcOrd="0" destOrd="0" presId="urn:microsoft.com/office/officeart/2005/8/layout/process1"/>
    <dgm:cxn modelId="{6232D0CF-D0A2-4A29-9736-26732089D659}" srcId="{1E54B79B-263F-4CD7-BB0A-AE8FEF5A85B3}" destId="{68D79D0C-8D40-4A66-B100-0E6C5FD1B747}" srcOrd="0" destOrd="0" parTransId="{95F40E0E-021C-49EE-80C5-BB56A677C1C3}" sibTransId="{763AA559-2800-4406-929D-76EB7BB95271}"/>
    <dgm:cxn modelId="{ED1E8423-F16F-4A84-A96B-8A75A8A9FE7B}" type="presOf" srcId="{763AA559-2800-4406-929D-76EB7BB95271}" destId="{AD6202BF-5676-4DD6-A41A-50B17DDEB3A6}" srcOrd="1" destOrd="0" presId="urn:microsoft.com/office/officeart/2005/8/layout/process1"/>
    <dgm:cxn modelId="{2B185B94-94FE-4EFF-9E5E-080F796365E9}" type="presParOf" srcId="{F3797B16-930F-46E0-8863-33144A10C770}" destId="{89A3567A-0D1A-4C3B-A135-AD68522B23CF}" srcOrd="0" destOrd="0" presId="urn:microsoft.com/office/officeart/2005/8/layout/process1"/>
    <dgm:cxn modelId="{B250A401-11C6-4AF5-B84C-F96703E69E03}" type="presParOf" srcId="{F3797B16-930F-46E0-8863-33144A10C770}" destId="{D6FE645C-7DA2-4FAF-8BD5-71A9303B2571}" srcOrd="1" destOrd="0" presId="urn:microsoft.com/office/officeart/2005/8/layout/process1"/>
    <dgm:cxn modelId="{B17610A9-2470-4147-A23D-FAFE75D68825}" type="presParOf" srcId="{D6FE645C-7DA2-4FAF-8BD5-71A9303B2571}" destId="{AD6202BF-5676-4DD6-A41A-50B17DDEB3A6}" srcOrd="0" destOrd="0" presId="urn:microsoft.com/office/officeart/2005/8/layout/process1"/>
    <dgm:cxn modelId="{76F2426D-9403-4903-B34C-1F47539DD6E4}" type="presParOf" srcId="{F3797B16-930F-46E0-8863-33144A10C770}" destId="{1AA92B42-1217-4880-A581-DCC7BF6FE6A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8EB3F4D-C4DE-4446-ABC3-0264264E8DDD}" type="doc">
      <dgm:prSet loTypeId="urn:microsoft.com/office/officeart/2005/8/layout/venn1" loCatId="relationship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251F0DD-8EA6-44CF-8CAF-2EF6262F3B9F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rtl="0"/>
          <a:r>
            <a:rPr lang="ru-RU" sz="1200" b="1" dirty="0" smtClean="0"/>
            <a:t>В Обществе разработано и внедрено Положение об оплате труда и премировании работников.</a:t>
          </a:r>
          <a:endParaRPr lang="ru-RU" sz="1200" b="1" dirty="0"/>
        </a:p>
      </dgm:t>
    </dgm:pt>
    <dgm:pt modelId="{E74A8E67-945B-41AF-B226-C97EBB6F25D7}" type="parTrans" cxnId="{C52D50BF-51F2-4A8E-B062-2B231219AB41}">
      <dgm:prSet/>
      <dgm:spPr/>
      <dgm:t>
        <a:bodyPr/>
        <a:lstStyle/>
        <a:p>
          <a:endParaRPr lang="ru-RU"/>
        </a:p>
      </dgm:t>
    </dgm:pt>
    <dgm:pt modelId="{65522937-FA23-402A-A6B1-16772F81C22F}" type="sibTrans" cxnId="{C52D50BF-51F2-4A8E-B062-2B231219AB41}">
      <dgm:prSet/>
      <dgm:spPr/>
      <dgm:t>
        <a:bodyPr/>
        <a:lstStyle/>
        <a:p>
          <a:endParaRPr lang="ru-RU"/>
        </a:p>
      </dgm:t>
    </dgm:pt>
    <dgm:pt modelId="{41DD5ADC-0BC1-42BF-9407-35A79AE2A937}">
      <dgm:prSet custT="1"/>
      <dgm:spPr>
        <a:solidFill>
          <a:schemeClr val="accent5">
            <a:lumMod val="20000"/>
            <a:lumOff val="80000"/>
            <a:alpha val="50000"/>
          </a:schemeClr>
        </a:solidFill>
      </dgm:spPr>
      <dgm:t>
        <a:bodyPr/>
        <a:lstStyle/>
        <a:p>
          <a:pPr rtl="0"/>
          <a:r>
            <a:rPr lang="ru-RU" sz="1200" b="1" dirty="0" smtClean="0"/>
            <a:t>Премирование работников осуществляется в результате оценки выполнения показателей премирования.</a:t>
          </a:r>
          <a:endParaRPr lang="ru-RU" sz="1200" b="1" dirty="0"/>
        </a:p>
      </dgm:t>
    </dgm:pt>
    <dgm:pt modelId="{697FB330-83F9-4905-8395-AACCBFC08A3C}" type="parTrans" cxnId="{2D13133D-9720-4436-BE3F-C79A15CC5E91}">
      <dgm:prSet/>
      <dgm:spPr/>
      <dgm:t>
        <a:bodyPr/>
        <a:lstStyle/>
        <a:p>
          <a:endParaRPr lang="ru-RU"/>
        </a:p>
      </dgm:t>
    </dgm:pt>
    <dgm:pt modelId="{4ECEC503-B076-44CC-AE05-40C16FFEB513}" type="sibTrans" cxnId="{2D13133D-9720-4436-BE3F-C79A15CC5E91}">
      <dgm:prSet/>
      <dgm:spPr/>
      <dgm:t>
        <a:bodyPr/>
        <a:lstStyle/>
        <a:p>
          <a:endParaRPr lang="ru-RU"/>
        </a:p>
      </dgm:t>
    </dgm:pt>
    <dgm:pt modelId="{9868561A-311D-48B5-9F75-7CB9FB5284E6}">
      <dgm:prSet custT="1"/>
      <dgm:spPr>
        <a:solidFill>
          <a:schemeClr val="accent5">
            <a:lumMod val="20000"/>
            <a:lumOff val="80000"/>
            <a:alpha val="50000"/>
          </a:schemeClr>
        </a:solidFill>
      </dgm:spPr>
      <dgm:t>
        <a:bodyPr/>
        <a:lstStyle/>
        <a:p>
          <a:pPr algn="ctr" rtl="0">
            <a:lnSpc>
              <a:spcPct val="100000"/>
            </a:lnSpc>
            <a:spcAft>
              <a:spcPts val="0"/>
            </a:spcAft>
          </a:pPr>
          <a:endParaRPr lang="ru-RU" sz="1000" b="1" dirty="0" smtClean="0"/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050" b="1" dirty="0" smtClean="0"/>
            <a:t>Система оплаты труда и материального стимулирования в Обществе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050" b="1" dirty="0" smtClean="0"/>
            <a:t> включает в себя: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050" b="1" dirty="0" smtClean="0"/>
            <a:t>месячные должностные оклады;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050" b="1" dirty="0" smtClean="0"/>
            <a:t>надбавки (доплаты) к должностным окладам;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050" b="1" dirty="0" smtClean="0"/>
            <a:t>вознаграждение за выслугу лет;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050" b="1" dirty="0" smtClean="0"/>
            <a:t>ежемесячная премия,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050" b="1" dirty="0" smtClean="0"/>
            <a:t>премия по итогам работы за квартал, премия по итогам работы за год;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050" b="1" dirty="0" smtClean="0"/>
            <a:t>единовременные премии;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050" b="1" dirty="0" smtClean="0"/>
            <a:t> единовременные вознаграждения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050" b="1" dirty="0" smtClean="0"/>
            <a:t> к юбилеям;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050" b="1" dirty="0" smtClean="0"/>
            <a:t>материальная помощь</a:t>
          </a:r>
          <a:r>
            <a:rPr lang="ru-RU" sz="1000" b="1" dirty="0" smtClean="0"/>
            <a:t>.</a:t>
          </a:r>
        </a:p>
        <a:p>
          <a:pPr algn="ctr" rtl="0">
            <a:lnSpc>
              <a:spcPct val="100000"/>
            </a:lnSpc>
            <a:spcAft>
              <a:spcPts val="0"/>
            </a:spcAft>
          </a:pPr>
          <a:r>
            <a:rPr lang="ru-RU" sz="1000" b="1" dirty="0" smtClean="0"/>
            <a:t> </a:t>
          </a:r>
          <a:endParaRPr lang="ru-RU" sz="1000" b="1" dirty="0"/>
        </a:p>
      </dgm:t>
    </dgm:pt>
    <dgm:pt modelId="{7A58BAAE-E0DA-455F-A614-627A6FB6177D}" type="parTrans" cxnId="{1C0ABB71-D496-4B0C-8070-11323AC6B12A}">
      <dgm:prSet/>
      <dgm:spPr/>
      <dgm:t>
        <a:bodyPr/>
        <a:lstStyle/>
        <a:p>
          <a:endParaRPr lang="ru-RU"/>
        </a:p>
      </dgm:t>
    </dgm:pt>
    <dgm:pt modelId="{F8D0608D-8979-451A-997E-2C6E1F5C337C}" type="sibTrans" cxnId="{1C0ABB71-D496-4B0C-8070-11323AC6B12A}">
      <dgm:prSet/>
      <dgm:spPr/>
      <dgm:t>
        <a:bodyPr/>
        <a:lstStyle/>
        <a:p>
          <a:endParaRPr lang="ru-RU"/>
        </a:p>
      </dgm:t>
    </dgm:pt>
    <dgm:pt modelId="{82C2167A-8F2B-404C-BEB5-0008A47E81CA}" type="pres">
      <dgm:prSet presAssocID="{68EB3F4D-C4DE-4446-ABC3-0264264E8DD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72B55A-A236-425A-BD80-FB5E5503035F}" type="pres">
      <dgm:prSet presAssocID="{0251F0DD-8EA6-44CF-8CAF-2EF6262F3B9F}" presName="circ1" presStyleLbl="vennNode1" presStyleIdx="0" presStyleCnt="3" custScaleX="73478" custScaleY="73478" custLinFactNeighborX="4720" custLinFactNeighborY="-1299"/>
      <dgm:spPr/>
      <dgm:t>
        <a:bodyPr/>
        <a:lstStyle/>
        <a:p>
          <a:endParaRPr lang="ru-RU"/>
        </a:p>
      </dgm:t>
    </dgm:pt>
    <dgm:pt modelId="{76654DF8-7956-491A-A767-D4F618ECA980}" type="pres">
      <dgm:prSet presAssocID="{0251F0DD-8EA6-44CF-8CAF-2EF6262F3B9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685CC2-6A52-4DD0-BC05-F1D59169BF10}" type="pres">
      <dgm:prSet presAssocID="{41DD5ADC-0BC1-42BF-9407-35A79AE2A937}" presName="circ2" presStyleLbl="vennNode1" presStyleIdx="1" presStyleCnt="3" custScaleX="83974" custScaleY="83973" custLinFactNeighborX="11679" custLinFactNeighborY="-2913"/>
      <dgm:spPr/>
      <dgm:t>
        <a:bodyPr/>
        <a:lstStyle/>
        <a:p>
          <a:endParaRPr lang="ru-RU"/>
        </a:p>
      </dgm:t>
    </dgm:pt>
    <dgm:pt modelId="{ECF66394-4485-48BC-989E-673B2A9D7B13}" type="pres">
      <dgm:prSet presAssocID="{41DD5ADC-0BC1-42BF-9407-35A79AE2A93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BE095-4D8B-4147-8162-4D57677FD1AF}" type="pres">
      <dgm:prSet presAssocID="{9868561A-311D-48B5-9F75-7CB9FB5284E6}" presName="circ3" presStyleLbl="vennNode1" presStyleIdx="2" presStyleCnt="3" custScaleX="136458" custScaleY="136458" custLinFactNeighborX="-35309" custLinFactNeighborY="-3439"/>
      <dgm:spPr/>
      <dgm:t>
        <a:bodyPr/>
        <a:lstStyle/>
        <a:p>
          <a:endParaRPr lang="ru-RU"/>
        </a:p>
      </dgm:t>
    </dgm:pt>
    <dgm:pt modelId="{E1BF7E36-ADDA-4F37-A3C2-FD234822D43F}" type="pres">
      <dgm:prSet presAssocID="{9868561A-311D-48B5-9F75-7CB9FB5284E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D39E52-628D-4EA3-B239-7A3EE7A18785}" type="presOf" srcId="{0251F0DD-8EA6-44CF-8CAF-2EF6262F3B9F}" destId="{E772B55A-A236-425A-BD80-FB5E5503035F}" srcOrd="0" destOrd="0" presId="urn:microsoft.com/office/officeart/2005/8/layout/venn1"/>
    <dgm:cxn modelId="{25AD92FE-8AB5-46FA-AE13-DF6E554C733D}" type="presOf" srcId="{68EB3F4D-C4DE-4446-ABC3-0264264E8DDD}" destId="{82C2167A-8F2B-404C-BEB5-0008A47E81CA}" srcOrd="0" destOrd="0" presId="urn:microsoft.com/office/officeart/2005/8/layout/venn1"/>
    <dgm:cxn modelId="{2D13133D-9720-4436-BE3F-C79A15CC5E91}" srcId="{68EB3F4D-C4DE-4446-ABC3-0264264E8DDD}" destId="{41DD5ADC-0BC1-42BF-9407-35A79AE2A937}" srcOrd="1" destOrd="0" parTransId="{697FB330-83F9-4905-8395-AACCBFC08A3C}" sibTransId="{4ECEC503-B076-44CC-AE05-40C16FFEB513}"/>
    <dgm:cxn modelId="{C52D50BF-51F2-4A8E-B062-2B231219AB41}" srcId="{68EB3F4D-C4DE-4446-ABC3-0264264E8DDD}" destId="{0251F0DD-8EA6-44CF-8CAF-2EF6262F3B9F}" srcOrd="0" destOrd="0" parTransId="{E74A8E67-945B-41AF-B226-C97EBB6F25D7}" sibTransId="{65522937-FA23-402A-A6B1-16772F81C22F}"/>
    <dgm:cxn modelId="{5C7B829D-FDE3-443C-B39D-184FC4F5DEB1}" type="presOf" srcId="{41DD5ADC-0BC1-42BF-9407-35A79AE2A937}" destId="{8D685CC2-6A52-4DD0-BC05-F1D59169BF10}" srcOrd="0" destOrd="0" presId="urn:microsoft.com/office/officeart/2005/8/layout/venn1"/>
    <dgm:cxn modelId="{1C0ABB71-D496-4B0C-8070-11323AC6B12A}" srcId="{68EB3F4D-C4DE-4446-ABC3-0264264E8DDD}" destId="{9868561A-311D-48B5-9F75-7CB9FB5284E6}" srcOrd="2" destOrd="0" parTransId="{7A58BAAE-E0DA-455F-A614-627A6FB6177D}" sibTransId="{F8D0608D-8979-451A-997E-2C6E1F5C337C}"/>
    <dgm:cxn modelId="{7F3941EB-2AE6-4DA9-82E9-14BFB5ECE108}" type="presOf" srcId="{0251F0DD-8EA6-44CF-8CAF-2EF6262F3B9F}" destId="{76654DF8-7956-491A-A767-D4F618ECA980}" srcOrd="1" destOrd="0" presId="urn:microsoft.com/office/officeart/2005/8/layout/venn1"/>
    <dgm:cxn modelId="{D249FC62-8F88-4837-BF84-46D3A06B4224}" type="presOf" srcId="{41DD5ADC-0BC1-42BF-9407-35A79AE2A937}" destId="{ECF66394-4485-48BC-989E-673B2A9D7B13}" srcOrd="1" destOrd="0" presId="urn:microsoft.com/office/officeart/2005/8/layout/venn1"/>
    <dgm:cxn modelId="{254C64E6-8991-4274-A0D9-26E3769231F3}" type="presOf" srcId="{9868561A-311D-48B5-9F75-7CB9FB5284E6}" destId="{EA8BE095-4D8B-4147-8162-4D57677FD1AF}" srcOrd="0" destOrd="0" presId="urn:microsoft.com/office/officeart/2005/8/layout/venn1"/>
    <dgm:cxn modelId="{6788EC9B-3C8D-4982-A7BE-EA6BCFAD0A82}" type="presOf" srcId="{9868561A-311D-48B5-9F75-7CB9FB5284E6}" destId="{E1BF7E36-ADDA-4F37-A3C2-FD234822D43F}" srcOrd="1" destOrd="0" presId="urn:microsoft.com/office/officeart/2005/8/layout/venn1"/>
    <dgm:cxn modelId="{1EDD37A3-0F86-419A-9987-765345655EF7}" type="presParOf" srcId="{82C2167A-8F2B-404C-BEB5-0008A47E81CA}" destId="{E772B55A-A236-425A-BD80-FB5E5503035F}" srcOrd="0" destOrd="0" presId="urn:microsoft.com/office/officeart/2005/8/layout/venn1"/>
    <dgm:cxn modelId="{6B5A94EC-0945-41B0-9AA8-126819A33C19}" type="presParOf" srcId="{82C2167A-8F2B-404C-BEB5-0008A47E81CA}" destId="{76654DF8-7956-491A-A767-D4F618ECA980}" srcOrd="1" destOrd="0" presId="urn:microsoft.com/office/officeart/2005/8/layout/venn1"/>
    <dgm:cxn modelId="{7B3EDCD0-CCC0-4EF5-A0C3-B87E958ED2D1}" type="presParOf" srcId="{82C2167A-8F2B-404C-BEB5-0008A47E81CA}" destId="{8D685CC2-6A52-4DD0-BC05-F1D59169BF10}" srcOrd="2" destOrd="0" presId="urn:microsoft.com/office/officeart/2005/8/layout/venn1"/>
    <dgm:cxn modelId="{6EB97E5C-5399-4E88-8183-05F48F78AAEE}" type="presParOf" srcId="{82C2167A-8F2B-404C-BEB5-0008A47E81CA}" destId="{ECF66394-4485-48BC-989E-673B2A9D7B13}" srcOrd="3" destOrd="0" presId="urn:microsoft.com/office/officeart/2005/8/layout/venn1"/>
    <dgm:cxn modelId="{98233AAB-8C9C-4C61-BC1A-D0EAAC6ACCE6}" type="presParOf" srcId="{82C2167A-8F2B-404C-BEB5-0008A47E81CA}" destId="{EA8BE095-4D8B-4147-8162-4D57677FD1AF}" srcOrd="4" destOrd="0" presId="urn:microsoft.com/office/officeart/2005/8/layout/venn1"/>
    <dgm:cxn modelId="{B7D208C9-6DF6-4C20-A9A0-DFA8E71D2BCD}" type="presParOf" srcId="{82C2167A-8F2B-404C-BEB5-0008A47E81CA}" destId="{E1BF7E36-ADDA-4F37-A3C2-FD234822D43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0EE550A-2F9E-41AD-A7F6-9AAFBDE14663}" type="doc">
      <dgm:prSet loTypeId="urn:microsoft.com/office/officeart/2005/8/layout/vList4#1" loCatId="picture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B4CCE1D-132F-47F1-9EF3-D0F540B44F32}">
      <dgm:prSet custT="1"/>
      <dgm:spPr/>
      <dgm:t>
        <a:bodyPr/>
        <a:lstStyle/>
        <a:p>
          <a:r>
            <a:rPr lang="ru-RU" sz="1000" b="0" dirty="0" smtClean="0">
              <a:solidFill>
                <a:schemeClr val="tx1"/>
              </a:solidFill>
            </a:rPr>
            <a:t>- выполнение ежеквартального плана выполнения СМР нарастающим итогом с начала года, выполнение ежеквартального плана ввода жилья нарастающим итогом с начала года; </a:t>
          </a:r>
        </a:p>
        <a:p>
          <a:r>
            <a:rPr lang="ru-RU" sz="1000" b="0" dirty="0" smtClean="0">
              <a:solidFill>
                <a:schemeClr val="tx1"/>
              </a:solidFill>
            </a:rPr>
            <a:t>- выполнение ежеквартального плана продаж по итогам работы за квартал; </a:t>
          </a:r>
        </a:p>
        <a:p>
          <a:r>
            <a:rPr lang="ru-RU" sz="1000" b="0" dirty="0" smtClean="0">
              <a:solidFill>
                <a:schemeClr val="tx1"/>
              </a:solidFill>
            </a:rPr>
            <a:t>- выполнение ежеквартального плана поступления прочих собственных поступлений (статьи собственных поступлений:  платежи по займам и закладным на балансе АО «МИК»; </a:t>
          </a:r>
        </a:p>
        <a:p>
          <a:r>
            <a:rPr lang="ru-RU" sz="1000" b="0" dirty="0" smtClean="0">
              <a:solidFill>
                <a:schemeClr val="tx1"/>
              </a:solidFill>
            </a:rPr>
            <a:t>- получение положительного финансового результата за отчетный период; </a:t>
          </a:r>
        </a:p>
        <a:p>
          <a:r>
            <a:rPr lang="ru-RU" sz="1000" b="0" dirty="0" smtClean="0">
              <a:solidFill>
                <a:schemeClr val="tx1"/>
              </a:solidFill>
            </a:rPr>
            <a:t>- отсутствие случаев причинения убытков Обществу в результате предъявления обоснованных претензий проверяющих, контролирующих, надзорных органов за нарушения действующего законодательства при осуществлении Обществом предусмотренных Уставом видов деятельности.</a:t>
          </a:r>
          <a:endParaRPr lang="ru-RU" sz="1000" b="0" dirty="0">
            <a:solidFill>
              <a:schemeClr val="tx1"/>
            </a:solidFill>
          </a:endParaRPr>
        </a:p>
      </dgm:t>
    </dgm:pt>
    <dgm:pt modelId="{568D53D7-9236-4C81-8DED-A65505E528C9}" type="parTrans" cxnId="{8B0904FB-8E3A-4443-ACE7-438328238430}">
      <dgm:prSet/>
      <dgm:spPr/>
      <dgm:t>
        <a:bodyPr/>
        <a:lstStyle/>
        <a:p>
          <a:endParaRPr lang="ru-RU"/>
        </a:p>
      </dgm:t>
    </dgm:pt>
    <dgm:pt modelId="{F6B065A2-44DC-492C-A86D-56B04DC5224D}" type="sibTrans" cxnId="{8B0904FB-8E3A-4443-ACE7-438328238430}">
      <dgm:prSet/>
      <dgm:spPr/>
      <dgm:t>
        <a:bodyPr/>
        <a:lstStyle/>
        <a:p>
          <a:endParaRPr lang="ru-RU"/>
        </a:p>
      </dgm:t>
    </dgm:pt>
    <dgm:pt modelId="{6061240B-4E2F-42A9-A1BD-BE44D9E70225}">
      <dgm:prSet custT="1"/>
      <dgm:spPr/>
      <dgm:t>
        <a:bodyPr/>
        <a:lstStyle/>
        <a:p>
          <a:r>
            <a:rPr lang="ru-RU" sz="1200" dirty="0" smtClean="0">
              <a:solidFill>
                <a:schemeClr val="tx1"/>
              </a:solidFill>
            </a:rPr>
            <a:t>- выполнение годового плана ввода жилья;</a:t>
          </a:r>
        </a:p>
        <a:p>
          <a:r>
            <a:rPr lang="ru-RU" sz="1200" dirty="0" smtClean="0">
              <a:solidFill>
                <a:schemeClr val="tx1"/>
              </a:solidFill>
            </a:rPr>
            <a:t>- выполнение годового плана СМР;</a:t>
          </a:r>
        </a:p>
        <a:p>
          <a:r>
            <a:rPr lang="ru-RU" sz="1200" dirty="0" smtClean="0">
              <a:solidFill>
                <a:schemeClr val="tx1"/>
              </a:solidFill>
            </a:rPr>
            <a:t>- выполнение годового плана продаж;</a:t>
          </a:r>
        </a:p>
        <a:p>
          <a:r>
            <a:rPr lang="ru-RU" sz="1200" dirty="0" smtClean="0">
              <a:solidFill>
                <a:schemeClr val="tx1"/>
              </a:solidFill>
            </a:rPr>
            <a:t>- получение положительного финансового результата за отчетный период.</a:t>
          </a:r>
          <a:endParaRPr lang="ru-RU" sz="1200" dirty="0">
            <a:solidFill>
              <a:schemeClr val="tx1"/>
            </a:solidFill>
          </a:endParaRPr>
        </a:p>
      </dgm:t>
    </dgm:pt>
    <dgm:pt modelId="{DF85AA0C-525D-47B5-BE8A-DD4655658656}" type="parTrans" cxnId="{6C86C4C9-7C8A-4C5C-A186-1D4D9C1F9640}">
      <dgm:prSet/>
      <dgm:spPr/>
      <dgm:t>
        <a:bodyPr/>
        <a:lstStyle/>
        <a:p>
          <a:endParaRPr lang="ru-RU"/>
        </a:p>
      </dgm:t>
    </dgm:pt>
    <dgm:pt modelId="{BE5A0E7E-79E7-4F63-AF75-3836C21CA302}" type="sibTrans" cxnId="{6C86C4C9-7C8A-4C5C-A186-1D4D9C1F9640}">
      <dgm:prSet/>
      <dgm:spPr/>
      <dgm:t>
        <a:bodyPr/>
        <a:lstStyle/>
        <a:p>
          <a:endParaRPr lang="ru-RU"/>
        </a:p>
      </dgm:t>
    </dgm:pt>
    <dgm:pt modelId="{C060C0CC-5CD7-48A8-8F5D-A1F506ECCA60}">
      <dgm:prSet custT="1"/>
      <dgm:spPr/>
      <dgm:t>
        <a:bodyPr/>
        <a:lstStyle/>
        <a:p>
          <a:pPr algn="just" rtl="0">
            <a:lnSpc>
              <a:spcPct val="100000"/>
            </a:lnSpc>
            <a:spcAft>
              <a:spcPts val="0"/>
            </a:spcAft>
          </a:pPr>
          <a:r>
            <a:rPr lang="en-US" sz="1200" dirty="0" smtClean="0">
              <a:solidFill>
                <a:schemeClr val="tx1"/>
              </a:solidFill>
            </a:rPr>
            <a:t>-</a:t>
          </a:r>
          <a:r>
            <a:rPr lang="ru-RU" sz="1200" dirty="0" smtClean="0">
              <a:solidFill>
                <a:schemeClr val="tx1"/>
              </a:solidFill>
            </a:rPr>
            <a:t>выполнение ежемесячного плана выполнения СМР;</a:t>
          </a:r>
          <a:endParaRPr lang="en-US" sz="1200" dirty="0" smtClean="0">
            <a:solidFill>
              <a:schemeClr val="tx1"/>
            </a:solidFill>
          </a:endParaRPr>
        </a:p>
        <a:p>
          <a:pPr algn="just" rtl="0">
            <a:lnSpc>
              <a:spcPct val="100000"/>
            </a:lnSpc>
            <a:spcAft>
              <a:spcPts val="0"/>
            </a:spcAft>
          </a:pPr>
          <a:r>
            <a:rPr lang="en-US" sz="1200" dirty="0" smtClean="0">
              <a:solidFill>
                <a:schemeClr val="tx1"/>
              </a:solidFill>
            </a:rPr>
            <a:t>-</a:t>
          </a:r>
          <a:r>
            <a:rPr lang="ru-RU" sz="1200" dirty="0" smtClean="0">
              <a:solidFill>
                <a:schemeClr val="tx1"/>
              </a:solidFill>
            </a:rPr>
            <a:t>выполнение ежемесячного плана продаж (</a:t>
          </a:r>
          <a:r>
            <a:rPr lang="ru-RU" sz="1200" dirty="0" err="1" smtClean="0">
              <a:solidFill>
                <a:schemeClr val="tx1"/>
              </a:solidFill>
            </a:rPr>
            <a:t>пообъектно</a:t>
          </a:r>
          <a:r>
            <a:rPr lang="ru-RU" sz="1200" dirty="0" smtClean="0">
              <a:solidFill>
                <a:schemeClr val="tx1"/>
              </a:solidFill>
            </a:rPr>
            <a:t>); </a:t>
          </a:r>
          <a:endParaRPr lang="en-US" sz="1200" dirty="0" smtClean="0">
            <a:solidFill>
              <a:schemeClr val="tx1"/>
            </a:solidFill>
          </a:endParaRPr>
        </a:p>
        <a:p>
          <a:pPr algn="just" rtl="0">
            <a:lnSpc>
              <a:spcPct val="100000"/>
            </a:lnSpc>
            <a:spcAft>
              <a:spcPts val="0"/>
            </a:spcAft>
          </a:pPr>
          <a:r>
            <a:rPr lang="en-US" sz="1200" dirty="0" smtClean="0">
              <a:solidFill>
                <a:schemeClr val="tx1"/>
              </a:solidFill>
            </a:rPr>
            <a:t>-</a:t>
          </a:r>
          <a:r>
            <a:rPr lang="ru-RU" sz="1200" dirty="0" smtClean="0">
              <a:solidFill>
                <a:schemeClr val="tx1"/>
              </a:solidFill>
            </a:rPr>
            <a:t>выполнение ежемесячного плана поступления прочих собственных поступлений</a:t>
          </a:r>
          <a:r>
            <a:rPr lang="en-US" sz="1200" dirty="0" smtClean="0">
              <a:solidFill>
                <a:schemeClr val="tx1"/>
              </a:solidFill>
            </a:rPr>
            <a:t>.</a:t>
          </a:r>
          <a:endParaRPr lang="ru-RU" sz="1200" b="1" dirty="0">
            <a:solidFill>
              <a:schemeClr val="tx1"/>
            </a:solidFill>
          </a:endParaRPr>
        </a:p>
      </dgm:t>
    </dgm:pt>
    <dgm:pt modelId="{47FF9884-ECE4-4437-8E43-C3889C8FAC72}" type="sibTrans" cxnId="{DDB72934-0509-402E-8A58-A39188634CEE}">
      <dgm:prSet/>
      <dgm:spPr/>
      <dgm:t>
        <a:bodyPr/>
        <a:lstStyle/>
        <a:p>
          <a:endParaRPr lang="ru-RU"/>
        </a:p>
      </dgm:t>
    </dgm:pt>
    <dgm:pt modelId="{29DDC8C1-C7D1-4AE9-B0A3-647F1D6838E4}" type="parTrans" cxnId="{DDB72934-0509-402E-8A58-A39188634CEE}">
      <dgm:prSet/>
      <dgm:spPr/>
      <dgm:t>
        <a:bodyPr/>
        <a:lstStyle/>
        <a:p>
          <a:endParaRPr lang="ru-RU"/>
        </a:p>
      </dgm:t>
    </dgm:pt>
    <dgm:pt modelId="{FD8DF0F0-12DE-4CA0-8553-02199A4488B4}" type="pres">
      <dgm:prSet presAssocID="{60EE550A-2F9E-41AD-A7F6-9AAFBDE1466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E611A22-7BD3-47D6-95D6-C30FD55F2468}" type="pres">
      <dgm:prSet presAssocID="{C060C0CC-5CD7-48A8-8F5D-A1F506ECCA60}" presName="comp" presStyleCnt="0"/>
      <dgm:spPr/>
      <dgm:t>
        <a:bodyPr/>
        <a:lstStyle/>
        <a:p>
          <a:endParaRPr lang="ru-RU"/>
        </a:p>
      </dgm:t>
    </dgm:pt>
    <dgm:pt modelId="{B7ECFFA2-2855-42C4-89D3-3C6B7934EEB6}" type="pres">
      <dgm:prSet presAssocID="{C060C0CC-5CD7-48A8-8F5D-A1F506ECCA60}" presName="box" presStyleLbl="node1" presStyleIdx="0" presStyleCnt="3"/>
      <dgm:spPr/>
      <dgm:t>
        <a:bodyPr/>
        <a:lstStyle/>
        <a:p>
          <a:endParaRPr lang="ru-RU"/>
        </a:p>
      </dgm:t>
    </dgm:pt>
    <dgm:pt modelId="{D25EA928-2964-4ABE-9FA0-5B8EC86B842A}" type="pres">
      <dgm:prSet presAssocID="{C060C0CC-5CD7-48A8-8F5D-A1F506ECCA60}" presName="img" presStyleLbl="fgImgPlace1" presStyleIdx="0" presStyleCnt="3" custFlipHor="1" custScaleX="3950" custLinFactNeighborX="-52006" custLinFactNeighborY="-550"/>
      <dgm:spPr/>
      <dgm:t>
        <a:bodyPr/>
        <a:lstStyle/>
        <a:p>
          <a:endParaRPr lang="ru-RU"/>
        </a:p>
      </dgm:t>
    </dgm:pt>
    <dgm:pt modelId="{198BE09A-3525-47E2-9FBE-A4704589F665}" type="pres">
      <dgm:prSet presAssocID="{C060C0CC-5CD7-48A8-8F5D-A1F506ECCA60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A2972-3B9A-44F0-8F1C-756D9A249B1A}" type="pres">
      <dgm:prSet presAssocID="{47FF9884-ECE4-4437-8E43-C3889C8FAC72}" presName="spacer" presStyleCnt="0"/>
      <dgm:spPr/>
      <dgm:t>
        <a:bodyPr/>
        <a:lstStyle/>
        <a:p>
          <a:endParaRPr lang="ru-RU"/>
        </a:p>
      </dgm:t>
    </dgm:pt>
    <dgm:pt modelId="{750C0553-7612-4421-BA66-31AC37CFCEF6}" type="pres">
      <dgm:prSet presAssocID="{EB4CCE1D-132F-47F1-9EF3-D0F540B44F32}" presName="comp" presStyleCnt="0"/>
      <dgm:spPr/>
      <dgm:t>
        <a:bodyPr/>
        <a:lstStyle/>
        <a:p>
          <a:endParaRPr lang="ru-RU"/>
        </a:p>
      </dgm:t>
    </dgm:pt>
    <dgm:pt modelId="{88B74DE8-8750-4D44-9124-811EB29CA374}" type="pres">
      <dgm:prSet presAssocID="{EB4CCE1D-132F-47F1-9EF3-D0F540B44F32}" presName="box" presStyleLbl="node1" presStyleIdx="1" presStyleCnt="3" custScaleY="150925"/>
      <dgm:spPr/>
      <dgm:t>
        <a:bodyPr/>
        <a:lstStyle/>
        <a:p>
          <a:endParaRPr lang="ru-RU"/>
        </a:p>
      </dgm:t>
    </dgm:pt>
    <dgm:pt modelId="{5B99ACEF-4CAE-4A54-9297-1448FD009F1D}" type="pres">
      <dgm:prSet presAssocID="{EB4CCE1D-132F-47F1-9EF3-D0F540B44F32}" presName="img" presStyleLbl="fgImgPlace1" presStyleIdx="1" presStyleCnt="3" custFlipHor="1" custScaleX="3950" custScaleY="101107" custLinFactNeighborX="-52006" custLinFactNeighborY="-2028"/>
      <dgm:spPr/>
      <dgm:t>
        <a:bodyPr/>
        <a:lstStyle/>
        <a:p>
          <a:endParaRPr lang="ru-RU"/>
        </a:p>
      </dgm:t>
    </dgm:pt>
    <dgm:pt modelId="{BDFC47BA-A1FB-42B2-8E27-7D37FDCE5A26}" type="pres">
      <dgm:prSet presAssocID="{EB4CCE1D-132F-47F1-9EF3-D0F540B44F32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E1C597-FCED-4C30-B946-C7A0F871ACED}" type="pres">
      <dgm:prSet presAssocID="{F6B065A2-44DC-492C-A86D-56B04DC5224D}" presName="spacer" presStyleCnt="0"/>
      <dgm:spPr/>
      <dgm:t>
        <a:bodyPr/>
        <a:lstStyle/>
        <a:p>
          <a:endParaRPr lang="ru-RU"/>
        </a:p>
      </dgm:t>
    </dgm:pt>
    <dgm:pt modelId="{B31008D7-3B7A-4C85-B7CD-1268170F3200}" type="pres">
      <dgm:prSet presAssocID="{6061240B-4E2F-42A9-A1BD-BE44D9E70225}" presName="comp" presStyleCnt="0"/>
      <dgm:spPr/>
      <dgm:t>
        <a:bodyPr/>
        <a:lstStyle/>
        <a:p>
          <a:endParaRPr lang="ru-RU"/>
        </a:p>
      </dgm:t>
    </dgm:pt>
    <dgm:pt modelId="{8642EE2A-035C-4961-A970-6BF4507665A4}" type="pres">
      <dgm:prSet presAssocID="{6061240B-4E2F-42A9-A1BD-BE44D9E70225}" presName="box" presStyleLbl="node1" presStyleIdx="2" presStyleCnt="3"/>
      <dgm:spPr/>
      <dgm:t>
        <a:bodyPr/>
        <a:lstStyle/>
        <a:p>
          <a:endParaRPr lang="ru-RU"/>
        </a:p>
      </dgm:t>
    </dgm:pt>
    <dgm:pt modelId="{4B812560-204F-46A3-9EA0-F84BAFB08AF1}" type="pres">
      <dgm:prSet presAssocID="{6061240B-4E2F-42A9-A1BD-BE44D9E70225}" presName="img" presStyleLbl="fgImgPlace1" presStyleIdx="2" presStyleCnt="3" custScaleX="4051" custLinFactNeighborX="-47955" custLinFactNeighborY="1361"/>
      <dgm:spPr/>
      <dgm:t>
        <a:bodyPr/>
        <a:lstStyle/>
        <a:p>
          <a:endParaRPr lang="ru-RU"/>
        </a:p>
      </dgm:t>
    </dgm:pt>
    <dgm:pt modelId="{1C8467F1-563D-4102-8E75-9E369949335C}" type="pres">
      <dgm:prSet presAssocID="{6061240B-4E2F-42A9-A1BD-BE44D9E7022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63A6FA-A184-415B-92AB-5AED45CC4F45}" type="presOf" srcId="{C060C0CC-5CD7-48A8-8F5D-A1F506ECCA60}" destId="{B7ECFFA2-2855-42C4-89D3-3C6B7934EEB6}" srcOrd="0" destOrd="0" presId="urn:microsoft.com/office/officeart/2005/8/layout/vList4#1"/>
    <dgm:cxn modelId="{D8BA0B45-F03A-4AEF-83A0-B7B5A083B713}" type="presOf" srcId="{60EE550A-2F9E-41AD-A7F6-9AAFBDE14663}" destId="{FD8DF0F0-12DE-4CA0-8553-02199A4488B4}" srcOrd="0" destOrd="0" presId="urn:microsoft.com/office/officeart/2005/8/layout/vList4#1"/>
    <dgm:cxn modelId="{DDB72934-0509-402E-8A58-A39188634CEE}" srcId="{60EE550A-2F9E-41AD-A7F6-9AAFBDE14663}" destId="{C060C0CC-5CD7-48A8-8F5D-A1F506ECCA60}" srcOrd="0" destOrd="0" parTransId="{29DDC8C1-C7D1-4AE9-B0A3-647F1D6838E4}" sibTransId="{47FF9884-ECE4-4437-8E43-C3889C8FAC72}"/>
    <dgm:cxn modelId="{B1548748-194C-4E3E-A630-A7B8EE431773}" type="presOf" srcId="{C060C0CC-5CD7-48A8-8F5D-A1F506ECCA60}" destId="{198BE09A-3525-47E2-9FBE-A4704589F665}" srcOrd="1" destOrd="0" presId="urn:microsoft.com/office/officeart/2005/8/layout/vList4#1"/>
    <dgm:cxn modelId="{FA053B05-14C1-4DD1-90BD-3CA8C467A472}" type="presOf" srcId="{6061240B-4E2F-42A9-A1BD-BE44D9E70225}" destId="{8642EE2A-035C-4961-A970-6BF4507665A4}" srcOrd="0" destOrd="0" presId="urn:microsoft.com/office/officeart/2005/8/layout/vList4#1"/>
    <dgm:cxn modelId="{740DA446-80D3-408E-8E1E-C225092D309C}" type="presOf" srcId="{6061240B-4E2F-42A9-A1BD-BE44D9E70225}" destId="{1C8467F1-563D-4102-8E75-9E369949335C}" srcOrd="1" destOrd="0" presId="urn:microsoft.com/office/officeart/2005/8/layout/vList4#1"/>
    <dgm:cxn modelId="{8B0904FB-8E3A-4443-ACE7-438328238430}" srcId="{60EE550A-2F9E-41AD-A7F6-9AAFBDE14663}" destId="{EB4CCE1D-132F-47F1-9EF3-D0F540B44F32}" srcOrd="1" destOrd="0" parTransId="{568D53D7-9236-4C81-8DED-A65505E528C9}" sibTransId="{F6B065A2-44DC-492C-A86D-56B04DC5224D}"/>
    <dgm:cxn modelId="{1F8B72FF-0440-4908-BD35-E4953EF8A31A}" type="presOf" srcId="{EB4CCE1D-132F-47F1-9EF3-D0F540B44F32}" destId="{88B74DE8-8750-4D44-9124-811EB29CA374}" srcOrd="0" destOrd="0" presId="urn:microsoft.com/office/officeart/2005/8/layout/vList4#1"/>
    <dgm:cxn modelId="{3DFEEEF5-50C9-4D97-909F-822FB591B4D7}" type="presOf" srcId="{EB4CCE1D-132F-47F1-9EF3-D0F540B44F32}" destId="{BDFC47BA-A1FB-42B2-8E27-7D37FDCE5A26}" srcOrd="1" destOrd="0" presId="urn:microsoft.com/office/officeart/2005/8/layout/vList4#1"/>
    <dgm:cxn modelId="{6C86C4C9-7C8A-4C5C-A186-1D4D9C1F9640}" srcId="{60EE550A-2F9E-41AD-A7F6-9AAFBDE14663}" destId="{6061240B-4E2F-42A9-A1BD-BE44D9E70225}" srcOrd="2" destOrd="0" parTransId="{DF85AA0C-525D-47B5-BE8A-DD4655658656}" sibTransId="{BE5A0E7E-79E7-4F63-AF75-3836C21CA302}"/>
    <dgm:cxn modelId="{58169C82-FC99-42BD-90AE-D0D0DEFB8E65}" type="presParOf" srcId="{FD8DF0F0-12DE-4CA0-8553-02199A4488B4}" destId="{3E611A22-7BD3-47D6-95D6-C30FD55F2468}" srcOrd="0" destOrd="0" presId="urn:microsoft.com/office/officeart/2005/8/layout/vList4#1"/>
    <dgm:cxn modelId="{776A4C8F-F29E-428D-92F2-31D05758AB24}" type="presParOf" srcId="{3E611A22-7BD3-47D6-95D6-C30FD55F2468}" destId="{B7ECFFA2-2855-42C4-89D3-3C6B7934EEB6}" srcOrd="0" destOrd="0" presId="urn:microsoft.com/office/officeart/2005/8/layout/vList4#1"/>
    <dgm:cxn modelId="{A8ADA52A-DE37-4467-9E36-9AB633EA4224}" type="presParOf" srcId="{3E611A22-7BD3-47D6-95D6-C30FD55F2468}" destId="{D25EA928-2964-4ABE-9FA0-5B8EC86B842A}" srcOrd="1" destOrd="0" presId="urn:microsoft.com/office/officeart/2005/8/layout/vList4#1"/>
    <dgm:cxn modelId="{B7D72719-50E5-4CB0-8D88-CD50FAA2FED1}" type="presParOf" srcId="{3E611A22-7BD3-47D6-95D6-C30FD55F2468}" destId="{198BE09A-3525-47E2-9FBE-A4704589F665}" srcOrd="2" destOrd="0" presId="urn:microsoft.com/office/officeart/2005/8/layout/vList4#1"/>
    <dgm:cxn modelId="{7F2845F8-E5CB-4DF5-AE33-EA0B64D899CD}" type="presParOf" srcId="{FD8DF0F0-12DE-4CA0-8553-02199A4488B4}" destId="{4DBA2972-3B9A-44F0-8F1C-756D9A249B1A}" srcOrd="1" destOrd="0" presId="urn:microsoft.com/office/officeart/2005/8/layout/vList4#1"/>
    <dgm:cxn modelId="{EC3C204E-21CE-45CC-8AC7-88B94B0385BA}" type="presParOf" srcId="{FD8DF0F0-12DE-4CA0-8553-02199A4488B4}" destId="{750C0553-7612-4421-BA66-31AC37CFCEF6}" srcOrd="2" destOrd="0" presId="urn:microsoft.com/office/officeart/2005/8/layout/vList4#1"/>
    <dgm:cxn modelId="{6520BCF6-DC0D-4545-9BE5-470F2BF803D2}" type="presParOf" srcId="{750C0553-7612-4421-BA66-31AC37CFCEF6}" destId="{88B74DE8-8750-4D44-9124-811EB29CA374}" srcOrd="0" destOrd="0" presId="urn:microsoft.com/office/officeart/2005/8/layout/vList4#1"/>
    <dgm:cxn modelId="{48D8C8A7-FB80-4139-9BCF-1A47B55441AD}" type="presParOf" srcId="{750C0553-7612-4421-BA66-31AC37CFCEF6}" destId="{5B99ACEF-4CAE-4A54-9297-1448FD009F1D}" srcOrd="1" destOrd="0" presId="urn:microsoft.com/office/officeart/2005/8/layout/vList4#1"/>
    <dgm:cxn modelId="{EC508032-D1A6-413D-980D-F71C5A6D8FDE}" type="presParOf" srcId="{750C0553-7612-4421-BA66-31AC37CFCEF6}" destId="{BDFC47BA-A1FB-42B2-8E27-7D37FDCE5A26}" srcOrd="2" destOrd="0" presId="urn:microsoft.com/office/officeart/2005/8/layout/vList4#1"/>
    <dgm:cxn modelId="{D40E65AF-194D-410C-BE05-3EA9203987D0}" type="presParOf" srcId="{FD8DF0F0-12DE-4CA0-8553-02199A4488B4}" destId="{6BE1C597-FCED-4C30-B946-C7A0F871ACED}" srcOrd="3" destOrd="0" presId="urn:microsoft.com/office/officeart/2005/8/layout/vList4#1"/>
    <dgm:cxn modelId="{0D78B57B-CC1D-4BC6-AA4A-49A1E78BF77E}" type="presParOf" srcId="{FD8DF0F0-12DE-4CA0-8553-02199A4488B4}" destId="{B31008D7-3B7A-4C85-B7CD-1268170F3200}" srcOrd="4" destOrd="0" presId="urn:microsoft.com/office/officeart/2005/8/layout/vList4#1"/>
    <dgm:cxn modelId="{6CFEFC93-706D-49C1-8D7D-F840FC436BFD}" type="presParOf" srcId="{B31008D7-3B7A-4C85-B7CD-1268170F3200}" destId="{8642EE2A-035C-4961-A970-6BF4507665A4}" srcOrd="0" destOrd="0" presId="urn:microsoft.com/office/officeart/2005/8/layout/vList4#1"/>
    <dgm:cxn modelId="{8E5DBF67-A514-4E8D-93E0-D0C8C7D6F702}" type="presParOf" srcId="{B31008D7-3B7A-4C85-B7CD-1268170F3200}" destId="{4B812560-204F-46A3-9EA0-F84BAFB08AF1}" srcOrd="1" destOrd="0" presId="urn:microsoft.com/office/officeart/2005/8/layout/vList4#1"/>
    <dgm:cxn modelId="{AD97FC46-1CAD-4282-8679-DFDA9EE474E6}" type="presParOf" srcId="{B31008D7-3B7A-4C85-B7CD-1268170F3200}" destId="{1C8467F1-563D-4102-8E75-9E369949335C}" srcOrd="2" destOrd="0" presId="urn:microsoft.com/office/officeart/2005/8/layout/vList4#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5607210-653C-4526-B2C4-8ACE13353DC3}" type="doc">
      <dgm:prSet loTypeId="urn:microsoft.com/office/officeart/2005/8/layout/bProcess4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710855A-FD6D-4955-8D1F-D5A4CA3308B0}">
      <dgm:prSet custT="1"/>
      <dgm:spPr/>
      <dgm:t>
        <a:bodyPr/>
        <a:lstStyle/>
        <a:p>
          <a:pPr rtl="0"/>
          <a:r>
            <a:rPr lang="ru-RU" sz="1600" b="1" u="sng" dirty="0" smtClean="0">
              <a:solidFill>
                <a:schemeClr val="tx1"/>
              </a:solidFill>
              <a:effectLst/>
            </a:rPr>
            <a:t>Результаты опроса работников АО «МИК»:</a:t>
          </a:r>
          <a:endParaRPr lang="ru-RU" sz="1600" b="1" u="sng" dirty="0">
            <a:solidFill>
              <a:schemeClr val="tx1"/>
            </a:solidFill>
            <a:effectLst/>
          </a:endParaRPr>
        </a:p>
      </dgm:t>
    </dgm:pt>
    <dgm:pt modelId="{95D77EE1-4FDB-45B1-B73F-D3CDF90C65BE}" type="parTrans" cxnId="{3D5927AA-5EA6-4C6C-85C9-C913B0EFDEE4}">
      <dgm:prSet/>
      <dgm:spPr/>
      <dgm:t>
        <a:bodyPr/>
        <a:lstStyle/>
        <a:p>
          <a:endParaRPr lang="ru-RU"/>
        </a:p>
      </dgm:t>
    </dgm:pt>
    <dgm:pt modelId="{6F69E827-2301-4347-B862-ED448358B084}" type="sibTrans" cxnId="{3D5927AA-5EA6-4C6C-85C9-C913B0EFDEE4}">
      <dgm:prSet/>
      <dgm:spPr/>
      <dgm:t>
        <a:bodyPr/>
        <a:lstStyle/>
        <a:p>
          <a:endParaRPr lang="ru-RU"/>
        </a:p>
      </dgm:t>
    </dgm:pt>
    <dgm:pt modelId="{BE6DA39C-26B3-48F7-871A-49E5693C962D}">
      <dgm:prSet custT="1"/>
      <dgm:spPr/>
      <dgm:t>
        <a:bodyPr/>
        <a:lstStyle/>
        <a:p>
          <a:pPr rtl="0"/>
          <a:r>
            <a:rPr lang="ru-RU" sz="1400" b="0" dirty="0" smtClean="0">
              <a:solidFill>
                <a:schemeClr val="tx1"/>
              </a:solidFill>
            </a:rPr>
            <a:t>В опросе участвовало 21 работник предприятия (84% от среднесписочной численности), из которых 13 сотрудников и 8 руководителей подразделений и выше. </a:t>
          </a:r>
          <a:endParaRPr lang="ru-RU" sz="1400" b="0" dirty="0">
            <a:solidFill>
              <a:schemeClr val="tx1"/>
            </a:solidFill>
          </a:endParaRPr>
        </a:p>
      </dgm:t>
    </dgm:pt>
    <dgm:pt modelId="{178B5269-6B86-4213-95C9-673195E392BB}" type="parTrans" cxnId="{7317CF57-ED97-4BD0-9D17-ED7BFCA88785}">
      <dgm:prSet/>
      <dgm:spPr/>
      <dgm:t>
        <a:bodyPr/>
        <a:lstStyle/>
        <a:p>
          <a:endParaRPr lang="ru-RU"/>
        </a:p>
      </dgm:t>
    </dgm:pt>
    <dgm:pt modelId="{23F2303B-F945-4F8C-B889-3EFC54972F29}" type="sibTrans" cxnId="{7317CF57-ED97-4BD0-9D17-ED7BFCA88785}">
      <dgm:prSet/>
      <dgm:spPr/>
      <dgm:t>
        <a:bodyPr/>
        <a:lstStyle/>
        <a:p>
          <a:endParaRPr lang="ru-RU"/>
        </a:p>
      </dgm:t>
    </dgm:pt>
    <dgm:pt modelId="{C8E9B63E-B7BC-4B43-A678-6CB3D47E92BC}">
      <dgm:prSet custT="1"/>
      <dgm:spPr/>
      <dgm:t>
        <a:bodyPr/>
        <a:lstStyle/>
        <a:p>
          <a:pPr rtl="0"/>
          <a:r>
            <a:rPr lang="ru-RU" sz="1400" b="0" dirty="0" smtClean="0">
              <a:solidFill>
                <a:schemeClr val="tx1"/>
              </a:solidFill>
            </a:rPr>
            <a:t>- только чуть более половины сотрудников считают действующую систему оплаты труда эффективной и 19% считают ее неэффективной;</a:t>
          </a:r>
          <a:endParaRPr lang="ru-RU" sz="1400" b="0" dirty="0">
            <a:solidFill>
              <a:schemeClr val="tx1"/>
            </a:solidFill>
          </a:endParaRPr>
        </a:p>
      </dgm:t>
    </dgm:pt>
    <dgm:pt modelId="{D48F4962-F58E-42C2-A3AE-BC6AF50FFA08}" type="parTrans" cxnId="{9B8D3781-4F34-4B86-AE05-348894A70FEE}">
      <dgm:prSet/>
      <dgm:spPr/>
      <dgm:t>
        <a:bodyPr/>
        <a:lstStyle/>
        <a:p>
          <a:endParaRPr lang="ru-RU"/>
        </a:p>
      </dgm:t>
    </dgm:pt>
    <dgm:pt modelId="{98AE43D1-0AFA-48B5-B0A0-8E8E79DF99DC}" type="sibTrans" cxnId="{9B8D3781-4F34-4B86-AE05-348894A70FEE}">
      <dgm:prSet/>
      <dgm:spPr/>
      <dgm:t>
        <a:bodyPr/>
        <a:lstStyle/>
        <a:p>
          <a:endParaRPr lang="ru-RU"/>
        </a:p>
      </dgm:t>
    </dgm:pt>
    <dgm:pt modelId="{51939156-2489-46A6-8D6B-56C3BD4EA696}">
      <dgm:prSet custT="1"/>
      <dgm:spPr/>
      <dgm:t>
        <a:bodyPr/>
        <a:lstStyle/>
        <a:p>
          <a:pPr rtl="0"/>
          <a:r>
            <a:rPr lang="ru-RU" sz="1400" b="0" dirty="0" smtClean="0">
              <a:solidFill>
                <a:schemeClr val="tx1"/>
              </a:solidFill>
            </a:rPr>
            <a:t>- только 57% опрошенных считают, что выполняемые объемы работы влияют на размер оплаты труда.</a:t>
          </a:r>
          <a:endParaRPr lang="ru-RU" sz="1400" b="0" dirty="0">
            <a:solidFill>
              <a:schemeClr val="tx1"/>
            </a:solidFill>
          </a:endParaRPr>
        </a:p>
      </dgm:t>
    </dgm:pt>
    <dgm:pt modelId="{76CB0B9E-315C-4DDC-B9D9-317A1F1CA364}" type="parTrans" cxnId="{6C7A14F8-52F4-49FC-A4FE-6DC6EA6DFF0F}">
      <dgm:prSet/>
      <dgm:spPr/>
      <dgm:t>
        <a:bodyPr/>
        <a:lstStyle/>
        <a:p>
          <a:endParaRPr lang="ru-RU"/>
        </a:p>
      </dgm:t>
    </dgm:pt>
    <dgm:pt modelId="{DD5E84FC-866A-4771-85DB-9ADCBD5D4003}" type="sibTrans" cxnId="{6C7A14F8-52F4-49FC-A4FE-6DC6EA6DFF0F}">
      <dgm:prSet/>
      <dgm:spPr/>
      <dgm:t>
        <a:bodyPr/>
        <a:lstStyle/>
        <a:p>
          <a:endParaRPr lang="ru-RU"/>
        </a:p>
      </dgm:t>
    </dgm:pt>
    <dgm:pt modelId="{590C7F07-BE04-4A49-88D6-0CC88B7A199B}">
      <dgm:prSet custT="1"/>
      <dgm:spPr/>
      <dgm:t>
        <a:bodyPr/>
        <a:lstStyle/>
        <a:p>
          <a:pPr rtl="0"/>
          <a:r>
            <a:rPr lang="ru-RU" sz="1400" b="0" dirty="0" smtClean="0">
              <a:solidFill>
                <a:schemeClr val="tx1"/>
              </a:solidFill>
            </a:rPr>
            <a:t>- более 80% работников компании считают, что материальное стимулирование влияет на эффективность их работы</a:t>
          </a:r>
          <a:endParaRPr lang="ru-RU" sz="1400" b="0" dirty="0">
            <a:solidFill>
              <a:schemeClr val="tx1"/>
            </a:solidFill>
          </a:endParaRPr>
        </a:p>
      </dgm:t>
    </dgm:pt>
    <dgm:pt modelId="{E48743DD-8F9E-4794-89F9-2C38F2A2E24C}" type="parTrans" cxnId="{A9670E13-A944-425B-8128-6AADCD1301E8}">
      <dgm:prSet/>
      <dgm:spPr/>
      <dgm:t>
        <a:bodyPr/>
        <a:lstStyle/>
        <a:p>
          <a:endParaRPr lang="ru-RU"/>
        </a:p>
      </dgm:t>
    </dgm:pt>
    <dgm:pt modelId="{943C64C0-4506-4F0C-AEA7-CE14303DAF39}" type="sibTrans" cxnId="{A9670E13-A944-425B-8128-6AADCD1301E8}">
      <dgm:prSet/>
      <dgm:spPr/>
      <dgm:t>
        <a:bodyPr/>
        <a:lstStyle/>
        <a:p>
          <a:endParaRPr lang="ru-RU"/>
        </a:p>
      </dgm:t>
    </dgm:pt>
    <dgm:pt modelId="{B6D28F76-D5A7-4937-819E-A51B55EF074D}">
      <dgm:prSet custT="1"/>
      <dgm:spPr/>
      <dgm:t>
        <a:bodyPr/>
        <a:lstStyle/>
        <a:p>
          <a:pPr rtl="0"/>
          <a:r>
            <a:rPr lang="ru-RU" sz="1400" b="0" dirty="0" smtClean="0">
              <a:solidFill>
                <a:schemeClr val="tx1"/>
              </a:solidFill>
            </a:rPr>
            <a:t> более 50% считают, что справедливая система материального стимулирования является важнейшей характеристикой работы;</a:t>
          </a:r>
          <a:endParaRPr lang="ru-RU" sz="1400" b="0" dirty="0">
            <a:solidFill>
              <a:schemeClr val="tx1"/>
            </a:solidFill>
          </a:endParaRPr>
        </a:p>
      </dgm:t>
    </dgm:pt>
    <dgm:pt modelId="{AA05224B-5BAE-4A35-9157-841C22FB1E10}" type="parTrans" cxnId="{097368BC-BF81-49F3-82CC-AD7F1A54CEAB}">
      <dgm:prSet/>
      <dgm:spPr/>
      <dgm:t>
        <a:bodyPr/>
        <a:lstStyle/>
        <a:p>
          <a:endParaRPr lang="ru-RU"/>
        </a:p>
      </dgm:t>
    </dgm:pt>
    <dgm:pt modelId="{F78575BA-BEA2-4396-83E9-C0A16AE12C4F}" type="sibTrans" cxnId="{097368BC-BF81-49F3-82CC-AD7F1A54CEAB}">
      <dgm:prSet/>
      <dgm:spPr/>
      <dgm:t>
        <a:bodyPr/>
        <a:lstStyle/>
        <a:p>
          <a:endParaRPr lang="ru-RU"/>
        </a:p>
      </dgm:t>
    </dgm:pt>
    <dgm:pt modelId="{143298B6-5E15-4B93-8028-2DF55DA383BB}" type="pres">
      <dgm:prSet presAssocID="{85607210-653C-4526-B2C4-8ACE13353DC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1698B5A-C460-4364-834F-2732BB58FF9A}" type="pres">
      <dgm:prSet presAssocID="{7710855A-FD6D-4955-8D1F-D5A4CA3308B0}" presName="compNode" presStyleCnt="0"/>
      <dgm:spPr/>
      <dgm:t>
        <a:bodyPr/>
        <a:lstStyle/>
        <a:p>
          <a:endParaRPr lang="ru-RU"/>
        </a:p>
      </dgm:t>
    </dgm:pt>
    <dgm:pt modelId="{E62D6D54-C43E-4874-AA6B-0DFE1ECCEBD8}" type="pres">
      <dgm:prSet presAssocID="{7710855A-FD6D-4955-8D1F-D5A4CA3308B0}" presName="dummyConnPt" presStyleCnt="0"/>
      <dgm:spPr/>
      <dgm:t>
        <a:bodyPr/>
        <a:lstStyle/>
        <a:p>
          <a:endParaRPr lang="ru-RU"/>
        </a:p>
      </dgm:t>
    </dgm:pt>
    <dgm:pt modelId="{4CD8D939-90CD-46E5-B5EB-5C6F02F4DF2B}" type="pres">
      <dgm:prSet presAssocID="{7710855A-FD6D-4955-8D1F-D5A4CA3308B0}" presName="node" presStyleLbl="node1" presStyleIdx="0" presStyleCnt="6" custScaleX="120347" custScaleY="67961" custLinFactNeighborX="544" custLinFactNeighborY="-7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73D34D-559B-4413-9F09-4C9C1615451E}" type="pres">
      <dgm:prSet presAssocID="{6F69E827-2301-4347-B862-ED448358B084}" presName="sibTrans" presStyleLbl="bgSibTrans2D1" presStyleIdx="0" presStyleCnt="5"/>
      <dgm:spPr/>
      <dgm:t>
        <a:bodyPr/>
        <a:lstStyle/>
        <a:p>
          <a:endParaRPr lang="ru-RU"/>
        </a:p>
      </dgm:t>
    </dgm:pt>
    <dgm:pt modelId="{1C7EC943-2300-4586-AC44-ADB408B29B1E}" type="pres">
      <dgm:prSet presAssocID="{BE6DA39C-26B3-48F7-871A-49E5693C962D}" presName="compNode" presStyleCnt="0"/>
      <dgm:spPr/>
      <dgm:t>
        <a:bodyPr/>
        <a:lstStyle/>
        <a:p>
          <a:endParaRPr lang="ru-RU"/>
        </a:p>
      </dgm:t>
    </dgm:pt>
    <dgm:pt modelId="{E8D6DCEC-CBCB-4EC4-9715-B3A491DF1880}" type="pres">
      <dgm:prSet presAssocID="{BE6DA39C-26B3-48F7-871A-49E5693C962D}" presName="dummyConnPt" presStyleCnt="0"/>
      <dgm:spPr/>
      <dgm:t>
        <a:bodyPr/>
        <a:lstStyle/>
        <a:p>
          <a:endParaRPr lang="ru-RU"/>
        </a:p>
      </dgm:t>
    </dgm:pt>
    <dgm:pt modelId="{3ED6331B-AB91-420B-A4B9-ADE89F9992B4}" type="pres">
      <dgm:prSet presAssocID="{BE6DA39C-26B3-48F7-871A-49E5693C962D}" presName="node" presStyleLbl="node1" presStyleIdx="1" presStyleCnt="6" custScaleX="143977" custScaleY="118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EF4404-48C5-4111-BBCE-D3DBCA9FEC5C}" type="pres">
      <dgm:prSet presAssocID="{23F2303B-F945-4F8C-B889-3EFC54972F29}" presName="sibTrans" presStyleLbl="bgSibTrans2D1" presStyleIdx="1" presStyleCnt="5"/>
      <dgm:spPr/>
      <dgm:t>
        <a:bodyPr/>
        <a:lstStyle/>
        <a:p>
          <a:endParaRPr lang="ru-RU"/>
        </a:p>
      </dgm:t>
    </dgm:pt>
    <dgm:pt modelId="{22702715-7832-4118-A10C-5401845CFBEB}" type="pres">
      <dgm:prSet presAssocID="{590C7F07-BE04-4A49-88D6-0CC88B7A199B}" presName="compNode" presStyleCnt="0"/>
      <dgm:spPr/>
      <dgm:t>
        <a:bodyPr/>
        <a:lstStyle/>
        <a:p>
          <a:endParaRPr lang="ru-RU"/>
        </a:p>
      </dgm:t>
    </dgm:pt>
    <dgm:pt modelId="{7AC6227F-2A56-41C0-B8AC-3A74BB81194E}" type="pres">
      <dgm:prSet presAssocID="{590C7F07-BE04-4A49-88D6-0CC88B7A199B}" presName="dummyConnPt" presStyleCnt="0"/>
      <dgm:spPr/>
      <dgm:t>
        <a:bodyPr/>
        <a:lstStyle/>
        <a:p>
          <a:endParaRPr lang="ru-RU"/>
        </a:p>
      </dgm:t>
    </dgm:pt>
    <dgm:pt modelId="{CFBCF9FA-F48B-4EC2-9E30-FC23C8515AA0}" type="pres">
      <dgm:prSet presAssocID="{590C7F07-BE04-4A49-88D6-0CC88B7A199B}" presName="node" presStyleLbl="node1" presStyleIdx="2" presStyleCnt="6" custScaleX="143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035FD-38D0-4A7D-B30A-8696CD48FD66}" type="pres">
      <dgm:prSet presAssocID="{943C64C0-4506-4F0C-AEA7-CE14303DAF39}" presName="sibTrans" presStyleLbl="bgSibTrans2D1" presStyleIdx="2" presStyleCnt="5"/>
      <dgm:spPr/>
      <dgm:t>
        <a:bodyPr/>
        <a:lstStyle/>
        <a:p>
          <a:endParaRPr lang="ru-RU"/>
        </a:p>
      </dgm:t>
    </dgm:pt>
    <dgm:pt modelId="{D0933A68-5AF7-4051-9774-C05A9F705619}" type="pres">
      <dgm:prSet presAssocID="{B6D28F76-D5A7-4937-819E-A51B55EF074D}" presName="compNode" presStyleCnt="0"/>
      <dgm:spPr/>
      <dgm:t>
        <a:bodyPr/>
        <a:lstStyle/>
        <a:p>
          <a:endParaRPr lang="ru-RU"/>
        </a:p>
      </dgm:t>
    </dgm:pt>
    <dgm:pt modelId="{10B3039A-BC0C-4257-B800-3AAB7043A9E3}" type="pres">
      <dgm:prSet presAssocID="{B6D28F76-D5A7-4937-819E-A51B55EF074D}" presName="dummyConnPt" presStyleCnt="0"/>
      <dgm:spPr/>
      <dgm:t>
        <a:bodyPr/>
        <a:lstStyle/>
        <a:p>
          <a:endParaRPr lang="ru-RU"/>
        </a:p>
      </dgm:t>
    </dgm:pt>
    <dgm:pt modelId="{9EE7396B-D376-49A2-86F0-516ED90A0D4B}" type="pres">
      <dgm:prSet presAssocID="{B6D28F76-D5A7-4937-819E-A51B55EF074D}" presName="node" presStyleLbl="node1" presStyleIdx="3" presStyleCnt="6" custScaleX="139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62D5A-C241-4FFA-A5EF-EF3F838DEDF7}" type="pres">
      <dgm:prSet presAssocID="{F78575BA-BEA2-4396-83E9-C0A16AE12C4F}" presName="sibTrans" presStyleLbl="bgSibTrans2D1" presStyleIdx="3" presStyleCnt="5"/>
      <dgm:spPr/>
      <dgm:t>
        <a:bodyPr/>
        <a:lstStyle/>
        <a:p>
          <a:endParaRPr lang="ru-RU"/>
        </a:p>
      </dgm:t>
    </dgm:pt>
    <dgm:pt modelId="{B827907C-9318-41F9-BE17-1755A111AB1E}" type="pres">
      <dgm:prSet presAssocID="{C8E9B63E-B7BC-4B43-A678-6CB3D47E92BC}" presName="compNode" presStyleCnt="0"/>
      <dgm:spPr/>
      <dgm:t>
        <a:bodyPr/>
        <a:lstStyle/>
        <a:p>
          <a:endParaRPr lang="ru-RU"/>
        </a:p>
      </dgm:t>
    </dgm:pt>
    <dgm:pt modelId="{9A87F503-AAC1-47B2-86BE-4385286FE0A6}" type="pres">
      <dgm:prSet presAssocID="{C8E9B63E-B7BC-4B43-A678-6CB3D47E92BC}" presName="dummyConnPt" presStyleCnt="0"/>
      <dgm:spPr/>
      <dgm:t>
        <a:bodyPr/>
        <a:lstStyle/>
        <a:p>
          <a:endParaRPr lang="ru-RU"/>
        </a:p>
      </dgm:t>
    </dgm:pt>
    <dgm:pt modelId="{625754EE-8718-4AAF-BA71-26FAAD48E62A}" type="pres">
      <dgm:prSet presAssocID="{C8E9B63E-B7BC-4B43-A678-6CB3D47E92BC}" presName="node" presStyleLbl="node1" presStyleIdx="4" presStyleCnt="6" custScaleX="139114" custLinFactNeighborX="1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24351-75BD-48D8-B8CB-978F3687E710}" type="pres">
      <dgm:prSet presAssocID="{98AE43D1-0AFA-48B5-B0A0-8E8E79DF99DC}" presName="sibTrans" presStyleLbl="bgSibTrans2D1" presStyleIdx="4" presStyleCnt="5"/>
      <dgm:spPr/>
      <dgm:t>
        <a:bodyPr/>
        <a:lstStyle/>
        <a:p>
          <a:endParaRPr lang="ru-RU"/>
        </a:p>
      </dgm:t>
    </dgm:pt>
    <dgm:pt modelId="{685AF662-91C3-4E10-8232-36E317D2C765}" type="pres">
      <dgm:prSet presAssocID="{51939156-2489-46A6-8D6B-56C3BD4EA696}" presName="compNode" presStyleCnt="0"/>
      <dgm:spPr/>
      <dgm:t>
        <a:bodyPr/>
        <a:lstStyle/>
        <a:p>
          <a:endParaRPr lang="ru-RU"/>
        </a:p>
      </dgm:t>
    </dgm:pt>
    <dgm:pt modelId="{D84ADC1B-A8E3-4C9F-A85D-CA0A9D45F67B}" type="pres">
      <dgm:prSet presAssocID="{51939156-2489-46A6-8D6B-56C3BD4EA696}" presName="dummyConnPt" presStyleCnt="0"/>
      <dgm:spPr/>
      <dgm:t>
        <a:bodyPr/>
        <a:lstStyle/>
        <a:p>
          <a:endParaRPr lang="ru-RU"/>
        </a:p>
      </dgm:t>
    </dgm:pt>
    <dgm:pt modelId="{EB3DBF41-DE02-4E70-8B79-BB6E6A5B9842}" type="pres">
      <dgm:prSet presAssocID="{51939156-2489-46A6-8D6B-56C3BD4EA696}" presName="node" presStyleLbl="node1" presStyleIdx="5" presStyleCnt="6" custScaleX="119120" custLinFactNeighborX="9997" custLinFactNeighborY="51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AFA2F5-7C0E-469B-9FA8-37012E8FC983}" type="presOf" srcId="{B6D28F76-D5A7-4937-819E-A51B55EF074D}" destId="{9EE7396B-D376-49A2-86F0-516ED90A0D4B}" srcOrd="0" destOrd="0" presId="urn:microsoft.com/office/officeart/2005/8/layout/bProcess4"/>
    <dgm:cxn modelId="{81BC6690-7D6E-4E24-9F22-0DCEC39DDD14}" type="presOf" srcId="{6F69E827-2301-4347-B862-ED448358B084}" destId="{8273D34D-559B-4413-9F09-4C9C1615451E}" srcOrd="0" destOrd="0" presId="urn:microsoft.com/office/officeart/2005/8/layout/bProcess4"/>
    <dgm:cxn modelId="{A9670E13-A944-425B-8128-6AADCD1301E8}" srcId="{85607210-653C-4526-B2C4-8ACE13353DC3}" destId="{590C7F07-BE04-4A49-88D6-0CC88B7A199B}" srcOrd="2" destOrd="0" parTransId="{E48743DD-8F9E-4794-89F9-2C38F2A2E24C}" sibTransId="{943C64C0-4506-4F0C-AEA7-CE14303DAF39}"/>
    <dgm:cxn modelId="{3FD9B353-0954-4857-8BB7-52A11E9E883E}" type="presOf" srcId="{51939156-2489-46A6-8D6B-56C3BD4EA696}" destId="{EB3DBF41-DE02-4E70-8B79-BB6E6A5B9842}" srcOrd="0" destOrd="0" presId="urn:microsoft.com/office/officeart/2005/8/layout/bProcess4"/>
    <dgm:cxn modelId="{35A17985-0202-4020-9DE0-12AF84186AA0}" type="presOf" srcId="{7710855A-FD6D-4955-8D1F-D5A4CA3308B0}" destId="{4CD8D939-90CD-46E5-B5EB-5C6F02F4DF2B}" srcOrd="0" destOrd="0" presId="urn:microsoft.com/office/officeart/2005/8/layout/bProcess4"/>
    <dgm:cxn modelId="{EA40C4C1-2004-42DB-BA7F-4374DDE80AC7}" type="presOf" srcId="{85607210-653C-4526-B2C4-8ACE13353DC3}" destId="{143298B6-5E15-4B93-8028-2DF55DA383BB}" srcOrd="0" destOrd="0" presId="urn:microsoft.com/office/officeart/2005/8/layout/bProcess4"/>
    <dgm:cxn modelId="{89ED26B2-0836-4AD1-AB1C-D3B23231756A}" type="presOf" srcId="{BE6DA39C-26B3-48F7-871A-49E5693C962D}" destId="{3ED6331B-AB91-420B-A4B9-ADE89F9992B4}" srcOrd="0" destOrd="0" presId="urn:microsoft.com/office/officeart/2005/8/layout/bProcess4"/>
    <dgm:cxn modelId="{7317CF57-ED97-4BD0-9D17-ED7BFCA88785}" srcId="{85607210-653C-4526-B2C4-8ACE13353DC3}" destId="{BE6DA39C-26B3-48F7-871A-49E5693C962D}" srcOrd="1" destOrd="0" parTransId="{178B5269-6B86-4213-95C9-673195E392BB}" sibTransId="{23F2303B-F945-4F8C-B889-3EFC54972F29}"/>
    <dgm:cxn modelId="{B5F28A85-C8E1-4FA2-BF34-1DE917D1825B}" type="presOf" srcId="{23F2303B-F945-4F8C-B889-3EFC54972F29}" destId="{39EF4404-48C5-4111-BBCE-D3DBCA9FEC5C}" srcOrd="0" destOrd="0" presId="urn:microsoft.com/office/officeart/2005/8/layout/bProcess4"/>
    <dgm:cxn modelId="{3D5927AA-5EA6-4C6C-85C9-C913B0EFDEE4}" srcId="{85607210-653C-4526-B2C4-8ACE13353DC3}" destId="{7710855A-FD6D-4955-8D1F-D5A4CA3308B0}" srcOrd="0" destOrd="0" parTransId="{95D77EE1-4FDB-45B1-B73F-D3CDF90C65BE}" sibTransId="{6F69E827-2301-4347-B862-ED448358B084}"/>
    <dgm:cxn modelId="{E62F2FA3-1E18-4DEA-A22A-C99DF8710B5E}" type="presOf" srcId="{590C7F07-BE04-4A49-88D6-0CC88B7A199B}" destId="{CFBCF9FA-F48B-4EC2-9E30-FC23C8515AA0}" srcOrd="0" destOrd="0" presId="urn:microsoft.com/office/officeart/2005/8/layout/bProcess4"/>
    <dgm:cxn modelId="{9B8D3781-4F34-4B86-AE05-348894A70FEE}" srcId="{85607210-653C-4526-B2C4-8ACE13353DC3}" destId="{C8E9B63E-B7BC-4B43-A678-6CB3D47E92BC}" srcOrd="4" destOrd="0" parTransId="{D48F4962-F58E-42C2-A3AE-BC6AF50FFA08}" sibTransId="{98AE43D1-0AFA-48B5-B0A0-8E8E79DF99DC}"/>
    <dgm:cxn modelId="{30457A32-1708-4D73-A75E-C0874D250330}" type="presOf" srcId="{C8E9B63E-B7BC-4B43-A678-6CB3D47E92BC}" destId="{625754EE-8718-4AAF-BA71-26FAAD48E62A}" srcOrd="0" destOrd="0" presId="urn:microsoft.com/office/officeart/2005/8/layout/bProcess4"/>
    <dgm:cxn modelId="{772E23F2-950A-48FE-9EAB-21196EA1FA24}" type="presOf" srcId="{943C64C0-4506-4F0C-AEA7-CE14303DAF39}" destId="{695035FD-38D0-4A7D-B30A-8696CD48FD66}" srcOrd="0" destOrd="0" presId="urn:microsoft.com/office/officeart/2005/8/layout/bProcess4"/>
    <dgm:cxn modelId="{35A7FBF1-101F-4ACF-AAD2-99BAE9E00C01}" type="presOf" srcId="{98AE43D1-0AFA-48B5-B0A0-8E8E79DF99DC}" destId="{E4024351-75BD-48D8-B8CB-978F3687E710}" srcOrd="0" destOrd="0" presId="urn:microsoft.com/office/officeart/2005/8/layout/bProcess4"/>
    <dgm:cxn modelId="{28A6C084-3BCD-4BE8-95E2-A8FCCC052D0B}" type="presOf" srcId="{F78575BA-BEA2-4396-83E9-C0A16AE12C4F}" destId="{58D62D5A-C241-4FFA-A5EF-EF3F838DEDF7}" srcOrd="0" destOrd="0" presId="urn:microsoft.com/office/officeart/2005/8/layout/bProcess4"/>
    <dgm:cxn modelId="{097368BC-BF81-49F3-82CC-AD7F1A54CEAB}" srcId="{85607210-653C-4526-B2C4-8ACE13353DC3}" destId="{B6D28F76-D5A7-4937-819E-A51B55EF074D}" srcOrd="3" destOrd="0" parTransId="{AA05224B-5BAE-4A35-9157-841C22FB1E10}" sibTransId="{F78575BA-BEA2-4396-83E9-C0A16AE12C4F}"/>
    <dgm:cxn modelId="{6C7A14F8-52F4-49FC-A4FE-6DC6EA6DFF0F}" srcId="{85607210-653C-4526-B2C4-8ACE13353DC3}" destId="{51939156-2489-46A6-8D6B-56C3BD4EA696}" srcOrd="5" destOrd="0" parTransId="{76CB0B9E-315C-4DDC-B9D9-317A1F1CA364}" sibTransId="{DD5E84FC-866A-4771-85DB-9ADCBD5D4003}"/>
    <dgm:cxn modelId="{17378EDB-93D4-404C-8A20-51CA4D02A254}" type="presParOf" srcId="{143298B6-5E15-4B93-8028-2DF55DA383BB}" destId="{21698B5A-C460-4364-834F-2732BB58FF9A}" srcOrd="0" destOrd="0" presId="urn:microsoft.com/office/officeart/2005/8/layout/bProcess4"/>
    <dgm:cxn modelId="{8C750EB8-A82F-4599-87A7-859E66CF4201}" type="presParOf" srcId="{21698B5A-C460-4364-834F-2732BB58FF9A}" destId="{E62D6D54-C43E-4874-AA6B-0DFE1ECCEBD8}" srcOrd="0" destOrd="0" presId="urn:microsoft.com/office/officeart/2005/8/layout/bProcess4"/>
    <dgm:cxn modelId="{33BA0E1E-F2F5-4FF3-A118-B36544D16BC6}" type="presParOf" srcId="{21698B5A-C460-4364-834F-2732BB58FF9A}" destId="{4CD8D939-90CD-46E5-B5EB-5C6F02F4DF2B}" srcOrd="1" destOrd="0" presId="urn:microsoft.com/office/officeart/2005/8/layout/bProcess4"/>
    <dgm:cxn modelId="{E6F619E6-B23F-4521-9257-97C93A41CDE6}" type="presParOf" srcId="{143298B6-5E15-4B93-8028-2DF55DA383BB}" destId="{8273D34D-559B-4413-9F09-4C9C1615451E}" srcOrd="1" destOrd="0" presId="urn:microsoft.com/office/officeart/2005/8/layout/bProcess4"/>
    <dgm:cxn modelId="{C67745CF-8D16-47C9-841E-E7708D771AB2}" type="presParOf" srcId="{143298B6-5E15-4B93-8028-2DF55DA383BB}" destId="{1C7EC943-2300-4586-AC44-ADB408B29B1E}" srcOrd="2" destOrd="0" presId="urn:microsoft.com/office/officeart/2005/8/layout/bProcess4"/>
    <dgm:cxn modelId="{2F552118-DF04-4FEF-ACE5-82527DF8749E}" type="presParOf" srcId="{1C7EC943-2300-4586-AC44-ADB408B29B1E}" destId="{E8D6DCEC-CBCB-4EC4-9715-B3A491DF1880}" srcOrd="0" destOrd="0" presId="urn:microsoft.com/office/officeart/2005/8/layout/bProcess4"/>
    <dgm:cxn modelId="{9F56F80B-7ED7-4AE1-9ED2-830F0DCE5932}" type="presParOf" srcId="{1C7EC943-2300-4586-AC44-ADB408B29B1E}" destId="{3ED6331B-AB91-420B-A4B9-ADE89F9992B4}" srcOrd="1" destOrd="0" presId="urn:microsoft.com/office/officeart/2005/8/layout/bProcess4"/>
    <dgm:cxn modelId="{2E966703-F387-4799-9202-70CDEBDD7D23}" type="presParOf" srcId="{143298B6-5E15-4B93-8028-2DF55DA383BB}" destId="{39EF4404-48C5-4111-BBCE-D3DBCA9FEC5C}" srcOrd="3" destOrd="0" presId="urn:microsoft.com/office/officeart/2005/8/layout/bProcess4"/>
    <dgm:cxn modelId="{15EE58BC-6804-4B2A-B219-FB3BBF17F145}" type="presParOf" srcId="{143298B6-5E15-4B93-8028-2DF55DA383BB}" destId="{22702715-7832-4118-A10C-5401845CFBEB}" srcOrd="4" destOrd="0" presId="urn:microsoft.com/office/officeart/2005/8/layout/bProcess4"/>
    <dgm:cxn modelId="{7624A2B5-CBD3-48AA-B31C-60C64CF26853}" type="presParOf" srcId="{22702715-7832-4118-A10C-5401845CFBEB}" destId="{7AC6227F-2A56-41C0-B8AC-3A74BB81194E}" srcOrd="0" destOrd="0" presId="urn:microsoft.com/office/officeart/2005/8/layout/bProcess4"/>
    <dgm:cxn modelId="{CD12A42E-4D73-493D-A520-E917A2D47381}" type="presParOf" srcId="{22702715-7832-4118-A10C-5401845CFBEB}" destId="{CFBCF9FA-F48B-4EC2-9E30-FC23C8515AA0}" srcOrd="1" destOrd="0" presId="urn:microsoft.com/office/officeart/2005/8/layout/bProcess4"/>
    <dgm:cxn modelId="{0FD3F822-EEC8-46E3-A073-EE23D8A64DC8}" type="presParOf" srcId="{143298B6-5E15-4B93-8028-2DF55DA383BB}" destId="{695035FD-38D0-4A7D-B30A-8696CD48FD66}" srcOrd="5" destOrd="0" presId="urn:microsoft.com/office/officeart/2005/8/layout/bProcess4"/>
    <dgm:cxn modelId="{6C448236-4A5E-4846-99EA-12C971FEB6D3}" type="presParOf" srcId="{143298B6-5E15-4B93-8028-2DF55DA383BB}" destId="{D0933A68-5AF7-4051-9774-C05A9F705619}" srcOrd="6" destOrd="0" presId="urn:microsoft.com/office/officeart/2005/8/layout/bProcess4"/>
    <dgm:cxn modelId="{1BB0AEEF-D13C-472A-9736-27DC53396836}" type="presParOf" srcId="{D0933A68-5AF7-4051-9774-C05A9F705619}" destId="{10B3039A-BC0C-4257-B800-3AAB7043A9E3}" srcOrd="0" destOrd="0" presId="urn:microsoft.com/office/officeart/2005/8/layout/bProcess4"/>
    <dgm:cxn modelId="{315EB92D-1D78-42CD-8896-17AC09178691}" type="presParOf" srcId="{D0933A68-5AF7-4051-9774-C05A9F705619}" destId="{9EE7396B-D376-49A2-86F0-516ED90A0D4B}" srcOrd="1" destOrd="0" presId="urn:microsoft.com/office/officeart/2005/8/layout/bProcess4"/>
    <dgm:cxn modelId="{9FCE4C40-0600-494C-B0D1-1D1E2245AFE6}" type="presParOf" srcId="{143298B6-5E15-4B93-8028-2DF55DA383BB}" destId="{58D62D5A-C241-4FFA-A5EF-EF3F838DEDF7}" srcOrd="7" destOrd="0" presId="urn:microsoft.com/office/officeart/2005/8/layout/bProcess4"/>
    <dgm:cxn modelId="{AEF1F91C-B18E-4195-8D26-A7C77BD52B4A}" type="presParOf" srcId="{143298B6-5E15-4B93-8028-2DF55DA383BB}" destId="{B827907C-9318-41F9-BE17-1755A111AB1E}" srcOrd="8" destOrd="0" presId="urn:microsoft.com/office/officeart/2005/8/layout/bProcess4"/>
    <dgm:cxn modelId="{51F4FFB7-D5F3-47AE-AD9C-4A84B665C8BE}" type="presParOf" srcId="{B827907C-9318-41F9-BE17-1755A111AB1E}" destId="{9A87F503-AAC1-47B2-86BE-4385286FE0A6}" srcOrd="0" destOrd="0" presId="urn:microsoft.com/office/officeart/2005/8/layout/bProcess4"/>
    <dgm:cxn modelId="{C776DB32-C414-4100-BB96-13D35478F41E}" type="presParOf" srcId="{B827907C-9318-41F9-BE17-1755A111AB1E}" destId="{625754EE-8718-4AAF-BA71-26FAAD48E62A}" srcOrd="1" destOrd="0" presId="urn:microsoft.com/office/officeart/2005/8/layout/bProcess4"/>
    <dgm:cxn modelId="{78D6F771-E27D-4C9B-BC8C-C2F0173A30BA}" type="presParOf" srcId="{143298B6-5E15-4B93-8028-2DF55DA383BB}" destId="{E4024351-75BD-48D8-B8CB-978F3687E710}" srcOrd="9" destOrd="0" presId="urn:microsoft.com/office/officeart/2005/8/layout/bProcess4"/>
    <dgm:cxn modelId="{CBBBF744-5C30-4D46-BC1E-9DC6387A9366}" type="presParOf" srcId="{143298B6-5E15-4B93-8028-2DF55DA383BB}" destId="{685AF662-91C3-4E10-8232-36E317D2C765}" srcOrd="10" destOrd="0" presId="urn:microsoft.com/office/officeart/2005/8/layout/bProcess4"/>
    <dgm:cxn modelId="{4D9D2016-C5AB-4A4E-BF80-B8C94B8B83A1}" type="presParOf" srcId="{685AF662-91C3-4E10-8232-36E317D2C765}" destId="{D84ADC1B-A8E3-4C9F-A85D-CA0A9D45F67B}" srcOrd="0" destOrd="0" presId="urn:microsoft.com/office/officeart/2005/8/layout/bProcess4"/>
    <dgm:cxn modelId="{AD96CD94-532F-4B7F-9B5C-6AAAF4FC54F6}" type="presParOf" srcId="{685AF662-91C3-4E10-8232-36E317D2C765}" destId="{EB3DBF41-DE02-4E70-8B79-BB6E6A5B9842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C62459-07B2-45B1-9B43-FDAB4B7B561C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D9FB0A05-2985-4FFC-938F-CDDBA4203FFD}">
      <dgm:prSet custT="1"/>
      <dgm:spPr/>
      <dgm:t>
        <a:bodyPr/>
        <a:lstStyle/>
        <a:p>
          <a:pPr rtl="0"/>
          <a:r>
            <a:rPr lang="ru-RU" sz="1600" b="1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Цель</a:t>
          </a:r>
          <a:endParaRPr lang="ru-RU" sz="1600" b="1" cap="all" spc="0" dirty="0">
            <a:ln w="9000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9BE8EC3-014D-4ED0-B4FF-5ABD75B88EDE}" type="parTrans" cxnId="{42E6AC35-0C27-4ECD-BBFC-12DC41095D54}">
      <dgm:prSet/>
      <dgm:spPr/>
      <dgm:t>
        <a:bodyPr/>
        <a:lstStyle/>
        <a:p>
          <a:endParaRPr lang="ru-RU"/>
        </a:p>
      </dgm:t>
    </dgm:pt>
    <dgm:pt modelId="{66CAC919-EC0C-41C4-85A7-9FB4187A5C7F}" type="sibTrans" cxnId="{42E6AC35-0C27-4ECD-BBFC-12DC41095D54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551DDC62-A1B6-476A-ADFB-6C0E8E94B5E2}">
      <dgm:prSet custT="1"/>
      <dgm:spPr/>
      <dgm:t>
        <a:bodyPr/>
        <a:lstStyle/>
        <a:p>
          <a:pPr rtl="0"/>
          <a:r>
            <a:rPr lang="ru-RU" sz="1600" b="1" dirty="0" smtClean="0"/>
            <a:t>Анализ системы материального стимулирования работников</a:t>
          </a:r>
          <a:endParaRPr lang="ru-RU" sz="1600" b="1" dirty="0"/>
        </a:p>
      </dgm:t>
    </dgm:pt>
    <dgm:pt modelId="{3C12E76F-2C44-49E1-8BD7-E10C3A8554E0}" type="parTrans" cxnId="{170FBF09-E161-4C42-AC17-A3906AE4CBBB}">
      <dgm:prSet/>
      <dgm:spPr/>
      <dgm:t>
        <a:bodyPr/>
        <a:lstStyle/>
        <a:p>
          <a:endParaRPr lang="ru-RU"/>
        </a:p>
      </dgm:t>
    </dgm:pt>
    <dgm:pt modelId="{D870FD25-11C6-4128-AE4A-78FD51A44991}" type="sibTrans" cxnId="{170FBF09-E161-4C42-AC17-A3906AE4CBBB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405512A0-3661-46B9-9B83-5F722B8BEA0F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Разработка практических рекомендаций по развитию системы материального стимулирования работников</a:t>
          </a:r>
          <a:endParaRPr lang="ru-RU" sz="16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DE6BAC5-3CE9-43F0-9BE9-0A6CD550E5F2}" type="parTrans" cxnId="{4EEF6B3B-4A94-42D1-A423-6BFDA5D9A68C}">
      <dgm:prSet/>
      <dgm:spPr/>
      <dgm:t>
        <a:bodyPr/>
        <a:lstStyle/>
        <a:p>
          <a:endParaRPr lang="ru-RU"/>
        </a:p>
      </dgm:t>
    </dgm:pt>
    <dgm:pt modelId="{0041882C-3149-4513-8150-B8C1E8A334DF}" type="sibTrans" cxnId="{4EEF6B3B-4A94-42D1-A423-6BFDA5D9A68C}">
      <dgm:prSet/>
      <dgm:spPr/>
      <dgm:t>
        <a:bodyPr/>
        <a:lstStyle/>
        <a:p>
          <a:endParaRPr lang="ru-RU"/>
        </a:p>
      </dgm:t>
    </dgm:pt>
    <dgm:pt modelId="{8F0F67FF-B317-45AB-9EFC-2FA6AF5F8248}" type="pres">
      <dgm:prSet presAssocID="{7CC62459-07B2-45B1-9B43-FDAB4B7B561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5E3EF9-E22F-4E2B-8DEB-A2EAB2FF2B0E}" type="pres">
      <dgm:prSet presAssocID="{D9FB0A05-2985-4FFC-938F-CDDBA4203FFD}" presName="node" presStyleLbl="node1" presStyleIdx="0" presStyleCnt="3" custScaleX="499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81860-D75E-47AF-AAA6-F8E669B017D0}" type="pres">
      <dgm:prSet presAssocID="{66CAC919-EC0C-41C4-85A7-9FB4187A5C7F}" presName="sibTrans" presStyleLbl="sibTrans2D1" presStyleIdx="0" presStyleCnt="2"/>
      <dgm:spPr/>
      <dgm:t>
        <a:bodyPr/>
        <a:lstStyle/>
        <a:p>
          <a:endParaRPr lang="ru-RU"/>
        </a:p>
      </dgm:t>
    </dgm:pt>
    <dgm:pt modelId="{BCE11090-1092-4D42-A5F1-240BE72E271C}" type="pres">
      <dgm:prSet presAssocID="{66CAC919-EC0C-41C4-85A7-9FB4187A5C7F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75A70DF1-10A3-445D-B9B6-4CA7C73537EC}" type="pres">
      <dgm:prSet presAssocID="{551DDC62-A1B6-476A-ADFB-6C0E8E94B5E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89C336-E211-43B0-92F9-ADC3CF24FF73}" type="pres">
      <dgm:prSet presAssocID="{D870FD25-11C6-4128-AE4A-78FD51A4499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2F5F1E5B-303C-4C33-BA7D-7043DBFC1991}" type="pres">
      <dgm:prSet presAssocID="{D870FD25-11C6-4128-AE4A-78FD51A44991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4E65ABC-DBCD-4DC3-A8CE-6B1AE7DED3C1}" type="pres">
      <dgm:prSet presAssocID="{405512A0-3661-46B9-9B83-5F722B8BEA0F}" presName="node" presStyleLbl="node1" presStyleIdx="2" presStyleCnt="3" custScaleX="160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708B28-4F43-4E00-B702-DEE60F98EBEB}" type="presOf" srcId="{551DDC62-A1B6-476A-ADFB-6C0E8E94B5E2}" destId="{75A70DF1-10A3-445D-B9B6-4CA7C73537EC}" srcOrd="0" destOrd="0" presId="urn:microsoft.com/office/officeart/2005/8/layout/process1"/>
    <dgm:cxn modelId="{170FBF09-E161-4C42-AC17-A3906AE4CBBB}" srcId="{7CC62459-07B2-45B1-9B43-FDAB4B7B561C}" destId="{551DDC62-A1B6-476A-ADFB-6C0E8E94B5E2}" srcOrd="1" destOrd="0" parTransId="{3C12E76F-2C44-49E1-8BD7-E10C3A8554E0}" sibTransId="{D870FD25-11C6-4128-AE4A-78FD51A44991}"/>
    <dgm:cxn modelId="{E0B12B2D-D153-4452-84A4-08F1B23AA646}" type="presOf" srcId="{7CC62459-07B2-45B1-9B43-FDAB4B7B561C}" destId="{8F0F67FF-B317-45AB-9EFC-2FA6AF5F8248}" srcOrd="0" destOrd="0" presId="urn:microsoft.com/office/officeart/2005/8/layout/process1"/>
    <dgm:cxn modelId="{1B36812A-218A-45D3-AD7E-031AE10D7E0C}" type="presOf" srcId="{D870FD25-11C6-4128-AE4A-78FD51A44991}" destId="{2F5F1E5B-303C-4C33-BA7D-7043DBFC1991}" srcOrd="1" destOrd="0" presId="urn:microsoft.com/office/officeart/2005/8/layout/process1"/>
    <dgm:cxn modelId="{4EEF6B3B-4A94-42D1-A423-6BFDA5D9A68C}" srcId="{7CC62459-07B2-45B1-9B43-FDAB4B7B561C}" destId="{405512A0-3661-46B9-9B83-5F722B8BEA0F}" srcOrd="2" destOrd="0" parTransId="{5DE6BAC5-3CE9-43F0-9BE9-0A6CD550E5F2}" sibTransId="{0041882C-3149-4513-8150-B8C1E8A334DF}"/>
    <dgm:cxn modelId="{A7D36A69-6CE0-4EDF-A3D7-920CCF5CF04C}" type="presOf" srcId="{D9FB0A05-2985-4FFC-938F-CDDBA4203FFD}" destId="{215E3EF9-E22F-4E2B-8DEB-A2EAB2FF2B0E}" srcOrd="0" destOrd="0" presId="urn:microsoft.com/office/officeart/2005/8/layout/process1"/>
    <dgm:cxn modelId="{A117A22C-0834-4B21-84AA-B9DA73C766DD}" type="presOf" srcId="{405512A0-3661-46B9-9B83-5F722B8BEA0F}" destId="{64E65ABC-DBCD-4DC3-A8CE-6B1AE7DED3C1}" srcOrd="0" destOrd="0" presId="urn:microsoft.com/office/officeart/2005/8/layout/process1"/>
    <dgm:cxn modelId="{79F930FC-029B-4082-94F7-71CB9B4A221C}" type="presOf" srcId="{66CAC919-EC0C-41C4-85A7-9FB4187A5C7F}" destId="{0E781860-D75E-47AF-AAA6-F8E669B017D0}" srcOrd="0" destOrd="0" presId="urn:microsoft.com/office/officeart/2005/8/layout/process1"/>
    <dgm:cxn modelId="{ADFB295A-6B3E-496E-A623-F0E9DB5D6EAF}" type="presOf" srcId="{66CAC919-EC0C-41C4-85A7-9FB4187A5C7F}" destId="{BCE11090-1092-4D42-A5F1-240BE72E271C}" srcOrd="1" destOrd="0" presId="urn:microsoft.com/office/officeart/2005/8/layout/process1"/>
    <dgm:cxn modelId="{62527D59-1B78-4675-9A9B-EDDE33D37764}" type="presOf" srcId="{D870FD25-11C6-4128-AE4A-78FD51A44991}" destId="{AE89C336-E211-43B0-92F9-ADC3CF24FF73}" srcOrd="0" destOrd="0" presId="urn:microsoft.com/office/officeart/2005/8/layout/process1"/>
    <dgm:cxn modelId="{42E6AC35-0C27-4ECD-BBFC-12DC41095D54}" srcId="{7CC62459-07B2-45B1-9B43-FDAB4B7B561C}" destId="{D9FB0A05-2985-4FFC-938F-CDDBA4203FFD}" srcOrd="0" destOrd="0" parTransId="{A9BE8EC3-014D-4ED0-B4FF-5ABD75B88EDE}" sibTransId="{66CAC919-EC0C-41C4-85A7-9FB4187A5C7F}"/>
    <dgm:cxn modelId="{4EF1B489-778E-45F6-82D2-6973145456DD}" type="presParOf" srcId="{8F0F67FF-B317-45AB-9EFC-2FA6AF5F8248}" destId="{215E3EF9-E22F-4E2B-8DEB-A2EAB2FF2B0E}" srcOrd="0" destOrd="0" presId="urn:microsoft.com/office/officeart/2005/8/layout/process1"/>
    <dgm:cxn modelId="{70FA859C-C9E8-4AA0-A826-DB37ED2781B6}" type="presParOf" srcId="{8F0F67FF-B317-45AB-9EFC-2FA6AF5F8248}" destId="{0E781860-D75E-47AF-AAA6-F8E669B017D0}" srcOrd="1" destOrd="0" presId="urn:microsoft.com/office/officeart/2005/8/layout/process1"/>
    <dgm:cxn modelId="{32CA5C1F-5AA7-41C0-B822-2BB60CEFD75C}" type="presParOf" srcId="{0E781860-D75E-47AF-AAA6-F8E669B017D0}" destId="{BCE11090-1092-4D42-A5F1-240BE72E271C}" srcOrd="0" destOrd="0" presId="urn:microsoft.com/office/officeart/2005/8/layout/process1"/>
    <dgm:cxn modelId="{6F4CE8AF-E53A-4DE3-B2EE-33B567278ED6}" type="presParOf" srcId="{8F0F67FF-B317-45AB-9EFC-2FA6AF5F8248}" destId="{75A70DF1-10A3-445D-B9B6-4CA7C73537EC}" srcOrd="2" destOrd="0" presId="urn:microsoft.com/office/officeart/2005/8/layout/process1"/>
    <dgm:cxn modelId="{DCE45BEE-B95D-4E4D-B3A2-9E534332EA64}" type="presParOf" srcId="{8F0F67FF-B317-45AB-9EFC-2FA6AF5F8248}" destId="{AE89C336-E211-43B0-92F9-ADC3CF24FF73}" srcOrd="3" destOrd="0" presId="urn:microsoft.com/office/officeart/2005/8/layout/process1"/>
    <dgm:cxn modelId="{7FB9BDEC-0452-419E-BE1A-98417C92073B}" type="presParOf" srcId="{AE89C336-E211-43B0-92F9-ADC3CF24FF73}" destId="{2F5F1E5B-303C-4C33-BA7D-7043DBFC1991}" srcOrd="0" destOrd="0" presId="urn:microsoft.com/office/officeart/2005/8/layout/process1"/>
    <dgm:cxn modelId="{D41CF6D6-B6C2-4544-B83F-DAADD64DBE84}" type="presParOf" srcId="{8F0F67FF-B317-45AB-9EFC-2FA6AF5F8248}" destId="{64E65ABC-DBCD-4DC3-A8CE-6B1AE7DED3C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D2D510C-4EB5-4314-94C0-0BBD20BF4A34}" type="doc">
      <dgm:prSet loTypeId="urn:microsoft.com/office/officeart/2005/8/layout/bProcess4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F91DFB0D-F24E-4CE4-BB48-1181795F5A69}">
      <dgm:prSet custT="1"/>
      <dgm:spPr>
        <a:ln>
          <a:solidFill>
            <a:srgbClr val="FF0000"/>
          </a:solidFill>
        </a:ln>
      </dgm:spPr>
      <dgm:t>
        <a:bodyPr/>
        <a:lstStyle/>
        <a:p>
          <a:pPr rtl="0"/>
          <a:r>
            <a:rPr lang="ru-RU" sz="1400" b="1" dirty="0" smtClean="0"/>
            <a:t>Перечисленные в анализе ориентиры развития можно структурировать по следующим направлениям:</a:t>
          </a:r>
          <a:endParaRPr lang="ru-RU" sz="1400" b="1" dirty="0"/>
        </a:p>
      </dgm:t>
    </dgm:pt>
    <dgm:pt modelId="{7BE1412F-ECBF-4BA9-B4C0-DDD3B686541D}" type="parTrans" cxnId="{9A26F688-8F46-4C37-A91B-EB6A2412F767}">
      <dgm:prSet/>
      <dgm:spPr/>
      <dgm:t>
        <a:bodyPr/>
        <a:lstStyle/>
        <a:p>
          <a:endParaRPr lang="ru-RU"/>
        </a:p>
      </dgm:t>
    </dgm:pt>
    <dgm:pt modelId="{DB4CA334-572C-4E17-91DA-1E16349AE027}" type="sibTrans" cxnId="{9A26F688-8F46-4C37-A91B-EB6A2412F767}">
      <dgm:prSet/>
      <dgm:spPr>
        <a:solidFill>
          <a:srgbClr val="FFC000"/>
        </a:solidFill>
        <a:ln>
          <a:noFill/>
        </a:ln>
      </dgm:spPr>
      <dgm:t>
        <a:bodyPr/>
        <a:lstStyle/>
        <a:p>
          <a:endParaRPr lang="ru-RU"/>
        </a:p>
      </dgm:t>
    </dgm:pt>
    <dgm:pt modelId="{EE8A91CC-437E-4AC0-962E-A3803DB3783B}">
      <dgm:prSet custT="1"/>
      <dgm:spPr>
        <a:ln>
          <a:solidFill>
            <a:srgbClr val="FF0000"/>
          </a:solidFill>
        </a:ln>
      </dgm:spPr>
      <dgm:t>
        <a:bodyPr/>
        <a:lstStyle/>
        <a:p>
          <a:pPr rtl="0"/>
          <a:r>
            <a:rPr lang="ru-RU" sz="1400" b="1" dirty="0" smtClean="0"/>
            <a:t>1)Необходимо оптимизировать систему премирования менеджеров по продажам, предложив более справедливый механизм премирования. </a:t>
          </a:r>
          <a:endParaRPr lang="ru-RU" sz="1400" b="1" dirty="0"/>
        </a:p>
      </dgm:t>
    </dgm:pt>
    <dgm:pt modelId="{588A70B2-0E7A-4C42-88A6-7A054C9FAD80}" type="parTrans" cxnId="{2DE07AB5-F86C-4D34-B011-2B8D4EAC9B4D}">
      <dgm:prSet/>
      <dgm:spPr/>
      <dgm:t>
        <a:bodyPr/>
        <a:lstStyle/>
        <a:p>
          <a:endParaRPr lang="ru-RU"/>
        </a:p>
      </dgm:t>
    </dgm:pt>
    <dgm:pt modelId="{16013972-304C-418E-8681-2E2FC488482F}" type="sibTrans" cxnId="{2DE07AB5-F86C-4D34-B011-2B8D4EAC9B4D}">
      <dgm:prSet/>
      <dgm:spPr>
        <a:solidFill>
          <a:srgbClr val="C00000"/>
        </a:solidFill>
        <a:ln>
          <a:noFill/>
        </a:ln>
      </dgm:spPr>
      <dgm:t>
        <a:bodyPr/>
        <a:lstStyle/>
        <a:p>
          <a:endParaRPr lang="ru-RU"/>
        </a:p>
      </dgm:t>
    </dgm:pt>
    <dgm:pt modelId="{65A693B2-DBF5-45B9-B1D4-6F15F8DCDB7E}">
      <dgm:prSet custT="1"/>
      <dgm:spPr>
        <a:ln>
          <a:solidFill>
            <a:srgbClr val="FF0000"/>
          </a:solidFill>
        </a:ln>
      </dgm:spPr>
      <dgm:t>
        <a:bodyPr/>
        <a:lstStyle/>
        <a:p>
          <a:pPr rtl="0"/>
          <a:endParaRPr lang="ru-RU" sz="1400" b="1" dirty="0" smtClean="0"/>
        </a:p>
        <a:p>
          <a:pPr rtl="0"/>
          <a:r>
            <a:rPr lang="ru-RU" sz="1400" b="1" dirty="0" smtClean="0"/>
            <a:t>2) Необходимо совершенствовать систему материального стимулирования работников, в том числе разработать механизм ухода от формального премирования, а также способы и методы учета и контроля достижения результатов работы.</a:t>
          </a:r>
        </a:p>
        <a:p>
          <a:pPr rtl="0"/>
          <a:endParaRPr lang="ru-RU" sz="1400" b="1" dirty="0"/>
        </a:p>
      </dgm:t>
    </dgm:pt>
    <dgm:pt modelId="{E9EEDF5B-B852-4242-B23C-A50FEB6D163E}" type="parTrans" cxnId="{86D8E4CA-FAFB-483D-80B8-EF4F984001CB}">
      <dgm:prSet/>
      <dgm:spPr/>
      <dgm:t>
        <a:bodyPr/>
        <a:lstStyle/>
        <a:p>
          <a:endParaRPr lang="ru-RU"/>
        </a:p>
      </dgm:t>
    </dgm:pt>
    <dgm:pt modelId="{AD32FA0C-A243-42C5-8CDF-70E310FB062C}" type="sibTrans" cxnId="{86D8E4CA-FAFB-483D-80B8-EF4F984001CB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B5270E12-35D3-46E4-A13B-126BBD14A4C7}">
      <dgm:prSet custT="1"/>
      <dgm:spPr>
        <a:ln>
          <a:solidFill>
            <a:srgbClr val="FF0000"/>
          </a:solidFill>
        </a:ln>
      </dgm:spPr>
      <dgm:t>
        <a:bodyPr/>
        <a:lstStyle/>
        <a:p>
          <a:pPr rtl="0"/>
          <a:r>
            <a:rPr lang="ru-RU" sz="1400" b="1" dirty="0" smtClean="0"/>
            <a:t>3)Необходимо проводить работу над развитием организационной культуры (мероприятий по совершенствованию внутрифирменной социальной политики, укрепление корпоративного духа работников).</a:t>
          </a:r>
          <a:endParaRPr lang="ru-RU" sz="1400" b="1" dirty="0"/>
        </a:p>
      </dgm:t>
    </dgm:pt>
    <dgm:pt modelId="{9188153D-732A-46EE-81C7-F4313C9C4344}" type="parTrans" cxnId="{9DF44DDF-54F3-43D2-9705-C14F6C37819D}">
      <dgm:prSet/>
      <dgm:spPr/>
      <dgm:t>
        <a:bodyPr/>
        <a:lstStyle/>
        <a:p>
          <a:endParaRPr lang="ru-RU"/>
        </a:p>
      </dgm:t>
    </dgm:pt>
    <dgm:pt modelId="{2AA5418E-4B29-4280-93CB-59292E1311CA}" type="sibTrans" cxnId="{9DF44DDF-54F3-43D2-9705-C14F6C37819D}">
      <dgm:prSet/>
      <dgm:spPr/>
      <dgm:t>
        <a:bodyPr/>
        <a:lstStyle/>
        <a:p>
          <a:endParaRPr lang="ru-RU"/>
        </a:p>
      </dgm:t>
    </dgm:pt>
    <dgm:pt modelId="{B2BCBC2C-992E-4E00-8417-F9671B686AFA}" type="pres">
      <dgm:prSet presAssocID="{DD2D510C-4EB5-4314-94C0-0BBD20BF4A3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E9F9CF1-D1D4-4D28-988D-8021EDA04764}" type="pres">
      <dgm:prSet presAssocID="{F91DFB0D-F24E-4CE4-BB48-1181795F5A69}" presName="compNode" presStyleCnt="0"/>
      <dgm:spPr/>
    </dgm:pt>
    <dgm:pt modelId="{75BDEDB9-C622-4386-B5EA-10BE6969C517}" type="pres">
      <dgm:prSet presAssocID="{F91DFB0D-F24E-4CE4-BB48-1181795F5A69}" presName="dummyConnPt" presStyleCnt="0"/>
      <dgm:spPr/>
    </dgm:pt>
    <dgm:pt modelId="{B88DFC1B-F5F3-4070-8B6C-C63800234D36}" type="pres">
      <dgm:prSet presAssocID="{F91DFB0D-F24E-4CE4-BB48-1181795F5A69}" presName="node" presStyleLbl="node1" presStyleIdx="0" presStyleCnt="4" custScaleX="146141" custScaleY="44452" custLinFactY="-23995" custLinFactNeighborX="7248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F6718-E1CF-459A-8121-F47994DED546}" type="pres">
      <dgm:prSet presAssocID="{DB4CA334-572C-4E17-91DA-1E16349AE027}" presName="sibTrans" presStyleLbl="bgSibTrans2D1" presStyleIdx="0" presStyleCnt="3" custAng="81116" custScaleX="92527" custScaleY="104727" custLinFactNeighborX="-27743" custLinFactNeighborY="38744"/>
      <dgm:spPr/>
      <dgm:t>
        <a:bodyPr/>
        <a:lstStyle/>
        <a:p>
          <a:endParaRPr lang="ru-RU"/>
        </a:p>
      </dgm:t>
    </dgm:pt>
    <dgm:pt modelId="{C4BCC99B-FADC-4DF2-934E-A3EE46F1D32D}" type="pres">
      <dgm:prSet presAssocID="{EE8A91CC-437E-4AC0-962E-A3803DB3783B}" presName="compNode" presStyleCnt="0"/>
      <dgm:spPr/>
    </dgm:pt>
    <dgm:pt modelId="{D0452BF1-24FA-47F2-9B84-850B4527BC4F}" type="pres">
      <dgm:prSet presAssocID="{EE8A91CC-437E-4AC0-962E-A3803DB3783B}" presName="dummyConnPt" presStyleCnt="0"/>
      <dgm:spPr/>
    </dgm:pt>
    <dgm:pt modelId="{289BF6BC-95CD-46BC-8BAB-296A7727796E}" type="pres">
      <dgm:prSet presAssocID="{EE8A91CC-437E-4AC0-962E-A3803DB3783B}" presName="node" presStyleLbl="node1" presStyleIdx="1" presStyleCnt="4" custScaleX="120374" custScaleY="80232" custLinFactY="-36082" custLinFactNeighborX="-923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F450A-BC89-4314-94A1-2ABB2E5CE2A4}" type="pres">
      <dgm:prSet presAssocID="{16013972-304C-418E-8681-2E2FC488482F}" presName="sibTrans" presStyleLbl="bgSibTrans2D1" presStyleIdx="1" presStyleCnt="3" custAng="20892294" custLinFactY="100000" custLinFactNeighborX="-7438" custLinFactNeighborY="173463"/>
      <dgm:spPr/>
      <dgm:t>
        <a:bodyPr/>
        <a:lstStyle/>
        <a:p>
          <a:endParaRPr lang="ru-RU"/>
        </a:p>
      </dgm:t>
    </dgm:pt>
    <dgm:pt modelId="{A1E75E29-C2C9-495F-ABE9-D37C44C3B401}" type="pres">
      <dgm:prSet presAssocID="{65A693B2-DBF5-45B9-B1D4-6F15F8DCDB7E}" presName="compNode" presStyleCnt="0"/>
      <dgm:spPr/>
    </dgm:pt>
    <dgm:pt modelId="{6DB42A45-8DD5-4B44-A382-EACCB1D9A457}" type="pres">
      <dgm:prSet presAssocID="{65A693B2-DBF5-45B9-B1D4-6F15F8DCDB7E}" presName="dummyConnPt" presStyleCnt="0"/>
      <dgm:spPr/>
    </dgm:pt>
    <dgm:pt modelId="{F8AE8C9D-8DCA-432B-8CD3-02B7FE5D70C1}" type="pres">
      <dgm:prSet presAssocID="{65A693B2-DBF5-45B9-B1D4-6F15F8DCDB7E}" presName="node" presStyleLbl="node1" presStyleIdx="2" presStyleCnt="4" custScaleX="133012" custScaleY="109317" custLinFactX="-68116" custLinFactNeighborX="-100000" custLinFactNeighborY="46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9F3BCE-C5C9-43A2-BE13-E7F9A0A5C08C}" type="pres">
      <dgm:prSet presAssocID="{AD32FA0C-A243-42C5-8CDF-70E310FB062C}" presName="sibTrans" presStyleLbl="bgSibTrans2D1" presStyleIdx="2" presStyleCnt="3" custAng="20632210" custLinFactY="71488" custLinFactNeighborX="17871" custLinFactNeighborY="100000"/>
      <dgm:spPr/>
      <dgm:t>
        <a:bodyPr/>
        <a:lstStyle/>
        <a:p>
          <a:endParaRPr lang="ru-RU"/>
        </a:p>
      </dgm:t>
    </dgm:pt>
    <dgm:pt modelId="{83F05BA7-B4A1-4EEB-81B5-A7C00A605AC6}" type="pres">
      <dgm:prSet presAssocID="{B5270E12-35D3-46E4-A13B-126BBD14A4C7}" presName="compNode" presStyleCnt="0"/>
      <dgm:spPr/>
    </dgm:pt>
    <dgm:pt modelId="{5D0DC834-3CD5-45BD-ACF5-469EAA27E0CF}" type="pres">
      <dgm:prSet presAssocID="{B5270E12-35D3-46E4-A13B-126BBD14A4C7}" presName="dummyConnPt" presStyleCnt="0"/>
      <dgm:spPr/>
    </dgm:pt>
    <dgm:pt modelId="{29BD7808-A4BB-4F2F-BC9A-B9825BA7F2A6}" type="pres">
      <dgm:prSet presAssocID="{B5270E12-35D3-46E4-A13B-126BBD14A4C7}" presName="node" presStyleLbl="node1" presStyleIdx="3" presStyleCnt="4" custScaleX="129851" custScaleY="104094" custLinFactY="54851" custLinFactNeighborX="-497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E07AB5-F86C-4D34-B011-2B8D4EAC9B4D}" srcId="{DD2D510C-4EB5-4314-94C0-0BBD20BF4A34}" destId="{EE8A91CC-437E-4AC0-962E-A3803DB3783B}" srcOrd="1" destOrd="0" parTransId="{588A70B2-0E7A-4C42-88A6-7A054C9FAD80}" sibTransId="{16013972-304C-418E-8681-2E2FC488482F}"/>
    <dgm:cxn modelId="{89CA05D7-BFA4-4D95-8139-35F961725FE3}" type="presOf" srcId="{16013972-304C-418E-8681-2E2FC488482F}" destId="{E3EF450A-BC89-4314-94A1-2ABB2E5CE2A4}" srcOrd="0" destOrd="0" presId="urn:microsoft.com/office/officeart/2005/8/layout/bProcess4"/>
    <dgm:cxn modelId="{9DF44DDF-54F3-43D2-9705-C14F6C37819D}" srcId="{DD2D510C-4EB5-4314-94C0-0BBD20BF4A34}" destId="{B5270E12-35D3-46E4-A13B-126BBD14A4C7}" srcOrd="3" destOrd="0" parTransId="{9188153D-732A-46EE-81C7-F4313C9C4344}" sibTransId="{2AA5418E-4B29-4280-93CB-59292E1311CA}"/>
    <dgm:cxn modelId="{B7A5A4C1-1D1A-45C8-911B-42662AF84298}" type="presOf" srcId="{EE8A91CC-437E-4AC0-962E-A3803DB3783B}" destId="{289BF6BC-95CD-46BC-8BAB-296A7727796E}" srcOrd="0" destOrd="0" presId="urn:microsoft.com/office/officeart/2005/8/layout/bProcess4"/>
    <dgm:cxn modelId="{86D8E4CA-FAFB-483D-80B8-EF4F984001CB}" srcId="{DD2D510C-4EB5-4314-94C0-0BBD20BF4A34}" destId="{65A693B2-DBF5-45B9-B1D4-6F15F8DCDB7E}" srcOrd="2" destOrd="0" parTransId="{E9EEDF5B-B852-4242-B23C-A50FEB6D163E}" sibTransId="{AD32FA0C-A243-42C5-8CDF-70E310FB062C}"/>
    <dgm:cxn modelId="{556D69CF-FD43-434C-9B9E-F0CD0B98F73C}" type="presOf" srcId="{AD32FA0C-A243-42C5-8CDF-70E310FB062C}" destId="{009F3BCE-C5C9-43A2-BE13-E7F9A0A5C08C}" srcOrd="0" destOrd="0" presId="urn:microsoft.com/office/officeart/2005/8/layout/bProcess4"/>
    <dgm:cxn modelId="{0267D0A5-14D5-4E8C-A7AB-996AEC7282EA}" type="presOf" srcId="{F91DFB0D-F24E-4CE4-BB48-1181795F5A69}" destId="{B88DFC1B-F5F3-4070-8B6C-C63800234D36}" srcOrd="0" destOrd="0" presId="urn:microsoft.com/office/officeart/2005/8/layout/bProcess4"/>
    <dgm:cxn modelId="{B0219D11-5BEA-49DE-B035-E71F48675EA9}" type="presOf" srcId="{65A693B2-DBF5-45B9-B1D4-6F15F8DCDB7E}" destId="{F8AE8C9D-8DCA-432B-8CD3-02B7FE5D70C1}" srcOrd="0" destOrd="0" presId="urn:microsoft.com/office/officeart/2005/8/layout/bProcess4"/>
    <dgm:cxn modelId="{9A26F688-8F46-4C37-A91B-EB6A2412F767}" srcId="{DD2D510C-4EB5-4314-94C0-0BBD20BF4A34}" destId="{F91DFB0D-F24E-4CE4-BB48-1181795F5A69}" srcOrd="0" destOrd="0" parTransId="{7BE1412F-ECBF-4BA9-B4C0-DDD3B686541D}" sibTransId="{DB4CA334-572C-4E17-91DA-1E16349AE027}"/>
    <dgm:cxn modelId="{5DA8A580-529F-42D3-AF5F-EA2ED116BAFB}" type="presOf" srcId="{DD2D510C-4EB5-4314-94C0-0BBD20BF4A34}" destId="{B2BCBC2C-992E-4E00-8417-F9671B686AFA}" srcOrd="0" destOrd="0" presId="urn:microsoft.com/office/officeart/2005/8/layout/bProcess4"/>
    <dgm:cxn modelId="{09E54943-CD83-494B-A917-D090C41AEA7D}" type="presOf" srcId="{B5270E12-35D3-46E4-A13B-126BBD14A4C7}" destId="{29BD7808-A4BB-4F2F-BC9A-B9825BA7F2A6}" srcOrd="0" destOrd="0" presId="urn:microsoft.com/office/officeart/2005/8/layout/bProcess4"/>
    <dgm:cxn modelId="{493D42FE-4F48-435C-AF80-077CAA839A04}" type="presOf" srcId="{DB4CA334-572C-4E17-91DA-1E16349AE027}" destId="{7C1F6718-E1CF-459A-8121-F47994DED546}" srcOrd="0" destOrd="0" presId="urn:microsoft.com/office/officeart/2005/8/layout/bProcess4"/>
    <dgm:cxn modelId="{44277D85-BACB-47B1-B9B1-27AAA3523B26}" type="presParOf" srcId="{B2BCBC2C-992E-4E00-8417-F9671B686AFA}" destId="{0E9F9CF1-D1D4-4D28-988D-8021EDA04764}" srcOrd="0" destOrd="0" presId="urn:microsoft.com/office/officeart/2005/8/layout/bProcess4"/>
    <dgm:cxn modelId="{AB9C0698-41A8-47E3-A92D-4795E417713A}" type="presParOf" srcId="{0E9F9CF1-D1D4-4D28-988D-8021EDA04764}" destId="{75BDEDB9-C622-4386-B5EA-10BE6969C517}" srcOrd="0" destOrd="0" presId="urn:microsoft.com/office/officeart/2005/8/layout/bProcess4"/>
    <dgm:cxn modelId="{593B2CDB-C156-4F1B-A2D5-ACFCF2CEBD7F}" type="presParOf" srcId="{0E9F9CF1-D1D4-4D28-988D-8021EDA04764}" destId="{B88DFC1B-F5F3-4070-8B6C-C63800234D36}" srcOrd="1" destOrd="0" presId="urn:microsoft.com/office/officeart/2005/8/layout/bProcess4"/>
    <dgm:cxn modelId="{8ED3C31C-74A3-44EA-8FA8-68BF3C46FA55}" type="presParOf" srcId="{B2BCBC2C-992E-4E00-8417-F9671B686AFA}" destId="{7C1F6718-E1CF-459A-8121-F47994DED546}" srcOrd="1" destOrd="0" presId="urn:microsoft.com/office/officeart/2005/8/layout/bProcess4"/>
    <dgm:cxn modelId="{CB9D1249-CE4C-4D12-8ED0-605C369EC369}" type="presParOf" srcId="{B2BCBC2C-992E-4E00-8417-F9671B686AFA}" destId="{C4BCC99B-FADC-4DF2-934E-A3EE46F1D32D}" srcOrd="2" destOrd="0" presId="urn:microsoft.com/office/officeart/2005/8/layout/bProcess4"/>
    <dgm:cxn modelId="{FFC08A4B-7EB9-48D4-A518-9DD2F643B039}" type="presParOf" srcId="{C4BCC99B-FADC-4DF2-934E-A3EE46F1D32D}" destId="{D0452BF1-24FA-47F2-9B84-850B4527BC4F}" srcOrd="0" destOrd="0" presId="urn:microsoft.com/office/officeart/2005/8/layout/bProcess4"/>
    <dgm:cxn modelId="{1CCC19FD-6531-4B23-821A-2D0BDD4A8B07}" type="presParOf" srcId="{C4BCC99B-FADC-4DF2-934E-A3EE46F1D32D}" destId="{289BF6BC-95CD-46BC-8BAB-296A7727796E}" srcOrd="1" destOrd="0" presId="urn:microsoft.com/office/officeart/2005/8/layout/bProcess4"/>
    <dgm:cxn modelId="{FE4706B7-F561-44D9-A07B-3DD9154A6BE3}" type="presParOf" srcId="{B2BCBC2C-992E-4E00-8417-F9671B686AFA}" destId="{E3EF450A-BC89-4314-94A1-2ABB2E5CE2A4}" srcOrd="3" destOrd="0" presId="urn:microsoft.com/office/officeart/2005/8/layout/bProcess4"/>
    <dgm:cxn modelId="{01C6A920-C121-42AB-96F7-036B8BBCF3DE}" type="presParOf" srcId="{B2BCBC2C-992E-4E00-8417-F9671B686AFA}" destId="{A1E75E29-C2C9-495F-ABE9-D37C44C3B401}" srcOrd="4" destOrd="0" presId="urn:microsoft.com/office/officeart/2005/8/layout/bProcess4"/>
    <dgm:cxn modelId="{60765B17-94A4-4B43-BBFA-23C6197032C3}" type="presParOf" srcId="{A1E75E29-C2C9-495F-ABE9-D37C44C3B401}" destId="{6DB42A45-8DD5-4B44-A382-EACCB1D9A457}" srcOrd="0" destOrd="0" presId="urn:microsoft.com/office/officeart/2005/8/layout/bProcess4"/>
    <dgm:cxn modelId="{C4C70935-0B05-480B-B19C-E7FD893582D1}" type="presParOf" srcId="{A1E75E29-C2C9-495F-ABE9-D37C44C3B401}" destId="{F8AE8C9D-8DCA-432B-8CD3-02B7FE5D70C1}" srcOrd="1" destOrd="0" presId="urn:microsoft.com/office/officeart/2005/8/layout/bProcess4"/>
    <dgm:cxn modelId="{C80DAB52-10F9-4C4B-9303-132509F472AB}" type="presParOf" srcId="{B2BCBC2C-992E-4E00-8417-F9671B686AFA}" destId="{009F3BCE-C5C9-43A2-BE13-E7F9A0A5C08C}" srcOrd="5" destOrd="0" presId="urn:microsoft.com/office/officeart/2005/8/layout/bProcess4"/>
    <dgm:cxn modelId="{2B21DA07-5626-4C66-AED4-604D84477828}" type="presParOf" srcId="{B2BCBC2C-992E-4E00-8417-F9671B686AFA}" destId="{83F05BA7-B4A1-4EEB-81B5-A7C00A605AC6}" srcOrd="6" destOrd="0" presId="urn:microsoft.com/office/officeart/2005/8/layout/bProcess4"/>
    <dgm:cxn modelId="{F61373B9-D07F-4D6C-96A5-91CDA863F613}" type="presParOf" srcId="{83F05BA7-B4A1-4EEB-81B5-A7C00A605AC6}" destId="{5D0DC834-3CD5-45BD-ACF5-469EAA27E0CF}" srcOrd="0" destOrd="0" presId="urn:microsoft.com/office/officeart/2005/8/layout/bProcess4"/>
    <dgm:cxn modelId="{83B08553-1725-460B-AB47-860A3CF362FE}" type="presParOf" srcId="{83F05BA7-B4A1-4EEB-81B5-A7C00A605AC6}" destId="{29BD7808-A4BB-4F2F-BC9A-B9825BA7F2A6}" srcOrd="1" destOrd="0" presId="urn:microsoft.com/office/officeart/2005/8/layout/bProcess4"/>
  </dgm:cxnLst>
  <dgm:bg>
    <a:blipFill dpi="0" rotWithShape="1"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D5B23FE-0090-4FB4-A13F-B30D365748A4}" type="doc">
      <dgm:prSet loTypeId="urn:microsoft.com/office/officeart/2005/8/layout/pyramid2" loCatId="pyramid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433EF06-C59B-4571-BE74-5A2A3BF905F8}" type="pres">
      <dgm:prSet presAssocID="{0D5B23FE-0090-4FB4-A13F-B30D365748A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5BC7E4E8-6CFF-46E0-BBF3-57E918C79577}" type="presOf" srcId="{0D5B23FE-0090-4FB4-A13F-B30D365748A4}" destId="{A433EF06-C59B-4571-BE74-5A2A3BF905F8}" srcOrd="0" destOrd="0" presId="urn:microsoft.com/office/officeart/2005/8/layout/pyramid2"/>
  </dgm:cxnLst>
  <dgm:bg>
    <a:blipFill dpi="0" rotWithShape="1">
      <a:blip xmlns:r="http://schemas.openxmlformats.org/officeDocument/2006/relationships" r:embed="rId1" cstate="print">
        <a:extLst>
          <a:ext uri="{28A0092B-C50C-407E-A947-70E740481C1C}">
            <a14:useLocalDpi xmlns:a14="http://schemas.microsoft.com/office/drawing/2010/main" val="0"/>
          </a:ext>
        </a:extLst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C38A6C6-AFCE-4CB2-B3A2-021CA2E31DD9}" type="doc">
      <dgm:prSet loTypeId="urn:microsoft.com/office/officeart/2008/layout/VerticalCurvedLis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7E84900-395B-4B3C-84C2-95853D12C2DC}">
      <dgm:prSet custT="1"/>
      <dgm:spPr>
        <a:ln>
          <a:solidFill>
            <a:srgbClr val="FF0000"/>
          </a:solidFill>
        </a:ln>
      </dgm:spPr>
      <dgm:t>
        <a:bodyPr/>
        <a:lstStyle/>
        <a:p>
          <a:pPr rtl="0"/>
          <a:r>
            <a:rPr lang="ru-RU" sz="1400" b="1" dirty="0" smtClean="0"/>
            <a:t>Предлагаемые изменения в существующей системе материального стимулирования:</a:t>
          </a:r>
          <a:endParaRPr lang="ru-RU" sz="1400" b="1" dirty="0"/>
        </a:p>
      </dgm:t>
    </dgm:pt>
    <dgm:pt modelId="{442C46EA-C958-4955-82FF-1C4E1E84F521}" type="parTrans" cxnId="{67460BD5-CC53-4B4B-B4B1-E98EF627CE85}">
      <dgm:prSet/>
      <dgm:spPr/>
      <dgm:t>
        <a:bodyPr/>
        <a:lstStyle/>
        <a:p>
          <a:endParaRPr lang="ru-RU"/>
        </a:p>
      </dgm:t>
    </dgm:pt>
    <dgm:pt modelId="{F99F2DDB-8AC5-45B0-A7D2-38B62D2288A1}" type="sibTrans" cxnId="{67460BD5-CC53-4B4B-B4B1-E98EF627CE85}">
      <dgm:prSet/>
      <dgm:spPr>
        <a:ln>
          <a:solidFill>
            <a:srgbClr val="FF0000"/>
          </a:solidFill>
        </a:ln>
      </dgm:spPr>
      <dgm:t>
        <a:bodyPr/>
        <a:lstStyle/>
        <a:p>
          <a:endParaRPr lang="ru-RU"/>
        </a:p>
      </dgm:t>
    </dgm:pt>
    <dgm:pt modelId="{50FC837E-A215-4DD9-AB30-05266B273F47}">
      <dgm:prSet custT="1"/>
      <dgm:spPr>
        <a:ln>
          <a:solidFill>
            <a:srgbClr val="FF0000"/>
          </a:solidFill>
        </a:ln>
      </dgm:spPr>
      <dgm:t>
        <a:bodyPr/>
        <a:lstStyle/>
        <a:p>
          <a:pPr rtl="0"/>
          <a:r>
            <a:rPr lang="ru-RU" sz="1400" i="1" dirty="0" smtClean="0"/>
            <a:t>- необходимо максимально оцифровать показатели результативности деятельности структурных подразделений, что позволит объективно, на основе оперативных данных оценивать результативность их деятельности;  </a:t>
          </a:r>
          <a:endParaRPr lang="ru-RU" sz="1400" b="1" i="1" dirty="0"/>
        </a:p>
      </dgm:t>
    </dgm:pt>
    <dgm:pt modelId="{59D0AB38-C0BC-4E98-A981-D419D69EDF62}" type="parTrans" cxnId="{EF7BCFC2-E82C-4E96-BFFA-360964423586}">
      <dgm:prSet/>
      <dgm:spPr/>
      <dgm:t>
        <a:bodyPr/>
        <a:lstStyle/>
        <a:p>
          <a:endParaRPr lang="ru-RU"/>
        </a:p>
      </dgm:t>
    </dgm:pt>
    <dgm:pt modelId="{9069C09C-F272-495D-95E8-8750A57739C3}" type="sibTrans" cxnId="{EF7BCFC2-E82C-4E96-BFFA-360964423586}">
      <dgm:prSet/>
      <dgm:spPr/>
      <dgm:t>
        <a:bodyPr/>
        <a:lstStyle/>
        <a:p>
          <a:endParaRPr lang="ru-RU"/>
        </a:p>
      </dgm:t>
    </dgm:pt>
    <dgm:pt modelId="{EB5EC0F7-1794-4BBC-8639-EBB5B6DCEF30}">
      <dgm:prSet custT="1"/>
      <dgm:spPr>
        <a:ln>
          <a:solidFill>
            <a:srgbClr val="FF0000"/>
          </a:solidFill>
        </a:ln>
      </dgm:spPr>
      <dgm:t>
        <a:bodyPr/>
        <a:lstStyle/>
        <a:p>
          <a:pPr rtl="0"/>
          <a:r>
            <a:rPr lang="ru-RU" sz="1400" i="1" dirty="0" smtClean="0"/>
            <a:t>- необходимо разработать новые критерии для оценки деятельности менеджеров по продажам недвижимости с установлением корректирующих коэффициентов при наличии независящих от работы менеджера по продажам объективных факторов роста продаж.</a:t>
          </a:r>
          <a:endParaRPr lang="ru-RU" sz="1400" b="1" dirty="0"/>
        </a:p>
      </dgm:t>
    </dgm:pt>
    <dgm:pt modelId="{AB04B10A-8C1E-4008-ADD4-E18D0276E2A0}" type="parTrans" cxnId="{2AA859CD-D39A-43C3-B4C4-7C897893A585}">
      <dgm:prSet/>
      <dgm:spPr/>
      <dgm:t>
        <a:bodyPr/>
        <a:lstStyle/>
        <a:p>
          <a:endParaRPr lang="ru-RU"/>
        </a:p>
      </dgm:t>
    </dgm:pt>
    <dgm:pt modelId="{9A9B79A6-02D5-4212-A09F-3474F716C9CD}" type="sibTrans" cxnId="{2AA859CD-D39A-43C3-B4C4-7C897893A585}">
      <dgm:prSet/>
      <dgm:spPr/>
      <dgm:t>
        <a:bodyPr/>
        <a:lstStyle/>
        <a:p>
          <a:endParaRPr lang="ru-RU"/>
        </a:p>
      </dgm:t>
    </dgm:pt>
    <dgm:pt modelId="{76173DB4-EBDC-4928-B57C-9A0AF2F41C11}">
      <dgm:prSet custT="1"/>
      <dgm:spPr>
        <a:ln>
          <a:solidFill>
            <a:srgbClr val="FF0000"/>
          </a:solidFill>
        </a:ln>
      </dgm:spPr>
      <dgm:t>
        <a:bodyPr/>
        <a:lstStyle/>
        <a:p>
          <a:pPr rtl="0"/>
          <a:r>
            <a:rPr lang="ru-RU" sz="1400" i="1" dirty="0" smtClean="0"/>
            <a:t>- необходимо внедрение автоматизированной системы учета и контроля выполнения структурными подразделениями и работниками функциональных обязанностей;</a:t>
          </a:r>
          <a:endParaRPr lang="ru-RU" sz="1400" b="1" dirty="0"/>
        </a:p>
      </dgm:t>
    </dgm:pt>
    <dgm:pt modelId="{305540BE-2D08-4B94-9180-858C75A2D3DC}" type="parTrans" cxnId="{B09021AC-9F30-4F19-8EF9-2133E06BEA33}">
      <dgm:prSet/>
      <dgm:spPr/>
      <dgm:t>
        <a:bodyPr/>
        <a:lstStyle/>
        <a:p>
          <a:endParaRPr lang="ru-RU"/>
        </a:p>
      </dgm:t>
    </dgm:pt>
    <dgm:pt modelId="{FEEE2EA7-C3C2-435E-BBCC-9B6318133BD3}" type="sibTrans" cxnId="{B09021AC-9F30-4F19-8EF9-2133E06BEA33}">
      <dgm:prSet/>
      <dgm:spPr/>
      <dgm:t>
        <a:bodyPr/>
        <a:lstStyle/>
        <a:p>
          <a:endParaRPr lang="ru-RU"/>
        </a:p>
      </dgm:t>
    </dgm:pt>
    <dgm:pt modelId="{D6AB0095-E65F-4338-A20C-726FCD5381DD}">
      <dgm:prSet custT="1"/>
      <dgm:spPr>
        <a:ln>
          <a:solidFill>
            <a:srgbClr val="FF0000"/>
          </a:solidFill>
        </a:ln>
      </dgm:spPr>
      <dgm:t>
        <a:bodyPr/>
        <a:lstStyle/>
        <a:p>
          <a:pPr rtl="0"/>
          <a:r>
            <a:rPr lang="ru-RU" sz="1400" i="1" dirty="0" smtClean="0"/>
            <a:t>- необходимо разработать механизм оценки степени выполнения работником функциональных обязанностей на основе объективных данных о качестве и сроках выполнения работ;</a:t>
          </a:r>
          <a:endParaRPr lang="ru-RU" sz="1400" b="1" i="1" dirty="0"/>
        </a:p>
      </dgm:t>
    </dgm:pt>
    <dgm:pt modelId="{58B45D29-D0AC-48FD-9A52-E047A82C894B}" type="parTrans" cxnId="{2679BEFD-480B-4C79-B610-F98056D25772}">
      <dgm:prSet/>
      <dgm:spPr/>
      <dgm:t>
        <a:bodyPr/>
        <a:lstStyle/>
        <a:p>
          <a:endParaRPr lang="ru-RU"/>
        </a:p>
      </dgm:t>
    </dgm:pt>
    <dgm:pt modelId="{05A2B0CA-1EAB-4281-944A-0B818BF95143}" type="sibTrans" cxnId="{2679BEFD-480B-4C79-B610-F98056D25772}">
      <dgm:prSet/>
      <dgm:spPr/>
      <dgm:t>
        <a:bodyPr/>
        <a:lstStyle/>
        <a:p>
          <a:endParaRPr lang="ru-RU"/>
        </a:p>
      </dgm:t>
    </dgm:pt>
    <dgm:pt modelId="{DD5322A5-46D0-4ACA-850E-67556BAE7066}" type="pres">
      <dgm:prSet presAssocID="{FC38A6C6-AFCE-4CB2-B3A2-021CA2E31DD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48F7271-592C-4BEA-B994-6B972864C120}" type="pres">
      <dgm:prSet presAssocID="{FC38A6C6-AFCE-4CB2-B3A2-021CA2E31DD9}" presName="Name1" presStyleCnt="0"/>
      <dgm:spPr/>
    </dgm:pt>
    <dgm:pt modelId="{152C88AB-3CE3-4D92-93F6-51291AD2F411}" type="pres">
      <dgm:prSet presAssocID="{FC38A6C6-AFCE-4CB2-B3A2-021CA2E31DD9}" presName="cycle" presStyleCnt="0"/>
      <dgm:spPr/>
    </dgm:pt>
    <dgm:pt modelId="{93352D04-8A80-46A9-9083-A2662385F5E3}" type="pres">
      <dgm:prSet presAssocID="{FC38A6C6-AFCE-4CB2-B3A2-021CA2E31DD9}" presName="srcNode" presStyleLbl="node1" presStyleIdx="0" presStyleCnt="5"/>
      <dgm:spPr/>
    </dgm:pt>
    <dgm:pt modelId="{814F8177-CA43-43F2-84A1-B272101B3033}" type="pres">
      <dgm:prSet presAssocID="{FC38A6C6-AFCE-4CB2-B3A2-021CA2E31DD9}" presName="conn" presStyleLbl="parChTrans1D2" presStyleIdx="0" presStyleCnt="1"/>
      <dgm:spPr/>
      <dgm:t>
        <a:bodyPr/>
        <a:lstStyle/>
        <a:p>
          <a:endParaRPr lang="ru-RU"/>
        </a:p>
      </dgm:t>
    </dgm:pt>
    <dgm:pt modelId="{EA955C8A-74B3-4F57-8747-03D26B9A42A4}" type="pres">
      <dgm:prSet presAssocID="{FC38A6C6-AFCE-4CB2-B3A2-021CA2E31DD9}" presName="extraNode" presStyleLbl="node1" presStyleIdx="0" presStyleCnt="5"/>
      <dgm:spPr/>
    </dgm:pt>
    <dgm:pt modelId="{73CC8501-5039-484D-B8E3-878BCB2DA7C9}" type="pres">
      <dgm:prSet presAssocID="{FC38A6C6-AFCE-4CB2-B3A2-021CA2E31DD9}" presName="dstNode" presStyleLbl="node1" presStyleIdx="0" presStyleCnt="5"/>
      <dgm:spPr/>
    </dgm:pt>
    <dgm:pt modelId="{668241AE-B53D-4E97-BF42-8261EF8F1588}" type="pres">
      <dgm:prSet presAssocID="{87E84900-395B-4B3C-84C2-95853D12C2DC}" presName="text_1" presStyleLbl="node1" presStyleIdx="0" presStyleCnt="5" custScaleX="96762" custLinFactNeighborX="1048" custLinFactNeighborY="-34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4B973-772F-45F6-BDA8-B6EBBB7A8BEF}" type="pres">
      <dgm:prSet presAssocID="{87E84900-395B-4B3C-84C2-95853D12C2DC}" presName="accent_1" presStyleCnt="0"/>
      <dgm:spPr/>
    </dgm:pt>
    <dgm:pt modelId="{1E08AEF0-6FBF-4E1F-A6D9-78A792943797}" type="pres">
      <dgm:prSet presAssocID="{87E84900-395B-4B3C-84C2-95853D12C2DC}" presName="accentRepeatNode" presStyleLbl="solidFgAcc1" presStyleIdx="0" presStyleCnt="5"/>
      <dgm:spPr>
        <a:ln>
          <a:solidFill>
            <a:srgbClr val="FF0000"/>
          </a:solidFill>
        </a:ln>
      </dgm:spPr>
    </dgm:pt>
    <dgm:pt modelId="{77780D80-8143-4C40-9407-2E7655D5FA68}" type="pres">
      <dgm:prSet presAssocID="{50FC837E-A215-4DD9-AB30-05266B273F47}" presName="text_2" presStyleLbl="node1" presStyleIdx="1" presStyleCnt="5" custScaleX="96609" custScaleY="167412" custLinFactNeighborX="1308" custLinFactNeighborY="-302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DC8BA-08BE-445B-BFBC-A512CD738579}" type="pres">
      <dgm:prSet presAssocID="{50FC837E-A215-4DD9-AB30-05266B273F47}" presName="accent_2" presStyleCnt="0"/>
      <dgm:spPr/>
    </dgm:pt>
    <dgm:pt modelId="{5EF54F05-0A24-4C39-96ED-0E16190297D0}" type="pres">
      <dgm:prSet presAssocID="{50FC837E-A215-4DD9-AB30-05266B273F47}" presName="accentRepeatNode" presStyleLbl="solidFgAcc1" presStyleIdx="1" presStyleCnt="5"/>
      <dgm:spPr>
        <a:ln>
          <a:solidFill>
            <a:srgbClr val="FF0000"/>
          </a:solidFill>
        </a:ln>
      </dgm:spPr>
    </dgm:pt>
    <dgm:pt modelId="{ADEEFAF0-E75D-4EA0-98FA-8CB43138377B}" type="pres">
      <dgm:prSet presAssocID="{D6AB0095-E65F-4338-A20C-726FCD5381DD}" presName="text_3" presStyleLbl="node1" presStyleIdx="2" presStyleCnt="5" custScaleX="98835" custScaleY="165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A8E1D-AE55-4290-A398-8DAA433921BE}" type="pres">
      <dgm:prSet presAssocID="{D6AB0095-E65F-4338-A20C-726FCD5381DD}" presName="accent_3" presStyleCnt="0"/>
      <dgm:spPr/>
    </dgm:pt>
    <dgm:pt modelId="{955D4738-9497-4647-9BFC-A5AC93D97D8A}" type="pres">
      <dgm:prSet presAssocID="{D6AB0095-E65F-4338-A20C-726FCD5381DD}" presName="accentRepeatNode" presStyleLbl="solidFgAcc1" presStyleIdx="2" presStyleCnt="5"/>
      <dgm:spPr>
        <a:ln>
          <a:solidFill>
            <a:srgbClr val="FF0000"/>
          </a:solidFill>
        </a:ln>
      </dgm:spPr>
    </dgm:pt>
    <dgm:pt modelId="{48347B85-9554-46A5-99BC-DE848F2CDC22}" type="pres">
      <dgm:prSet presAssocID="{76173DB4-EBDC-4928-B57C-9A0AF2F41C11}" presName="text_4" presStyleLbl="node1" presStyleIdx="3" presStyleCnt="5" custScaleX="99218" custScaleY="101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D3060-07BB-4B93-9F23-54D035041326}" type="pres">
      <dgm:prSet presAssocID="{76173DB4-EBDC-4928-B57C-9A0AF2F41C11}" presName="accent_4" presStyleCnt="0"/>
      <dgm:spPr/>
    </dgm:pt>
    <dgm:pt modelId="{9A44860B-5F52-4056-B69C-C2A60E248758}" type="pres">
      <dgm:prSet presAssocID="{76173DB4-EBDC-4928-B57C-9A0AF2F41C11}" presName="accentRepeatNode" presStyleLbl="solidFgAcc1" presStyleIdx="3" presStyleCnt="5"/>
      <dgm:spPr>
        <a:ln>
          <a:solidFill>
            <a:srgbClr val="FF0000"/>
          </a:solidFill>
        </a:ln>
      </dgm:spPr>
    </dgm:pt>
    <dgm:pt modelId="{8F26BC84-33DA-4798-91AC-8EA346279EE3}" type="pres">
      <dgm:prSet presAssocID="{EB5EC0F7-1794-4BBC-8639-EBB5B6DCEF30}" presName="text_5" presStyleLbl="node1" presStyleIdx="4" presStyleCnt="5" custScaleX="97735" custScaleY="142297" custLinFactNeighborX="750" custLinFactNeighborY="-8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21EF5-3855-4B51-99CB-0292E1E12DB8}" type="pres">
      <dgm:prSet presAssocID="{EB5EC0F7-1794-4BBC-8639-EBB5B6DCEF30}" presName="accent_5" presStyleCnt="0"/>
      <dgm:spPr/>
    </dgm:pt>
    <dgm:pt modelId="{8482DCED-7C73-4968-85D6-8B4E37D57F16}" type="pres">
      <dgm:prSet presAssocID="{EB5EC0F7-1794-4BBC-8639-EBB5B6DCEF30}" presName="accentRepeatNode" presStyleLbl="solidFgAcc1" presStyleIdx="4" presStyleCnt="5"/>
      <dgm:spPr>
        <a:ln>
          <a:solidFill>
            <a:srgbClr val="FF0000"/>
          </a:solidFill>
        </a:ln>
      </dgm:spPr>
    </dgm:pt>
  </dgm:ptLst>
  <dgm:cxnLst>
    <dgm:cxn modelId="{2679BEFD-480B-4C79-B610-F98056D25772}" srcId="{FC38A6C6-AFCE-4CB2-B3A2-021CA2E31DD9}" destId="{D6AB0095-E65F-4338-A20C-726FCD5381DD}" srcOrd="2" destOrd="0" parTransId="{58B45D29-D0AC-48FD-9A52-E047A82C894B}" sibTransId="{05A2B0CA-1EAB-4281-944A-0B818BF95143}"/>
    <dgm:cxn modelId="{0E85176A-CC73-4A4C-9A2B-DF05927D0B19}" type="presOf" srcId="{EB5EC0F7-1794-4BBC-8639-EBB5B6DCEF30}" destId="{8F26BC84-33DA-4798-91AC-8EA346279EE3}" srcOrd="0" destOrd="0" presId="urn:microsoft.com/office/officeart/2008/layout/VerticalCurvedList"/>
    <dgm:cxn modelId="{2AA859CD-D39A-43C3-B4C4-7C897893A585}" srcId="{FC38A6C6-AFCE-4CB2-B3A2-021CA2E31DD9}" destId="{EB5EC0F7-1794-4BBC-8639-EBB5B6DCEF30}" srcOrd="4" destOrd="0" parTransId="{AB04B10A-8C1E-4008-ADD4-E18D0276E2A0}" sibTransId="{9A9B79A6-02D5-4212-A09F-3474F716C9CD}"/>
    <dgm:cxn modelId="{20243C06-D0DE-4A5B-95A5-D3BE4FDBCE7A}" type="presOf" srcId="{FC38A6C6-AFCE-4CB2-B3A2-021CA2E31DD9}" destId="{DD5322A5-46D0-4ACA-850E-67556BAE7066}" srcOrd="0" destOrd="0" presId="urn:microsoft.com/office/officeart/2008/layout/VerticalCurvedList"/>
    <dgm:cxn modelId="{9D0C779C-D0E1-40F6-8E70-72102E6AB002}" type="presOf" srcId="{D6AB0095-E65F-4338-A20C-726FCD5381DD}" destId="{ADEEFAF0-E75D-4EA0-98FA-8CB43138377B}" srcOrd="0" destOrd="0" presId="urn:microsoft.com/office/officeart/2008/layout/VerticalCurvedList"/>
    <dgm:cxn modelId="{C715A33B-A828-4BF0-AE80-C6F02A0230B4}" type="presOf" srcId="{50FC837E-A215-4DD9-AB30-05266B273F47}" destId="{77780D80-8143-4C40-9407-2E7655D5FA68}" srcOrd="0" destOrd="0" presId="urn:microsoft.com/office/officeart/2008/layout/VerticalCurvedList"/>
    <dgm:cxn modelId="{650A963E-A3EE-4C8B-91A0-214B9D77448C}" type="presOf" srcId="{87E84900-395B-4B3C-84C2-95853D12C2DC}" destId="{668241AE-B53D-4E97-BF42-8261EF8F1588}" srcOrd="0" destOrd="0" presId="urn:microsoft.com/office/officeart/2008/layout/VerticalCurvedList"/>
    <dgm:cxn modelId="{D5DA037A-05AE-4D0D-8564-E325A4C21324}" type="presOf" srcId="{F99F2DDB-8AC5-45B0-A7D2-38B62D2288A1}" destId="{814F8177-CA43-43F2-84A1-B272101B3033}" srcOrd="0" destOrd="0" presId="urn:microsoft.com/office/officeart/2008/layout/VerticalCurvedList"/>
    <dgm:cxn modelId="{EF7BCFC2-E82C-4E96-BFFA-360964423586}" srcId="{FC38A6C6-AFCE-4CB2-B3A2-021CA2E31DD9}" destId="{50FC837E-A215-4DD9-AB30-05266B273F47}" srcOrd="1" destOrd="0" parTransId="{59D0AB38-C0BC-4E98-A981-D419D69EDF62}" sibTransId="{9069C09C-F272-495D-95E8-8750A57739C3}"/>
    <dgm:cxn modelId="{B09021AC-9F30-4F19-8EF9-2133E06BEA33}" srcId="{FC38A6C6-AFCE-4CB2-B3A2-021CA2E31DD9}" destId="{76173DB4-EBDC-4928-B57C-9A0AF2F41C11}" srcOrd="3" destOrd="0" parTransId="{305540BE-2D08-4B94-9180-858C75A2D3DC}" sibTransId="{FEEE2EA7-C3C2-435E-BBCC-9B6318133BD3}"/>
    <dgm:cxn modelId="{67460BD5-CC53-4B4B-B4B1-E98EF627CE85}" srcId="{FC38A6C6-AFCE-4CB2-B3A2-021CA2E31DD9}" destId="{87E84900-395B-4B3C-84C2-95853D12C2DC}" srcOrd="0" destOrd="0" parTransId="{442C46EA-C958-4955-82FF-1C4E1E84F521}" sibTransId="{F99F2DDB-8AC5-45B0-A7D2-38B62D2288A1}"/>
    <dgm:cxn modelId="{C95FDC7B-D6E7-4C8D-A67C-BA1FAA535CFA}" type="presOf" srcId="{76173DB4-EBDC-4928-B57C-9A0AF2F41C11}" destId="{48347B85-9554-46A5-99BC-DE848F2CDC22}" srcOrd="0" destOrd="0" presId="urn:microsoft.com/office/officeart/2008/layout/VerticalCurvedList"/>
    <dgm:cxn modelId="{717FAC7F-9CEF-4500-A564-5828FC385D78}" type="presParOf" srcId="{DD5322A5-46D0-4ACA-850E-67556BAE7066}" destId="{C48F7271-592C-4BEA-B994-6B972864C120}" srcOrd="0" destOrd="0" presId="urn:microsoft.com/office/officeart/2008/layout/VerticalCurvedList"/>
    <dgm:cxn modelId="{26814F09-B5F4-4504-8B12-A8E975557961}" type="presParOf" srcId="{C48F7271-592C-4BEA-B994-6B972864C120}" destId="{152C88AB-3CE3-4D92-93F6-51291AD2F411}" srcOrd="0" destOrd="0" presId="urn:microsoft.com/office/officeart/2008/layout/VerticalCurvedList"/>
    <dgm:cxn modelId="{A1DC4F01-917B-4D34-BC85-1D0137FE0597}" type="presParOf" srcId="{152C88AB-3CE3-4D92-93F6-51291AD2F411}" destId="{93352D04-8A80-46A9-9083-A2662385F5E3}" srcOrd="0" destOrd="0" presId="urn:microsoft.com/office/officeart/2008/layout/VerticalCurvedList"/>
    <dgm:cxn modelId="{5A47FDB9-5C0F-4E05-86D8-32314CFA142B}" type="presParOf" srcId="{152C88AB-3CE3-4D92-93F6-51291AD2F411}" destId="{814F8177-CA43-43F2-84A1-B272101B3033}" srcOrd="1" destOrd="0" presId="urn:microsoft.com/office/officeart/2008/layout/VerticalCurvedList"/>
    <dgm:cxn modelId="{4EF54A9E-271B-4935-9343-2C8549BA8533}" type="presParOf" srcId="{152C88AB-3CE3-4D92-93F6-51291AD2F411}" destId="{EA955C8A-74B3-4F57-8747-03D26B9A42A4}" srcOrd="2" destOrd="0" presId="urn:microsoft.com/office/officeart/2008/layout/VerticalCurvedList"/>
    <dgm:cxn modelId="{D5242CB7-CEA1-4799-B9CE-E1267538DA53}" type="presParOf" srcId="{152C88AB-3CE3-4D92-93F6-51291AD2F411}" destId="{73CC8501-5039-484D-B8E3-878BCB2DA7C9}" srcOrd="3" destOrd="0" presId="urn:microsoft.com/office/officeart/2008/layout/VerticalCurvedList"/>
    <dgm:cxn modelId="{BDCB90C2-9561-406B-9A4F-4C5E42AB0F83}" type="presParOf" srcId="{C48F7271-592C-4BEA-B994-6B972864C120}" destId="{668241AE-B53D-4E97-BF42-8261EF8F1588}" srcOrd="1" destOrd="0" presId="urn:microsoft.com/office/officeart/2008/layout/VerticalCurvedList"/>
    <dgm:cxn modelId="{8E59A293-4257-4323-B13B-161A15C2F481}" type="presParOf" srcId="{C48F7271-592C-4BEA-B994-6B972864C120}" destId="{E4A4B973-772F-45F6-BDA8-B6EBBB7A8BEF}" srcOrd="2" destOrd="0" presId="urn:microsoft.com/office/officeart/2008/layout/VerticalCurvedList"/>
    <dgm:cxn modelId="{C35F783F-4ABA-49F6-9BE3-74A86BFA0849}" type="presParOf" srcId="{E4A4B973-772F-45F6-BDA8-B6EBBB7A8BEF}" destId="{1E08AEF0-6FBF-4E1F-A6D9-78A792943797}" srcOrd="0" destOrd="0" presId="urn:microsoft.com/office/officeart/2008/layout/VerticalCurvedList"/>
    <dgm:cxn modelId="{64A7FCD0-7C39-4A07-ADD0-2D0A5E3406FA}" type="presParOf" srcId="{C48F7271-592C-4BEA-B994-6B972864C120}" destId="{77780D80-8143-4C40-9407-2E7655D5FA68}" srcOrd="3" destOrd="0" presId="urn:microsoft.com/office/officeart/2008/layout/VerticalCurvedList"/>
    <dgm:cxn modelId="{725FDD89-FED8-4A5C-8598-A4192800BDBC}" type="presParOf" srcId="{C48F7271-592C-4BEA-B994-6B972864C120}" destId="{2F3DC8BA-08BE-445B-BFBC-A512CD738579}" srcOrd="4" destOrd="0" presId="urn:microsoft.com/office/officeart/2008/layout/VerticalCurvedList"/>
    <dgm:cxn modelId="{99BF98DB-5646-405D-B6F6-0A11CB476CEB}" type="presParOf" srcId="{2F3DC8BA-08BE-445B-BFBC-A512CD738579}" destId="{5EF54F05-0A24-4C39-96ED-0E16190297D0}" srcOrd="0" destOrd="0" presId="urn:microsoft.com/office/officeart/2008/layout/VerticalCurvedList"/>
    <dgm:cxn modelId="{F5680B31-4367-44F5-94F9-1143712CAF62}" type="presParOf" srcId="{C48F7271-592C-4BEA-B994-6B972864C120}" destId="{ADEEFAF0-E75D-4EA0-98FA-8CB43138377B}" srcOrd="5" destOrd="0" presId="urn:microsoft.com/office/officeart/2008/layout/VerticalCurvedList"/>
    <dgm:cxn modelId="{E704700D-B10D-4A58-9053-74EDFF05C482}" type="presParOf" srcId="{C48F7271-592C-4BEA-B994-6B972864C120}" destId="{C58A8E1D-AE55-4290-A398-8DAA433921BE}" srcOrd="6" destOrd="0" presId="urn:microsoft.com/office/officeart/2008/layout/VerticalCurvedList"/>
    <dgm:cxn modelId="{F8A6DD72-AD8A-4907-9D56-DFE961C697B5}" type="presParOf" srcId="{C58A8E1D-AE55-4290-A398-8DAA433921BE}" destId="{955D4738-9497-4647-9BFC-A5AC93D97D8A}" srcOrd="0" destOrd="0" presId="urn:microsoft.com/office/officeart/2008/layout/VerticalCurvedList"/>
    <dgm:cxn modelId="{53C6ABBE-3DF6-498F-92A3-87068269DFD2}" type="presParOf" srcId="{C48F7271-592C-4BEA-B994-6B972864C120}" destId="{48347B85-9554-46A5-99BC-DE848F2CDC22}" srcOrd="7" destOrd="0" presId="urn:microsoft.com/office/officeart/2008/layout/VerticalCurvedList"/>
    <dgm:cxn modelId="{3FF55371-3873-43C3-8362-FDDF55AE1767}" type="presParOf" srcId="{C48F7271-592C-4BEA-B994-6B972864C120}" destId="{565D3060-07BB-4B93-9F23-54D035041326}" srcOrd="8" destOrd="0" presId="urn:microsoft.com/office/officeart/2008/layout/VerticalCurvedList"/>
    <dgm:cxn modelId="{31CD16DF-657B-4996-99A1-FC71279ADB32}" type="presParOf" srcId="{565D3060-07BB-4B93-9F23-54D035041326}" destId="{9A44860B-5F52-4056-B69C-C2A60E248758}" srcOrd="0" destOrd="0" presId="urn:microsoft.com/office/officeart/2008/layout/VerticalCurvedList"/>
    <dgm:cxn modelId="{28BCADBE-E713-46DB-BCA2-36BF90518C75}" type="presParOf" srcId="{C48F7271-592C-4BEA-B994-6B972864C120}" destId="{8F26BC84-33DA-4798-91AC-8EA346279EE3}" srcOrd="9" destOrd="0" presId="urn:microsoft.com/office/officeart/2008/layout/VerticalCurvedList"/>
    <dgm:cxn modelId="{BE6E6B81-8CF9-4D0A-B1D9-EAB8AFDE1AE3}" type="presParOf" srcId="{C48F7271-592C-4BEA-B994-6B972864C120}" destId="{8E121EF5-3855-4B51-99CB-0292E1E12DB8}" srcOrd="10" destOrd="0" presId="urn:microsoft.com/office/officeart/2008/layout/VerticalCurvedList"/>
    <dgm:cxn modelId="{1730090A-8006-405F-8D6A-DC8E62C6B5B7}" type="presParOf" srcId="{8E121EF5-3855-4B51-99CB-0292E1E12DB8}" destId="{8482DCED-7C73-4968-85D6-8B4E37D57F1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DD7DE21-80AD-4570-90AE-41FACD56913D}" type="doc">
      <dgm:prSet loTypeId="urn:microsoft.com/office/officeart/2005/8/layout/process4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9CECC5F-D151-4E5B-B7AC-FA6B1477AA01}">
      <dgm:prSet custT="1"/>
      <dgm:spPr/>
      <dgm:t>
        <a:bodyPr/>
        <a:lstStyle/>
        <a:p>
          <a:pPr rtl="0"/>
          <a:r>
            <a:rPr lang="ru-RU" sz="1400" b="1" dirty="0" smtClean="0"/>
            <a:t>Разработка программного продукта (</a:t>
          </a:r>
          <a:r>
            <a:rPr lang="en-US" sz="1400" b="1" dirty="0" smtClean="0"/>
            <a:t>ERP</a:t>
          </a:r>
          <a:r>
            <a:rPr lang="ru-RU" sz="1400" b="1" dirty="0" smtClean="0"/>
            <a:t> – автоматизированная система управления предприятием)</a:t>
          </a:r>
          <a:br>
            <a:rPr lang="ru-RU" sz="1400" b="1" dirty="0" smtClean="0"/>
          </a:br>
          <a:r>
            <a:rPr lang="ru-RU" sz="1400" b="1" dirty="0" smtClean="0"/>
            <a:t>с целью минимизации затрат времени на получение достигаемого результата. </a:t>
          </a:r>
          <a:endParaRPr lang="ru-RU" sz="1400" b="1" dirty="0"/>
        </a:p>
      </dgm:t>
    </dgm:pt>
    <dgm:pt modelId="{E2DAFBD8-86EA-41EF-8282-D8CA31F2E219}" type="parTrans" cxnId="{78D366B7-93C9-4F86-9FCB-1E31C66379CF}">
      <dgm:prSet/>
      <dgm:spPr/>
      <dgm:t>
        <a:bodyPr/>
        <a:lstStyle/>
        <a:p>
          <a:endParaRPr lang="ru-RU"/>
        </a:p>
      </dgm:t>
    </dgm:pt>
    <dgm:pt modelId="{D74F01E2-684E-4797-9FFF-C3832B125240}" type="sibTrans" cxnId="{78D366B7-93C9-4F86-9FCB-1E31C66379CF}">
      <dgm:prSet/>
      <dgm:spPr/>
      <dgm:t>
        <a:bodyPr/>
        <a:lstStyle/>
        <a:p>
          <a:endParaRPr lang="ru-RU"/>
        </a:p>
      </dgm:t>
    </dgm:pt>
    <dgm:pt modelId="{E92D45F5-5C52-4682-A1A3-55FE1AAE64B6}">
      <dgm:prSet custT="1"/>
      <dgm:spPr/>
      <dgm:t>
        <a:bodyPr/>
        <a:lstStyle/>
        <a:p>
          <a:pPr rtl="0"/>
          <a:r>
            <a:rPr lang="ru-RU" sz="1400" b="1" dirty="0" smtClean="0"/>
            <a:t>Внедрение </a:t>
          </a:r>
          <a:r>
            <a:rPr lang="en-US" sz="1400" b="1" dirty="0" smtClean="0"/>
            <a:t>ERP</a:t>
          </a:r>
          <a:r>
            <a:rPr lang="ru-RU" sz="1400" b="1" dirty="0" smtClean="0"/>
            <a:t>-системы обеспечит учет и контроль выполнения структурными подразделениями и отдельными сотрудниками функциональных обязанностей и оперативных задач, стоящих перед ними.  </a:t>
          </a:r>
          <a:endParaRPr lang="ru-RU" sz="1400" b="1" dirty="0"/>
        </a:p>
      </dgm:t>
    </dgm:pt>
    <dgm:pt modelId="{3F1AE72D-DCFC-4D07-B15E-08DDF8BC6406}" type="parTrans" cxnId="{6C459B7B-286F-450C-A518-4F7A9804A7BC}">
      <dgm:prSet/>
      <dgm:spPr/>
      <dgm:t>
        <a:bodyPr/>
        <a:lstStyle/>
        <a:p>
          <a:endParaRPr lang="ru-RU"/>
        </a:p>
      </dgm:t>
    </dgm:pt>
    <dgm:pt modelId="{F57F9778-8814-4306-97D9-9C8A80BB2037}" type="sibTrans" cxnId="{6C459B7B-286F-450C-A518-4F7A9804A7BC}">
      <dgm:prSet/>
      <dgm:spPr/>
      <dgm:t>
        <a:bodyPr/>
        <a:lstStyle/>
        <a:p>
          <a:endParaRPr lang="ru-RU"/>
        </a:p>
      </dgm:t>
    </dgm:pt>
    <dgm:pt modelId="{273238EE-3DBD-4EBC-AC41-F0611B906999}" type="pres">
      <dgm:prSet presAssocID="{2DD7DE21-80AD-4570-90AE-41FACD56913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20EF4D-9F1D-42D5-BBF9-4A262A6F38B5}" type="pres">
      <dgm:prSet presAssocID="{E92D45F5-5C52-4682-A1A3-55FE1AAE64B6}" presName="boxAndChildren" presStyleCnt="0"/>
      <dgm:spPr/>
    </dgm:pt>
    <dgm:pt modelId="{6755ADEB-F307-445A-8B48-DD259C6CB8FB}" type="pres">
      <dgm:prSet presAssocID="{E92D45F5-5C52-4682-A1A3-55FE1AAE64B6}" presName="parentTextBox" presStyleLbl="node1" presStyleIdx="0" presStyleCnt="2"/>
      <dgm:spPr/>
      <dgm:t>
        <a:bodyPr/>
        <a:lstStyle/>
        <a:p>
          <a:endParaRPr lang="ru-RU"/>
        </a:p>
      </dgm:t>
    </dgm:pt>
    <dgm:pt modelId="{4F77A4B2-7C46-40B0-8EF0-F6412D7C7593}" type="pres">
      <dgm:prSet presAssocID="{D74F01E2-684E-4797-9FFF-C3832B125240}" presName="sp" presStyleCnt="0"/>
      <dgm:spPr/>
    </dgm:pt>
    <dgm:pt modelId="{3211A533-62FE-45EA-972E-13D309E4D5E1}" type="pres">
      <dgm:prSet presAssocID="{49CECC5F-D151-4E5B-B7AC-FA6B1477AA01}" presName="arrowAndChildren" presStyleCnt="0"/>
      <dgm:spPr/>
    </dgm:pt>
    <dgm:pt modelId="{F80184C4-705D-4437-95B2-A21BC8DDB843}" type="pres">
      <dgm:prSet presAssocID="{49CECC5F-D151-4E5B-B7AC-FA6B1477AA01}" presName="parentTextArrow" presStyleLbl="node1" presStyleIdx="1" presStyleCnt="2"/>
      <dgm:spPr/>
      <dgm:t>
        <a:bodyPr/>
        <a:lstStyle/>
        <a:p>
          <a:endParaRPr lang="ru-RU"/>
        </a:p>
      </dgm:t>
    </dgm:pt>
  </dgm:ptLst>
  <dgm:cxnLst>
    <dgm:cxn modelId="{6C459B7B-286F-450C-A518-4F7A9804A7BC}" srcId="{2DD7DE21-80AD-4570-90AE-41FACD56913D}" destId="{E92D45F5-5C52-4682-A1A3-55FE1AAE64B6}" srcOrd="1" destOrd="0" parTransId="{3F1AE72D-DCFC-4D07-B15E-08DDF8BC6406}" sibTransId="{F57F9778-8814-4306-97D9-9C8A80BB2037}"/>
    <dgm:cxn modelId="{576C7FC8-A955-4F09-9B0F-D9CFB514F985}" type="presOf" srcId="{49CECC5F-D151-4E5B-B7AC-FA6B1477AA01}" destId="{F80184C4-705D-4437-95B2-A21BC8DDB843}" srcOrd="0" destOrd="0" presId="urn:microsoft.com/office/officeart/2005/8/layout/process4"/>
    <dgm:cxn modelId="{05988C7B-3B03-456F-80B8-A133FB6689BA}" type="presOf" srcId="{E92D45F5-5C52-4682-A1A3-55FE1AAE64B6}" destId="{6755ADEB-F307-445A-8B48-DD259C6CB8FB}" srcOrd="0" destOrd="0" presId="urn:microsoft.com/office/officeart/2005/8/layout/process4"/>
    <dgm:cxn modelId="{78D366B7-93C9-4F86-9FCB-1E31C66379CF}" srcId="{2DD7DE21-80AD-4570-90AE-41FACD56913D}" destId="{49CECC5F-D151-4E5B-B7AC-FA6B1477AA01}" srcOrd="0" destOrd="0" parTransId="{E2DAFBD8-86EA-41EF-8282-D8CA31F2E219}" sibTransId="{D74F01E2-684E-4797-9FFF-C3832B125240}"/>
    <dgm:cxn modelId="{72307810-AFC2-449A-B007-03F8D26A42F2}" type="presOf" srcId="{2DD7DE21-80AD-4570-90AE-41FACD56913D}" destId="{273238EE-3DBD-4EBC-AC41-F0611B906999}" srcOrd="0" destOrd="0" presId="urn:microsoft.com/office/officeart/2005/8/layout/process4"/>
    <dgm:cxn modelId="{794381CE-A1AC-4AC0-8D6A-4727269CB24E}" type="presParOf" srcId="{273238EE-3DBD-4EBC-AC41-F0611B906999}" destId="{6620EF4D-9F1D-42D5-BBF9-4A262A6F38B5}" srcOrd="0" destOrd="0" presId="urn:microsoft.com/office/officeart/2005/8/layout/process4"/>
    <dgm:cxn modelId="{F908A9BD-BA46-4057-ACDA-D2581CED63DA}" type="presParOf" srcId="{6620EF4D-9F1D-42D5-BBF9-4A262A6F38B5}" destId="{6755ADEB-F307-445A-8B48-DD259C6CB8FB}" srcOrd="0" destOrd="0" presId="urn:microsoft.com/office/officeart/2005/8/layout/process4"/>
    <dgm:cxn modelId="{94ED7AD3-0127-47ED-AB1E-EA1ADC98A0B1}" type="presParOf" srcId="{273238EE-3DBD-4EBC-AC41-F0611B906999}" destId="{4F77A4B2-7C46-40B0-8EF0-F6412D7C7593}" srcOrd="1" destOrd="0" presId="urn:microsoft.com/office/officeart/2005/8/layout/process4"/>
    <dgm:cxn modelId="{F2F3D779-CE89-4340-A714-891B366B6256}" type="presParOf" srcId="{273238EE-3DBD-4EBC-AC41-F0611B906999}" destId="{3211A533-62FE-45EA-972E-13D309E4D5E1}" srcOrd="2" destOrd="0" presId="urn:microsoft.com/office/officeart/2005/8/layout/process4"/>
    <dgm:cxn modelId="{D9AB5FB6-94B6-42E2-8E9B-7B76346689CE}" type="presParOf" srcId="{3211A533-62FE-45EA-972E-13D309E4D5E1}" destId="{F80184C4-705D-4437-95B2-A21BC8DDB84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183A62A-DEAF-4884-8A75-FB701E411F26}" type="doc">
      <dgm:prSet loTypeId="urn:microsoft.com/office/officeart/2005/8/layout/process4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1DA45E9-8437-416C-A905-E682E2321031}">
      <dgm:prSet custT="1"/>
      <dgm:spPr/>
      <dgm:t>
        <a:bodyPr/>
        <a:lstStyle/>
        <a:p>
          <a:pPr rtl="0"/>
          <a:r>
            <a:rPr lang="ru-RU" sz="1400" b="1" dirty="0" smtClean="0"/>
            <a:t>Важнейшим итогом проводимых изменений будет достижение их социальной эффективности за счет следующего:</a:t>
          </a:r>
          <a:endParaRPr lang="ru-RU" sz="1400" b="1" dirty="0"/>
        </a:p>
      </dgm:t>
    </dgm:pt>
    <dgm:pt modelId="{16160A32-9BA7-4D79-AE99-C172744CE4D0}" type="parTrans" cxnId="{D4AE70B0-4219-478A-83AA-EFC3061AB6A3}">
      <dgm:prSet/>
      <dgm:spPr/>
      <dgm:t>
        <a:bodyPr/>
        <a:lstStyle/>
        <a:p>
          <a:endParaRPr lang="ru-RU"/>
        </a:p>
      </dgm:t>
    </dgm:pt>
    <dgm:pt modelId="{7220D483-DFCD-4022-BDF3-282969A53375}" type="sibTrans" cxnId="{D4AE70B0-4219-478A-83AA-EFC3061AB6A3}">
      <dgm:prSet/>
      <dgm:spPr/>
      <dgm:t>
        <a:bodyPr/>
        <a:lstStyle/>
        <a:p>
          <a:endParaRPr lang="ru-RU"/>
        </a:p>
      </dgm:t>
    </dgm:pt>
    <dgm:pt modelId="{C129E7EB-1516-4A57-9277-BBD0B5AA06A8}">
      <dgm:prSet custT="1"/>
      <dgm:spPr/>
      <dgm:t>
        <a:bodyPr/>
        <a:lstStyle/>
        <a:p>
          <a:pPr rtl="0"/>
          <a:r>
            <a:rPr lang="ru-RU" sz="1400" b="1" dirty="0" smtClean="0"/>
            <a:t>- будет повышена материальная заинтересованность работников в результативности как индивидуального, так и </a:t>
          </a:r>
          <a:r>
            <a:rPr lang="ru-RU" sz="1400" b="1" smtClean="0"/>
            <a:t>коллективного </a:t>
          </a:r>
          <a:r>
            <a:rPr lang="ru-RU" sz="1400" b="1" smtClean="0"/>
            <a:t>труда в целом;</a:t>
          </a:r>
          <a:endParaRPr lang="ru-RU" sz="1400" b="1" dirty="0"/>
        </a:p>
      </dgm:t>
    </dgm:pt>
    <dgm:pt modelId="{767E35B6-0F65-40AA-B421-EB88C868CA7E}" type="parTrans" cxnId="{ABB24105-A28A-42D8-BC3F-56454F642BB7}">
      <dgm:prSet/>
      <dgm:spPr/>
      <dgm:t>
        <a:bodyPr/>
        <a:lstStyle/>
        <a:p>
          <a:endParaRPr lang="ru-RU"/>
        </a:p>
      </dgm:t>
    </dgm:pt>
    <dgm:pt modelId="{05AF2239-778F-41CE-9EB6-760BA696C00D}" type="sibTrans" cxnId="{ABB24105-A28A-42D8-BC3F-56454F642BB7}">
      <dgm:prSet/>
      <dgm:spPr/>
      <dgm:t>
        <a:bodyPr/>
        <a:lstStyle/>
        <a:p>
          <a:endParaRPr lang="ru-RU"/>
        </a:p>
      </dgm:t>
    </dgm:pt>
    <dgm:pt modelId="{040E2913-3208-4F99-A362-6ED851B6ED38}">
      <dgm:prSet custT="1"/>
      <dgm:spPr/>
      <dgm:t>
        <a:bodyPr/>
        <a:lstStyle/>
        <a:p>
          <a:pPr rtl="0"/>
          <a:r>
            <a:rPr lang="ru-RU" sz="1400" b="1" dirty="0" smtClean="0"/>
            <a:t>- справедливое премирование работников Общества за результаты работы и высокие достижения улучшит социально-психологический климат, повысит позитивность оценки работниками деятельности менеджмента организации;</a:t>
          </a:r>
          <a:endParaRPr lang="ru-RU" sz="1400" b="1" dirty="0"/>
        </a:p>
      </dgm:t>
    </dgm:pt>
    <dgm:pt modelId="{20AB7127-252A-4D10-A932-A8EFE8F0E974}" type="parTrans" cxnId="{E834E8BC-2C87-4B5F-91C6-CC7CCE81541E}">
      <dgm:prSet/>
      <dgm:spPr/>
      <dgm:t>
        <a:bodyPr/>
        <a:lstStyle/>
        <a:p>
          <a:endParaRPr lang="ru-RU"/>
        </a:p>
      </dgm:t>
    </dgm:pt>
    <dgm:pt modelId="{D98DBE80-A829-4966-A634-3DEC497549FB}" type="sibTrans" cxnId="{E834E8BC-2C87-4B5F-91C6-CC7CCE81541E}">
      <dgm:prSet/>
      <dgm:spPr/>
      <dgm:t>
        <a:bodyPr/>
        <a:lstStyle/>
        <a:p>
          <a:endParaRPr lang="ru-RU"/>
        </a:p>
      </dgm:t>
    </dgm:pt>
    <dgm:pt modelId="{0325BECE-011D-4EDC-AC7E-C70BA2F017C8}">
      <dgm:prSet custT="1"/>
      <dgm:spPr/>
      <dgm:t>
        <a:bodyPr/>
        <a:lstStyle/>
        <a:p>
          <a:pPr rtl="0"/>
          <a:r>
            <a:rPr lang="ru-RU" sz="1400" b="1" dirty="0" smtClean="0"/>
            <a:t>- повысится лояльность сотрудников по отношению к организации. </a:t>
          </a:r>
          <a:endParaRPr lang="ru-RU" sz="1400" b="1" dirty="0"/>
        </a:p>
      </dgm:t>
    </dgm:pt>
    <dgm:pt modelId="{D38EA0F6-1579-4167-97A6-C887AD8609E8}" type="parTrans" cxnId="{09467D23-A09D-496C-9F34-B2AFD84A9BFC}">
      <dgm:prSet/>
      <dgm:spPr/>
      <dgm:t>
        <a:bodyPr/>
        <a:lstStyle/>
        <a:p>
          <a:endParaRPr lang="ru-RU"/>
        </a:p>
      </dgm:t>
    </dgm:pt>
    <dgm:pt modelId="{8C4ECAA0-24AE-4047-ACF1-FCAE2730E5F7}" type="sibTrans" cxnId="{09467D23-A09D-496C-9F34-B2AFD84A9BFC}">
      <dgm:prSet/>
      <dgm:spPr/>
      <dgm:t>
        <a:bodyPr/>
        <a:lstStyle/>
        <a:p>
          <a:endParaRPr lang="ru-RU"/>
        </a:p>
      </dgm:t>
    </dgm:pt>
    <dgm:pt modelId="{42F16523-E0EE-4B2B-A2B2-5DE069F39F4E}">
      <dgm:prSet custT="1"/>
      <dgm:spPr/>
      <dgm:t>
        <a:bodyPr/>
        <a:lstStyle/>
        <a:p>
          <a:pPr rtl="0"/>
          <a:r>
            <a:rPr lang="ru-RU" sz="1400" b="1" dirty="0" smtClean="0"/>
            <a:t>- будет достигнута социальная справедливость в результате применения более объективных мер материального стимулирования менеджеров по продажам;</a:t>
          </a:r>
          <a:endParaRPr lang="ru-RU" sz="1400" b="1" dirty="0"/>
        </a:p>
      </dgm:t>
    </dgm:pt>
    <dgm:pt modelId="{71DAACB4-D602-46EC-A1CA-E1776B69D528}" type="parTrans" cxnId="{F3642365-5EA7-40DE-8A50-D39CD6A78BA4}">
      <dgm:prSet/>
      <dgm:spPr/>
      <dgm:t>
        <a:bodyPr/>
        <a:lstStyle/>
        <a:p>
          <a:endParaRPr lang="ru-RU"/>
        </a:p>
      </dgm:t>
    </dgm:pt>
    <dgm:pt modelId="{376CEC9C-3B36-4F7B-A391-8EC964149C31}" type="sibTrans" cxnId="{F3642365-5EA7-40DE-8A50-D39CD6A78BA4}">
      <dgm:prSet/>
      <dgm:spPr/>
      <dgm:t>
        <a:bodyPr/>
        <a:lstStyle/>
        <a:p>
          <a:endParaRPr lang="ru-RU"/>
        </a:p>
      </dgm:t>
    </dgm:pt>
    <dgm:pt modelId="{22437B21-92A0-4594-9427-BD725A541350}">
      <dgm:prSet custT="1"/>
      <dgm:spPr/>
      <dgm:t>
        <a:bodyPr/>
        <a:lstStyle/>
        <a:p>
          <a:pPr rtl="0"/>
          <a:r>
            <a:rPr lang="ru-RU" sz="1400" b="1" smtClean="0"/>
            <a:t>- в результате повышения уровня ответственности за выполняемую работу повысится уровень удовлетворенности работников собственным трудом;</a:t>
          </a:r>
          <a:endParaRPr lang="ru-RU" sz="1400" b="1"/>
        </a:p>
      </dgm:t>
    </dgm:pt>
    <dgm:pt modelId="{6967D1D2-21D7-44B0-94FD-111D09CDF48E}" type="parTrans" cxnId="{623870BD-43A6-4754-9CF2-FFB488817D31}">
      <dgm:prSet/>
      <dgm:spPr/>
      <dgm:t>
        <a:bodyPr/>
        <a:lstStyle/>
        <a:p>
          <a:endParaRPr lang="ru-RU"/>
        </a:p>
      </dgm:t>
    </dgm:pt>
    <dgm:pt modelId="{BABD2EC5-8359-4616-A41D-4A58719944B4}" type="sibTrans" cxnId="{623870BD-43A6-4754-9CF2-FFB488817D31}">
      <dgm:prSet/>
      <dgm:spPr/>
      <dgm:t>
        <a:bodyPr/>
        <a:lstStyle/>
        <a:p>
          <a:endParaRPr lang="ru-RU"/>
        </a:p>
      </dgm:t>
    </dgm:pt>
    <dgm:pt modelId="{051C7128-B18A-419F-B708-0E01ACC870B3}" type="pres">
      <dgm:prSet presAssocID="{9183A62A-DEAF-4884-8A75-FB701E411F2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AC8674-9DBC-461E-AE07-E0F7D0EB451B}" type="pres">
      <dgm:prSet presAssocID="{0325BECE-011D-4EDC-AC7E-C70BA2F017C8}" presName="boxAndChildren" presStyleCnt="0"/>
      <dgm:spPr/>
    </dgm:pt>
    <dgm:pt modelId="{152BA2C5-B8B3-4A24-A3BD-89751D15E3B8}" type="pres">
      <dgm:prSet presAssocID="{0325BECE-011D-4EDC-AC7E-C70BA2F017C8}" presName="parentTextBox" presStyleLbl="node1" presStyleIdx="0" presStyleCnt="6"/>
      <dgm:spPr/>
      <dgm:t>
        <a:bodyPr/>
        <a:lstStyle/>
        <a:p>
          <a:endParaRPr lang="ru-RU"/>
        </a:p>
      </dgm:t>
    </dgm:pt>
    <dgm:pt modelId="{DA2C013A-801E-4860-82C6-9CED91B5C642}" type="pres">
      <dgm:prSet presAssocID="{BABD2EC5-8359-4616-A41D-4A58719944B4}" presName="sp" presStyleCnt="0"/>
      <dgm:spPr/>
    </dgm:pt>
    <dgm:pt modelId="{5C683F63-E1DB-4C58-9F75-CB8CA3523FDF}" type="pres">
      <dgm:prSet presAssocID="{22437B21-92A0-4594-9427-BD725A541350}" presName="arrowAndChildren" presStyleCnt="0"/>
      <dgm:spPr/>
    </dgm:pt>
    <dgm:pt modelId="{C97228D7-B0E9-4C3D-AD8B-09A898A980E8}" type="pres">
      <dgm:prSet presAssocID="{22437B21-92A0-4594-9427-BD725A541350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F5A4EE9E-CB77-40F9-8C0F-B1BA0D200D07}" type="pres">
      <dgm:prSet presAssocID="{D98DBE80-A829-4966-A634-3DEC497549FB}" presName="sp" presStyleCnt="0"/>
      <dgm:spPr/>
    </dgm:pt>
    <dgm:pt modelId="{7866A177-46A4-4516-9C80-6E51BA75BC12}" type="pres">
      <dgm:prSet presAssocID="{040E2913-3208-4F99-A362-6ED851B6ED38}" presName="arrowAndChildren" presStyleCnt="0"/>
      <dgm:spPr/>
    </dgm:pt>
    <dgm:pt modelId="{D7B230B0-ADAB-4E7C-8639-DCCDC85C906A}" type="pres">
      <dgm:prSet presAssocID="{040E2913-3208-4F99-A362-6ED851B6ED38}" presName="parentTextArrow" presStyleLbl="node1" presStyleIdx="2" presStyleCnt="6" custScaleY="134707"/>
      <dgm:spPr/>
      <dgm:t>
        <a:bodyPr/>
        <a:lstStyle/>
        <a:p>
          <a:endParaRPr lang="ru-RU"/>
        </a:p>
      </dgm:t>
    </dgm:pt>
    <dgm:pt modelId="{47923FF9-2A87-4CE3-8B76-5E30A5E6DA8F}" type="pres">
      <dgm:prSet presAssocID="{376CEC9C-3B36-4F7B-A391-8EC964149C31}" presName="sp" presStyleCnt="0"/>
      <dgm:spPr/>
    </dgm:pt>
    <dgm:pt modelId="{8CC3C630-66B0-4600-BA63-C0F28182F7C4}" type="pres">
      <dgm:prSet presAssocID="{42F16523-E0EE-4B2B-A2B2-5DE069F39F4E}" presName="arrowAndChildren" presStyleCnt="0"/>
      <dgm:spPr/>
    </dgm:pt>
    <dgm:pt modelId="{DE9C55D4-98F7-4F1E-A7F3-115E3DA7B09B}" type="pres">
      <dgm:prSet presAssocID="{42F16523-E0EE-4B2B-A2B2-5DE069F39F4E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134B395A-4283-4D83-8BA2-B1233EB8EB01}" type="pres">
      <dgm:prSet presAssocID="{05AF2239-778F-41CE-9EB6-760BA696C00D}" presName="sp" presStyleCnt="0"/>
      <dgm:spPr/>
    </dgm:pt>
    <dgm:pt modelId="{0BA7F426-ACF1-4EDC-8D85-23BEBC692139}" type="pres">
      <dgm:prSet presAssocID="{C129E7EB-1516-4A57-9277-BBD0B5AA06A8}" presName="arrowAndChildren" presStyleCnt="0"/>
      <dgm:spPr/>
    </dgm:pt>
    <dgm:pt modelId="{5A73C79E-5404-422D-9589-3CDDEBB072AC}" type="pres">
      <dgm:prSet presAssocID="{C129E7EB-1516-4A57-9277-BBD0B5AA06A8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5FECEA41-AEE7-4DB0-B6B9-AFFF2A77126C}" type="pres">
      <dgm:prSet presAssocID="{7220D483-DFCD-4022-BDF3-282969A53375}" presName="sp" presStyleCnt="0"/>
      <dgm:spPr/>
    </dgm:pt>
    <dgm:pt modelId="{469BC21C-36B1-4DBE-B0F7-ABB3063047E3}" type="pres">
      <dgm:prSet presAssocID="{D1DA45E9-8437-416C-A905-E682E2321031}" presName="arrowAndChildren" presStyleCnt="0"/>
      <dgm:spPr/>
    </dgm:pt>
    <dgm:pt modelId="{419EE819-D59C-451A-8FCF-E3C899CE536A}" type="pres">
      <dgm:prSet presAssocID="{D1DA45E9-8437-416C-A905-E682E2321031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B5EFB27B-8F97-4A03-B472-125C6EFBE034}" type="presOf" srcId="{040E2913-3208-4F99-A362-6ED851B6ED38}" destId="{D7B230B0-ADAB-4E7C-8639-DCCDC85C906A}" srcOrd="0" destOrd="0" presId="urn:microsoft.com/office/officeart/2005/8/layout/process4"/>
    <dgm:cxn modelId="{623870BD-43A6-4754-9CF2-FFB488817D31}" srcId="{9183A62A-DEAF-4884-8A75-FB701E411F26}" destId="{22437B21-92A0-4594-9427-BD725A541350}" srcOrd="4" destOrd="0" parTransId="{6967D1D2-21D7-44B0-94FD-111D09CDF48E}" sibTransId="{BABD2EC5-8359-4616-A41D-4A58719944B4}"/>
    <dgm:cxn modelId="{E834E8BC-2C87-4B5F-91C6-CC7CCE81541E}" srcId="{9183A62A-DEAF-4884-8A75-FB701E411F26}" destId="{040E2913-3208-4F99-A362-6ED851B6ED38}" srcOrd="3" destOrd="0" parTransId="{20AB7127-252A-4D10-A932-A8EFE8F0E974}" sibTransId="{D98DBE80-A829-4966-A634-3DEC497549FB}"/>
    <dgm:cxn modelId="{72978FB0-CA2E-4789-BF07-A989994DF297}" type="presOf" srcId="{42F16523-E0EE-4B2B-A2B2-5DE069F39F4E}" destId="{DE9C55D4-98F7-4F1E-A7F3-115E3DA7B09B}" srcOrd="0" destOrd="0" presId="urn:microsoft.com/office/officeart/2005/8/layout/process4"/>
    <dgm:cxn modelId="{1FAEF0E1-FA2C-4BCD-B30B-C81084990759}" type="presOf" srcId="{22437B21-92A0-4594-9427-BD725A541350}" destId="{C97228D7-B0E9-4C3D-AD8B-09A898A980E8}" srcOrd="0" destOrd="0" presId="urn:microsoft.com/office/officeart/2005/8/layout/process4"/>
    <dgm:cxn modelId="{AB856474-CC74-419F-8BD5-BC5AB35C8665}" type="presOf" srcId="{C129E7EB-1516-4A57-9277-BBD0B5AA06A8}" destId="{5A73C79E-5404-422D-9589-3CDDEBB072AC}" srcOrd="0" destOrd="0" presId="urn:microsoft.com/office/officeart/2005/8/layout/process4"/>
    <dgm:cxn modelId="{534BD7AF-5B53-4F19-993C-2CAACDFC4EF9}" type="presOf" srcId="{0325BECE-011D-4EDC-AC7E-C70BA2F017C8}" destId="{152BA2C5-B8B3-4A24-A3BD-89751D15E3B8}" srcOrd="0" destOrd="0" presId="urn:microsoft.com/office/officeart/2005/8/layout/process4"/>
    <dgm:cxn modelId="{D4AE70B0-4219-478A-83AA-EFC3061AB6A3}" srcId="{9183A62A-DEAF-4884-8A75-FB701E411F26}" destId="{D1DA45E9-8437-416C-A905-E682E2321031}" srcOrd="0" destOrd="0" parTransId="{16160A32-9BA7-4D79-AE99-C172744CE4D0}" sibTransId="{7220D483-DFCD-4022-BDF3-282969A53375}"/>
    <dgm:cxn modelId="{F3642365-5EA7-40DE-8A50-D39CD6A78BA4}" srcId="{9183A62A-DEAF-4884-8A75-FB701E411F26}" destId="{42F16523-E0EE-4B2B-A2B2-5DE069F39F4E}" srcOrd="2" destOrd="0" parTransId="{71DAACB4-D602-46EC-A1CA-E1776B69D528}" sibTransId="{376CEC9C-3B36-4F7B-A391-8EC964149C31}"/>
    <dgm:cxn modelId="{09467D23-A09D-496C-9F34-B2AFD84A9BFC}" srcId="{9183A62A-DEAF-4884-8A75-FB701E411F26}" destId="{0325BECE-011D-4EDC-AC7E-C70BA2F017C8}" srcOrd="5" destOrd="0" parTransId="{D38EA0F6-1579-4167-97A6-C887AD8609E8}" sibTransId="{8C4ECAA0-24AE-4047-ACF1-FCAE2730E5F7}"/>
    <dgm:cxn modelId="{ABB24105-A28A-42D8-BC3F-56454F642BB7}" srcId="{9183A62A-DEAF-4884-8A75-FB701E411F26}" destId="{C129E7EB-1516-4A57-9277-BBD0B5AA06A8}" srcOrd="1" destOrd="0" parTransId="{767E35B6-0F65-40AA-B421-EB88C868CA7E}" sibTransId="{05AF2239-778F-41CE-9EB6-760BA696C00D}"/>
    <dgm:cxn modelId="{5D345B1C-E66E-423A-B761-B806038695A7}" type="presOf" srcId="{9183A62A-DEAF-4884-8A75-FB701E411F26}" destId="{051C7128-B18A-419F-B708-0E01ACC870B3}" srcOrd="0" destOrd="0" presId="urn:microsoft.com/office/officeart/2005/8/layout/process4"/>
    <dgm:cxn modelId="{DC0925CE-4F9E-46A9-8FFE-E3F49B3840C9}" type="presOf" srcId="{D1DA45E9-8437-416C-A905-E682E2321031}" destId="{419EE819-D59C-451A-8FCF-E3C899CE536A}" srcOrd="0" destOrd="0" presId="urn:microsoft.com/office/officeart/2005/8/layout/process4"/>
    <dgm:cxn modelId="{AE3DABA5-FB87-4440-9C50-409973A134A6}" type="presParOf" srcId="{051C7128-B18A-419F-B708-0E01ACC870B3}" destId="{83AC8674-9DBC-461E-AE07-E0F7D0EB451B}" srcOrd="0" destOrd="0" presId="urn:microsoft.com/office/officeart/2005/8/layout/process4"/>
    <dgm:cxn modelId="{A007CA6F-32EF-4EA1-B800-ABD8E2FBB744}" type="presParOf" srcId="{83AC8674-9DBC-461E-AE07-E0F7D0EB451B}" destId="{152BA2C5-B8B3-4A24-A3BD-89751D15E3B8}" srcOrd="0" destOrd="0" presId="urn:microsoft.com/office/officeart/2005/8/layout/process4"/>
    <dgm:cxn modelId="{BB73F2BB-57BF-4914-8533-10A9994A863B}" type="presParOf" srcId="{051C7128-B18A-419F-B708-0E01ACC870B3}" destId="{DA2C013A-801E-4860-82C6-9CED91B5C642}" srcOrd="1" destOrd="0" presId="urn:microsoft.com/office/officeart/2005/8/layout/process4"/>
    <dgm:cxn modelId="{4BEA7465-7701-48A6-9D2B-52085A420DE7}" type="presParOf" srcId="{051C7128-B18A-419F-B708-0E01ACC870B3}" destId="{5C683F63-E1DB-4C58-9F75-CB8CA3523FDF}" srcOrd="2" destOrd="0" presId="urn:microsoft.com/office/officeart/2005/8/layout/process4"/>
    <dgm:cxn modelId="{9BF06141-0342-4C8A-88EB-E3FFD735AB7B}" type="presParOf" srcId="{5C683F63-E1DB-4C58-9F75-CB8CA3523FDF}" destId="{C97228D7-B0E9-4C3D-AD8B-09A898A980E8}" srcOrd="0" destOrd="0" presId="urn:microsoft.com/office/officeart/2005/8/layout/process4"/>
    <dgm:cxn modelId="{64162E57-D274-4883-802B-026B0F51EDEE}" type="presParOf" srcId="{051C7128-B18A-419F-B708-0E01ACC870B3}" destId="{F5A4EE9E-CB77-40F9-8C0F-B1BA0D200D07}" srcOrd="3" destOrd="0" presId="urn:microsoft.com/office/officeart/2005/8/layout/process4"/>
    <dgm:cxn modelId="{EC039A1A-B55C-4825-A46C-B01202354865}" type="presParOf" srcId="{051C7128-B18A-419F-B708-0E01ACC870B3}" destId="{7866A177-46A4-4516-9C80-6E51BA75BC12}" srcOrd="4" destOrd="0" presId="urn:microsoft.com/office/officeart/2005/8/layout/process4"/>
    <dgm:cxn modelId="{4CCC3600-3C34-4400-AB54-1DA211EE0846}" type="presParOf" srcId="{7866A177-46A4-4516-9C80-6E51BA75BC12}" destId="{D7B230B0-ADAB-4E7C-8639-DCCDC85C906A}" srcOrd="0" destOrd="0" presId="urn:microsoft.com/office/officeart/2005/8/layout/process4"/>
    <dgm:cxn modelId="{DB6548C4-5C21-402C-9DB3-8DC2ED745694}" type="presParOf" srcId="{051C7128-B18A-419F-B708-0E01ACC870B3}" destId="{47923FF9-2A87-4CE3-8B76-5E30A5E6DA8F}" srcOrd="5" destOrd="0" presId="urn:microsoft.com/office/officeart/2005/8/layout/process4"/>
    <dgm:cxn modelId="{D66C9813-E6A6-4C71-84EF-5834BCADD63D}" type="presParOf" srcId="{051C7128-B18A-419F-B708-0E01ACC870B3}" destId="{8CC3C630-66B0-4600-BA63-C0F28182F7C4}" srcOrd="6" destOrd="0" presId="urn:microsoft.com/office/officeart/2005/8/layout/process4"/>
    <dgm:cxn modelId="{965446DC-4C0C-4DE0-8ED9-2A11C9AB02A3}" type="presParOf" srcId="{8CC3C630-66B0-4600-BA63-C0F28182F7C4}" destId="{DE9C55D4-98F7-4F1E-A7F3-115E3DA7B09B}" srcOrd="0" destOrd="0" presId="urn:microsoft.com/office/officeart/2005/8/layout/process4"/>
    <dgm:cxn modelId="{A763439A-E503-4A78-B4B8-EEA5E6834278}" type="presParOf" srcId="{051C7128-B18A-419F-B708-0E01ACC870B3}" destId="{134B395A-4283-4D83-8BA2-B1233EB8EB01}" srcOrd="7" destOrd="0" presId="urn:microsoft.com/office/officeart/2005/8/layout/process4"/>
    <dgm:cxn modelId="{04227751-E362-40BA-B212-B6099962E79B}" type="presParOf" srcId="{051C7128-B18A-419F-B708-0E01ACC870B3}" destId="{0BA7F426-ACF1-4EDC-8D85-23BEBC692139}" srcOrd="8" destOrd="0" presId="urn:microsoft.com/office/officeart/2005/8/layout/process4"/>
    <dgm:cxn modelId="{4AB7D87B-01FC-41F4-B3CD-F873E6E06EC7}" type="presParOf" srcId="{0BA7F426-ACF1-4EDC-8D85-23BEBC692139}" destId="{5A73C79E-5404-422D-9589-3CDDEBB072AC}" srcOrd="0" destOrd="0" presId="urn:microsoft.com/office/officeart/2005/8/layout/process4"/>
    <dgm:cxn modelId="{C96F4664-7393-4329-AA20-D8676419FB5D}" type="presParOf" srcId="{051C7128-B18A-419F-B708-0E01ACC870B3}" destId="{5FECEA41-AEE7-4DB0-B6B9-AFFF2A77126C}" srcOrd="9" destOrd="0" presId="urn:microsoft.com/office/officeart/2005/8/layout/process4"/>
    <dgm:cxn modelId="{736A4420-A59E-4231-9426-FA80678A510D}" type="presParOf" srcId="{051C7128-B18A-419F-B708-0E01ACC870B3}" destId="{469BC21C-36B1-4DBE-B0F7-ABB3063047E3}" srcOrd="10" destOrd="0" presId="urn:microsoft.com/office/officeart/2005/8/layout/process4"/>
    <dgm:cxn modelId="{0AA62023-24C2-437E-ABA6-FF97579B2AC2}" type="presParOf" srcId="{469BC21C-36B1-4DBE-B0F7-ABB3063047E3}" destId="{419EE819-D59C-451A-8FCF-E3C899CE536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63885D8-44BC-486D-BF45-8E17293D2FBE}" type="doc">
      <dgm:prSet loTypeId="urn:microsoft.com/office/officeart/2005/8/layout/StepDown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35256B-05BB-43AA-B715-F3B94835503D}">
      <dgm:prSet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Успешное функционирование и конкурентоспособность любой организации зависит от заинтересованности работников в активной, эффективной деятельности. Именно человек является главным ресурсом любой организации. </a:t>
          </a:r>
          <a:endParaRPr lang="ru-RU" sz="1400" b="1" dirty="0">
            <a:solidFill>
              <a:schemeClr val="tx1"/>
            </a:solidFill>
          </a:endParaRPr>
        </a:p>
      </dgm:t>
    </dgm:pt>
    <dgm:pt modelId="{23FB3194-C6C4-4A91-8823-DE7CAD578814}" type="parTrans" cxnId="{9ECD436C-AFC9-4C2F-B370-2A8E6BA0A136}">
      <dgm:prSet/>
      <dgm:spPr/>
      <dgm:t>
        <a:bodyPr/>
        <a:lstStyle/>
        <a:p>
          <a:endParaRPr lang="ru-RU"/>
        </a:p>
      </dgm:t>
    </dgm:pt>
    <dgm:pt modelId="{E332516C-C033-4D69-967B-BDAA55004F51}" type="sibTrans" cxnId="{9ECD436C-AFC9-4C2F-B370-2A8E6BA0A136}">
      <dgm:prSet/>
      <dgm:spPr/>
      <dgm:t>
        <a:bodyPr/>
        <a:lstStyle/>
        <a:p>
          <a:endParaRPr lang="ru-RU"/>
        </a:p>
      </dgm:t>
    </dgm:pt>
    <dgm:pt modelId="{4F2F7B79-7909-44BA-BC22-0E4DC93F77FF}">
      <dgm:prSet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Предлагаемые меры положительно повлияют на трудовую деятельность работников организации, повысив </a:t>
          </a:r>
          <a:r>
            <a:rPr lang="ru-RU" sz="1400" b="1" dirty="0" smtClean="0">
              <a:solidFill>
                <a:schemeClr val="tx1"/>
              </a:solidFill>
            </a:rPr>
            <a:t>их заинтересованность </a:t>
          </a:r>
          <a:r>
            <a:rPr lang="ru-RU" sz="1400" b="1" dirty="0" smtClean="0">
              <a:solidFill>
                <a:schemeClr val="tx1"/>
              </a:solidFill>
            </a:rPr>
            <a:t>в результатах </a:t>
          </a:r>
          <a:r>
            <a:rPr lang="ru-RU" sz="1400" b="1" dirty="0" smtClean="0">
              <a:solidFill>
                <a:schemeClr val="tx1"/>
              </a:solidFill>
            </a:rPr>
            <a:t>работы</a:t>
          </a:r>
          <a:r>
            <a:rPr lang="ru-RU" sz="1400" b="1" dirty="0" smtClean="0">
              <a:solidFill>
                <a:schemeClr val="tx1"/>
              </a:solidFill>
            </a:rPr>
            <a:t>, что, в конечном итоге, позволит повысить эффективность деятельности Общества. </a:t>
          </a:r>
          <a:endParaRPr lang="ru-RU" sz="1400" b="1" dirty="0">
            <a:solidFill>
              <a:schemeClr val="tx1"/>
            </a:solidFill>
          </a:endParaRPr>
        </a:p>
      </dgm:t>
    </dgm:pt>
    <dgm:pt modelId="{8D7BBF71-725A-4508-BCB9-A4D64BDEBB9B}" type="parTrans" cxnId="{97AEF615-21B8-410B-96A9-74FC7B347674}">
      <dgm:prSet/>
      <dgm:spPr/>
      <dgm:t>
        <a:bodyPr/>
        <a:lstStyle/>
        <a:p>
          <a:endParaRPr lang="ru-RU"/>
        </a:p>
      </dgm:t>
    </dgm:pt>
    <dgm:pt modelId="{7F0010B3-525E-4ED5-81C2-732A3D7DF56E}" type="sibTrans" cxnId="{97AEF615-21B8-410B-96A9-74FC7B347674}">
      <dgm:prSet/>
      <dgm:spPr/>
      <dgm:t>
        <a:bodyPr/>
        <a:lstStyle/>
        <a:p>
          <a:endParaRPr lang="ru-RU"/>
        </a:p>
      </dgm:t>
    </dgm:pt>
    <dgm:pt modelId="{D31CD4ED-C9EA-46D6-B11D-DF029CE093B7}">
      <dgm:prSet custT="1"/>
      <dgm:spPr>
        <a:solidFill>
          <a:schemeClr val="bg1"/>
        </a:solidFill>
        <a:ln>
          <a:solidFill>
            <a:srgbClr val="C00000"/>
          </a:solidFill>
        </a:ln>
      </dgm:spPr>
      <dgm:t>
        <a:bodyPr/>
        <a:lstStyle/>
        <a:p>
          <a:pPr rtl="0"/>
          <a:r>
            <a:rPr lang="ru-RU" sz="1400" b="1" dirty="0" smtClean="0">
              <a:solidFill>
                <a:schemeClr val="tx1"/>
              </a:solidFill>
            </a:rPr>
            <a:t>Премирование работников, зависящее от реального вклада каждого работника в общие результаты, позволяет реагировать на определенные достижения работника, оценивать его непосредственный трудовой вклад.</a:t>
          </a:r>
          <a:endParaRPr lang="ru-RU" sz="1400" b="1" dirty="0">
            <a:solidFill>
              <a:schemeClr val="tx1"/>
            </a:solidFill>
          </a:endParaRPr>
        </a:p>
      </dgm:t>
    </dgm:pt>
    <dgm:pt modelId="{CE9FEDBA-65B6-4D6B-AFF3-79CC8D5233DD}" type="parTrans" cxnId="{9F55376E-3549-4502-B5B4-50FC1654958A}">
      <dgm:prSet/>
      <dgm:spPr/>
      <dgm:t>
        <a:bodyPr/>
        <a:lstStyle/>
        <a:p>
          <a:endParaRPr lang="ru-RU"/>
        </a:p>
      </dgm:t>
    </dgm:pt>
    <dgm:pt modelId="{C9AE4E59-E27D-45F5-B822-59CF7A9E96A7}" type="sibTrans" cxnId="{9F55376E-3549-4502-B5B4-50FC1654958A}">
      <dgm:prSet/>
      <dgm:spPr/>
      <dgm:t>
        <a:bodyPr/>
        <a:lstStyle/>
        <a:p>
          <a:endParaRPr lang="ru-RU"/>
        </a:p>
      </dgm:t>
    </dgm:pt>
    <dgm:pt modelId="{8A77AC40-79EC-4E82-B256-2FDCF0421B35}" type="pres">
      <dgm:prSet presAssocID="{563885D8-44BC-486D-BF45-8E17293D2FB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FD2CFB0-1603-452A-A5E3-E08078917796}" type="pres">
      <dgm:prSet presAssocID="{D635256B-05BB-43AA-B715-F3B94835503D}" presName="composite" presStyleCnt="0"/>
      <dgm:spPr/>
    </dgm:pt>
    <dgm:pt modelId="{EFC36E67-CD94-472D-99B3-0AD10C62FC78}" type="pres">
      <dgm:prSet presAssocID="{D635256B-05BB-43AA-B715-F3B94835503D}" presName="bentUpArrow1" presStyleLbl="alignImgPlace1" presStyleIdx="0" presStyleCnt="2" custLinFactNeighborX="-79668" custLinFactNeighborY="61591"/>
      <dgm:spPr>
        <a:solidFill>
          <a:srgbClr val="00B050"/>
        </a:solidFill>
        <a:ln>
          <a:noFill/>
        </a:ln>
      </dgm:spPr>
    </dgm:pt>
    <dgm:pt modelId="{685A2A7C-4A79-4EC7-A9DB-BD894749EDFF}" type="pres">
      <dgm:prSet presAssocID="{D635256B-05BB-43AA-B715-F3B94835503D}" presName="ParentText" presStyleLbl="node1" presStyleIdx="0" presStyleCnt="3" custScaleX="251186" custScaleY="136124" custLinFactNeighborX="8521" custLinFactNeighborY="1815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50404C-8090-4493-AA40-B68381B36A63}" type="pres">
      <dgm:prSet presAssocID="{D635256B-05BB-43AA-B715-F3B94835503D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35894A12-09DB-47C3-8A37-BDB1D7B4164A}" type="pres">
      <dgm:prSet presAssocID="{E332516C-C033-4D69-967B-BDAA55004F51}" presName="sibTrans" presStyleCnt="0"/>
      <dgm:spPr/>
    </dgm:pt>
    <dgm:pt modelId="{99E9A064-B509-4503-912D-0489EDD83678}" type="pres">
      <dgm:prSet presAssocID="{D31CD4ED-C9EA-46D6-B11D-DF029CE093B7}" presName="composite" presStyleCnt="0"/>
      <dgm:spPr/>
    </dgm:pt>
    <dgm:pt modelId="{719CB6F4-190F-4924-80F4-0F88D131CED1}" type="pres">
      <dgm:prSet presAssocID="{D31CD4ED-C9EA-46D6-B11D-DF029CE093B7}" presName="bentUpArrow1" presStyleLbl="alignImgPlace1" presStyleIdx="1" presStyleCnt="2" custScaleX="110989" custScaleY="119170" custLinFactX="-3601" custLinFactY="9462" custLinFactNeighborX="-100000" custLinFactNeighborY="100000"/>
      <dgm:spPr>
        <a:solidFill>
          <a:srgbClr val="00B050"/>
        </a:solidFill>
        <a:ln>
          <a:noFill/>
        </a:ln>
      </dgm:spPr>
    </dgm:pt>
    <dgm:pt modelId="{0B99117B-9E12-4352-99D7-C9BCB24E0299}" type="pres">
      <dgm:prSet presAssocID="{D31CD4ED-C9EA-46D6-B11D-DF029CE093B7}" presName="ParentText" presStyleLbl="node1" presStyleIdx="1" presStyleCnt="3" custScaleX="276636" custScaleY="131403" custLinFactNeighborX="-14396" custLinFactNeighborY="485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AA3C6-FE20-41A8-9C9A-BC04CB09888A}" type="pres">
      <dgm:prSet presAssocID="{D31CD4ED-C9EA-46D6-B11D-DF029CE093B7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E1ED0E32-0E95-498A-9CD6-A155D7C2BA55}" type="pres">
      <dgm:prSet presAssocID="{C9AE4E59-E27D-45F5-B822-59CF7A9E96A7}" presName="sibTrans" presStyleCnt="0"/>
      <dgm:spPr/>
    </dgm:pt>
    <dgm:pt modelId="{7FE71010-C252-4437-99A4-3C06510A36CA}" type="pres">
      <dgm:prSet presAssocID="{4F2F7B79-7909-44BA-BC22-0E4DC93F77FF}" presName="composite" presStyleCnt="0"/>
      <dgm:spPr/>
    </dgm:pt>
    <dgm:pt modelId="{71DCDD86-BA4B-42EA-952F-A58B492534B3}" type="pres">
      <dgm:prSet presAssocID="{4F2F7B79-7909-44BA-BC22-0E4DC93F77FF}" presName="ParentText" presStyleLbl="node1" presStyleIdx="2" presStyleCnt="3" custScaleX="272942" custScaleY="138284" custLinFactNeighborX="-9360" custLinFactNeighborY="5267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CD436C-AFC9-4C2F-B370-2A8E6BA0A136}" srcId="{563885D8-44BC-486D-BF45-8E17293D2FBE}" destId="{D635256B-05BB-43AA-B715-F3B94835503D}" srcOrd="0" destOrd="0" parTransId="{23FB3194-C6C4-4A91-8823-DE7CAD578814}" sibTransId="{E332516C-C033-4D69-967B-BDAA55004F51}"/>
    <dgm:cxn modelId="{97AEF615-21B8-410B-96A9-74FC7B347674}" srcId="{563885D8-44BC-486D-BF45-8E17293D2FBE}" destId="{4F2F7B79-7909-44BA-BC22-0E4DC93F77FF}" srcOrd="2" destOrd="0" parTransId="{8D7BBF71-725A-4508-BCB9-A4D64BDEBB9B}" sibTransId="{7F0010B3-525E-4ED5-81C2-732A3D7DF56E}"/>
    <dgm:cxn modelId="{9F55376E-3549-4502-B5B4-50FC1654958A}" srcId="{563885D8-44BC-486D-BF45-8E17293D2FBE}" destId="{D31CD4ED-C9EA-46D6-B11D-DF029CE093B7}" srcOrd="1" destOrd="0" parTransId="{CE9FEDBA-65B6-4D6B-AFF3-79CC8D5233DD}" sibTransId="{C9AE4E59-E27D-45F5-B822-59CF7A9E96A7}"/>
    <dgm:cxn modelId="{EBEDDD0D-1A33-445B-A6C2-86D9A95CD071}" type="presOf" srcId="{D635256B-05BB-43AA-B715-F3B94835503D}" destId="{685A2A7C-4A79-4EC7-A9DB-BD894749EDFF}" srcOrd="0" destOrd="0" presId="urn:microsoft.com/office/officeart/2005/8/layout/StepDownProcess"/>
    <dgm:cxn modelId="{30BD0E6E-D93E-43F5-9A39-E60981CEDA88}" type="presOf" srcId="{4F2F7B79-7909-44BA-BC22-0E4DC93F77FF}" destId="{71DCDD86-BA4B-42EA-952F-A58B492534B3}" srcOrd="0" destOrd="0" presId="urn:microsoft.com/office/officeart/2005/8/layout/StepDownProcess"/>
    <dgm:cxn modelId="{CEAE0F6C-40CA-4C02-BD9D-3F06164CB37F}" type="presOf" srcId="{563885D8-44BC-486D-BF45-8E17293D2FBE}" destId="{8A77AC40-79EC-4E82-B256-2FDCF0421B35}" srcOrd="0" destOrd="0" presId="urn:microsoft.com/office/officeart/2005/8/layout/StepDownProcess"/>
    <dgm:cxn modelId="{5747864B-0A09-4131-B891-89B311884852}" type="presOf" srcId="{D31CD4ED-C9EA-46D6-B11D-DF029CE093B7}" destId="{0B99117B-9E12-4352-99D7-C9BCB24E0299}" srcOrd="0" destOrd="0" presId="urn:microsoft.com/office/officeart/2005/8/layout/StepDownProcess"/>
    <dgm:cxn modelId="{53C5E147-5B62-4FBC-8006-CF37F391BB23}" type="presParOf" srcId="{8A77AC40-79EC-4E82-B256-2FDCF0421B35}" destId="{CFD2CFB0-1603-452A-A5E3-E08078917796}" srcOrd="0" destOrd="0" presId="urn:microsoft.com/office/officeart/2005/8/layout/StepDownProcess"/>
    <dgm:cxn modelId="{24010F83-36CB-4F92-8910-43924BBEF2A9}" type="presParOf" srcId="{CFD2CFB0-1603-452A-A5E3-E08078917796}" destId="{EFC36E67-CD94-472D-99B3-0AD10C62FC78}" srcOrd="0" destOrd="0" presId="urn:microsoft.com/office/officeart/2005/8/layout/StepDownProcess"/>
    <dgm:cxn modelId="{8A2F9C24-2EA0-453C-94C8-C0776AB0DE4D}" type="presParOf" srcId="{CFD2CFB0-1603-452A-A5E3-E08078917796}" destId="{685A2A7C-4A79-4EC7-A9DB-BD894749EDFF}" srcOrd="1" destOrd="0" presId="urn:microsoft.com/office/officeart/2005/8/layout/StepDownProcess"/>
    <dgm:cxn modelId="{F5A6CEB7-AA95-4D91-904E-A78359966E0C}" type="presParOf" srcId="{CFD2CFB0-1603-452A-A5E3-E08078917796}" destId="{2050404C-8090-4493-AA40-B68381B36A63}" srcOrd="2" destOrd="0" presId="urn:microsoft.com/office/officeart/2005/8/layout/StepDownProcess"/>
    <dgm:cxn modelId="{18AFA749-4C65-48D5-A360-350BA403E8B5}" type="presParOf" srcId="{8A77AC40-79EC-4E82-B256-2FDCF0421B35}" destId="{35894A12-09DB-47C3-8A37-BDB1D7B4164A}" srcOrd="1" destOrd="0" presId="urn:microsoft.com/office/officeart/2005/8/layout/StepDownProcess"/>
    <dgm:cxn modelId="{09337D31-8181-4B72-8FFE-C6FDAD26F25D}" type="presParOf" srcId="{8A77AC40-79EC-4E82-B256-2FDCF0421B35}" destId="{99E9A064-B509-4503-912D-0489EDD83678}" srcOrd="2" destOrd="0" presId="urn:microsoft.com/office/officeart/2005/8/layout/StepDownProcess"/>
    <dgm:cxn modelId="{3AE4AE1F-7063-401B-A318-E33EC1916F39}" type="presParOf" srcId="{99E9A064-B509-4503-912D-0489EDD83678}" destId="{719CB6F4-190F-4924-80F4-0F88D131CED1}" srcOrd="0" destOrd="0" presId="urn:microsoft.com/office/officeart/2005/8/layout/StepDownProcess"/>
    <dgm:cxn modelId="{FB634A76-5849-4DB9-8B49-85DE9723B2ED}" type="presParOf" srcId="{99E9A064-B509-4503-912D-0489EDD83678}" destId="{0B99117B-9E12-4352-99D7-C9BCB24E0299}" srcOrd="1" destOrd="0" presId="urn:microsoft.com/office/officeart/2005/8/layout/StepDownProcess"/>
    <dgm:cxn modelId="{AE9D4E67-B79B-4823-9FAB-87BFABE4DC77}" type="presParOf" srcId="{99E9A064-B509-4503-912D-0489EDD83678}" destId="{655AA3C6-FE20-41A8-9C9A-BC04CB09888A}" srcOrd="2" destOrd="0" presId="urn:microsoft.com/office/officeart/2005/8/layout/StepDownProcess"/>
    <dgm:cxn modelId="{DBD3756C-38CD-4144-BA5F-BD8102C8290F}" type="presParOf" srcId="{8A77AC40-79EC-4E82-B256-2FDCF0421B35}" destId="{E1ED0E32-0E95-498A-9CD6-A155D7C2BA55}" srcOrd="3" destOrd="0" presId="urn:microsoft.com/office/officeart/2005/8/layout/StepDownProcess"/>
    <dgm:cxn modelId="{DEC37F3C-87B1-48C8-B2E0-E93D601A8594}" type="presParOf" srcId="{8A77AC40-79EC-4E82-B256-2FDCF0421B35}" destId="{7FE71010-C252-4437-99A4-3C06510A36CA}" srcOrd="4" destOrd="0" presId="urn:microsoft.com/office/officeart/2005/8/layout/StepDownProcess"/>
    <dgm:cxn modelId="{7FA7FCD8-F411-4593-B86E-1A929DB8B2DB}" type="presParOf" srcId="{7FE71010-C252-4437-99A4-3C06510A36CA}" destId="{71DCDD86-BA4B-42EA-952F-A58B492534B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ADA7D6-57AC-4BCC-9A69-07F7359377C5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D2C7A46-696F-4A67-98CB-716FC21B7EEC}">
      <dgm:prSet custT="1"/>
      <dgm:spPr/>
      <dgm:t>
        <a:bodyPr/>
        <a:lstStyle/>
        <a:p>
          <a:pPr rtl="0"/>
          <a:r>
            <a:rPr lang="ru-RU" sz="1600" b="1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Методы:</a:t>
          </a:r>
          <a:endParaRPr lang="ru-RU" sz="1600" b="1" cap="all" spc="0" dirty="0">
            <a:ln w="9000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96C597BA-9DD4-485D-AFC2-E52442CD0DCF}" type="parTrans" cxnId="{F1B5FE85-80B0-49A8-B665-B67943D256CB}">
      <dgm:prSet/>
      <dgm:spPr/>
      <dgm:t>
        <a:bodyPr/>
        <a:lstStyle/>
        <a:p>
          <a:endParaRPr lang="ru-RU"/>
        </a:p>
      </dgm:t>
    </dgm:pt>
    <dgm:pt modelId="{5BAFD5F3-7F21-408B-B8A5-704FCE8ED972}" type="sibTrans" cxnId="{F1B5FE85-80B0-49A8-B665-B67943D256CB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D00A292C-0F72-4B89-9852-447BDC50148A}">
      <dgm:prSet custT="1"/>
      <dgm:spPr/>
      <dgm:t>
        <a:bodyPr/>
        <a:lstStyle/>
        <a:p>
          <a:pPr rtl="0"/>
          <a:r>
            <a:rPr lang="ru-RU" sz="1600" b="1" dirty="0" smtClean="0"/>
            <a:t>системный анализ</a:t>
          </a:r>
          <a:endParaRPr lang="ru-RU" sz="1600" b="1" dirty="0"/>
        </a:p>
      </dgm:t>
    </dgm:pt>
    <dgm:pt modelId="{C6318D96-74F4-476C-9717-32810500BFEA}" type="parTrans" cxnId="{CFD9F9CE-89C9-42E9-BA55-BFD14C914182}">
      <dgm:prSet/>
      <dgm:spPr/>
      <dgm:t>
        <a:bodyPr/>
        <a:lstStyle/>
        <a:p>
          <a:endParaRPr lang="ru-RU"/>
        </a:p>
      </dgm:t>
    </dgm:pt>
    <dgm:pt modelId="{96DBE277-0D30-4404-8F7A-5B8588EB3A2B}" type="sibTrans" cxnId="{CFD9F9CE-89C9-42E9-BA55-BFD14C914182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AB89360A-8D1A-4742-865A-6E6BD3629CA6}">
      <dgm:prSet custT="1"/>
      <dgm:spPr/>
      <dgm:t>
        <a:bodyPr/>
        <a:lstStyle/>
        <a:p>
          <a:pPr rtl="0"/>
          <a:r>
            <a:rPr lang="ru-RU" sz="1600" b="1" dirty="0" smtClean="0"/>
            <a:t>структурный анализ</a:t>
          </a:r>
          <a:endParaRPr lang="ru-RU" sz="1600" b="1" dirty="0"/>
        </a:p>
      </dgm:t>
    </dgm:pt>
    <dgm:pt modelId="{F932E655-3B99-4C35-92BA-2E191C0BF91E}" type="parTrans" cxnId="{93F65C93-4C46-4134-BEE5-E8E7966D4102}">
      <dgm:prSet/>
      <dgm:spPr/>
      <dgm:t>
        <a:bodyPr/>
        <a:lstStyle/>
        <a:p>
          <a:endParaRPr lang="ru-RU"/>
        </a:p>
      </dgm:t>
    </dgm:pt>
    <dgm:pt modelId="{D0322197-F246-4496-AECA-B61817568B3E}" type="sibTrans" cxnId="{93F65C93-4C46-4134-BEE5-E8E7966D4102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FB7B0ACE-B125-439E-9129-2D56405DBBEC}">
      <dgm:prSet custT="1"/>
      <dgm:spPr/>
      <dgm:t>
        <a:bodyPr/>
        <a:lstStyle/>
        <a:p>
          <a:pPr rtl="0"/>
          <a:r>
            <a:rPr lang="ru-RU" sz="1600" b="1" dirty="0" smtClean="0"/>
            <a:t>сопоставление и сравнение</a:t>
          </a:r>
          <a:endParaRPr lang="ru-RU" sz="1600" b="1" dirty="0"/>
        </a:p>
      </dgm:t>
    </dgm:pt>
    <dgm:pt modelId="{4FB5AEB3-CB2E-4C2D-B89A-FEEA1A988A7D}" type="parTrans" cxnId="{AAFFC9B7-CA92-43D2-BFF6-5326CCDCA990}">
      <dgm:prSet/>
      <dgm:spPr/>
      <dgm:t>
        <a:bodyPr/>
        <a:lstStyle/>
        <a:p>
          <a:endParaRPr lang="ru-RU"/>
        </a:p>
      </dgm:t>
    </dgm:pt>
    <dgm:pt modelId="{DB66448F-5C83-414A-924C-A6D4B628E2E9}" type="sibTrans" cxnId="{AAFFC9B7-CA92-43D2-BFF6-5326CCDCA990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3B8B3935-0F39-4BB1-8E53-E7EE5003E918}" type="pres">
      <dgm:prSet presAssocID="{F9ADA7D6-57AC-4BCC-9A69-07F7359377C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F9144F-28B1-4522-9803-40FB0B9F22AC}" type="pres">
      <dgm:prSet presAssocID="{AD2C7A46-696F-4A67-98CB-716FC21B7EEC}" presName="node" presStyleLbl="node1" presStyleIdx="0" presStyleCnt="4" custScaleY="77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B5F6B-D3D0-4C6B-A3DA-9C75C821EA77}" type="pres">
      <dgm:prSet presAssocID="{5BAFD5F3-7F21-408B-B8A5-704FCE8ED972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56421C0-8122-420C-B78E-D43FFC0ACFBE}" type="pres">
      <dgm:prSet presAssocID="{5BAFD5F3-7F21-408B-B8A5-704FCE8ED972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C45D7250-9C74-4E20-8406-C1219EF0A7FD}" type="pres">
      <dgm:prSet presAssocID="{D00A292C-0F72-4B89-9852-447BDC50148A}" presName="node" presStyleLbl="node1" presStyleIdx="1" presStyleCnt="4" custScaleX="167347" custScaleY="63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66D0E8-871E-4F08-B7B2-9699EC21034F}" type="pres">
      <dgm:prSet presAssocID="{96DBE277-0D30-4404-8F7A-5B8588EB3A2B}" presName="sibTrans" presStyleLbl="sibTrans2D1" presStyleIdx="1" presStyleCnt="3"/>
      <dgm:spPr/>
      <dgm:t>
        <a:bodyPr/>
        <a:lstStyle/>
        <a:p>
          <a:endParaRPr lang="ru-RU"/>
        </a:p>
      </dgm:t>
    </dgm:pt>
    <dgm:pt modelId="{C2128BFD-1634-4417-B151-804536BACFC9}" type="pres">
      <dgm:prSet presAssocID="{96DBE277-0D30-4404-8F7A-5B8588EB3A2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6FEECFD0-9533-4434-9629-C4FD6E196C20}" type="pres">
      <dgm:prSet presAssocID="{AB89360A-8D1A-4742-865A-6E6BD3629CA6}" presName="node" presStyleLbl="node1" presStyleIdx="2" presStyleCnt="4" custScaleX="146861" custScaleY="77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96CDC-125D-4DFD-8B51-90ABD6B8D594}" type="pres">
      <dgm:prSet presAssocID="{D0322197-F246-4496-AECA-B61817568B3E}" presName="sibTrans" presStyleLbl="sibTrans2D1" presStyleIdx="2" presStyleCnt="3"/>
      <dgm:spPr/>
      <dgm:t>
        <a:bodyPr/>
        <a:lstStyle/>
        <a:p>
          <a:endParaRPr lang="ru-RU"/>
        </a:p>
      </dgm:t>
    </dgm:pt>
    <dgm:pt modelId="{941E3719-4A67-463A-AF9C-620E6F2917C0}" type="pres">
      <dgm:prSet presAssocID="{D0322197-F246-4496-AECA-B61817568B3E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DBD32A99-5FCE-49B0-95BD-033E23BA22D1}" type="pres">
      <dgm:prSet presAssocID="{FB7B0ACE-B125-439E-9129-2D56405DBBEC}" presName="node" presStyleLbl="node1" presStyleIdx="3" presStyleCnt="4" custScaleX="153828" custScaleY="776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FFC9B7-CA92-43D2-BFF6-5326CCDCA990}" srcId="{F9ADA7D6-57AC-4BCC-9A69-07F7359377C5}" destId="{FB7B0ACE-B125-439E-9129-2D56405DBBEC}" srcOrd="3" destOrd="0" parTransId="{4FB5AEB3-CB2E-4C2D-B89A-FEEA1A988A7D}" sibTransId="{DB66448F-5C83-414A-924C-A6D4B628E2E9}"/>
    <dgm:cxn modelId="{13C0E99A-FF8A-420A-91DA-8A6061E80E69}" type="presOf" srcId="{96DBE277-0D30-4404-8F7A-5B8588EB3A2B}" destId="{F866D0E8-871E-4F08-B7B2-9699EC21034F}" srcOrd="0" destOrd="0" presId="urn:microsoft.com/office/officeart/2005/8/layout/process1"/>
    <dgm:cxn modelId="{1EFCF69D-45A7-4AAB-AE73-8FA7E76822A4}" type="presOf" srcId="{5BAFD5F3-7F21-408B-B8A5-704FCE8ED972}" destId="{456421C0-8122-420C-B78E-D43FFC0ACFBE}" srcOrd="1" destOrd="0" presId="urn:microsoft.com/office/officeart/2005/8/layout/process1"/>
    <dgm:cxn modelId="{B118DD85-5220-4526-BD4A-9B699DD5751C}" type="presOf" srcId="{5BAFD5F3-7F21-408B-B8A5-704FCE8ED972}" destId="{9BCB5F6B-D3D0-4C6B-A3DA-9C75C821EA77}" srcOrd="0" destOrd="0" presId="urn:microsoft.com/office/officeart/2005/8/layout/process1"/>
    <dgm:cxn modelId="{F1B5FE85-80B0-49A8-B665-B67943D256CB}" srcId="{F9ADA7D6-57AC-4BCC-9A69-07F7359377C5}" destId="{AD2C7A46-696F-4A67-98CB-716FC21B7EEC}" srcOrd="0" destOrd="0" parTransId="{96C597BA-9DD4-485D-AFC2-E52442CD0DCF}" sibTransId="{5BAFD5F3-7F21-408B-B8A5-704FCE8ED972}"/>
    <dgm:cxn modelId="{DD832F68-CDE9-4FD0-804D-5F88BEDA8971}" type="presOf" srcId="{D0322197-F246-4496-AECA-B61817568B3E}" destId="{941E3719-4A67-463A-AF9C-620E6F2917C0}" srcOrd="1" destOrd="0" presId="urn:microsoft.com/office/officeart/2005/8/layout/process1"/>
    <dgm:cxn modelId="{656AF270-F375-4E4A-BA10-EC32E6EDBFDA}" type="presOf" srcId="{96DBE277-0D30-4404-8F7A-5B8588EB3A2B}" destId="{C2128BFD-1634-4417-B151-804536BACFC9}" srcOrd="1" destOrd="0" presId="urn:microsoft.com/office/officeart/2005/8/layout/process1"/>
    <dgm:cxn modelId="{8848C50A-43B7-41DD-9EEC-82E0C44CF552}" type="presOf" srcId="{AD2C7A46-696F-4A67-98CB-716FC21B7EEC}" destId="{ECF9144F-28B1-4522-9803-40FB0B9F22AC}" srcOrd="0" destOrd="0" presId="urn:microsoft.com/office/officeart/2005/8/layout/process1"/>
    <dgm:cxn modelId="{34386A81-D7A0-4C6F-9EE1-36DF17C3763E}" type="presOf" srcId="{D00A292C-0F72-4B89-9852-447BDC50148A}" destId="{C45D7250-9C74-4E20-8406-C1219EF0A7FD}" srcOrd="0" destOrd="0" presId="urn:microsoft.com/office/officeart/2005/8/layout/process1"/>
    <dgm:cxn modelId="{93F65C93-4C46-4134-BEE5-E8E7966D4102}" srcId="{F9ADA7D6-57AC-4BCC-9A69-07F7359377C5}" destId="{AB89360A-8D1A-4742-865A-6E6BD3629CA6}" srcOrd="2" destOrd="0" parTransId="{F932E655-3B99-4C35-92BA-2E191C0BF91E}" sibTransId="{D0322197-F246-4496-AECA-B61817568B3E}"/>
    <dgm:cxn modelId="{65F18E72-BAD2-4FF5-B1F7-E15284A69E16}" type="presOf" srcId="{F9ADA7D6-57AC-4BCC-9A69-07F7359377C5}" destId="{3B8B3935-0F39-4BB1-8E53-E7EE5003E918}" srcOrd="0" destOrd="0" presId="urn:microsoft.com/office/officeart/2005/8/layout/process1"/>
    <dgm:cxn modelId="{B5C315B5-7E4F-4973-920C-CB10DB1EAAEE}" type="presOf" srcId="{FB7B0ACE-B125-439E-9129-2D56405DBBEC}" destId="{DBD32A99-5FCE-49B0-95BD-033E23BA22D1}" srcOrd="0" destOrd="0" presId="urn:microsoft.com/office/officeart/2005/8/layout/process1"/>
    <dgm:cxn modelId="{2C51DA1A-54B5-4E6C-AD1B-3261F12CDCF3}" type="presOf" srcId="{D0322197-F246-4496-AECA-B61817568B3E}" destId="{EC596CDC-125D-4DFD-8B51-90ABD6B8D594}" srcOrd="0" destOrd="0" presId="urn:microsoft.com/office/officeart/2005/8/layout/process1"/>
    <dgm:cxn modelId="{CFD9F9CE-89C9-42E9-BA55-BFD14C914182}" srcId="{F9ADA7D6-57AC-4BCC-9A69-07F7359377C5}" destId="{D00A292C-0F72-4B89-9852-447BDC50148A}" srcOrd="1" destOrd="0" parTransId="{C6318D96-74F4-476C-9717-32810500BFEA}" sibTransId="{96DBE277-0D30-4404-8F7A-5B8588EB3A2B}"/>
    <dgm:cxn modelId="{84F9C81A-85DA-400D-8214-0565141FF526}" type="presOf" srcId="{AB89360A-8D1A-4742-865A-6E6BD3629CA6}" destId="{6FEECFD0-9533-4434-9629-C4FD6E196C20}" srcOrd="0" destOrd="0" presId="urn:microsoft.com/office/officeart/2005/8/layout/process1"/>
    <dgm:cxn modelId="{2B505277-661E-411C-A7C7-39832F39AF78}" type="presParOf" srcId="{3B8B3935-0F39-4BB1-8E53-E7EE5003E918}" destId="{ECF9144F-28B1-4522-9803-40FB0B9F22AC}" srcOrd="0" destOrd="0" presId="urn:microsoft.com/office/officeart/2005/8/layout/process1"/>
    <dgm:cxn modelId="{5830B448-99CD-49EA-B17F-6814B8428459}" type="presParOf" srcId="{3B8B3935-0F39-4BB1-8E53-E7EE5003E918}" destId="{9BCB5F6B-D3D0-4C6B-A3DA-9C75C821EA77}" srcOrd="1" destOrd="0" presId="urn:microsoft.com/office/officeart/2005/8/layout/process1"/>
    <dgm:cxn modelId="{0FD2AB5D-2441-473F-A54E-2D1801576BAD}" type="presParOf" srcId="{9BCB5F6B-D3D0-4C6B-A3DA-9C75C821EA77}" destId="{456421C0-8122-420C-B78E-D43FFC0ACFBE}" srcOrd="0" destOrd="0" presId="urn:microsoft.com/office/officeart/2005/8/layout/process1"/>
    <dgm:cxn modelId="{53AE0399-6A14-457A-88F6-91AE4BDB3A59}" type="presParOf" srcId="{3B8B3935-0F39-4BB1-8E53-E7EE5003E918}" destId="{C45D7250-9C74-4E20-8406-C1219EF0A7FD}" srcOrd="2" destOrd="0" presId="urn:microsoft.com/office/officeart/2005/8/layout/process1"/>
    <dgm:cxn modelId="{E2073FED-B916-48BE-89AE-08CB16E8C999}" type="presParOf" srcId="{3B8B3935-0F39-4BB1-8E53-E7EE5003E918}" destId="{F866D0E8-871E-4F08-B7B2-9699EC21034F}" srcOrd="3" destOrd="0" presId="urn:microsoft.com/office/officeart/2005/8/layout/process1"/>
    <dgm:cxn modelId="{C58D1504-0D41-43CD-ACB2-769F9BF627E0}" type="presParOf" srcId="{F866D0E8-871E-4F08-B7B2-9699EC21034F}" destId="{C2128BFD-1634-4417-B151-804536BACFC9}" srcOrd="0" destOrd="0" presId="urn:microsoft.com/office/officeart/2005/8/layout/process1"/>
    <dgm:cxn modelId="{F10AE91C-98F7-457A-992C-B191EF17EA7A}" type="presParOf" srcId="{3B8B3935-0F39-4BB1-8E53-E7EE5003E918}" destId="{6FEECFD0-9533-4434-9629-C4FD6E196C20}" srcOrd="4" destOrd="0" presId="urn:microsoft.com/office/officeart/2005/8/layout/process1"/>
    <dgm:cxn modelId="{28B92377-322E-4C17-A77E-B73B512DD471}" type="presParOf" srcId="{3B8B3935-0F39-4BB1-8E53-E7EE5003E918}" destId="{EC596CDC-125D-4DFD-8B51-90ABD6B8D594}" srcOrd="5" destOrd="0" presId="urn:microsoft.com/office/officeart/2005/8/layout/process1"/>
    <dgm:cxn modelId="{2EDF43BA-C5C5-439A-96CB-D0E41E95172A}" type="presParOf" srcId="{EC596CDC-125D-4DFD-8B51-90ABD6B8D594}" destId="{941E3719-4A67-463A-AF9C-620E6F2917C0}" srcOrd="0" destOrd="0" presId="urn:microsoft.com/office/officeart/2005/8/layout/process1"/>
    <dgm:cxn modelId="{AE46B9AE-8AC6-4896-8471-36697C53783B}" type="presParOf" srcId="{3B8B3935-0F39-4BB1-8E53-E7EE5003E918}" destId="{DBD32A99-5FCE-49B0-95BD-033E23BA22D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ACF678-49D5-4E20-97CF-22D1AB0AED4A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9688F4C6-75D4-4B35-A399-001D41EBFB81}">
      <dgm:prSet custT="1"/>
      <dgm:spPr/>
      <dgm:t>
        <a:bodyPr/>
        <a:lstStyle/>
        <a:p>
          <a:pPr rtl="0"/>
          <a:r>
            <a:rPr lang="ru-RU" sz="1600" b="1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Практическая значимость</a:t>
          </a:r>
          <a:endParaRPr lang="ru-RU" sz="1600" b="1" cap="all" spc="0" dirty="0">
            <a:ln w="9000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F621625-FCAA-4FA9-804E-4CC28BEC1664}" type="parTrans" cxnId="{838529E8-3147-40C9-B845-10E5E199E422}">
      <dgm:prSet/>
      <dgm:spPr/>
      <dgm:t>
        <a:bodyPr/>
        <a:lstStyle/>
        <a:p>
          <a:endParaRPr lang="ru-RU"/>
        </a:p>
      </dgm:t>
    </dgm:pt>
    <dgm:pt modelId="{B8822502-8631-4160-ABB6-449F6B4042BC}" type="sibTrans" cxnId="{838529E8-3147-40C9-B845-10E5E199E422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FE7A5B12-2FB8-4C87-AD50-27FFA4F7AD5F}">
      <dgm:prSet custT="1"/>
      <dgm:spPr/>
      <dgm:t>
        <a:bodyPr/>
        <a:lstStyle/>
        <a:p>
          <a:pPr rtl="0"/>
          <a:r>
            <a:rPr lang="ru-RU" sz="1600" b="1" dirty="0" smtClean="0"/>
            <a:t>Разработка мероприятий по развитию системы материального стимулирования</a:t>
          </a:r>
          <a:endParaRPr lang="ru-RU" sz="1600" b="1" dirty="0"/>
        </a:p>
      </dgm:t>
    </dgm:pt>
    <dgm:pt modelId="{9D8FBDF0-853F-4FF9-8638-1649EAD98A15}" type="parTrans" cxnId="{B0AF79D4-6134-424D-8E29-CE8E0E08BEF6}">
      <dgm:prSet/>
      <dgm:spPr/>
      <dgm:t>
        <a:bodyPr/>
        <a:lstStyle/>
        <a:p>
          <a:endParaRPr lang="ru-RU"/>
        </a:p>
      </dgm:t>
    </dgm:pt>
    <dgm:pt modelId="{4FC20CE0-F377-4BF4-801E-45F33E41BDE3}" type="sibTrans" cxnId="{B0AF79D4-6134-424D-8E29-CE8E0E08BEF6}">
      <dgm:prSet/>
      <dgm:spPr/>
      <dgm:t>
        <a:bodyPr/>
        <a:lstStyle/>
        <a:p>
          <a:endParaRPr lang="ru-RU"/>
        </a:p>
      </dgm:t>
    </dgm:pt>
    <dgm:pt modelId="{924C8096-08B9-4E04-A03A-39E8CDB0EA5B}" type="pres">
      <dgm:prSet presAssocID="{A7ACF678-49D5-4E20-97CF-22D1AB0AED4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849BEE-B41A-4F8A-8B7C-422E737FDC3F}" type="pres">
      <dgm:prSet presAssocID="{9688F4C6-75D4-4B35-A399-001D41EBFB81}" presName="node" presStyleLbl="node1" presStyleIdx="0" presStyleCnt="2" custScaleX="47299" custLinFactNeighborX="263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AD1657-50E6-4E74-9C70-6CBBF0CAC681}" type="pres">
      <dgm:prSet presAssocID="{B8822502-8631-4160-ABB6-449F6B4042BC}" presName="sibTrans" presStyleLbl="sibTrans2D1" presStyleIdx="0" presStyleCnt="1" custFlipVert="0" custFlipHor="0" custScaleX="61407" custScaleY="57574" custLinFactNeighborX="8788" custLinFactNeighborY="1213"/>
      <dgm:spPr/>
      <dgm:t>
        <a:bodyPr/>
        <a:lstStyle/>
        <a:p>
          <a:endParaRPr lang="ru-RU"/>
        </a:p>
      </dgm:t>
    </dgm:pt>
    <dgm:pt modelId="{289F30D4-B63C-40DC-B5BF-1D9EF5782BAA}" type="pres">
      <dgm:prSet presAssocID="{B8822502-8631-4160-ABB6-449F6B4042BC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446F4B4F-C506-4577-8EC4-07B1F6CA2A4F}" type="pres">
      <dgm:prSet presAssocID="{FE7A5B12-2FB8-4C87-AD50-27FFA4F7AD5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47EB59-4D99-40A9-B6A0-34635194EF60}" type="presOf" srcId="{FE7A5B12-2FB8-4C87-AD50-27FFA4F7AD5F}" destId="{446F4B4F-C506-4577-8EC4-07B1F6CA2A4F}" srcOrd="0" destOrd="0" presId="urn:microsoft.com/office/officeart/2005/8/layout/process1"/>
    <dgm:cxn modelId="{03FCCF49-B114-4910-A0EC-917AC5683321}" type="presOf" srcId="{9688F4C6-75D4-4B35-A399-001D41EBFB81}" destId="{0B849BEE-B41A-4F8A-8B7C-422E737FDC3F}" srcOrd="0" destOrd="0" presId="urn:microsoft.com/office/officeart/2005/8/layout/process1"/>
    <dgm:cxn modelId="{838529E8-3147-40C9-B845-10E5E199E422}" srcId="{A7ACF678-49D5-4E20-97CF-22D1AB0AED4A}" destId="{9688F4C6-75D4-4B35-A399-001D41EBFB81}" srcOrd="0" destOrd="0" parTransId="{CF621625-FCAA-4FA9-804E-4CC28BEC1664}" sibTransId="{B8822502-8631-4160-ABB6-449F6B4042BC}"/>
    <dgm:cxn modelId="{87D430FD-DA07-4F7A-BE82-168250A33691}" type="presOf" srcId="{B8822502-8631-4160-ABB6-449F6B4042BC}" destId="{289F30D4-B63C-40DC-B5BF-1D9EF5782BAA}" srcOrd="1" destOrd="0" presId="urn:microsoft.com/office/officeart/2005/8/layout/process1"/>
    <dgm:cxn modelId="{B0AF79D4-6134-424D-8E29-CE8E0E08BEF6}" srcId="{A7ACF678-49D5-4E20-97CF-22D1AB0AED4A}" destId="{FE7A5B12-2FB8-4C87-AD50-27FFA4F7AD5F}" srcOrd="1" destOrd="0" parTransId="{9D8FBDF0-853F-4FF9-8638-1649EAD98A15}" sibTransId="{4FC20CE0-F377-4BF4-801E-45F33E41BDE3}"/>
    <dgm:cxn modelId="{C812DFAB-6DFF-434C-9060-3FF13C9CDBFB}" type="presOf" srcId="{A7ACF678-49D5-4E20-97CF-22D1AB0AED4A}" destId="{924C8096-08B9-4E04-A03A-39E8CDB0EA5B}" srcOrd="0" destOrd="0" presId="urn:microsoft.com/office/officeart/2005/8/layout/process1"/>
    <dgm:cxn modelId="{B19BE7A2-AD74-4957-B036-86414EFC278E}" type="presOf" srcId="{B8822502-8631-4160-ABB6-449F6B4042BC}" destId="{1AAD1657-50E6-4E74-9C70-6CBBF0CAC681}" srcOrd="0" destOrd="0" presId="urn:microsoft.com/office/officeart/2005/8/layout/process1"/>
    <dgm:cxn modelId="{D79686DB-568C-4A54-AC03-8801DB3F60E6}" type="presParOf" srcId="{924C8096-08B9-4E04-A03A-39E8CDB0EA5B}" destId="{0B849BEE-B41A-4F8A-8B7C-422E737FDC3F}" srcOrd="0" destOrd="0" presId="urn:microsoft.com/office/officeart/2005/8/layout/process1"/>
    <dgm:cxn modelId="{D4A25F99-9C12-4BA3-86F1-54A001AB0C2A}" type="presParOf" srcId="{924C8096-08B9-4E04-A03A-39E8CDB0EA5B}" destId="{1AAD1657-50E6-4E74-9C70-6CBBF0CAC681}" srcOrd="1" destOrd="0" presId="urn:microsoft.com/office/officeart/2005/8/layout/process1"/>
    <dgm:cxn modelId="{6EF73EE5-9E32-4D2A-94C2-F5F1D26CE7F2}" type="presParOf" srcId="{1AAD1657-50E6-4E74-9C70-6CBBF0CAC681}" destId="{289F30D4-B63C-40DC-B5BF-1D9EF5782BAA}" srcOrd="0" destOrd="0" presId="urn:microsoft.com/office/officeart/2005/8/layout/process1"/>
    <dgm:cxn modelId="{EC4B5CEF-9D13-435E-8F72-561A54089DA4}" type="presParOf" srcId="{924C8096-08B9-4E04-A03A-39E8CDB0EA5B}" destId="{446F4B4F-C506-4577-8EC4-07B1F6CA2A4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D13EA41-75D7-437C-8AF2-9082A2804CC8}" type="doc">
      <dgm:prSet loTypeId="urn:microsoft.com/office/officeart/2005/8/layout/chevron1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638E8426-3963-46E7-B092-AE9D8DE30C6C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ru-RU" sz="1600" b="1" cap="all" spc="0" dirty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rPr>
            <a:t>Эффективность </a:t>
          </a:r>
          <a:endParaRPr lang="ru-RU" sz="1600" b="1" cap="all" spc="0" dirty="0">
            <a:ln w="9000" cmpd="sng">
              <a:solidFill>
                <a:schemeClr val="bg1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9495DCB-14DC-41F5-9BD4-47FE70920876}" type="parTrans" cxnId="{A302799C-448E-43CC-9ECE-19BDDD28C10A}">
      <dgm:prSet/>
      <dgm:spPr/>
      <dgm:t>
        <a:bodyPr/>
        <a:lstStyle/>
        <a:p>
          <a:endParaRPr lang="ru-RU"/>
        </a:p>
      </dgm:t>
    </dgm:pt>
    <dgm:pt modelId="{293339D0-1DF2-44B7-8264-A1485E42CAD5}" type="sibTrans" cxnId="{A302799C-448E-43CC-9ECE-19BDDD28C10A}">
      <dgm:prSet/>
      <dgm:spPr/>
      <dgm:t>
        <a:bodyPr/>
        <a:lstStyle/>
        <a:p>
          <a:endParaRPr lang="ru-RU"/>
        </a:p>
      </dgm:t>
    </dgm:pt>
    <dgm:pt modelId="{2BEE9D5A-E75B-4909-96B1-48E6FEEE7D4A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</a:rPr>
            <a:t>Рост производительности труда</a:t>
          </a:r>
          <a:endParaRPr lang="ru-RU" sz="1600" b="1" dirty="0">
            <a:solidFill>
              <a:schemeClr val="bg1"/>
            </a:solidFill>
          </a:endParaRPr>
        </a:p>
      </dgm:t>
    </dgm:pt>
    <dgm:pt modelId="{1AEF80B1-675D-4F4F-B7DF-7DD48C6469D7}" type="parTrans" cxnId="{D93652CB-9EFC-4D43-82D1-CF83E4EF6E69}">
      <dgm:prSet/>
      <dgm:spPr/>
      <dgm:t>
        <a:bodyPr/>
        <a:lstStyle/>
        <a:p>
          <a:endParaRPr lang="ru-RU"/>
        </a:p>
      </dgm:t>
    </dgm:pt>
    <dgm:pt modelId="{A7D04E13-F99E-4432-9372-3D9748AA2D6C}" type="sibTrans" cxnId="{D93652CB-9EFC-4D43-82D1-CF83E4EF6E69}">
      <dgm:prSet/>
      <dgm:spPr/>
      <dgm:t>
        <a:bodyPr/>
        <a:lstStyle/>
        <a:p>
          <a:endParaRPr lang="ru-RU"/>
        </a:p>
      </dgm:t>
    </dgm:pt>
    <dgm:pt modelId="{38847CFA-3BD0-49A9-A288-E1390F5BA1C9}">
      <dgm:prSet custT="1"/>
      <dgm:spPr>
        <a:solidFill>
          <a:srgbClr val="C00000"/>
        </a:solidFill>
      </dgm:spPr>
      <dgm:t>
        <a:bodyPr/>
        <a:lstStyle/>
        <a:p>
          <a:pPr rtl="0"/>
          <a:r>
            <a:rPr lang="ru-RU" sz="1600" b="1" dirty="0" smtClean="0">
              <a:solidFill>
                <a:schemeClr val="bg1"/>
              </a:solidFill>
            </a:rPr>
            <a:t/>
          </a:r>
          <a:br>
            <a:rPr lang="ru-RU" sz="1600" b="1" dirty="0" smtClean="0">
              <a:solidFill>
                <a:schemeClr val="bg1"/>
              </a:solidFill>
            </a:rPr>
          </a:br>
          <a:r>
            <a:rPr lang="ru-RU" sz="1600" b="1" dirty="0" smtClean="0">
              <a:solidFill>
                <a:schemeClr val="bg1"/>
              </a:solidFill>
            </a:rPr>
            <a:t>Улучшение экономических показателей</a:t>
          </a:r>
          <a:br>
            <a:rPr lang="ru-RU" sz="1600" b="1" dirty="0" smtClean="0">
              <a:solidFill>
                <a:schemeClr val="bg1"/>
              </a:solidFill>
            </a:rPr>
          </a:br>
          <a:endParaRPr lang="ru-RU" sz="1600" b="1" dirty="0">
            <a:solidFill>
              <a:schemeClr val="bg1"/>
            </a:solidFill>
          </a:endParaRPr>
        </a:p>
      </dgm:t>
    </dgm:pt>
    <dgm:pt modelId="{C2CF0CAD-1767-4E58-91B8-16F37B6C0FA4}" type="parTrans" cxnId="{E3ABE130-C51F-4DFA-AF62-FB7C40F575E2}">
      <dgm:prSet/>
      <dgm:spPr/>
      <dgm:t>
        <a:bodyPr/>
        <a:lstStyle/>
        <a:p>
          <a:endParaRPr lang="ru-RU"/>
        </a:p>
      </dgm:t>
    </dgm:pt>
    <dgm:pt modelId="{82F49073-5315-4D38-A274-914D513E829C}" type="sibTrans" cxnId="{E3ABE130-C51F-4DFA-AF62-FB7C40F575E2}">
      <dgm:prSet/>
      <dgm:spPr/>
      <dgm:t>
        <a:bodyPr/>
        <a:lstStyle/>
        <a:p>
          <a:endParaRPr lang="ru-RU"/>
        </a:p>
      </dgm:t>
    </dgm:pt>
    <dgm:pt modelId="{DE87BEA4-019B-4469-9E7D-1CB721F30C62}" type="pres">
      <dgm:prSet presAssocID="{4D13EA41-75D7-437C-8AF2-9082A2804C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E28076-1E5B-4646-BE3A-90C2BF43D15D}" type="pres">
      <dgm:prSet presAssocID="{638E8426-3963-46E7-B092-AE9D8DE30C6C}" presName="parTxOnly" presStyleLbl="node1" presStyleIdx="0" presStyleCnt="3" custScaleX="132037" custLinFactX="-1588" custLinFactNeighborX="-100000" custLinFactNeighborY="-5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77CC5E-E69D-4437-BBFC-84B9A561B788}" type="pres">
      <dgm:prSet presAssocID="{293339D0-1DF2-44B7-8264-A1485E42CAD5}" presName="parTxOnlySpace" presStyleCnt="0"/>
      <dgm:spPr/>
    </dgm:pt>
    <dgm:pt modelId="{4A424B6A-868A-4E49-9FA5-BBF0B8A98454}" type="pres">
      <dgm:prSet presAssocID="{2BEE9D5A-E75B-4909-96B1-48E6FEEE7D4A}" presName="parTxOnly" presStyleLbl="node1" presStyleIdx="1" presStyleCnt="3" custScaleX="161114" custScaleY="1202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614FC-923E-4A67-B893-5D2D72C97C44}" type="pres">
      <dgm:prSet presAssocID="{A7D04E13-F99E-4432-9372-3D9748AA2D6C}" presName="parTxOnlySpace" presStyleCnt="0"/>
      <dgm:spPr/>
    </dgm:pt>
    <dgm:pt modelId="{E55FD79F-B76D-4FF4-8627-CAB6E3523928}" type="pres">
      <dgm:prSet presAssocID="{38847CFA-3BD0-49A9-A288-E1390F5BA1C9}" presName="parTxOnly" presStyleLbl="node1" presStyleIdx="2" presStyleCnt="3" custScaleX="138050" custScaleY="1236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961C4B-BD86-456A-BD98-6A55DCBF2DCB}" type="presOf" srcId="{2BEE9D5A-E75B-4909-96B1-48E6FEEE7D4A}" destId="{4A424B6A-868A-4E49-9FA5-BBF0B8A98454}" srcOrd="0" destOrd="0" presId="urn:microsoft.com/office/officeart/2005/8/layout/chevron1"/>
    <dgm:cxn modelId="{5C7D2DE4-9BCD-49DB-93E9-C606639D2BB3}" type="presOf" srcId="{4D13EA41-75D7-437C-8AF2-9082A2804CC8}" destId="{DE87BEA4-019B-4469-9E7D-1CB721F30C62}" srcOrd="0" destOrd="0" presId="urn:microsoft.com/office/officeart/2005/8/layout/chevron1"/>
    <dgm:cxn modelId="{D93652CB-9EFC-4D43-82D1-CF83E4EF6E69}" srcId="{4D13EA41-75D7-437C-8AF2-9082A2804CC8}" destId="{2BEE9D5A-E75B-4909-96B1-48E6FEEE7D4A}" srcOrd="1" destOrd="0" parTransId="{1AEF80B1-675D-4F4F-B7DF-7DD48C6469D7}" sibTransId="{A7D04E13-F99E-4432-9372-3D9748AA2D6C}"/>
    <dgm:cxn modelId="{A302799C-448E-43CC-9ECE-19BDDD28C10A}" srcId="{4D13EA41-75D7-437C-8AF2-9082A2804CC8}" destId="{638E8426-3963-46E7-B092-AE9D8DE30C6C}" srcOrd="0" destOrd="0" parTransId="{A9495DCB-14DC-41F5-9BD4-47FE70920876}" sibTransId="{293339D0-1DF2-44B7-8264-A1485E42CAD5}"/>
    <dgm:cxn modelId="{6D56A9B4-9C18-434F-ADEA-759854D5F406}" type="presOf" srcId="{638E8426-3963-46E7-B092-AE9D8DE30C6C}" destId="{43E28076-1E5B-4646-BE3A-90C2BF43D15D}" srcOrd="0" destOrd="0" presId="urn:microsoft.com/office/officeart/2005/8/layout/chevron1"/>
    <dgm:cxn modelId="{E3ABE130-C51F-4DFA-AF62-FB7C40F575E2}" srcId="{4D13EA41-75D7-437C-8AF2-9082A2804CC8}" destId="{38847CFA-3BD0-49A9-A288-E1390F5BA1C9}" srcOrd="2" destOrd="0" parTransId="{C2CF0CAD-1767-4E58-91B8-16F37B6C0FA4}" sibTransId="{82F49073-5315-4D38-A274-914D513E829C}"/>
    <dgm:cxn modelId="{20946572-2711-4F5E-BBB8-7F93371C8452}" type="presOf" srcId="{38847CFA-3BD0-49A9-A288-E1390F5BA1C9}" destId="{E55FD79F-B76D-4FF4-8627-CAB6E3523928}" srcOrd="0" destOrd="0" presId="urn:microsoft.com/office/officeart/2005/8/layout/chevron1"/>
    <dgm:cxn modelId="{27709186-4F90-4407-B479-B9F9F54FE4B4}" type="presParOf" srcId="{DE87BEA4-019B-4469-9E7D-1CB721F30C62}" destId="{43E28076-1E5B-4646-BE3A-90C2BF43D15D}" srcOrd="0" destOrd="0" presId="urn:microsoft.com/office/officeart/2005/8/layout/chevron1"/>
    <dgm:cxn modelId="{7D1E4DF6-7593-4C00-9211-A3D0A6CE3BEA}" type="presParOf" srcId="{DE87BEA4-019B-4469-9E7D-1CB721F30C62}" destId="{9277CC5E-E69D-4437-BBFC-84B9A561B788}" srcOrd="1" destOrd="0" presId="urn:microsoft.com/office/officeart/2005/8/layout/chevron1"/>
    <dgm:cxn modelId="{C435C702-B5CD-456A-88A3-08AD006FD6CC}" type="presParOf" srcId="{DE87BEA4-019B-4469-9E7D-1CB721F30C62}" destId="{4A424B6A-868A-4E49-9FA5-BBF0B8A98454}" srcOrd="2" destOrd="0" presId="urn:microsoft.com/office/officeart/2005/8/layout/chevron1"/>
    <dgm:cxn modelId="{3ACCCBD1-971F-4AF1-9DF8-4FE04CB61F64}" type="presParOf" srcId="{DE87BEA4-019B-4469-9E7D-1CB721F30C62}" destId="{DD5614FC-923E-4A67-B893-5D2D72C97C44}" srcOrd="3" destOrd="0" presId="urn:microsoft.com/office/officeart/2005/8/layout/chevron1"/>
    <dgm:cxn modelId="{8D94204C-4DFB-44E8-BF4E-6F278ACA75B1}" type="presParOf" srcId="{DE87BEA4-019B-4469-9E7D-1CB721F30C62}" destId="{E55FD79F-B76D-4FF4-8627-CAB6E352392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51E019-958B-45D8-9D49-0F353AD2EFD7}" type="doc">
      <dgm:prSet loTypeId="urn:microsoft.com/office/officeart/2005/8/layout/bProcess3" loCatId="process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5798121-AB4B-4A33-ADFA-A2C7FCB96AC5}">
      <dgm:prSet custT="1"/>
      <dgm:spPr>
        <a:ln>
          <a:solidFill>
            <a:srgbClr val="00B050"/>
          </a:solidFill>
        </a:ln>
      </dgm:spPr>
      <dgm:t>
        <a:bodyPr/>
        <a:lstStyle/>
        <a:p>
          <a:pPr rtl="0"/>
          <a:r>
            <a:rPr lang="ru-RU" sz="1600" b="1" dirty="0" smtClean="0"/>
            <a:t>Мотивация – это сознательный выбор личностью определенного типа поведения</a:t>
          </a:r>
          <a:endParaRPr lang="ru-RU" sz="1600" b="1" dirty="0"/>
        </a:p>
      </dgm:t>
    </dgm:pt>
    <dgm:pt modelId="{6548143E-0E3B-4833-8707-0DE11A0B9612}" type="parTrans" cxnId="{B50997BF-4D53-409E-9A47-76357C9D2429}">
      <dgm:prSet/>
      <dgm:spPr/>
      <dgm:t>
        <a:bodyPr/>
        <a:lstStyle/>
        <a:p>
          <a:endParaRPr lang="ru-RU"/>
        </a:p>
      </dgm:t>
    </dgm:pt>
    <dgm:pt modelId="{8D6015F0-AD76-4BC1-89F3-F3130808C7DE}" type="sibTrans" cxnId="{B50997BF-4D53-409E-9A47-76357C9D2429}">
      <dgm:prSet/>
      <dgm:spPr/>
      <dgm:t>
        <a:bodyPr/>
        <a:lstStyle/>
        <a:p>
          <a:endParaRPr lang="ru-RU"/>
        </a:p>
      </dgm:t>
    </dgm:pt>
    <dgm:pt modelId="{78CE3EF9-57CD-4BC5-8D4A-92B287969802}">
      <dgm:prSet custT="1"/>
      <dgm:spPr>
        <a:ln>
          <a:solidFill>
            <a:srgbClr val="00B050"/>
          </a:solidFill>
        </a:ln>
      </dgm:spPr>
      <dgm:t>
        <a:bodyPr/>
        <a:lstStyle/>
        <a:p>
          <a:pPr rtl="0"/>
          <a:r>
            <a:rPr lang="ru-RU" sz="1600" b="1" dirty="0" smtClean="0"/>
            <a:t>Стимулирование – это целенаправленное воздействие на личность, создание условий для действий.</a:t>
          </a:r>
          <a:endParaRPr lang="ru-RU" sz="1600" b="1" dirty="0"/>
        </a:p>
      </dgm:t>
    </dgm:pt>
    <dgm:pt modelId="{6F2A2D70-20A7-4D4C-A7FB-44F0169B6A9F}" type="sibTrans" cxnId="{203A88B3-BF2D-47E0-971B-D50FE476CD74}">
      <dgm:prSet/>
      <dgm:spPr/>
      <dgm:t>
        <a:bodyPr/>
        <a:lstStyle/>
        <a:p>
          <a:endParaRPr lang="ru-RU"/>
        </a:p>
      </dgm:t>
    </dgm:pt>
    <dgm:pt modelId="{35835C15-C762-4E95-AB70-BB58FDA7FE63}" type="parTrans" cxnId="{203A88B3-BF2D-47E0-971B-D50FE476CD74}">
      <dgm:prSet/>
      <dgm:spPr/>
      <dgm:t>
        <a:bodyPr/>
        <a:lstStyle/>
        <a:p>
          <a:endParaRPr lang="ru-RU"/>
        </a:p>
      </dgm:t>
    </dgm:pt>
    <dgm:pt modelId="{DB995DFB-54A7-4095-A82A-95B13616C1AD}" type="pres">
      <dgm:prSet presAssocID="{AB51E019-958B-45D8-9D49-0F353AD2EF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35410D-7D49-4CB0-8C51-984CC85A980E}" type="pres">
      <dgm:prSet presAssocID="{C5798121-AB4B-4A33-ADFA-A2C7FCB96AC5}" presName="node" presStyleLbl="node1" presStyleIdx="0" presStyleCnt="2" custScaleY="116634" custLinFactNeighborX="-98" custLinFactNeighborY="-32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57368-7860-4D16-848E-DF4F8EAFE887}" type="pres">
      <dgm:prSet presAssocID="{8D6015F0-AD76-4BC1-89F3-F3130808C7DE}" presName="sibTrans" presStyleLbl="sibTrans1D1" presStyleIdx="0" presStyleCnt="1"/>
      <dgm:spPr/>
      <dgm:t>
        <a:bodyPr/>
        <a:lstStyle/>
        <a:p>
          <a:endParaRPr lang="ru-RU"/>
        </a:p>
      </dgm:t>
    </dgm:pt>
    <dgm:pt modelId="{5D6046C6-ABEE-4515-9A60-FAC9909D2D6F}" type="pres">
      <dgm:prSet presAssocID="{8D6015F0-AD76-4BC1-89F3-F3130808C7DE}" presName="connectorText" presStyleLbl="sibTrans1D1" presStyleIdx="0" presStyleCnt="1"/>
      <dgm:spPr/>
      <dgm:t>
        <a:bodyPr/>
        <a:lstStyle/>
        <a:p>
          <a:endParaRPr lang="ru-RU"/>
        </a:p>
      </dgm:t>
    </dgm:pt>
    <dgm:pt modelId="{7579BE8E-31EC-4AE4-A225-8005DD0B9EE8}" type="pres">
      <dgm:prSet presAssocID="{78CE3EF9-57CD-4BC5-8D4A-92B287969802}" presName="node" presStyleLbl="node1" presStyleIdx="1" presStyleCnt="2" custScaleY="109109" custLinFactNeighborX="-98" custLinFactNeighborY="25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0997BF-4D53-409E-9A47-76357C9D2429}" srcId="{AB51E019-958B-45D8-9D49-0F353AD2EFD7}" destId="{C5798121-AB4B-4A33-ADFA-A2C7FCB96AC5}" srcOrd="0" destOrd="0" parTransId="{6548143E-0E3B-4833-8707-0DE11A0B9612}" sibTransId="{8D6015F0-AD76-4BC1-89F3-F3130808C7DE}"/>
    <dgm:cxn modelId="{6FF102E9-1CE8-41D1-92C2-60659AA93B99}" type="presOf" srcId="{C5798121-AB4B-4A33-ADFA-A2C7FCB96AC5}" destId="{1735410D-7D49-4CB0-8C51-984CC85A980E}" srcOrd="0" destOrd="0" presId="urn:microsoft.com/office/officeart/2005/8/layout/bProcess3"/>
    <dgm:cxn modelId="{203A88B3-BF2D-47E0-971B-D50FE476CD74}" srcId="{AB51E019-958B-45D8-9D49-0F353AD2EFD7}" destId="{78CE3EF9-57CD-4BC5-8D4A-92B287969802}" srcOrd="1" destOrd="0" parTransId="{35835C15-C762-4E95-AB70-BB58FDA7FE63}" sibTransId="{6F2A2D70-20A7-4D4C-A7FB-44F0169B6A9F}"/>
    <dgm:cxn modelId="{2775B91A-DFCC-47A7-9EE9-873A75FF3A0A}" type="presOf" srcId="{AB51E019-958B-45D8-9D49-0F353AD2EFD7}" destId="{DB995DFB-54A7-4095-A82A-95B13616C1AD}" srcOrd="0" destOrd="0" presId="urn:microsoft.com/office/officeart/2005/8/layout/bProcess3"/>
    <dgm:cxn modelId="{C8178E33-C7AF-49E9-A62D-E9B66C0094C5}" type="presOf" srcId="{8D6015F0-AD76-4BC1-89F3-F3130808C7DE}" destId="{12857368-7860-4D16-848E-DF4F8EAFE887}" srcOrd="0" destOrd="0" presId="urn:microsoft.com/office/officeart/2005/8/layout/bProcess3"/>
    <dgm:cxn modelId="{0C395A2C-CA58-44DB-9ACD-DDDBDC94F669}" type="presOf" srcId="{78CE3EF9-57CD-4BC5-8D4A-92B287969802}" destId="{7579BE8E-31EC-4AE4-A225-8005DD0B9EE8}" srcOrd="0" destOrd="0" presId="urn:microsoft.com/office/officeart/2005/8/layout/bProcess3"/>
    <dgm:cxn modelId="{36BE84CD-A865-492A-A355-CAC418BFEDA1}" type="presOf" srcId="{8D6015F0-AD76-4BC1-89F3-F3130808C7DE}" destId="{5D6046C6-ABEE-4515-9A60-FAC9909D2D6F}" srcOrd="1" destOrd="0" presId="urn:microsoft.com/office/officeart/2005/8/layout/bProcess3"/>
    <dgm:cxn modelId="{0A280EC4-6BAB-4064-BA5B-B3CF12F6B3ED}" type="presParOf" srcId="{DB995DFB-54A7-4095-A82A-95B13616C1AD}" destId="{1735410D-7D49-4CB0-8C51-984CC85A980E}" srcOrd="0" destOrd="0" presId="urn:microsoft.com/office/officeart/2005/8/layout/bProcess3"/>
    <dgm:cxn modelId="{E0517131-155D-4C65-986A-D1B22C6B9EF0}" type="presParOf" srcId="{DB995DFB-54A7-4095-A82A-95B13616C1AD}" destId="{12857368-7860-4D16-848E-DF4F8EAFE887}" srcOrd="1" destOrd="0" presId="urn:microsoft.com/office/officeart/2005/8/layout/bProcess3"/>
    <dgm:cxn modelId="{2E239763-F920-479E-9722-AE45E6DF02EC}" type="presParOf" srcId="{12857368-7860-4D16-848E-DF4F8EAFE887}" destId="{5D6046C6-ABEE-4515-9A60-FAC9909D2D6F}" srcOrd="0" destOrd="0" presId="urn:microsoft.com/office/officeart/2005/8/layout/bProcess3"/>
    <dgm:cxn modelId="{36EFE579-ED48-47AB-9AA6-3CC9709ED383}" type="presParOf" srcId="{DB995DFB-54A7-4095-A82A-95B13616C1AD}" destId="{7579BE8E-31EC-4AE4-A225-8005DD0B9EE8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AB2A28-1B9E-42CA-B026-5074C383501D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E1A40417-99E3-44CF-88C9-C41296E308ED}">
      <dgm:prSet custT="1"/>
      <dgm:spPr>
        <a:solidFill>
          <a:srgbClr val="E0FFD9">
            <a:alpha val="89804"/>
          </a:srgbClr>
        </a:solidFill>
        <a:ln>
          <a:solidFill>
            <a:srgbClr val="00B050"/>
          </a:solidFill>
        </a:ln>
      </dgm:spPr>
      <dgm:t>
        <a:bodyPr/>
        <a:lstStyle/>
        <a:p>
          <a:pPr rtl="0"/>
          <a:r>
            <a:rPr lang="ru-RU" sz="1500" b="1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Виды мотивации :</a:t>
          </a:r>
          <a:endParaRPr lang="ru-RU" sz="1500" b="1" cap="all" spc="0" dirty="0">
            <a:ln w="9000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6AA94940-3BEA-48D7-B91F-E8EDDF514E8A}" type="parTrans" cxnId="{46B7F39B-CF51-4E8C-985E-45C43399D607}">
      <dgm:prSet/>
      <dgm:spPr/>
      <dgm:t>
        <a:bodyPr/>
        <a:lstStyle/>
        <a:p>
          <a:endParaRPr lang="ru-RU"/>
        </a:p>
      </dgm:t>
    </dgm:pt>
    <dgm:pt modelId="{91D15F9B-7227-4136-BC95-A1666A603FCB}" type="sibTrans" cxnId="{46B7F39B-CF51-4E8C-985E-45C43399D607}">
      <dgm:prSet/>
      <dgm:spPr/>
      <dgm:t>
        <a:bodyPr/>
        <a:lstStyle/>
        <a:p>
          <a:endParaRPr lang="ru-RU"/>
        </a:p>
      </dgm:t>
    </dgm:pt>
    <dgm:pt modelId="{C6C9F892-46A5-4F4B-9901-C5F241999235}">
      <dgm:prSet custT="1"/>
      <dgm:spPr>
        <a:solidFill>
          <a:srgbClr val="E0FFD9">
            <a:alpha val="89804"/>
          </a:srgbClr>
        </a:solidFill>
        <a:ln>
          <a:solidFill>
            <a:srgbClr val="00B050"/>
          </a:solidFill>
        </a:ln>
      </dgm:spPr>
      <dgm:t>
        <a:bodyPr/>
        <a:lstStyle/>
        <a:p>
          <a:pPr algn="l" rtl="0"/>
          <a:r>
            <a:rPr lang="ru-RU" sz="1600" b="1" dirty="0" smtClean="0"/>
            <a:t>-материальная мотивация</a:t>
          </a:r>
          <a:br>
            <a:rPr lang="ru-RU" sz="1600" b="1" dirty="0" smtClean="0"/>
          </a:br>
          <a:r>
            <a:rPr lang="ru-RU" sz="1600" b="1" dirty="0" smtClean="0"/>
            <a:t>-нематериальная мотивация</a:t>
          </a:r>
          <a:endParaRPr lang="ru-RU" sz="1600" b="1" dirty="0"/>
        </a:p>
      </dgm:t>
    </dgm:pt>
    <dgm:pt modelId="{E7635972-70F4-4BBA-86C7-73F929FF4263}" type="parTrans" cxnId="{937CCCCD-63C3-4210-8E4F-1FFD49C1EB22}">
      <dgm:prSet/>
      <dgm:spPr/>
      <dgm:t>
        <a:bodyPr/>
        <a:lstStyle/>
        <a:p>
          <a:endParaRPr lang="ru-RU"/>
        </a:p>
      </dgm:t>
    </dgm:pt>
    <dgm:pt modelId="{77552898-5936-466B-9B60-3D5CD112AF7D}" type="sibTrans" cxnId="{937CCCCD-63C3-4210-8E4F-1FFD49C1EB22}">
      <dgm:prSet/>
      <dgm:spPr/>
      <dgm:t>
        <a:bodyPr/>
        <a:lstStyle/>
        <a:p>
          <a:endParaRPr lang="ru-RU"/>
        </a:p>
      </dgm:t>
    </dgm:pt>
    <dgm:pt modelId="{B1958728-3A2E-43D6-AF6F-76AF3A763C0D}">
      <dgm:prSet custT="1"/>
      <dgm:spPr>
        <a:solidFill>
          <a:srgbClr val="E0FFD9">
            <a:alpha val="89804"/>
          </a:srgbClr>
        </a:solidFill>
        <a:ln>
          <a:solidFill>
            <a:srgbClr val="00B050"/>
          </a:solidFill>
        </a:ln>
      </dgm:spPr>
      <dgm:t>
        <a:bodyPr/>
        <a:lstStyle/>
        <a:p>
          <a:pPr rtl="0"/>
          <a:r>
            <a:rPr lang="ru-RU" sz="1600" b="1" i="0" dirty="0" smtClean="0"/>
            <a:t>система мотивации разрабатывается с учетом особенностей каждого сотрудника компании</a:t>
          </a:r>
          <a:endParaRPr lang="ru-RU" sz="1600" b="1" i="0" dirty="0"/>
        </a:p>
      </dgm:t>
    </dgm:pt>
    <dgm:pt modelId="{4D590CD8-B46D-42E7-94BD-A9FD195413F7}" type="parTrans" cxnId="{5E7E5585-D3A2-4E54-B102-CE84E1D546B2}">
      <dgm:prSet/>
      <dgm:spPr/>
      <dgm:t>
        <a:bodyPr/>
        <a:lstStyle/>
        <a:p>
          <a:endParaRPr lang="ru-RU"/>
        </a:p>
      </dgm:t>
    </dgm:pt>
    <dgm:pt modelId="{1EAB7007-7F6F-4E68-9E29-0119DBE45B7B}" type="sibTrans" cxnId="{5E7E5585-D3A2-4E54-B102-CE84E1D546B2}">
      <dgm:prSet/>
      <dgm:spPr/>
      <dgm:t>
        <a:bodyPr/>
        <a:lstStyle/>
        <a:p>
          <a:endParaRPr lang="ru-RU"/>
        </a:p>
      </dgm:t>
    </dgm:pt>
    <dgm:pt modelId="{7E10F8DB-699B-4631-A82F-21B292B2706A}" type="pres">
      <dgm:prSet presAssocID="{8DAB2A28-1B9E-42CA-B026-5074C38350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9DFE63-4E76-4B8C-BEE3-5FA4449992C0}" type="pres">
      <dgm:prSet presAssocID="{E1A40417-99E3-44CF-88C9-C41296E308ED}" presName="hierRoot1" presStyleCnt="0"/>
      <dgm:spPr/>
    </dgm:pt>
    <dgm:pt modelId="{505F1FDE-C277-4C98-81CA-BE8BA69CFA14}" type="pres">
      <dgm:prSet presAssocID="{E1A40417-99E3-44CF-88C9-C41296E308ED}" presName="composite" presStyleCnt="0"/>
      <dgm:spPr/>
    </dgm:pt>
    <dgm:pt modelId="{68956D03-2F7A-4B0A-B66F-3EF85186BE9C}" type="pres">
      <dgm:prSet presAssocID="{E1A40417-99E3-44CF-88C9-C41296E308ED}" presName="background" presStyleLbl="node0" presStyleIdx="0" presStyleCnt="3"/>
      <dgm:spPr>
        <a:ln>
          <a:solidFill>
            <a:srgbClr val="00B050"/>
          </a:solidFill>
        </a:ln>
      </dgm:spPr>
    </dgm:pt>
    <dgm:pt modelId="{7482D1AE-02D7-4F52-B255-73FE427BEE4E}" type="pres">
      <dgm:prSet presAssocID="{E1A40417-99E3-44CF-88C9-C41296E308ED}" presName="text" presStyleLbl="fgAcc0" presStyleIdx="0" presStyleCnt="3" custScaleX="169245" custScaleY="105025" custLinFactNeighborX="12761" custLinFactNeighborY="972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62BE64D-3992-4335-85BC-FB0ED3F1EB55}" type="pres">
      <dgm:prSet presAssocID="{E1A40417-99E3-44CF-88C9-C41296E308ED}" presName="hierChild2" presStyleCnt="0"/>
      <dgm:spPr/>
    </dgm:pt>
    <dgm:pt modelId="{32485EBB-2335-448D-95D5-A4C954C5CC81}" type="pres">
      <dgm:prSet presAssocID="{C6C9F892-46A5-4F4B-9901-C5F241999235}" presName="hierRoot1" presStyleCnt="0"/>
      <dgm:spPr/>
    </dgm:pt>
    <dgm:pt modelId="{88D30B12-6DEE-4E21-AB6C-77AFBF197E62}" type="pres">
      <dgm:prSet presAssocID="{C6C9F892-46A5-4F4B-9901-C5F241999235}" presName="composite" presStyleCnt="0"/>
      <dgm:spPr/>
    </dgm:pt>
    <dgm:pt modelId="{2B764696-D010-4ED4-81B0-9EECFCEF595B}" type="pres">
      <dgm:prSet presAssocID="{C6C9F892-46A5-4F4B-9901-C5F241999235}" presName="background" presStyleLbl="node0" presStyleIdx="1" presStyleCnt="3"/>
      <dgm:spPr>
        <a:ln>
          <a:solidFill>
            <a:srgbClr val="00B050"/>
          </a:solidFill>
        </a:ln>
      </dgm:spPr>
    </dgm:pt>
    <dgm:pt modelId="{6B168968-6507-451F-858F-1C8A5A315DB9}" type="pres">
      <dgm:prSet presAssocID="{C6C9F892-46A5-4F4B-9901-C5F241999235}" presName="text" presStyleLbl="fgAcc0" presStyleIdx="1" presStyleCnt="3" custScaleX="211217" custScaleY="250258" custLinFactNeighborX="8577" custLinFactNeighborY="972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61E42F-6D6E-4502-B0A9-C734D2E044F0}" type="pres">
      <dgm:prSet presAssocID="{C6C9F892-46A5-4F4B-9901-C5F241999235}" presName="hierChild2" presStyleCnt="0"/>
      <dgm:spPr/>
    </dgm:pt>
    <dgm:pt modelId="{94199A4B-EF58-4335-8F4C-2F10A05A4E1A}" type="pres">
      <dgm:prSet presAssocID="{B1958728-3A2E-43D6-AF6F-76AF3A763C0D}" presName="hierRoot1" presStyleCnt="0"/>
      <dgm:spPr/>
    </dgm:pt>
    <dgm:pt modelId="{52DE7B6F-841B-44FC-BAC5-93D0E85309C8}" type="pres">
      <dgm:prSet presAssocID="{B1958728-3A2E-43D6-AF6F-76AF3A763C0D}" presName="composite" presStyleCnt="0"/>
      <dgm:spPr/>
    </dgm:pt>
    <dgm:pt modelId="{5E5EB722-315D-41D5-B5F9-FFA6816CB7A0}" type="pres">
      <dgm:prSet presAssocID="{B1958728-3A2E-43D6-AF6F-76AF3A763C0D}" presName="background" presStyleLbl="node0" presStyleIdx="2" presStyleCnt="3"/>
      <dgm:spPr>
        <a:ln>
          <a:solidFill>
            <a:srgbClr val="00B050"/>
          </a:solidFill>
        </a:ln>
      </dgm:spPr>
    </dgm:pt>
    <dgm:pt modelId="{FFDA8FCF-B93E-41DC-8E22-8FCD6A853D86}" type="pres">
      <dgm:prSet presAssocID="{B1958728-3A2E-43D6-AF6F-76AF3A763C0D}" presName="text" presStyleLbl="fgAcc0" presStyleIdx="2" presStyleCnt="3" custScaleX="223039" custScaleY="43724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6C9E43-A46B-4015-8161-E5303965F528}" type="pres">
      <dgm:prSet presAssocID="{B1958728-3A2E-43D6-AF6F-76AF3A763C0D}" presName="hierChild2" presStyleCnt="0"/>
      <dgm:spPr/>
    </dgm:pt>
  </dgm:ptLst>
  <dgm:cxnLst>
    <dgm:cxn modelId="{DE4DF476-6022-40C9-A42C-26F0B4CDBEDB}" type="presOf" srcId="{E1A40417-99E3-44CF-88C9-C41296E308ED}" destId="{7482D1AE-02D7-4F52-B255-73FE427BEE4E}" srcOrd="0" destOrd="0" presId="urn:microsoft.com/office/officeart/2005/8/layout/hierarchy1"/>
    <dgm:cxn modelId="{46B7F39B-CF51-4E8C-985E-45C43399D607}" srcId="{8DAB2A28-1B9E-42CA-B026-5074C383501D}" destId="{E1A40417-99E3-44CF-88C9-C41296E308ED}" srcOrd="0" destOrd="0" parTransId="{6AA94940-3BEA-48D7-B91F-E8EDDF514E8A}" sibTransId="{91D15F9B-7227-4136-BC95-A1666A603FCB}"/>
    <dgm:cxn modelId="{5E7E5585-D3A2-4E54-B102-CE84E1D546B2}" srcId="{8DAB2A28-1B9E-42CA-B026-5074C383501D}" destId="{B1958728-3A2E-43D6-AF6F-76AF3A763C0D}" srcOrd="2" destOrd="0" parTransId="{4D590CD8-B46D-42E7-94BD-A9FD195413F7}" sibTransId="{1EAB7007-7F6F-4E68-9E29-0119DBE45B7B}"/>
    <dgm:cxn modelId="{DAD34D28-0BB5-4F08-B6B7-EC1BDE7CFFC7}" type="presOf" srcId="{C6C9F892-46A5-4F4B-9901-C5F241999235}" destId="{6B168968-6507-451F-858F-1C8A5A315DB9}" srcOrd="0" destOrd="0" presId="urn:microsoft.com/office/officeart/2005/8/layout/hierarchy1"/>
    <dgm:cxn modelId="{937CCCCD-63C3-4210-8E4F-1FFD49C1EB22}" srcId="{8DAB2A28-1B9E-42CA-B026-5074C383501D}" destId="{C6C9F892-46A5-4F4B-9901-C5F241999235}" srcOrd="1" destOrd="0" parTransId="{E7635972-70F4-4BBA-86C7-73F929FF4263}" sibTransId="{77552898-5936-466B-9B60-3D5CD112AF7D}"/>
    <dgm:cxn modelId="{6FAD1AF6-7F8A-472F-8E8D-6CF8B4CD28A1}" type="presOf" srcId="{B1958728-3A2E-43D6-AF6F-76AF3A763C0D}" destId="{FFDA8FCF-B93E-41DC-8E22-8FCD6A853D86}" srcOrd="0" destOrd="0" presId="urn:microsoft.com/office/officeart/2005/8/layout/hierarchy1"/>
    <dgm:cxn modelId="{D36C11D6-15F4-4775-86A3-0AD4FBD101D1}" type="presOf" srcId="{8DAB2A28-1B9E-42CA-B026-5074C383501D}" destId="{7E10F8DB-699B-4631-A82F-21B292B2706A}" srcOrd="0" destOrd="0" presId="urn:microsoft.com/office/officeart/2005/8/layout/hierarchy1"/>
    <dgm:cxn modelId="{1966837D-7484-4720-A396-0DED7E162DA8}" type="presParOf" srcId="{7E10F8DB-699B-4631-A82F-21B292B2706A}" destId="{5F9DFE63-4E76-4B8C-BEE3-5FA4449992C0}" srcOrd="0" destOrd="0" presId="urn:microsoft.com/office/officeart/2005/8/layout/hierarchy1"/>
    <dgm:cxn modelId="{EEEA98C2-82A5-4223-A299-6E66525ABE89}" type="presParOf" srcId="{5F9DFE63-4E76-4B8C-BEE3-5FA4449992C0}" destId="{505F1FDE-C277-4C98-81CA-BE8BA69CFA14}" srcOrd="0" destOrd="0" presId="urn:microsoft.com/office/officeart/2005/8/layout/hierarchy1"/>
    <dgm:cxn modelId="{E70EA020-09DD-4134-A0CE-59A56AFC9541}" type="presParOf" srcId="{505F1FDE-C277-4C98-81CA-BE8BA69CFA14}" destId="{68956D03-2F7A-4B0A-B66F-3EF85186BE9C}" srcOrd="0" destOrd="0" presId="urn:microsoft.com/office/officeart/2005/8/layout/hierarchy1"/>
    <dgm:cxn modelId="{E9A2059A-8093-497D-A8BD-09D88C9B2C49}" type="presParOf" srcId="{505F1FDE-C277-4C98-81CA-BE8BA69CFA14}" destId="{7482D1AE-02D7-4F52-B255-73FE427BEE4E}" srcOrd="1" destOrd="0" presId="urn:microsoft.com/office/officeart/2005/8/layout/hierarchy1"/>
    <dgm:cxn modelId="{D3C25C48-2598-430D-BF93-291BB1000732}" type="presParOf" srcId="{5F9DFE63-4E76-4B8C-BEE3-5FA4449992C0}" destId="{D62BE64D-3992-4335-85BC-FB0ED3F1EB55}" srcOrd="1" destOrd="0" presId="urn:microsoft.com/office/officeart/2005/8/layout/hierarchy1"/>
    <dgm:cxn modelId="{68A5A038-2323-4DAB-8393-E0BEB30DCC28}" type="presParOf" srcId="{7E10F8DB-699B-4631-A82F-21B292B2706A}" destId="{32485EBB-2335-448D-95D5-A4C954C5CC81}" srcOrd="1" destOrd="0" presId="urn:microsoft.com/office/officeart/2005/8/layout/hierarchy1"/>
    <dgm:cxn modelId="{05828E8B-C3C5-41A4-9427-C4C3F9D28509}" type="presParOf" srcId="{32485EBB-2335-448D-95D5-A4C954C5CC81}" destId="{88D30B12-6DEE-4E21-AB6C-77AFBF197E62}" srcOrd="0" destOrd="0" presId="urn:microsoft.com/office/officeart/2005/8/layout/hierarchy1"/>
    <dgm:cxn modelId="{D8E50100-163B-499B-BE10-217BC5B9FAFC}" type="presParOf" srcId="{88D30B12-6DEE-4E21-AB6C-77AFBF197E62}" destId="{2B764696-D010-4ED4-81B0-9EECFCEF595B}" srcOrd="0" destOrd="0" presId="urn:microsoft.com/office/officeart/2005/8/layout/hierarchy1"/>
    <dgm:cxn modelId="{DBB7B682-ACB4-4C01-8C84-5C800C77D721}" type="presParOf" srcId="{88D30B12-6DEE-4E21-AB6C-77AFBF197E62}" destId="{6B168968-6507-451F-858F-1C8A5A315DB9}" srcOrd="1" destOrd="0" presId="urn:microsoft.com/office/officeart/2005/8/layout/hierarchy1"/>
    <dgm:cxn modelId="{FBD32264-D12A-45C2-BF35-AE15E47080BA}" type="presParOf" srcId="{32485EBB-2335-448D-95D5-A4C954C5CC81}" destId="{BE61E42F-6D6E-4502-B0A9-C734D2E044F0}" srcOrd="1" destOrd="0" presId="urn:microsoft.com/office/officeart/2005/8/layout/hierarchy1"/>
    <dgm:cxn modelId="{FFA37CA3-1B96-4071-89F1-F63CE7FA6DAB}" type="presParOf" srcId="{7E10F8DB-699B-4631-A82F-21B292B2706A}" destId="{94199A4B-EF58-4335-8F4C-2F10A05A4E1A}" srcOrd="2" destOrd="0" presId="urn:microsoft.com/office/officeart/2005/8/layout/hierarchy1"/>
    <dgm:cxn modelId="{1FF4EC38-641C-4038-8474-09B8FCF4E974}" type="presParOf" srcId="{94199A4B-EF58-4335-8F4C-2F10A05A4E1A}" destId="{52DE7B6F-841B-44FC-BAC5-93D0E85309C8}" srcOrd="0" destOrd="0" presId="urn:microsoft.com/office/officeart/2005/8/layout/hierarchy1"/>
    <dgm:cxn modelId="{712A4E88-77C5-4F78-AC64-C478A677BB2A}" type="presParOf" srcId="{52DE7B6F-841B-44FC-BAC5-93D0E85309C8}" destId="{5E5EB722-315D-41D5-B5F9-FFA6816CB7A0}" srcOrd="0" destOrd="0" presId="urn:microsoft.com/office/officeart/2005/8/layout/hierarchy1"/>
    <dgm:cxn modelId="{63075CC0-587F-4234-B76D-4EAA2A59C267}" type="presParOf" srcId="{52DE7B6F-841B-44FC-BAC5-93D0E85309C8}" destId="{FFDA8FCF-B93E-41DC-8E22-8FCD6A853D86}" srcOrd="1" destOrd="0" presId="urn:microsoft.com/office/officeart/2005/8/layout/hierarchy1"/>
    <dgm:cxn modelId="{E5C2EBF9-8D88-43BA-A7A7-834E50C9DF0C}" type="presParOf" srcId="{94199A4B-EF58-4335-8F4C-2F10A05A4E1A}" destId="{E26C9E43-A46B-4015-8161-E5303965F52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326C15-234D-43EB-AAB6-5548F4A2A8D9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6F5BBA3-C5CD-487B-8258-04B266E5917B}">
      <dgm:prSet custT="1"/>
      <dgm:spPr/>
      <dgm:t>
        <a:bodyPr/>
        <a:lstStyle/>
        <a:p>
          <a:pPr rtl="0"/>
          <a:r>
            <a:rPr lang="ru-RU" sz="1500" b="1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Виды стимулирования:</a:t>
          </a:r>
          <a:endParaRPr lang="ru-RU" sz="1500" b="1" cap="all" spc="0" dirty="0">
            <a:ln w="9000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A15536B4-D68B-490E-91D7-236B336110B0}" type="parTrans" cxnId="{73A68614-E4FC-44B8-8D31-70422621C105}">
      <dgm:prSet/>
      <dgm:spPr/>
      <dgm:t>
        <a:bodyPr/>
        <a:lstStyle/>
        <a:p>
          <a:endParaRPr lang="ru-RU"/>
        </a:p>
      </dgm:t>
    </dgm:pt>
    <dgm:pt modelId="{FB618818-F002-4A1D-BFA5-BD3613E50CF6}" type="sibTrans" cxnId="{73A68614-E4FC-44B8-8D31-70422621C105}">
      <dgm:prSet/>
      <dgm:spPr/>
      <dgm:t>
        <a:bodyPr/>
        <a:lstStyle/>
        <a:p>
          <a:endParaRPr lang="ru-RU"/>
        </a:p>
      </dgm:t>
    </dgm:pt>
    <dgm:pt modelId="{ED91F739-60F0-403D-88C6-82955860711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l" rtl="0"/>
          <a:r>
            <a:rPr lang="ru-RU" sz="1600" b="1" dirty="0" smtClean="0"/>
            <a:t>- бонусы и премии</a:t>
          </a:r>
          <a:br>
            <a:rPr lang="ru-RU" sz="1600" b="1" dirty="0" smtClean="0"/>
          </a:br>
          <a:r>
            <a:rPr lang="ru-RU" sz="1600" b="1" dirty="0" smtClean="0"/>
            <a:t>- повышение квалификации</a:t>
          </a:r>
          <a:br>
            <a:rPr lang="ru-RU" sz="1600" b="1" dirty="0" smtClean="0"/>
          </a:br>
          <a:r>
            <a:rPr lang="ru-RU" sz="1600" b="1" dirty="0" smtClean="0"/>
            <a:t>- бесплатное обучение</a:t>
          </a:r>
          <a:br>
            <a:rPr lang="ru-RU" sz="1600" b="1" dirty="0" smtClean="0"/>
          </a:br>
          <a:r>
            <a:rPr lang="ru-RU" sz="1600" b="1" dirty="0" smtClean="0"/>
            <a:t>- льготы</a:t>
          </a:r>
          <a:br>
            <a:rPr lang="ru-RU" sz="1600" b="1" dirty="0" smtClean="0"/>
          </a:br>
          <a:r>
            <a:rPr lang="ru-RU" sz="1600" b="1" dirty="0" smtClean="0"/>
            <a:t>- подарки                             - социальный пакет</a:t>
          </a:r>
        </a:p>
      </dgm:t>
    </dgm:pt>
    <dgm:pt modelId="{025D5514-3F95-4ED4-9C12-5E77E5B32F1A}" type="parTrans" cxnId="{045C1DA2-7F18-4D37-AC10-206B32EEDCB1}">
      <dgm:prSet/>
      <dgm:spPr/>
      <dgm:t>
        <a:bodyPr/>
        <a:lstStyle/>
        <a:p>
          <a:endParaRPr lang="ru-RU"/>
        </a:p>
      </dgm:t>
    </dgm:pt>
    <dgm:pt modelId="{FA132E85-B19B-4D0B-9623-990FBE3A0745}" type="sibTrans" cxnId="{045C1DA2-7F18-4D37-AC10-206B32EEDCB1}">
      <dgm:prSet/>
      <dgm:spPr/>
      <dgm:t>
        <a:bodyPr/>
        <a:lstStyle/>
        <a:p>
          <a:endParaRPr lang="ru-RU"/>
        </a:p>
      </dgm:t>
    </dgm:pt>
    <dgm:pt modelId="{D806EA1E-1924-4961-8E09-3CEF4D38E7CD}" type="pres">
      <dgm:prSet presAssocID="{B6326C15-234D-43EB-AAB6-5548F4A2A8D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A8555D3-C77A-4BBB-B129-5A4BA268464C}" type="pres">
      <dgm:prSet presAssocID="{16F5BBA3-C5CD-487B-8258-04B266E5917B}" presName="hierRoot1" presStyleCnt="0"/>
      <dgm:spPr/>
    </dgm:pt>
    <dgm:pt modelId="{3E9394D9-6BF6-44E8-B264-7BAB540EE6B8}" type="pres">
      <dgm:prSet presAssocID="{16F5BBA3-C5CD-487B-8258-04B266E5917B}" presName="composite" presStyleCnt="0"/>
      <dgm:spPr/>
    </dgm:pt>
    <dgm:pt modelId="{FDA6572E-4569-4216-BC3E-34A8FE732C86}" type="pres">
      <dgm:prSet presAssocID="{16F5BBA3-C5CD-487B-8258-04B266E5917B}" presName="background" presStyleLbl="node0" presStyleIdx="0" presStyleCnt="2"/>
      <dgm:spPr>
        <a:solidFill>
          <a:srgbClr val="00B050"/>
        </a:solidFill>
      </dgm:spPr>
    </dgm:pt>
    <dgm:pt modelId="{642A5F78-9CD2-47EC-9220-B22B6D56866E}" type="pres">
      <dgm:prSet presAssocID="{16F5BBA3-C5CD-487B-8258-04B266E5917B}" presName="text" presStyleLbl="fgAcc0" presStyleIdx="0" presStyleCnt="2" custScaleX="275082" custScaleY="179796" custLinFactNeighborX="4920" custLinFactNeighborY="-707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8AEA1F-1238-4F14-8F0C-E27E8EDDD7D3}" type="pres">
      <dgm:prSet presAssocID="{16F5BBA3-C5CD-487B-8258-04B266E5917B}" presName="hierChild2" presStyleCnt="0"/>
      <dgm:spPr/>
    </dgm:pt>
    <dgm:pt modelId="{413F12E2-96AE-4B13-A808-80D47FD20DAB}" type="pres">
      <dgm:prSet presAssocID="{ED91F739-60F0-403D-88C6-829558607119}" presName="hierRoot1" presStyleCnt="0"/>
      <dgm:spPr/>
    </dgm:pt>
    <dgm:pt modelId="{FE624210-9AF9-4B6B-8DE3-7C8E2792F101}" type="pres">
      <dgm:prSet presAssocID="{ED91F739-60F0-403D-88C6-829558607119}" presName="composite" presStyleCnt="0"/>
      <dgm:spPr/>
    </dgm:pt>
    <dgm:pt modelId="{9A281A69-752A-41B0-8E57-C12806FEFFFA}" type="pres">
      <dgm:prSet presAssocID="{ED91F739-60F0-403D-88C6-829558607119}" presName="background" presStyleLbl="node0" presStyleIdx="1" presStyleCnt="2"/>
      <dgm:spPr>
        <a:solidFill>
          <a:srgbClr val="00B050"/>
        </a:solidFill>
      </dgm:spPr>
    </dgm:pt>
    <dgm:pt modelId="{180540E8-7BBE-4408-8337-FA7569452617}" type="pres">
      <dgm:prSet presAssocID="{ED91F739-60F0-403D-88C6-829558607119}" presName="text" presStyleLbl="fgAcc0" presStyleIdx="1" presStyleCnt="2" custScaleX="390503" custScaleY="350385" custLinFactNeighborX="7259" custLinFactNeighborY="774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76A66C-D532-4647-8DB5-269009138EBE}" type="pres">
      <dgm:prSet presAssocID="{ED91F739-60F0-403D-88C6-829558607119}" presName="hierChild2" presStyleCnt="0"/>
      <dgm:spPr/>
    </dgm:pt>
  </dgm:ptLst>
  <dgm:cxnLst>
    <dgm:cxn modelId="{73A68614-E4FC-44B8-8D31-70422621C105}" srcId="{B6326C15-234D-43EB-AAB6-5548F4A2A8D9}" destId="{16F5BBA3-C5CD-487B-8258-04B266E5917B}" srcOrd="0" destOrd="0" parTransId="{A15536B4-D68B-490E-91D7-236B336110B0}" sibTransId="{FB618818-F002-4A1D-BFA5-BD3613E50CF6}"/>
    <dgm:cxn modelId="{E6371C72-2562-4BAB-A1AA-6F43B7B4F8AC}" type="presOf" srcId="{B6326C15-234D-43EB-AAB6-5548F4A2A8D9}" destId="{D806EA1E-1924-4961-8E09-3CEF4D38E7CD}" srcOrd="0" destOrd="0" presId="urn:microsoft.com/office/officeart/2005/8/layout/hierarchy1"/>
    <dgm:cxn modelId="{D759BB6F-F148-4374-AB40-A1EFCAFD0506}" type="presOf" srcId="{ED91F739-60F0-403D-88C6-829558607119}" destId="{180540E8-7BBE-4408-8337-FA7569452617}" srcOrd="0" destOrd="0" presId="urn:microsoft.com/office/officeart/2005/8/layout/hierarchy1"/>
    <dgm:cxn modelId="{045C1DA2-7F18-4D37-AC10-206B32EEDCB1}" srcId="{B6326C15-234D-43EB-AAB6-5548F4A2A8D9}" destId="{ED91F739-60F0-403D-88C6-829558607119}" srcOrd="1" destOrd="0" parTransId="{025D5514-3F95-4ED4-9C12-5E77E5B32F1A}" sibTransId="{FA132E85-B19B-4D0B-9623-990FBE3A0745}"/>
    <dgm:cxn modelId="{74A69B85-ED1E-4E8A-A525-65FF09F5BBE2}" type="presOf" srcId="{16F5BBA3-C5CD-487B-8258-04B266E5917B}" destId="{642A5F78-9CD2-47EC-9220-B22B6D56866E}" srcOrd="0" destOrd="0" presId="urn:microsoft.com/office/officeart/2005/8/layout/hierarchy1"/>
    <dgm:cxn modelId="{675CA2CA-6D41-4EB9-AB1D-034A4B24DBE4}" type="presParOf" srcId="{D806EA1E-1924-4961-8E09-3CEF4D38E7CD}" destId="{4A8555D3-C77A-4BBB-B129-5A4BA268464C}" srcOrd="0" destOrd="0" presId="urn:microsoft.com/office/officeart/2005/8/layout/hierarchy1"/>
    <dgm:cxn modelId="{0C7214FF-365C-4625-B9CE-86F3051F71C8}" type="presParOf" srcId="{4A8555D3-C77A-4BBB-B129-5A4BA268464C}" destId="{3E9394D9-6BF6-44E8-B264-7BAB540EE6B8}" srcOrd="0" destOrd="0" presId="urn:microsoft.com/office/officeart/2005/8/layout/hierarchy1"/>
    <dgm:cxn modelId="{8834B4E8-1B4D-4876-B690-7654194E8F4A}" type="presParOf" srcId="{3E9394D9-6BF6-44E8-B264-7BAB540EE6B8}" destId="{FDA6572E-4569-4216-BC3E-34A8FE732C86}" srcOrd="0" destOrd="0" presId="urn:microsoft.com/office/officeart/2005/8/layout/hierarchy1"/>
    <dgm:cxn modelId="{41B8C8C1-DE9D-4B98-86CD-719012B1D2A5}" type="presParOf" srcId="{3E9394D9-6BF6-44E8-B264-7BAB540EE6B8}" destId="{642A5F78-9CD2-47EC-9220-B22B6D56866E}" srcOrd="1" destOrd="0" presId="urn:microsoft.com/office/officeart/2005/8/layout/hierarchy1"/>
    <dgm:cxn modelId="{93F0C0A0-2472-42A5-A31D-55DE54A2F7DC}" type="presParOf" srcId="{4A8555D3-C77A-4BBB-B129-5A4BA268464C}" destId="{658AEA1F-1238-4F14-8F0C-E27E8EDDD7D3}" srcOrd="1" destOrd="0" presId="urn:microsoft.com/office/officeart/2005/8/layout/hierarchy1"/>
    <dgm:cxn modelId="{0BD27337-9EE9-4E1F-A31B-3700B2323409}" type="presParOf" srcId="{D806EA1E-1924-4961-8E09-3CEF4D38E7CD}" destId="{413F12E2-96AE-4B13-A808-80D47FD20DAB}" srcOrd="1" destOrd="0" presId="urn:microsoft.com/office/officeart/2005/8/layout/hierarchy1"/>
    <dgm:cxn modelId="{51126A5B-CDE4-4543-8336-A74E14169F7E}" type="presParOf" srcId="{413F12E2-96AE-4B13-A808-80D47FD20DAB}" destId="{FE624210-9AF9-4B6B-8DE3-7C8E2792F101}" srcOrd="0" destOrd="0" presId="urn:microsoft.com/office/officeart/2005/8/layout/hierarchy1"/>
    <dgm:cxn modelId="{EA90B3A7-8613-4949-9132-37923F5C7054}" type="presParOf" srcId="{FE624210-9AF9-4B6B-8DE3-7C8E2792F101}" destId="{9A281A69-752A-41B0-8E57-C12806FEFFFA}" srcOrd="0" destOrd="0" presId="urn:microsoft.com/office/officeart/2005/8/layout/hierarchy1"/>
    <dgm:cxn modelId="{74D7B5FA-E4EA-4A90-A036-738D2264E309}" type="presParOf" srcId="{FE624210-9AF9-4B6B-8DE3-7C8E2792F101}" destId="{180540E8-7BBE-4408-8337-FA7569452617}" srcOrd="1" destOrd="0" presId="urn:microsoft.com/office/officeart/2005/8/layout/hierarchy1"/>
    <dgm:cxn modelId="{AAB06AF3-1FD0-421F-BD6B-EBDD80CFD7A8}" type="presParOf" srcId="{413F12E2-96AE-4B13-A808-80D47FD20DAB}" destId="{BE76A66C-D532-4647-8DB5-269009138EB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90E656-A68D-4871-9947-DADAD327063F}" type="doc">
      <dgm:prSet loTypeId="urn:microsoft.com/office/officeart/2005/8/layout/process4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1378876-D899-4A39-A4F5-8C5AF1CFBAD1}">
      <dgm:prSet custT="1"/>
      <dgm:spPr>
        <a:ln>
          <a:solidFill>
            <a:srgbClr val="12E0D6"/>
          </a:solidFill>
        </a:ln>
      </dgm:spPr>
      <dgm:t>
        <a:bodyPr/>
        <a:lstStyle/>
        <a:p>
          <a:pPr rtl="0"/>
          <a:r>
            <a:rPr lang="ru-RU" sz="1600" b="1" dirty="0" smtClean="0"/>
            <a:t>- добиться роста уровня общей эффективности деятельности предприятия за счет его кадрового потенциала, кадровых ресурсов, высокой производительности труда работников;</a:t>
          </a:r>
          <a:endParaRPr lang="ru-RU" sz="1600" b="1" dirty="0"/>
        </a:p>
      </dgm:t>
    </dgm:pt>
    <dgm:pt modelId="{95E0FD10-E1DC-4930-AB43-A05EC955241E}" type="parTrans" cxnId="{1C0E99C0-C862-4827-8A16-F0AFA2E5C872}">
      <dgm:prSet/>
      <dgm:spPr/>
      <dgm:t>
        <a:bodyPr/>
        <a:lstStyle/>
        <a:p>
          <a:endParaRPr lang="ru-RU"/>
        </a:p>
      </dgm:t>
    </dgm:pt>
    <dgm:pt modelId="{12B12F7E-C514-407F-91E1-C8B50919FEED}" type="sibTrans" cxnId="{1C0E99C0-C862-4827-8A16-F0AFA2E5C872}">
      <dgm:prSet/>
      <dgm:spPr/>
      <dgm:t>
        <a:bodyPr/>
        <a:lstStyle/>
        <a:p>
          <a:endParaRPr lang="ru-RU"/>
        </a:p>
      </dgm:t>
    </dgm:pt>
    <dgm:pt modelId="{83FECAAD-DB30-4B46-A547-8FAF536B13BD}">
      <dgm:prSet custT="1"/>
      <dgm:spPr>
        <a:ln>
          <a:solidFill>
            <a:srgbClr val="12E0D6"/>
          </a:solidFill>
        </a:ln>
      </dgm:spPr>
      <dgm:t>
        <a:bodyPr/>
        <a:lstStyle/>
        <a:p>
          <a:pPr rtl="0"/>
          <a:r>
            <a:rPr lang="ru-RU" sz="1600" b="1" dirty="0" smtClean="0"/>
            <a:t>- подтолкнуть сотрудника на максимальное использование его физического и интеллектуального потенциала.</a:t>
          </a:r>
          <a:endParaRPr lang="ru-RU" sz="1600" b="1" dirty="0"/>
        </a:p>
      </dgm:t>
    </dgm:pt>
    <dgm:pt modelId="{99FCF5C1-A6C1-42A7-9311-21C09A6FE079}" type="parTrans" cxnId="{136300CA-0C95-4789-B88E-2D9A541430DF}">
      <dgm:prSet/>
      <dgm:spPr/>
      <dgm:t>
        <a:bodyPr/>
        <a:lstStyle/>
        <a:p>
          <a:endParaRPr lang="ru-RU"/>
        </a:p>
      </dgm:t>
    </dgm:pt>
    <dgm:pt modelId="{30155D1F-E5DE-4B6D-A9D5-D13EA7E028DD}" type="sibTrans" cxnId="{136300CA-0C95-4789-B88E-2D9A541430DF}">
      <dgm:prSet/>
      <dgm:spPr/>
      <dgm:t>
        <a:bodyPr/>
        <a:lstStyle/>
        <a:p>
          <a:endParaRPr lang="ru-RU"/>
        </a:p>
      </dgm:t>
    </dgm:pt>
    <dgm:pt modelId="{FAC294C5-CE52-4ED0-99F8-45E38EBA4E45}">
      <dgm:prSet custT="1"/>
      <dgm:spPr>
        <a:ln>
          <a:solidFill>
            <a:srgbClr val="12E0D6"/>
          </a:solidFill>
        </a:ln>
      </dgm:spPr>
      <dgm:t>
        <a:bodyPr/>
        <a:lstStyle/>
        <a:p>
          <a:pPr rtl="0"/>
          <a:r>
            <a:rPr lang="ru-RU" sz="1600" b="1" dirty="0" smtClean="0"/>
            <a:t>- воздействовать на формирование трудового поведения сотрудников, ориентированное на осуществление целей предприятия;</a:t>
          </a:r>
          <a:endParaRPr lang="ru-RU" sz="1600" b="1" dirty="0"/>
        </a:p>
      </dgm:t>
    </dgm:pt>
    <dgm:pt modelId="{8741FEE0-2793-4F7E-834D-9B18E384200C}" type="parTrans" cxnId="{2946A450-2A0D-4EDF-ADD8-69B3CCC7A205}">
      <dgm:prSet/>
      <dgm:spPr/>
      <dgm:t>
        <a:bodyPr/>
        <a:lstStyle/>
        <a:p>
          <a:endParaRPr lang="ru-RU"/>
        </a:p>
      </dgm:t>
    </dgm:pt>
    <dgm:pt modelId="{78824D06-258A-46B3-BAF6-6C77AED272CA}" type="sibTrans" cxnId="{2946A450-2A0D-4EDF-ADD8-69B3CCC7A205}">
      <dgm:prSet/>
      <dgm:spPr/>
      <dgm:t>
        <a:bodyPr/>
        <a:lstStyle/>
        <a:p>
          <a:endParaRPr lang="ru-RU"/>
        </a:p>
      </dgm:t>
    </dgm:pt>
    <dgm:pt modelId="{1FBBFAE2-91B9-4533-B967-421A9B7A8853}" type="pres">
      <dgm:prSet presAssocID="{5890E656-A68D-4871-9947-DADAD327063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F340E3-ABFE-4309-9AC4-3D3AF77B5D14}" type="pres">
      <dgm:prSet presAssocID="{83FECAAD-DB30-4B46-A547-8FAF536B13BD}" presName="boxAndChildren" presStyleCnt="0"/>
      <dgm:spPr/>
    </dgm:pt>
    <dgm:pt modelId="{4221C22B-9152-49A6-931D-8F196FEC0582}" type="pres">
      <dgm:prSet presAssocID="{83FECAAD-DB30-4B46-A547-8FAF536B13BD}" presName="parentTextBox" presStyleLbl="node1" presStyleIdx="0" presStyleCnt="3" custScaleY="77171"/>
      <dgm:spPr/>
      <dgm:t>
        <a:bodyPr/>
        <a:lstStyle/>
        <a:p>
          <a:endParaRPr lang="ru-RU"/>
        </a:p>
      </dgm:t>
    </dgm:pt>
    <dgm:pt modelId="{0AB84D8A-4B63-4650-9BF5-9E9203A2A9A5}" type="pres">
      <dgm:prSet presAssocID="{78824D06-258A-46B3-BAF6-6C77AED272CA}" presName="sp" presStyleCnt="0"/>
      <dgm:spPr/>
    </dgm:pt>
    <dgm:pt modelId="{E5C6D028-BCCA-4FE4-855F-FA0C5DB7D7AB}" type="pres">
      <dgm:prSet presAssocID="{FAC294C5-CE52-4ED0-99F8-45E38EBA4E45}" presName="arrowAndChildren" presStyleCnt="0"/>
      <dgm:spPr/>
    </dgm:pt>
    <dgm:pt modelId="{BBB2E44C-2787-4832-ACA0-88D680335235}" type="pres">
      <dgm:prSet presAssocID="{FAC294C5-CE52-4ED0-99F8-45E38EBA4E45}" presName="parentTextArrow" presStyleLbl="node1" presStyleIdx="1" presStyleCnt="3" custScaleY="95187"/>
      <dgm:spPr/>
      <dgm:t>
        <a:bodyPr/>
        <a:lstStyle/>
        <a:p>
          <a:endParaRPr lang="ru-RU"/>
        </a:p>
      </dgm:t>
    </dgm:pt>
    <dgm:pt modelId="{7125D3EF-4776-4A56-85BF-DBE714A8F0F5}" type="pres">
      <dgm:prSet presAssocID="{12B12F7E-C514-407F-91E1-C8B50919FEED}" presName="sp" presStyleCnt="0"/>
      <dgm:spPr/>
    </dgm:pt>
    <dgm:pt modelId="{79284B03-343F-430F-B30C-22ECACEED90F}" type="pres">
      <dgm:prSet presAssocID="{01378876-D899-4A39-A4F5-8C5AF1CFBAD1}" presName="arrowAndChildren" presStyleCnt="0"/>
      <dgm:spPr/>
    </dgm:pt>
    <dgm:pt modelId="{9C5A5395-A091-437B-AC11-C5E3B60C8CFF}" type="pres">
      <dgm:prSet presAssocID="{01378876-D899-4A39-A4F5-8C5AF1CFBAD1}" presName="parentTextArrow" presStyleLbl="node1" presStyleIdx="2" presStyleCnt="3" custLinFactNeighborX="-160" custLinFactNeighborY="1626"/>
      <dgm:spPr/>
      <dgm:t>
        <a:bodyPr/>
        <a:lstStyle/>
        <a:p>
          <a:endParaRPr lang="ru-RU"/>
        </a:p>
      </dgm:t>
    </dgm:pt>
  </dgm:ptLst>
  <dgm:cxnLst>
    <dgm:cxn modelId="{9AD3E904-EC04-4C7E-8E16-2746F2381F3E}" type="presOf" srcId="{5890E656-A68D-4871-9947-DADAD327063F}" destId="{1FBBFAE2-91B9-4533-B967-421A9B7A8853}" srcOrd="0" destOrd="0" presId="urn:microsoft.com/office/officeart/2005/8/layout/process4"/>
    <dgm:cxn modelId="{2946A450-2A0D-4EDF-ADD8-69B3CCC7A205}" srcId="{5890E656-A68D-4871-9947-DADAD327063F}" destId="{FAC294C5-CE52-4ED0-99F8-45E38EBA4E45}" srcOrd="1" destOrd="0" parTransId="{8741FEE0-2793-4F7E-834D-9B18E384200C}" sibTransId="{78824D06-258A-46B3-BAF6-6C77AED272CA}"/>
    <dgm:cxn modelId="{136300CA-0C95-4789-B88E-2D9A541430DF}" srcId="{5890E656-A68D-4871-9947-DADAD327063F}" destId="{83FECAAD-DB30-4B46-A547-8FAF536B13BD}" srcOrd="2" destOrd="0" parTransId="{99FCF5C1-A6C1-42A7-9311-21C09A6FE079}" sibTransId="{30155D1F-E5DE-4B6D-A9D5-D13EA7E028DD}"/>
    <dgm:cxn modelId="{203CC66E-2B1C-4C37-8DF1-1B3D51F520B7}" type="presOf" srcId="{83FECAAD-DB30-4B46-A547-8FAF536B13BD}" destId="{4221C22B-9152-49A6-931D-8F196FEC0582}" srcOrd="0" destOrd="0" presId="urn:microsoft.com/office/officeart/2005/8/layout/process4"/>
    <dgm:cxn modelId="{BAB97197-CC5D-4B04-B919-3A0AB16955B3}" type="presOf" srcId="{01378876-D899-4A39-A4F5-8C5AF1CFBAD1}" destId="{9C5A5395-A091-437B-AC11-C5E3B60C8CFF}" srcOrd="0" destOrd="0" presId="urn:microsoft.com/office/officeart/2005/8/layout/process4"/>
    <dgm:cxn modelId="{1C0E99C0-C862-4827-8A16-F0AFA2E5C872}" srcId="{5890E656-A68D-4871-9947-DADAD327063F}" destId="{01378876-D899-4A39-A4F5-8C5AF1CFBAD1}" srcOrd="0" destOrd="0" parTransId="{95E0FD10-E1DC-4930-AB43-A05EC955241E}" sibTransId="{12B12F7E-C514-407F-91E1-C8B50919FEED}"/>
    <dgm:cxn modelId="{3A55C377-F06A-4E7A-9BFE-4A5090554DFA}" type="presOf" srcId="{FAC294C5-CE52-4ED0-99F8-45E38EBA4E45}" destId="{BBB2E44C-2787-4832-ACA0-88D680335235}" srcOrd="0" destOrd="0" presId="urn:microsoft.com/office/officeart/2005/8/layout/process4"/>
    <dgm:cxn modelId="{031291D7-5E3C-4F7E-91A5-62ADCB6AC3C9}" type="presParOf" srcId="{1FBBFAE2-91B9-4533-B967-421A9B7A8853}" destId="{78F340E3-ABFE-4309-9AC4-3D3AF77B5D14}" srcOrd="0" destOrd="0" presId="urn:microsoft.com/office/officeart/2005/8/layout/process4"/>
    <dgm:cxn modelId="{51BBC93D-2BF3-4C8B-8B97-F4220CCB1304}" type="presParOf" srcId="{78F340E3-ABFE-4309-9AC4-3D3AF77B5D14}" destId="{4221C22B-9152-49A6-931D-8F196FEC0582}" srcOrd="0" destOrd="0" presId="urn:microsoft.com/office/officeart/2005/8/layout/process4"/>
    <dgm:cxn modelId="{2350D378-F0D5-4A40-956B-FEE682B234FA}" type="presParOf" srcId="{1FBBFAE2-91B9-4533-B967-421A9B7A8853}" destId="{0AB84D8A-4B63-4650-9BF5-9E9203A2A9A5}" srcOrd="1" destOrd="0" presId="urn:microsoft.com/office/officeart/2005/8/layout/process4"/>
    <dgm:cxn modelId="{C356E503-15E7-40F4-8C17-E4D4AF3052B6}" type="presParOf" srcId="{1FBBFAE2-91B9-4533-B967-421A9B7A8853}" destId="{E5C6D028-BCCA-4FE4-855F-FA0C5DB7D7AB}" srcOrd="2" destOrd="0" presId="urn:microsoft.com/office/officeart/2005/8/layout/process4"/>
    <dgm:cxn modelId="{B8C698A4-8B9A-4A1A-B95B-6734CE6E93A3}" type="presParOf" srcId="{E5C6D028-BCCA-4FE4-855F-FA0C5DB7D7AB}" destId="{BBB2E44C-2787-4832-ACA0-88D680335235}" srcOrd="0" destOrd="0" presId="urn:microsoft.com/office/officeart/2005/8/layout/process4"/>
    <dgm:cxn modelId="{919F4510-1DE1-4009-90A9-236BB08BC1BF}" type="presParOf" srcId="{1FBBFAE2-91B9-4533-B967-421A9B7A8853}" destId="{7125D3EF-4776-4A56-85BF-DBE714A8F0F5}" srcOrd="3" destOrd="0" presId="urn:microsoft.com/office/officeart/2005/8/layout/process4"/>
    <dgm:cxn modelId="{84A7E5FD-9573-422A-AABB-5F1CD352E8C0}" type="presParOf" srcId="{1FBBFAE2-91B9-4533-B967-421A9B7A8853}" destId="{79284B03-343F-430F-B30C-22ECACEED90F}" srcOrd="4" destOrd="0" presId="urn:microsoft.com/office/officeart/2005/8/layout/process4"/>
    <dgm:cxn modelId="{8552976F-55F2-4ED9-84A2-B63CC6793EE6}" type="presParOf" srcId="{79284B03-343F-430F-B30C-22ECACEED90F}" destId="{9C5A5395-A091-437B-AC11-C5E3B60C8CF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05279-2DDB-4919-9D6E-29C71E7C7ED5}">
      <dsp:nvSpPr>
        <dsp:cNvPr id="0" name=""/>
        <dsp:cNvSpPr/>
      </dsp:nvSpPr>
      <dsp:spPr>
        <a:xfrm>
          <a:off x="2915" y="223816"/>
          <a:ext cx="1445865" cy="6324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Объект</a:t>
          </a:r>
          <a:endParaRPr lang="ru-RU" sz="2100" b="1" kern="1200" cap="all" spc="0" dirty="0">
            <a:ln w="9000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21440" y="242341"/>
        <a:ext cx="1408815" cy="595437"/>
      </dsp:txXfrm>
    </dsp:sp>
    <dsp:sp modelId="{48554918-DACD-45B7-8E90-F7EE8768C52A}">
      <dsp:nvSpPr>
        <dsp:cNvPr id="0" name=""/>
        <dsp:cNvSpPr/>
      </dsp:nvSpPr>
      <dsp:spPr>
        <a:xfrm>
          <a:off x="1872209" y="288032"/>
          <a:ext cx="890375" cy="504054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1872209" y="388843"/>
        <a:ext cx="739159" cy="302432"/>
      </dsp:txXfrm>
    </dsp:sp>
    <dsp:sp modelId="{3F10D3AF-6ABB-4433-9F5A-1F1A0E548DC9}">
      <dsp:nvSpPr>
        <dsp:cNvPr id="0" name=""/>
        <dsp:cNvSpPr/>
      </dsp:nvSpPr>
      <dsp:spPr>
        <a:xfrm>
          <a:off x="3135413" y="71551"/>
          <a:ext cx="5718654" cy="93701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Система материального стимулирования </a:t>
          </a:r>
          <a:br>
            <a:rPr lang="ru-RU" sz="1600" b="1" kern="1200" dirty="0" smtClean="0"/>
          </a:br>
          <a:r>
            <a:rPr lang="ru-RU" sz="1600" b="1" kern="1200" dirty="0" smtClean="0"/>
            <a:t>АО «Мордовская ипотечная корпорация»</a:t>
          </a:r>
          <a:endParaRPr lang="ru-RU" sz="1600" b="1" kern="1200" dirty="0"/>
        </a:p>
      </dsp:txBody>
      <dsp:txXfrm>
        <a:off x="3162857" y="98995"/>
        <a:ext cx="5663766" cy="8821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7E039-D20E-46A6-AFB6-13220DCE2FE0}">
      <dsp:nvSpPr>
        <dsp:cNvPr id="0" name=""/>
        <dsp:cNvSpPr/>
      </dsp:nvSpPr>
      <dsp:spPr>
        <a:xfrm>
          <a:off x="8925" y="0"/>
          <a:ext cx="9126149" cy="1233054"/>
        </a:xfrm>
        <a:prstGeom prst="rightArrow">
          <a:avLst/>
        </a:prstGeom>
        <a:solidFill>
          <a:srgbClr val="12E0D6"/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8B143-C071-494B-B55C-572A730A8DBB}">
      <dsp:nvSpPr>
        <dsp:cNvPr id="0" name=""/>
        <dsp:cNvSpPr/>
      </dsp:nvSpPr>
      <dsp:spPr>
        <a:xfrm>
          <a:off x="543701" y="221023"/>
          <a:ext cx="8083658" cy="8256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необходимо разрабатывать и внедрять мотивационные программы</a:t>
          </a:r>
          <a:endParaRPr lang="ru-RU" sz="1500" b="1" kern="1200" cap="all" spc="0" dirty="0">
            <a:ln w="9000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543701" y="221023"/>
        <a:ext cx="8083658" cy="8256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66D95-CA06-4D52-9D06-B5EF7F65959A}">
      <dsp:nvSpPr>
        <dsp:cNvPr id="0" name=""/>
        <dsp:cNvSpPr/>
      </dsp:nvSpPr>
      <dsp:spPr>
        <a:xfrm>
          <a:off x="0" y="0"/>
          <a:ext cx="1969953" cy="1969953"/>
        </a:xfrm>
        <a:prstGeom prst="triangle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9A02A7-985A-456C-BD1F-0600FEDF09BB}">
      <dsp:nvSpPr>
        <dsp:cNvPr id="0" name=""/>
        <dsp:cNvSpPr/>
      </dsp:nvSpPr>
      <dsp:spPr>
        <a:xfrm>
          <a:off x="864112" y="432051"/>
          <a:ext cx="6696727" cy="1447285"/>
        </a:xfrm>
        <a:prstGeom prst="rect">
          <a:avLst/>
        </a:prstGeom>
        <a:solidFill>
          <a:schemeClr val="lt1"/>
        </a:solidFill>
        <a:ln w="38100" cap="flat" cmpd="sng" algn="ctr">
          <a:solidFill>
            <a:srgbClr val="00B050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Главным акционером Общества является Республика Мордовия в лице Государственного комитета имущественных и земельных отношений Республики Мордовия, доля которой в Уставном капитале составляет 97,25 %.</a:t>
          </a:r>
          <a:endParaRPr lang="ru-RU" sz="1500" b="1" kern="1200" dirty="0"/>
        </a:p>
      </dsp:txBody>
      <dsp:txXfrm>
        <a:off x="864112" y="432051"/>
        <a:ext cx="6696727" cy="144728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F69469-5FD5-4A5A-97C6-AB2F37407F0D}">
      <dsp:nvSpPr>
        <dsp:cNvPr id="0" name=""/>
        <dsp:cNvSpPr/>
      </dsp:nvSpPr>
      <dsp:spPr>
        <a:xfrm>
          <a:off x="-120950" y="431840"/>
          <a:ext cx="1901011" cy="2552639"/>
        </a:xfrm>
        <a:prstGeom prst="pie">
          <a:avLst>
            <a:gd name="adj1" fmla="val 5400000"/>
            <a:gd name="adj2" fmla="val 1620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19263F-0AF0-4152-A42F-536955A75E5E}">
      <dsp:nvSpPr>
        <dsp:cNvPr id="0" name=""/>
        <dsp:cNvSpPr/>
      </dsp:nvSpPr>
      <dsp:spPr>
        <a:xfrm>
          <a:off x="492575" y="359839"/>
          <a:ext cx="2701647" cy="2696641"/>
        </a:xfrm>
        <a:prstGeom prst="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/>
            <a:t>Основным видом деятельности является строительство многоквартирных жилых домов и объектов инженерной инфраструктуры.</a:t>
          </a:r>
          <a:r>
            <a:rPr lang="en-US" sz="1200" b="1" i="1" kern="1200" dirty="0" smtClean="0"/>
            <a:t> </a:t>
          </a:r>
          <a:r>
            <a:rPr lang="ru-RU" sz="1200" b="1" i="1" kern="1200" dirty="0" smtClean="0"/>
            <a:t>В настоящее время  Общество занимает  лидирующее положение в строительной отрасли Республики Мордовия</a:t>
          </a:r>
          <a:r>
            <a:rPr lang="en-US" sz="1200" b="1" i="1" kern="1200" dirty="0" smtClean="0"/>
            <a:t>.</a:t>
          </a:r>
          <a:endParaRPr lang="ru-RU" sz="1200" b="1" i="0" kern="1200" dirty="0"/>
        </a:p>
      </dsp:txBody>
      <dsp:txXfrm>
        <a:off x="492575" y="359839"/>
        <a:ext cx="2701647" cy="269664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3D249-7FB3-43D8-A8E4-EC955937BA6F}">
      <dsp:nvSpPr>
        <dsp:cNvPr id="0" name=""/>
        <dsp:cNvSpPr/>
      </dsp:nvSpPr>
      <dsp:spPr>
        <a:xfrm rot="5400000">
          <a:off x="-150542" y="155030"/>
          <a:ext cx="1003615" cy="702531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solidFill>
              <a:srgbClr val="00B050"/>
            </a:solidFill>
          </a:endParaRPr>
        </a:p>
      </dsp:txBody>
      <dsp:txXfrm rot="-5400000">
        <a:off x="1" y="355754"/>
        <a:ext cx="702531" cy="301084"/>
      </dsp:txXfrm>
    </dsp:sp>
    <dsp:sp modelId="{61C60938-E59D-43AC-9EE5-CC7D5FAE0238}">
      <dsp:nvSpPr>
        <dsp:cNvPr id="0" name=""/>
        <dsp:cNvSpPr/>
      </dsp:nvSpPr>
      <dsp:spPr>
        <a:xfrm rot="5400000">
          <a:off x="1811040" y="-1104021"/>
          <a:ext cx="652350" cy="28693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Проведён анализ организационно-хозяйственной деятельности АО «МИК»</a:t>
          </a:r>
          <a:endParaRPr lang="ru-RU" sz="1200" kern="1200" dirty="0"/>
        </a:p>
      </dsp:txBody>
      <dsp:txXfrm rot="-5400000">
        <a:off x="702532" y="36332"/>
        <a:ext cx="2837523" cy="588660"/>
      </dsp:txXfrm>
    </dsp:sp>
    <dsp:sp modelId="{34262CA9-574B-4898-A6E5-A56462EA30BC}">
      <dsp:nvSpPr>
        <dsp:cNvPr id="0" name=""/>
        <dsp:cNvSpPr/>
      </dsp:nvSpPr>
      <dsp:spPr>
        <a:xfrm rot="5400000">
          <a:off x="-150542" y="1008132"/>
          <a:ext cx="1003615" cy="702531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1208856"/>
        <a:ext cx="702531" cy="301084"/>
      </dsp:txXfrm>
    </dsp:sp>
    <dsp:sp modelId="{F4262673-E934-49C5-A9C4-FCB880E2E25A}">
      <dsp:nvSpPr>
        <dsp:cNvPr id="0" name=""/>
        <dsp:cNvSpPr/>
      </dsp:nvSpPr>
      <dsp:spPr>
        <a:xfrm rot="5400000">
          <a:off x="1811040" y="-250918"/>
          <a:ext cx="652350" cy="28693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Оценена эффективность применяемых методов материального стимулирования</a:t>
          </a:r>
          <a:endParaRPr lang="ru-RU" sz="1200" kern="1200" dirty="0"/>
        </a:p>
      </dsp:txBody>
      <dsp:txXfrm rot="-5400000">
        <a:off x="702532" y="889435"/>
        <a:ext cx="2837523" cy="588660"/>
      </dsp:txXfrm>
    </dsp:sp>
    <dsp:sp modelId="{84F5BA9B-A813-47AE-9815-C931CC1C61DD}">
      <dsp:nvSpPr>
        <dsp:cNvPr id="0" name=""/>
        <dsp:cNvSpPr/>
      </dsp:nvSpPr>
      <dsp:spPr>
        <a:xfrm rot="5400000">
          <a:off x="-150542" y="1861235"/>
          <a:ext cx="1003615" cy="702531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-5400000">
        <a:off x="1" y="2061959"/>
        <a:ext cx="702531" cy="301084"/>
      </dsp:txXfrm>
    </dsp:sp>
    <dsp:sp modelId="{056AC047-0CB9-431D-9357-A02C4EB16438}">
      <dsp:nvSpPr>
        <dsp:cNvPr id="0" name=""/>
        <dsp:cNvSpPr/>
      </dsp:nvSpPr>
      <dsp:spPr>
        <a:xfrm rot="5400000">
          <a:off x="1811040" y="602184"/>
          <a:ext cx="652350" cy="28693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 </a:t>
          </a:r>
          <a:r>
            <a:rPr lang="ru-RU" sz="1100" b="1" kern="1200" dirty="0" smtClean="0"/>
            <a:t>Выявлены проблемы и установлены предпосылки для выработки мер усовершенствования</a:t>
          </a:r>
          <a:endParaRPr lang="ru-RU" sz="1100" kern="1200" dirty="0"/>
        </a:p>
      </dsp:txBody>
      <dsp:txXfrm rot="-5400000">
        <a:off x="702532" y="1742538"/>
        <a:ext cx="2837523" cy="588660"/>
      </dsp:txXfrm>
    </dsp:sp>
    <dsp:sp modelId="{F67B9EBE-1C83-49D7-B551-9AE623AEA68A}">
      <dsp:nvSpPr>
        <dsp:cNvPr id="0" name=""/>
        <dsp:cNvSpPr/>
      </dsp:nvSpPr>
      <dsp:spPr>
        <a:xfrm rot="5400000">
          <a:off x="-150542" y="2714338"/>
          <a:ext cx="1003615" cy="702531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>
            <a:solidFill>
              <a:srgbClr val="00B050"/>
            </a:solidFill>
          </a:endParaRPr>
        </a:p>
      </dsp:txBody>
      <dsp:txXfrm rot="-5400000">
        <a:off x="1" y="2915062"/>
        <a:ext cx="702531" cy="301084"/>
      </dsp:txXfrm>
    </dsp:sp>
    <dsp:sp modelId="{93D80C58-020B-4534-B676-FDB4BC15A1CE}">
      <dsp:nvSpPr>
        <dsp:cNvPr id="0" name=""/>
        <dsp:cNvSpPr/>
      </dsp:nvSpPr>
      <dsp:spPr>
        <a:xfrm rot="5400000">
          <a:off x="1811040" y="1455287"/>
          <a:ext cx="652350" cy="28693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b="1" kern="1200" dirty="0" smtClean="0"/>
            <a:t> </a:t>
          </a:r>
          <a:r>
            <a:rPr lang="ru-RU" sz="1100" b="1" kern="1200" dirty="0" smtClean="0"/>
            <a:t>Разработаны предложения по совершенствованию системы материального стимулирования</a:t>
          </a:r>
          <a:endParaRPr lang="ru-RU" sz="1100" kern="1200" dirty="0"/>
        </a:p>
      </dsp:txBody>
      <dsp:txXfrm rot="-5400000">
        <a:off x="702532" y="2595641"/>
        <a:ext cx="2837523" cy="58866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C8ABDA-9183-4237-A4D5-9977750850C3}">
      <dsp:nvSpPr>
        <dsp:cNvPr id="0" name=""/>
        <dsp:cNvSpPr/>
      </dsp:nvSpPr>
      <dsp:spPr>
        <a:xfrm>
          <a:off x="0" y="126350"/>
          <a:ext cx="8142999" cy="9333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Органами управления АО «Мордовская ипотечная корпорация» являются:</a:t>
          </a:r>
          <a:endParaRPr lang="ru-RU" sz="1400" b="1" kern="1200" dirty="0"/>
        </a:p>
      </dsp:txBody>
      <dsp:txXfrm>
        <a:off x="27337" y="153687"/>
        <a:ext cx="8088325" cy="878676"/>
      </dsp:txXfrm>
    </dsp:sp>
    <dsp:sp modelId="{62CC6E64-61F2-4D3A-86EF-E42CCC56FA3C}">
      <dsp:nvSpPr>
        <dsp:cNvPr id="0" name=""/>
        <dsp:cNvSpPr/>
      </dsp:nvSpPr>
      <dsp:spPr>
        <a:xfrm>
          <a:off x="165090" y="1350486"/>
          <a:ext cx="3821007" cy="64103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Высший орган управления</a:t>
          </a:r>
          <a:endParaRPr lang="en-US" sz="1400" b="1" kern="1200" dirty="0" smtClean="0"/>
        </a:p>
        <a:p>
          <a:pPr lvl="0" algn="ctr" defTabSz="6223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 smtClean="0"/>
            <a:t>Общее собрание акционеров</a:t>
          </a:r>
          <a:endParaRPr lang="ru-RU" sz="1400" b="1" kern="1200" dirty="0"/>
        </a:p>
      </dsp:txBody>
      <dsp:txXfrm>
        <a:off x="183865" y="1369261"/>
        <a:ext cx="3783457" cy="603484"/>
      </dsp:txXfrm>
    </dsp:sp>
    <dsp:sp modelId="{4698F5A8-A2DF-4E0C-AAD5-D1C468BD3035}">
      <dsp:nvSpPr>
        <dsp:cNvPr id="0" name=""/>
        <dsp:cNvSpPr/>
      </dsp:nvSpPr>
      <dsp:spPr>
        <a:xfrm>
          <a:off x="187024" y="2485739"/>
          <a:ext cx="3800473" cy="4489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Совет директоров</a:t>
          </a:r>
          <a:endParaRPr lang="ru-RU" sz="1400" b="1" kern="1200" dirty="0"/>
        </a:p>
      </dsp:txBody>
      <dsp:txXfrm>
        <a:off x="200173" y="2498888"/>
        <a:ext cx="3774175" cy="422625"/>
      </dsp:txXfrm>
    </dsp:sp>
    <dsp:sp modelId="{8E8835EA-EC3D-400D-98BF-D9F4BA78377B}">
      <dsp:nvSpPr>
        <dsp:cNvPr id="0" name=""/>
        <dsp:cNvSpPr/>
      </dsp:nvSpPr>
      <dsp:spPr>
        <a:xfrm>
          <a:off x="187024" y="3402215"/>
          <a:ext cx="3800473" cy="6125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Генеральный директор</a:t>
          </a:r>
          <a:endParaRPr lang="ru-RU" sz="1400" b="1" kern="1200" dirty="0"/>
        </a:p>
      </dsp:txBody>
      <dsp:txXfrm>
        <a:off x="204965" y="3420156"/>
        <a:ext cx="3764591" cy="576685"/>
      </dsp:txXfrm>
    </dsp:sp>
    <dsp:sp modelId="{26F3EBA9-2090-434D-8003-A5C09B423522}">
      <dsp:nvSpPr>
        <dsp:cNvPr id="0" name=""/>
        <dsp:cNvSpPr/>
      </dsp:nvSpPr>
      <dsp:spPr>
        <a:xfrm>
          <a:off x="4215982" y="2214582"/>
          <a:ext cx="3818263" cy="13847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Органом контроля за финансово-хозяйственной деятельностью Общества является</a:t>
          </a:r>
          <a:r>
            <a:rPr lang="en-US" sz="1400" b="1" kern="1200" dirty="0" smtClean="0"/>
            <a:t> </a:t>
          </a:r>
          <a:r>
            <a:rPr lang="ru-RU" sz="1400" b="1" kern="1200" dirty="0" smtClean="0"/>
            <a:t>Ревизионная комиссия Общества</a:t>
          </a:r>
          <a:endParaRPr lang="ru-RU" sz="1400" b="1" kern="1200" dirty="0"/>
        </a:p>
      </dsp:txBody>
      <dsp:txXfrm>
        <a:off x="4256541" y="2255141"/>
        <a:ext cx="3737145" cy="130365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D12207-6FE9-4F41-A8BD-5048588435CA}">
      <dsp:nvSpPr>
        <dsp:cNvPr id="0" name=""/>
        <dsp:cNvSpPr/>
      </dsp:nvSpPr>
      <dsp:spPr>
        <a:xfrm>
          <a:off x="668714" y="-2689060"/>
          <a:ext cx="6351709" cy="6351709"/>
        </a:xfrm>
        <a:prstGeom prst="circularArrow">
          <a:avLst>
            <a:gd name="adj1" fmla="val 5243"/>
            <a:gd name="adj2" fmla="val 310557"/>
            <a:gd name="adj3" fmla="val 10145668"/>
            <a:gd name="adj4" fmla="val -1375099"/>
            <a:gd name="adj5" fmla="val 5444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179648-612A-4363-B31B-22580A809C97}">
      <dsp:nvSpPr>
        <dsp:cNvPr id="0" name=""/>
        <dsp:cNvSpPr/>
      </dsp:nvSpPr>
      <dsp:spPr>
        <a:xfrm>
          <a:off x="1008114" y="52440"/>
          <a:ext cx="5672909" cy="86870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sng" kern="1200" dirty="0" smtClean="0"/>
            <a:t>В 2019 году в рамках внутреннего и внешнего 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sng" kern="1200" dirty="0" smtClean="0"/>
            <a:t>обучения организовано:</a:t>
          </a:r>
          <a:endParaRPr lang="ru-RU" sz="1400" b="1" i="0" u="sng" kern="1200" dirty="0"/>
        </a:p>
      </dsp:txBody>
      <dsp:txXfrm>
        <a:off x="1050521" y="94847"/>
        <a:ext cx="5588095" cy="783894"/>
      </dsp:txXfrm>
    </dsp:sp>
    <dsp:sp modelId="{EE655C65-9A1D-4509-8A68-6CDD19D07906}">
      <dsp:nvSpPr>
        <dsp:cNvPr id="0" name=""/>
        <dsp:cNvSpPr/>
      </dsp:nvSpPr>
      <dsp:spPr>
        <a:xfrm>
          <a:off x="4816606" y="1095061"/>
          <a:ext cx="2851728" cy="1152135"/>
        </a:xfrm>
        <a:prstGeom prst="roundRect">
          <a:avLst/>
        </a:prstGeom>
        <a:solidFill>
          <a:schemeClr val="accent5">
            <a:hueOff val="-1419125"/>
            <a:satOff val="5687"/>
            <a:lumOff val="123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- проведение </a:t>
          </a:r>
          <a:r>
            <a:rPr lang="ru-RU" sz="1200" b="1" kern="1200" dirty="0" err="1" smtClean="0"/>
            <a:t>вебинаров</a:t>
          </a:r>
          <a:r>
            <a:rPr lang="ru-RU" sz="1200" b="1" kern="1200" dirty="0" smtClean="0"/>
            <a:t> с АО «ДОМ.РФ» по вопросам текущей деятельности и дальнейших перспектив сотрудничества;</a:t>
          </a:r>
          <a:endParaRPr lang="ru-RU" sz="1200" b="1" kern="1200" dirty="0"/>
        </a:p>
      </dsp:txBody>
      <dsp:txXfrm>
        <a:off x="4872849" y="1151304"/>
        <a:ext cx="2739242" cy="1039649"/>
      </dsp:txXfrm>
    </dsp:sp>
    <dsp:sp modelId="{74A20504-5C6C-492F-9D5D-CA0054EBA83D}">
      <dsp:nvSpPr>
        <dsp:cNvPr id="0" name=""/>
        <dsp:cNvSpPr/>
      </dsp:nvSpPr>
      <dsp:spPr>
        <a:xfrm>
          <a:off x="5112578" y="2316656"/>
          <a:ext cx="2546032" cy="1759702"/>
        </a:xfrm>
        <a:prstGeom prst="roundRect">
          <a:avLst/>
        </a:prstGeom>
        <a:solidFill>
          <a:schemeClr val="accent5">
            <a:hueOff val="-2838251"/>
            <a:satOff val="11375"/>
            <a:lumOff val="246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- проведение </a:t>
          </a:r>
          <a:r>
            <a:rPr lang="ru-RU" sz="1200" b="1" kern="1200" dirty="0" err="1" smtClean="0"/>
            <a:t>online</a:t>
          </a:r>
          <a:r>
            <a:rPr lang="ru-RU" sz="1200" b="1" kern="1200" dirty="0" smtClean="0"/>
            <a:t> обучения сотрудников отдела продаж специалистами Центра управления продажами компании ООО «Маркетинг-консультант»;</a:t>
          </a:r>
          <a:endParaRPr lang="ru-RU" sz="1200" b="1" kern="1200" dirty="0"/>
        </a:p>
      </dsp:txBody>
      <dsp:txXfrm>
        <a:off x="5198480" y="2402558"/>
        <a:ext cx="2374228" cy="1587898"/>
      </dsp:txXfrm>
    </dsp:sp>
    <dsp:sp modelId="{6DA98F23-EE1C-40CC-8F29-709F5659BD6E}">
      <dsp:nvSpPr>
        <dsp:cNvPr id="0" name=""/>
        <dsp:cNvSpPr/>
      </dsp:nvSpPr>
      <dsp:spPr>
        <a:xfrm>
          <a:off x="3566825" y="4297559"/>
          <a:ext cx="4079798" cy="1271698"/>
        </a:xfrm>
        <a:prstGeom prst="roundRect">
          <a:avLst/>
        </a:prstGeom>
        <a:solidFill>
          <a:schemeClr val="accent5">
            <a:hueOff val="-4257376"/>
            <a:satOff val="17062"/>
            <a:lumOff val="369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- повышение квалификации сотрудников по работе с информационно-правовыми системами «Консультант-Плюс» и «Гарант», бухгалтерской справочной системой «Система Главбух»;</a:t>
          </a:r>
          <a:endParaRPr lang="ru-RU" sz="1200" b="1" kern="1200" dirty="0"/>
        </a:p>
      </dsp:txBody>
      <dsp:txXfrm>
        <a:off x="3628904" y="4359638"/>
        <a:ext cx="3955640" cy="1147540"/>
      </dsp:txXfrm>
    </dsp:sp>
    <dsp:sp modelId="{EB252E0A-5D26-4611-9BCA-D9E2EF71CAA0}">
      <dsp:nvSpPr>
        <dsp:cNvPr id="0" name=""/>
        <dsp:cNvSpPr/>
      </dsp:nvSpPr>
      <dsp:spPr>
        <a:xfrm>
          <a:off x="686436" y="4666930"/>
          <a:ext cx="2766613" cy="801391"/>
        </a:xfrm>
        <a:prstGeom prst="roundRect">
          <a:avLst/>
        </a:prstGeom>
        <a:solidFill>
          <a:schemeClr val="accent5">
            <a:hueOff val="-5676501"/>
            <a:satOff val="22749"/>
            <a:lumOff val="493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/>
            <a:t>- посещение семинаров «Учет в строительстве»; </a:t>
          </a:r>
          <a:endParaRPr lang="ru-RU" sz="1200" b="1" kern="1200"/>
        </a:p>
      </dsp:txBody>
      <dsp:txXfrm>
        <a:off x="725557" y="4706051"/>
        <a:ext cx="2688371" cy="723149"/>
      </dsp:txXfrm>
    </dsp:sp>
    <dsp:sp modelId="{8616F914-7CCB-4071-8363-7F3023487227}">
      <dsp:nvSpPr>
        <dsp:cNvPr id="0" name=""/>
        <dsp:cNvSpPr/>
      </dsp:nvSpPr>
      <dsp:spPr>
        <a:xfrm>
          <a:off x="95537" y="3485157"/>
          <a:ext cx="2766613" cy="801408"/>
        </a:xfrm>
        <a:prstGeom prst="roundRect">
          <a:avLst/>
        </a:prstGeom>
        <a:solidFill>
          <a:schemeClr val="accent5">
            <a:hueOff val="-7095626"/>
            <a:satOff val="28436"/>
            <a:lumOff val="616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- обучение и проверка знаний по охране труда; </a:t>
          </a:r>
          <a:endParaRPr lang="ru-RU" sz="1200" b="1" kern="1200" dirty="0"/>
        </a:p>
      </dsp:txBody>
      <dsp:txXfrm>
        <a:off x="134659" y="3524279"/>
        <a:ext cx="2688369" cy="723164"/>
      </dsp:txXfrm>
    </dsp:sp>
    <dsp:sp modelId="{2B328FFD-1966-402F-82A3-4474572E7264}">
      <dsp:nvSpPr>
        <dsp:cNvPr id="0" name=""/>
        <dsp:cNvSpPr/>
      </dsp:nvSpPr>
      <dsp:spPr>
        <a:xfrm>
          <a:off x="-52177" y="2155638"/>
          <a:ext cx="2766613" cy="949182"/>
        </a:xfrm>
        <a:prstGeom prst="roundRect">
          <a:avLst/>
        </a:prstGeom>
        <a:solidFill>
          <a:schemeClr val="accent5">
            <a:hueOff val="-8514751"/>
            <a:satOff val="34124"/>
            <a:lumOff val="739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- обучение по программе подготовки должностных лиц и специалистов ГО и РСЧС;</a:t>
          </a:r>
          <a:endParaRPr lang="ru-RU" sz="1200" b="1" kern="1200" dirty="0"/>
        </a:p>
      </dsp:txBody>
      <dsp:txXfrm>
        <a:off x="-5842" y="2201973"/>
        <a:ext cx="2673943" cy="856512"/>
      </dsp:txXfrm>
    </dsp:sp>
    <dsp:sp modelId="{6654F326-CD7B-4827-BE0B-DE9B80AC0AE3}">
      <dsp:nvSpPr>
        <dsp:cNvPr id="0" name=""/>
        <dsp:cNvSpPr/>
      </dsp:nvSpPr>
      <dsp:spPr>
        <a:xfrm>
          <a:off x="144015" y="1157742"/>
          <a:ext cx="2766613" cy="80143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- обучение по программе пожарно-технического минимума работников</a:t>
          </a:r>
          <a:endParaRPr lang="ru-RU" sz="1200" b="1" kern="1200" dirty="0"/>
        </a:p>
      </dsp:txBody>
      <dsp:txXfrm>
        <a:off x="183138" y="1196865"/>
        <a:ext cx="2688367" cy="72318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3567A-0D1A-4C3B-A135-AD68522B23CF}">
      <dsp:nvSpPr>
        <dsp:cNvPr id="0" name=""/>
        <dsp:cNvSpPr/>
      </dsp:nvSpPr>
      <dsp:spPr>
        <a:xfrm>
          <a:off x="6534" y="212244"/>
          <a:ext cx="2047826" cy="18797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Традиционно совместно с коллективом проводятся мероприятия:</a:t>
          </a:r>
          <a:endParaRPr lang="ru-RU" sz="1400" b="1" kern="1200" dirty="0"/>
        </a:p>
      </dsp:txBody>
      <dsp:txXfrm>
        <a:off x="61590" y="267300"/>
        <a:ext cx="1937714" cy="1769655"/>
      </dsp:txXfrm>
    </dsp:sp>
    <dsp:sp modelId="{D6FE645C-7DA2-4FAF-8BD5-71A9303B2571}">
      <dsp:nvSpPr>
        <dsp:cNvPr id="0" name=""/>
        <dsp:cNvSpPr/>
      </dsp:nvSpPr>
      <dsp:spPr>
        <a:xfrm>
          <a:off x="2218539" y="948547"/>
          <a:ext cx="348057" cy="4071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2218539" y="1029979"/>
        <a:ext cx="243640" cy="244297"/>
      </dsp:txXfrm>
    </dsp:sp>
    <dsp:sp modelId="{1AA92B42-1217-4880-A581-DCC7BF6FE6A6}">
      <dsp:nvSpPr>
        <dsp:cNvPr id="0" name=""/>
        <dsp:cNvSpPr/>
      </dsp:nvSpPr>
      <dsp:spPr>
        <a:xfrm>
          <a:off x="2711073" y="212244"/>
          <a:ext cx="4123152" cy="18797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- «Поздравление с Днем защитника Отечества»,</a:t>
          </a:r>
          <a:br>
            <a:rPr lang="ru-RU" sz="1400" b="1" kern="1200" dirty="0" smtClean="0"/>
          </a:br>
          <a:r>
            <a:rPr lang="ru-RU" sz="1400" b="1" kern="1200" dirty="0" smtClean="0"/>
            <a:t>- «Поздравление с Международным женским днем», </a:t>
          </a:r>
          <a:br>
            <a:rPr lang="ru-RU" sz="1400" b="1" kern="1200" dirty="0" smtClean="0"/>
          </a:br>
          <a:r>
            <a:rPr lang="ru-RU" sz="1400" b="1" kern="1200" dirty="0" smtClean="0"/>
            <a:t>- «Поздравление с Днем строителя», </a:t>
          </a:r>
          <a:br>
            <a:rPr lang="ru-RU" sz="1400" b="1" kern="1200" dirty="0" smtClean="0"/>
          </a:br>
          <a:r>
            <a:rPr lang="ru-RU" sz="1400" b="1" kern="1200" dirty="0" smtClean="0"/>
            <a:t>- «Поздравление с Новым годом».</a:t>
          </a:r>
          <a:endParaRPr lang="ru-RU" sz="1400" b="1" kern="1200" dirty="0"/>
        </a:p>
      </dsp:txBody>
      <dsp:txXfrm>
        <a:off x="2766129" y="267300"/>
        <a:ext cx="4013040" cy="176965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72B55A-A236-425A-BD80-FB5E5503035F}">
      <dsp:nvSpPr>
        <dsp:cNvPr id="0" name=""/>
        <dsp:cNvSpPr/>
      </dsp:nvSpPr>
      <dsp:spPr>
        <a:xfrm>
          <a:off x="3744359" y="36022"/>
          <a:ext cx="2520013" cy="2520013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В Обществе разработано и внедрено Положение об оплате труда и премировании работников.</a:t>
          </a:r>
          <a:endParaRPr lang="ru-RU" sz="1200" b="1" kern="1200" dirty="0"/>
        </a:p>
      </dsp:txBody>
      <dsp:txXfrm>
        <a:off x="4080360" y="477024"/>
        <a:ext cx="1848009" cy="1134006"/>
      </dsp:txXfrm>
    </dsp:sp>
    <dsp:sp modelId="{8D685CC2-6A52-4DD0-BC05-F1D59169BF10}">
      <dsp:nvSpPr>
        <dsp:cNvPr id="0" name=""/>
        <dsp:cNvSpPr/>
      </dsp:nvSpPr>
      <dsp:spPr>
        <a:xfrm>
          <a:off x="5040559" y="1944209"/>
          <a:ext cx="2879985" cy="2879951"/>
        </a:xfrm>
        <a:prstGeom prst="ellipse">
          <a:avLst/>
        </a:prstGeom>
        <a:solidFill>
          <a:schemeClr val="accent5">
            <a:lumMod val="20000"/>
            <a:lumOff val="80000"/>
            <a:alpha val="5000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Премирование работников осуществляется в результате оценки выполнения показателей премирования.</a:t>
          </a:r>
          <a:endParaRPr lang="ru-RU" sz="1200" b="1" kern="1200" dirty="0"/>
        </a:p>
      </dsp:txBody>
      <dsp:txXfrm>
        <a:off x="5921355" y="2688196"/>
        <a:ext cx="1727991" cy="1583973"/>
      </dsp:txXfrm>
    </dsp:sp>
    <dsp:sp modelId="{EA8BE095-4D8B-4147-8162-4D57677FD1AF}">
      <dsp:nvSpPr>
        <dsp:cNvPr id="0" name=""/>
        <dsp:cNvSpPr/>
      </dsp:nvSpPr>
      <dsp:spPr>
        <a:xfrm>
          <a:off x="54011" y="1026152"/>
          <a:ext cx="4679985" cy="4679985"/>
        </a:xfrm>
        <a:prstGeom prst="ellipse">
          <a:avLst/>
        </a:prstGeom>
        <a:solidFill>
          <a:schemeClr val="accent5">
            <a:lumMod val="20000"/>
            <a:lumOff val="80000"/>
            <a:alpha val="5000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000" b="1" kern="1200" dirty="0" smtClean="0"/>
        </a:p>
        <a:p>
          <a:pPr lvl="0" algn="ctr" defTabSz="4445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50" b="1" kern="1200" dirty="0" smtClean="0"/>
            <a:t>Система оплаты труда и материального стимулирования в Обществе</a:t>
          </a:r>
        </a:p>
        <a:p>
          <a:pPr lvl="0" algn="ctr" defTabSz="4445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50" b="1" kern="1200" dirty="0" smtClean="0"/>
            <a:t> включает в себя: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50" b="1" kern="1200" dirty="0" smtClean="0"/>
            <a:t>месячные должностные оклады;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50" b="1" kern="1200" dirty="0" smtClean="0"/>
            <a:t>надбавки (доплаты) к должностным окладам;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50" b="1" kern="1200" dirty="0" smtClean="0"/>
            <a:t>вознаграждение за выслугу лет;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50" b="1" kern="1200" dirty="0" smtClean="0"/>
            <a:t>ежемесячная премия, 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50" b="1" kern="1200" dirty="0" smtClean="0"/>
            <a:t>премия по итогам работы за квартал, премия по итогам работы за год;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50" b="1" kern="1200" dirty="0" smtClean="0"/>
            <a:t>единовременные премии;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50" b="1" kern="1200" dirty="0" smtClean="0"/>
            <a:t> единовременные вознаграждения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50" b="1" kern="1200" dirty="0" smtClean="0"/>
            <a:t> к юбилеям;</a:t>
          </a:r>
        </a:p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50" b="1" kern="1200" dirty="0" smtClean="0"/>
            <a:t>материальная помощь</a:t>
          </a:r>
          <a:r>
            <a:rPr lang="ru-RU" sz="1000" b="1" kern="1200" dirty="0" smtClean="0"/>
            <a:t>.</a:t>
          </a:r>
        </a:p>
        <a:p>
          <a:pPr lvl="0" algn="ctr" defTabSz="4445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 smtClean="0"/>
            <a:t> </a:t>
          </a:r>
          <a:endParaRPr lang="ru-RU" sz="1000" b="1" kern="1200" dirty="0"/>
        </a:p>
      </dsp:txBody>
      <dsp:txXfrm>
        <a:off x="494710" y="2235148"/>
        <a:ext cx="2807991" cy="257399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CFFA2-2855-42C4-89D3-3C6B7934EEB6}">
      <dsp:nvSpPr>
        <dsp:cNvPr id="0" name=""/>
        <dsp:cNvSpPr/>
      </dsp:nvSpPr>
      <dsp:spPr>
        <a:xfrm>
          <a:off x="0" y="0"/>
          <a:ext cx="8999984" cy="150647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chemeClr val="tx1"/>
              </a:solidFill>
            </a:rPr>
            <a:t>-</a:t>
          </a:r>
          <a:r>
            <a:rPr lang="ru-RU" sz="1200" kern="1200" dirty="0" smtClean="0">
              <a:solidFill>
                <a:schemeClr val="tx1"/>
              </a:solidFill>
            </a:rPr>
            <a:t>выполнение ежемесячного плана выполнения СМР;</a:t>
          </a:r>
          <a:endParaRPr lang="en-US" sz="1200" kern="1200" dirty="0" smtClean="0">
            <a:solidFill>
              <a:schemeClr val="tx1"/>
            </a:solidFill>
          </a:endParaRPr>
        </a:p>
        <a:p>
          <a:pPr lvl="0" algn="just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chemeClr val="tx1"/>
              </a:solidFill>
            </a:rPr>
            <a:t>-</a:t>
          </a:r>
          <a:r>
            <a:rPr lang="ru-RU" sz="1200" kern="1200" dirty="0" smtClean="0">
              <a:solidFill>
                <a:schemeClr val="tx1"/>
              </a:solidFill>
            </a:rPr>
            <a:t>выполнение ежемесячного плана продаж (</a:t>
          </a:r>
          <a:r>
            <a:rPr lang="ru-RU" sz="1200" kern="1200" dirty="0" err="1" smtClean="0">
              <a:solidFill>
                <a:schemeClr val="tx1"/>
              </a:solidFill>
            </a:rPr>
            <a:t>пообъектно</a:t>
          </a:r>
          <a:r>
            <a:rPr lang="ru-RU" sz="1200" kern="1200" dirty="0" smtClean="0">
              <a:solidFill>
                <a:schemeClr val="tx1"/>
              </a:solidFill>
            </a:rPr>
            <a:t>); </a:t>
          </a:r>
          <a:endParaRPr lang="en-US" sz="1200" kern="1200" dirty="0" smtClean="0">
            <a:solidFill>
              <a:schemeClr val="tx1"/>
            </a:solidFill>
          </a:endParaRPr>
        </a:p>
        <a:p>
          <a:pPr lvl="0" algn="just" defTabSz="533400" rtl="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1200" kern="1200" dirty="0" smtClean="0">
              <a:solidFill>
                <a:schemeClr val="tx1"/>
              </a:solidFill>
            </a:rPr>
            <a:t>-</a:t>
          </a:r>
          <a:r>
            <a:rPr lang="ru-RU" sz="1200" kern="1200" dirty="0" smtClean="0">
              <a:solidFill>
                <a:schemeClr val="tx1"/>
              </a:solidFill>
            </a:rPr>
            <a:t>выполнение ежемесячного плана поступления прочих собственных поступлений</a:t>
          </a:r>
          <a:r>
            <a:rPr lang="en-US" sz="1200" kern="1200" dirty="0" smtClean="0">
              <a:solidFill>
                <a:schemeClr val="tx1"/>
              </a:solidFill>
            </a:rPr>
            <a:t>.</a:t>
          </a:r>
          <a:endParaRPr lang="ru-RU" sz="1200" b="1" kern="1200" dirty="0">
            <a:solidFill>
              <a:schemeClr val="tx1"/>
            </a:solidFill>
          </a:endParaRPr>
        </a:p>
      </dsp:txBody>
      <dsp:txXfrm>
        <a:off x="1950644" y="0"/>
        <a:ext cx="7049339" cy="1506474"/>
      </dsp:txXfrm>
    </dsp:sp>
    <dsp:sp modelId="{D25EA928-2964-4ABE-9FA0-5B8EC86B842A}">
      <dsp:nvSpPr>
        <dsp:cNvPr id="0" name=""/>
        <dsp:cNvSpPr/>
      </dsp:nvSpPr>
      <dsp:spPr>
        <a:xfrm flipH="1">
          <a:off x="78989" y="144018"/>
          <a:ext cx="71099" cy="1205179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8B74DE8-8750-4D44-9124-811EB29CA374}">
      <dsp:nvSpPr>
        <dsp:cNvPr id="0" name=""/>
        <dsp:cNvSpPr/>
      </dsp:nvSpPr>
      <dsp:spPr>
        <a:xfrm>
          <a:off x="0" y="1657122"/>
          <a:ext cx="8999984" cy="2273647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/>
              </a:solidFill>
            </a:rPr>
            <a:t>- выполнение ежеквартального плана выполнения СМР нарастающим итогом с начала года, выполнение ежеквартального плана ввода жилья нарастающим итогом с начала года;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/>
              </a:solidFill>
            </a:rPr>
            <a:t>- выполнение ежеквартального плана продаж по итогам работы за квартал;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/>
              </a:solidFill>
            </a:rPr>
            <a:t>- выполнение ежеквартального плана поступления прочих собственных поступлений (статьи собственных поступлений:  платежи по займам и закладным на балансе АО «МИК»;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/>
              </a:solidFill>
            </a:rPr>
            <a:t>- получение положительного финансового результата за отчетный период;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/>
              </a:solidFill>
            </a:rPr>
            <a:t>- отсутствие случаев причинения убытков Обществу в результате предъявления обоснованных претензий проверяющих, контролирующих, надзорных органов за нарушения действующего законодательства при осуществлении Обществом предусмотренных Уставом видов деятельности.</a:t>
          </a:r>
          <a:endParaRPr lang="ru-RU" sz="1000" b="0" kern="1200" dirty="0">
            <a:solidFill>
              <a:schemeClr val="tx1"/>
            </a:solidFill>
          </a:endParaRPr>
        </a:p>
      </dsp:txBody>
      <dsp:txXfrm>
        <a:off x="1950644" y="1657122"/>
        <a:ext cx="7049339" cy="2273647"/>
      </dsp:txXfrm>
    </dsp:sp>
    <dsp:sp modelId="{5B99ACEF-4CAE-4A54-9297-1448FD009F1D}">
      <dsp:nvSpPr>
        <dsp:cNvPr id="0" name=""/>
        <dsp:cNvSpPr/>
      </dsp:nvSpPr>
      <dsp:spPr>
        <a:xfrm flipH="1">
          <a:off x="78989" y="2160244"/>
          <a:ext cx="71099" cy="1218521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5376099"/>
            <a:satOff val="-7054"/>
            <a:lumOff val="-69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642EE2A-035C-4961-A970-6BF4507665A4}">
      <dsp:nvSpPr>
        <dsp:cNvPr id="0" name=""/>
        <dsp:cNvSpPr/>
      </dsp:nvSpPr>
      <dsp:spPr>
        <a:xfrm>
          <a:off x="0" y="4081416"/>
          <a:ext cx="8999984" cy="1506474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- выполнение годового плана ввода жилья;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- выполнение годового плана СМР;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- выполнение годового плана продаж;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tx1"/>
              </a:solidFill>
            </a:rPr>
            <a:t>- получение положительного финансового результата за отчетный период.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1950644" y="4081416"/>
        <a:ext cx="7049339" cy="1506474"/>
      </dsp:txXfrm>
    </dsp:sp>
    <dsp:sp modelId="{4B812560-204F-46A3-9EA0-F84BAFB08AF1}">
      <dsp:nvSpPr>
        <dsp:cNvPr id="0" name=""/>
        <dsp:cNvSpPr/>
      </dsp:nvSpPr>
      <dsp:spPr>
        <a:xfrm>
          <a:off x="150998" y="4248466"/>
          <a:ext cx="72917" cy="1205179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3D34D-559B-4413-9F09-4C9C1615451E}">
      <dsp:nvSpPr>
        <dsp:cNvPr id="0" name=""/>
        <dsp:cNvSpPr/>
      </dsp:nvSpPr>
      <dsp:spPr>
        <a:xfrm rot="5424784">
          <a:off x="520872" y="969493"/>
          <a:ext cx="1758584" cy="20975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D8D939-90CD-46E5-B5EB-5C6F02F4DF2B}">
      <dsp:nvSpPr>
        <dsp:cNvPr id="0" name=""/>
        <dsp:cNvSpPr/>
      </dsp:nvSpPr>
      <dsp:spPr>
        <a:xfrm>
          <a:off x="698163" y="72568"/>
          <a:ext cx="2804776" cy="95032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tx1"/>
              </a:solidFill>
              <a:effectLst/>
            </a:rPr>
            <a:t>Результаты опроса работников АО «МИК»:</a:t>
          </a:r>
          <a:endParaRPr lang="ru-RU" sz="1600" b="1" u="sng" kern="1200" dirty="0">
            <a:solidFill>
              <a:schemeClr val="tx1"/>
            </a:solidFill>
            <a:effectLst/>
          </a:endParaRPr>
        </a:p>
      </dsp:txBody>
      <dsp:txXfrm>
        <a:off x="725997" y="100402"/>
        <a:ext cx="2749108" cy="894660"/>
      </dsp:txXfrm>
    </dsp:sp>
    <dsp:sp modelId="{39EF4404-48C5-4111-BBCE-D3DBCA9FEC5C}">
      <dsp:nvSpPr>
        <dsp:cNvPr id="0" name=""/>
        <dsp:cNvSpPr/>
      </dsp:nvSpPr>
      <dsp:spPr>
        <a:xfrm rot="5400000">
          <a:off x="459257" y="2795520"/>
          <a:ext cx="1869135" cy="209751"/>
        </a:xfrm>
        <a:prstGeom prst="rect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ED6331B-AB91-420B-A4B9-ADE89F9992B4}">
      <dsp:nvSpPr>
        <dsp:cNvPr id="0" name=""/>
        <dsp:cNvSpPr/>
      </dsp:nvSpPr>
      <dsp:spPr>
        <a:xfrm>
          <a:off x="410128" y="1484253"/>
          <a:ext cx="3355491" cy="1663191"/>
        </a:xfrm>
        <a:prstGeom prst="roundRect">
          <a:avLst>
            <a:gd name="adj" fmla="val 1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В опросе участвовало 21 работник предприятия (84% от среднесписочной численности), из которых 13 сотрудников и 8 руководителей подразделений и выше. 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458841" y="1532966"/>
        <a:ext cx="3258065" cy="1565765"/>
      </dsp:txXfrm>
    </dsp:sp>
    <dsp:sp modelId="{695035FD-38D0-4A7D-B30A-8696CD48FD66}">
      <dsp:nvSpPr>
        <dsp:cNvPr id="0" name=""/>
        <dsp:cNvSpPr/>
      </dsp:nvSpPr>
      <dsp:spPr>
        <a:xfrm>
          <a:off x="1401202" y="3735211"/>
          <a:ext cx="4053407" cy="209751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BCF9FA-F48B-4EC2-9E30-FC23C8515AA0}">
      <dsp:nvSpPr>
        <dsp:cNvPr id="0" name=""/>
        <dsp:cNvSpPr/>
      </dsp:nvSpPr>
      <dsp:spPr>
        <a:xfrm>
          <a:off x="410128" y="3497030"/>
          <a:ext cx="3355491" cy="1398344"/>
        </a:xfrm>
        <a:prstGeom prst="roundRect">
          <a:avLst>
            <a:gd name="adj" fmla="val 1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- более 80% работников компании считают, что материальное стимулирование влияет на эффективность их работы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451084" y="3537986"/>
        <a:ext cx="3273579" cy="1316432"/>
      </dsp:txXfrm>
    </dsp:sp>
    <dsp:sp modelId="{58D62D5A-C241-4FFA-A5EF-EF3F838DEDF7}">
      <dsp:nvSpPr>
        <dsp:cNvPr id="0" name=""/>
        <dsp:cNvSpPr/>
      </dsp:nvSpPr>
      <dsp:spPr>
        <a:xfrm rot="16256387">
          <a:off x="4609119" y="2861246"/>
          <a:ext cx="1748165" cy="209751"/>
        </a:xfrm>
        <a:prstGeom prst="rect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EE7396B-D376-49A2-86F0-516ED90A0D4B}">
      <dsp:nvSpPr>
        <dsp:cNvPr id="0" name=""/>
        <dsp:cNvSpPr/>
      </dsp:nvSpPr>
      <dsp:spPr>
        <a:xfrm>
          <a:off x="4534708" y="3497030"/>
          <a:ext cx="3242155" cy="1398344"/>
        </a:xfrm>
        <a:prstGeom prst="roundRect">
          <a:avLst>
            <a:gd name="adj" fmla="val 1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 более 50% считают, что справедливая система материального стимулирования является важнейшей характеристикой работы;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4575664" y="3537986"/>
        <a:ext cx="3160243" cy="1316432"/>
      </dsp:txXfrm>
    </dsp:sp>
    <dsp:sp modelId="{E4024351-75BD-48D8-B8CB-978F3687E710}">
      <dsp:nvSpPr>
        <dsp:cNvPr id="0" name=""/>
        <dsp:cNvSpPr/>
      </dsp:nvSpPr>
      <dsp:spPr>
        <a:xfrm rot="16561249">
          <a:off x="4757293" y="1149015"/>
          <a:ext cx="1685830" cy="209751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25754EE-8718-4AAF-BA71-26FAAD48E62A}">
      <dsp:nvSpPr>
        <dsp:cNvPr id="0" name=""/>
        <dsp:cNvSpPr/>
      </dsp:nvSpPr>
      <dsp:spPr>
        <a:xfrm>
          <a:off x="4577637" y="1749099"/>
          <a:ext cx="3242155" cy="1398344"/>
        </a:xfrm>
        <a:prstGeom prst="roundRect">
          <a:avLst>
            <a:gd name="adj" fmla="val 1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- только чуть более половины сотрудников считают действующую систему оплаты труда эффективной и 19% считают ее неэффективной;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4618593" y="1790055"/>
        <a:ext cx="3160243" cy="1316432"/>
      </dsp:txXfrm>
    </dsp:sp>
    <dsp:sp modelId="{EB3DBF41-DE02-4E70-8B79-BB6E6A5B9842}">
      <dsp:nvSpPr>
        <dsp:cNvPr id="0" name=""/>
        <dsp:cNvSpPr/>
      </dsp:nvSpPr>
      <dsp:spPr>
        <a:xfrm>
          <a:off x="5000683" y="72568"/>
          <a:ext cx="2776180" cy="1398344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solidFill>
                <a:schemeClr val="tx1"/>
              </a:solidFill>
            </a:rPr>
            <a:t>- только 57% опрошенных считают, что выполняемые объемы работы влияют на размер оплаты труда.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5041639" y="113524"/>
        <a:ext cx="2694268" cy="1316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E3EF9-E22F-4E2B-8DEB-A2EAB2FF2B0E}">
      <dsp:nvSpPr>
        <dsp:cNvPr id="0" name=""/>
        <dsp:cNvSpPr/>
      </dsp:nvSpPr>
      <dsp:spPr>
        <a:xfrm>
          <a:off x="6138" y="0"/>
          <a:ext cx="1120942" cy="14653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Цель</a:t>
          </a:r>
          <a:endParaRPr lang="ru-RU" sz="1600" b="1" kern="1200" cap="all" spc="0" dirty="0">
            <a:ln w="9000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38969" y="32831"/>
        <a:ext cx="1055280" cy="1399650"/>
      </dsp:txXfrm>
    </dsp:sp>
    <dsp:sp modelId="{0E781860-D75E-47AF-AAA6-F8E669B017D0}">
      <dsp:nvSpPr>
        <dsp:cNvPr id="0" name=""/>
        <dsp:cNvSpPr/>
      </dsp:nvSpPr>
      <dsp:spPr>
        <a:xfrm>
          <a:off x="1351633" y="454211"/>
          <a:ext cx="476050" cy="55688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1351633" y="565589"/>
        <a:ext cx="333235" cy="334133"/>
      </dsp:txXfrm>
    </dsp:sp>
    <dsp:sp modelId="{75A70DF1-10A3-445D-B9B6-4CA7C73537EC}">
      <dsp:nvSpPr>
        <dsp:cNvPr id="0" name=""/>
        <dsp:cNvSpPr/>
      </dsp:nvSpPr>
      <dsp:spPr>
        <a:xfrm>
          <a:off x="2025290" y="0"/>
          <a:ext cx="2245523" cy="14653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Анализ системы материального стимулирования работников</a:t>
          </a:r>
          <a:endParaRPr lang="ru-RU" sz="1600" b="1" kern="1200" dirty="0"/>
        </a:p>
      </dsp:txBody>
      <dsp:txXfrm>
        <a:off x="2068208" y="42918"/>
        <a:ext cx="2159687" cy="1379476"/>
      </dsp:txXfrm>
    </dsp:sp>
    <dsp:sp modelId="{AE89C336-E211-43B0-92F9-ADC3CF24FF73}">
      <dsp:nvSpPr>
        <dsp:cNvPr id="0" name=""/>
        <dsp:cNvSpPr/>
      </dsp:nvSpPr>
      <dsp:spPr>
        <a:xfrm>
          <a:off x="4495366" y="454211"/>
          <a:ext cx="476050" cy="556889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4495366" y="565589"/>
        <a:ext cx="333235" cy="334133"/>
      </dsp:txXfrm>
    </dsp:sp>
    <dsp:sp modelId="{64E65ABC-DBCD-4DC3-A8CE-6B1AE7DED3C1}">
      <dsp:nvSpPr>
        <dsp:cNvPr id="0" name=""/>
        <dsp:cNvSpPr/>
      </dsp:nvSpPr>
      <dsp:spPr>
        <a:xfrm>
          <a:off x="5169023" y="0"/>
          <a:ext cx="3609813" cy="14653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Разработка практических рекомендаций по развитию системы материального стимулирования работников</a:t>
          </a:r>
          <a:endParaRPr lang="ru-RU" sz="16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211941" y="42918"/>
        <a:ext cx="3523977" cy="137947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1F6718-E1CF-459A-8121-F47994DED546}">
      <dsp:nvSpPr>
        <dsp:cNvPr id="0" name=""/>
        <dsp:cNvSpPr/>
      </dsp:nvSpPr>
      <dsp:spPr>
        <a:xfrm rot="9153728">
          <a:off x="172984" y="840362"/>
          <a:ext cx="2527048" cy="276064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88DFC1B-F5F3-4070-8B6C-C63800234D36}">
      <dsp:nvSpPr>
        <dsp:cNvPr id="0" name=""/>
        <dsp:cNvSpPr/>
      </dsp:nvSpPr>
      <dsp:spPr>
        <a:xfrm>
          <a:off x="2123715" y="273672"/>
          <a:ext cx="4280378" cy="78118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Перечисленные в анализе ориентиры развития можно структурировать по следующим направлениям:</a:t>
          </a:r>
          <a:endParaRPr lang="ru-RU" sz="1400" b="1" kern="1200" dirty="0"/>
        </a:p>
      </dsp:txBody>
      <dsp:txXfrm>
        <a:off x="2146595" y="296552"/>
        <a:ext cx="4234618" cy="735422"/>
      </dsp:txXfrm>
    </dsp:sp>
    <dsp:sp modelId="{E3EF450A-BC89-4314-94A1-2ABB2E5CE2A4}">
      <dsp:nvSpPr>
        <dsp:cNvPr id="0" name=""/>
        <dsp:cNvSpPr/>
      </dsp:nvSpPr>
      <dsp:spPr>
        <a:xfrm rot="4246013">
          <a:off x="-517239" y="3607836"/>
          <a:ext cx="2985583" cy="263604"/>
        </a:xfrm>
        <a:prstGeom prst="rect">
          <a:avLst/>
        </a:prstGeom>
        <a:solidFill>
          <a:srgbClr val="C000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9BF6BC-95CD-46BC-8BAB-296A7727796E}">
      <dsp:nvSpPr>
        <dsp:cNvPr id="0" name=""/>
        <dsp:cNvSpPr/>
      </dsp:nvSpPr>
      <dsp:spPr>
        <a:xfrm>
          <a:off x="107508" y="1281783"/>
          <a:ext cx="3525679" cy="14099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1)Необходимо оптимизировать систему премирования менеджеров по продажам, предложив более справедливый механизм премирования. </a:t>
          </a:r>
          <a:endParaRPr lang="ru-RU" sz="1400" b="1" kern="1200" dirty="0"/>
        </a:p>
      </dsp:txBody>
      <dsp:txXfrm>
        <a:off x="148805" y="1323080"/>
        <a:ext cx="3443085" cy="1327373"/>
      </dsp:txXfrm>
    </dsp:sp>
    <dsp:sp modelId="{009F3BCE-C5C9-43A2-BE13-E7F9A0A5C08C}">
      <dsp:nvSpPr>
        <dsp:cNvPr id="0" name=""/>
        <dsp:cNvSpPr/>
      </dsp:nvSpPr>
      <dsp:spPr>
        <a:xfrm rot="20331418">
          <a:off x="2251538" y="4610345"/>
          <a:ext cx="4781374" cy="263604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AE8C9D-8DCA-432B-8CD3-02B7FE5D70C1}">
      <dsp:nvSpPr>
        <dsp:cNvPr id="0" name=""/>
        <dsp:cNvSpPr/>
      </dsp:nvSpPr>
      <dsp:spPr>
        <a:xfrm>
          <a:off x="323532" y="3986680"/>
          <a:ext cx="3895838" cy="19210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2) Необходимо совершенствовать систему материального стимулирования работников, в том числе разработать механизм ухода от формального премирования, а также способы и методы учета и контроля достижения результатов работы.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/>
        </a:p>
      </dsp:txBody>
      <dsp:txXfrm>
        <a:off x="379799" y="4042947"/>
        <a:ext cx="3783304" cy="1808561"/>
      </dsp:txXfrm>
    </dsp:sp>
    <dsp:sp modelId="{29BD7808-A4BB-4F2F-BC9A-B9825BA7F2A6}">
      <dsp:nvSpPr>
        <dsp:cNvPr id="0" name=""/>
        <dsp:cNvSpPr/>
      </dsp:nvSpPr>
      <dsp:spPr>
        <a:xfrm>
          <a:off x="5148063" y="3614752"/>
          <a:ext cx="3803254" cy="18293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3)Необходимо проводить работу над развитием организационной культуры (мероприятий по совершенствованию внутрифирменной социальной политики, укрепление корпоративного духа работников).</a:t>
          </a:r>
          <a:endParaRPr lang="ru-RU" sz="1400" b="1" kern="1200" dirty="0"/>
        </a:p>
      </dsp:txBody>
      <dsp:txXfrm>
        <a:off x="5201642" y="3668331"/>
        <a:ext cx="3696096" cy="172215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F8177-CA43-43F2-84A1-B272101B3033}">
      <dsp:nvSpPr>
        <dsp:cNvPr id="0" name=""/>
        <dsp:cNvSpPr/>
      </dsp:nvSpPr>
      <dsp:spPr>
        <a:xfrm>
          <a:off x="-5424986" y="-833123"/>
          <a:ext cx="6478594" cy="6478594"/>
        </a:xfrm>
        <a:prstGeom prst="blockArc">
          <a:avLst>
            <a:gd name="adj1" fmla="val 18900000"/>
            <a:gd name="adj2" fmla="val 2700000"/>
            <a:gd name="adj3" fmla="val 333"/>
          </a:avLst>
        </a:prstGeom>
        <a:noFill/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241AE-B53D-4E97-BF42-8261EF8F1588}">
      <dsp:nvSpPr>
        <dsp:cNvPr id="0" name=""/>
        <dsp:cNvSpPr/>
      </dsp:nvSpPr>
      <dsp:spPr>
        <a:xfrm>
          <a:off x="699689" y="90663"/>
          <a:ext cx="8344081" cy="6017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7628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Предлагаемые изменения в существующей системе материального стимулирования:</a:t>
          </a:r>
          <a:endParaRPr lang="ru-RU" sz="1400" b="1" kern="1200" dirty="0"/>
        </a:p>
      </dsp:txBody>
      <dsp:txXfrm>
        <a:off x="699689" y="90663"/>
        <a:ext cx="8344081" cy="601735"/>
      </dsp:txXfrm>
    </dsp:sp>
    <dsp:sp modelId="{1E08AEF0-6FBF-4E1F-A6D9-78A792943797}">
      <dsp:nvSpPr>
        <dsp:cNvPr id="0" name=""/>
        <dsp:cNvSpPr/>
      </dsp:nvSpPr>
      <dsp:spPr>
        <a:xfrm>
          <a:off x="93620" y="225458"/>
          <a:ext cx="752169" cy="7521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780D80-8143-4C40-9407-2E7655D5FA68}">
      <dsp:nvSpPr>
        <dsp:cNvPr id="0" name=""/>
        <dsp:cNvSpPr/>
      </dsp:nvSpPr>
      <dsp:spPr>
        <a:xfrm>
          <a:off x="1146942" y="818228"/>
          <a:ext cx="7914323" cy="10073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7628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- необходимо максимально оцифровать показатели результативности деятельности структурных подразделений, что позволит объективно, на основе оперативных данных оценивать результативность их деятельности;  </a:t>
          </a:r>
          <a:endParaRPr lang="ru-RU" sz="1400" b="1" i="1" kern="1200" dirty="0"/>
        </a:p>
      </dsp:txBody>
      <dsp:txXfrm>
        <a:off x="1146942" y="818228"/>
        <a:ext cx="7914323" cy="1007378"/>
      </dsp:txXfrm>
    </dsp:sp>
    <dsp:sp modelId="{5EF54F05-0A24-4C39-96ED-0E16190297D0}">
      <dsp:nvSpPr>
        <dsp:cNvPr id="0" name=""/>
        <dsp:cNvSpPr/>
      </dsp:nvSpPr>
      <dsp:spPr>
        <a:xfrm>
          <a:off x="524806" y="1127773"/>
          <a:ext cx="752169" cy="7521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EFAF0-E75D-4EA0-98FA-8CB43138377B}">
      <dsp:nvSpPr>
        <dsp:cNvPr id="0" name=""/>
        <dsp:cNvSpPr/>
      </dsp:nvSpPr>
      <dsp:spPr>
        <a:xfrm>
          <a:off x="1080179" y="1909669"/>
          <a:ext cx="7965881" cy="9930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7628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- необходимо разработать механизм оценки степени выполнения работником функциональных обязанностей на основе объективных данных о качестве и сроках выполнения работ;</a:t>
          </a:r>
          <a:endParaRPr lang="ru-RU" sz="1400" b="1" i="1" kern="1200" dirty="0"/>
        </a:p>
      </dsp:txBody>
      <dsp:txXfrm>
        <a:off x="1080179" y="1909669"/>
        <a:ext cx="7965881" cy="993008"/>
      </dsp:txXfrm>
    </dsp:sp>
    <dsp:sp modelId="{955D4738-9497-4647-9BFC-A5AC93D97D8A}">
      <dsp:nvSpPr>
        <dsp:cNvPr id="0" name=""/>
        <dsp:cNvSpPr/>
      </dsp:nvSpPr>
      <dsp:spPr>
        <a:xfrm>
          <a:off x="657146" y="2030088"/>
          <a:ext cx="752169" cy="7521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347B85-9554-46A5-99BC-DE848F2CDC22}">
      <dsp:nvSpPr>
        <dsp:cNvPr id="0" name=""/>
        <dsp:cNvSpPr/>
      </dsp:nvSpPr>
      <dsp:spPr>
        <a:xfrm>
          <a:off x="932923" y="3001681"/>
          <a:ext cx="8128055" cy="61361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7628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- необходимо внедрение автоматизированной системы учета и контроля выполнения структурными подразделениями и работниками функциональных обязанностей;</a:t>
          </a:r>
          <a:endParaRPr lang="ru-RU" sz="1400" b="1" kern="1200" dirty="0"/>
        </a:p>
      </dsp:txBody>
      <dsp:txXfrm>
        <a:off x="932923" y="3001681"/>
        <a:ext cx="8128055" cy="613614"/>
      </dsp:txXfrm>
    </dsp:sp>
    <dsp:sp modelId="{9A44860B-5F52-4056-B69C-C2A60E248758}">
      <dsp:nvSpPr>
        <dsp:cNvPr id="0" name=""/>
        <dsp:cNvSpPr/>
      </dsp:nvSpPr>
      <dsp:spPr>
        <a:xfrm>
          <a:off x="524806" y="2932403"/>
          <a:ext cx="752169" cy="7521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26BC84-33DA-4798-91AC-8EA346279EE3}">
      <dsp:nvSpPr>
        <dsp:cNvPr id="0" name=""/>
        <dsp:cNvSpPr/>
      </dsp:nvSpPr>
      <dsp:spPr>
        <a:xfrm>
          <a:off x="632039" y="3729249"/>
          <a:ext cx="8427986" cy="85625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77628" tIns="35560" rIns="35560" bIns="3556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- необходимо разработать новые критерии для оценки деятельности менеджеров по продажам недвижимости с установлением корректирующих коэффициентов при наличии независящих от работы менеджера по продажам объективных факторов роста продаж.</a:t>
          </a:r>
          <a:endParaRPr lang="ru-RU" sz="1400" b="1" kern="1200" dirty="0"/>
        </a:p>
      </dsp:txBody>
      <dsp:txXfrm>
        <a:off x="632039" y="3729249"/>
        <a:ext cx="8427986" cy="856252"/>
      </dsp:txXfrm>
    </dsp:sp>
    <dsp:sp modelId="{8482DCED-7C73-4968-85D6-8B4E37D57F16}">
      <dsp:nvSpPr>
        <dsp:cNvPr id="0" name=""/>
        <dsp:cNvSpPr/>
      </dsp:nvSpPr>
      <dsp:spPr>
        <a:xfrm>
          <a:off x="93620" y="3834718"/>
          <a:ext cx="752169" cy="7521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5ADEB-F307-445A-8B48-DD259C6CB8FB}">
      <dsp:nvSpPr>
        <dsp:cNvPr id="0" name=""/>
        <dsp:cNvSpPr/>
      </dsp:nvSpPr>
      <dsp:spPr>
        <a:xfrm>
          <a:off x="0" y="3389930"/>
          <a:ext cx="3888432" cy="222416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Внедрение </a:t>
          </a:r>
          <a:r>
            <a:rPr lang="en-US" sz="1400" b="1" kern="1200" dirty="0" smtClean="0"/>
            <a:t>ERP</a:t>
          </a:r>
          <a:r>
            <a:rPr lang="ru-RU" sz="1400" b="1" kern="1200" dirty="0" smtClean="0"/>
            <a:t>-системы обеспечит учет и контроль выполнения структурными подразделениями и отдельными сотрудниками функциональных обязанностей и оперативных задач, стоящих перед ними.  </a:t>
          </a:r>
          <a:endParaRPr lang="ru-RU" sz="1400" b="1" kern="1200" dirty="0"/>
        </a:p>
      </dsp:txBody>
      <dsp:txXfrm>
        <a:off x="0" y="3389930"/>
        <a:ext cx="3888432" cy="2224161"/>
      </dsp:txXfrm>
    </dsp:sp>
    <dsp:sp modelId="{F80184C4-705D-4437-95B2-A21BC8DDB843}">
      <dsp:nvSpPr>
        <dsp:cNvPr id="0" name=""/>
        <dsp:cNvSpPr/>
      </dsp:nvSpPr>
      <dsp:spPr>
        <a:xfrm rot="10800000">
          <a:off x="0" y="2532"/>
          <a:ext cx="3888432" cy="3420759"/>
        </a:xfrm>
        <a:prstGeom prst="upArrowCallou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Разработка программного продукта (</a:t>
          </a:r>
          <a:r>
            <a:rPr lang="en-US" sz="1400" b="1" kern="1200" dirty="0" smtClean="0"/>
            <a:t>ERP</a:t>
          </a:r>
          <a:r>
            <a:rPr lang="ru-RU" sz="1400" b="1" kern="1200" dirty="0" smtClean="0"/>
            <a:t> – автоматизированная система управления предприятием)</a:t>
          </a:r>
          <a:br>
            <a:rPr lang="ru-RU" sz="1400" b="1" kern="1200" dirty="0" smtClean="0"/>
          </a:br>
          <a:r>
            <a:rPr lang="ru-RU" sz="1400" b="1" kern="1200" dirty="0" smtClean="0"/>
            <a:t>с целью минимизации затрат времени на получение достигаемого результата. </a:t>
          </a:r>
          <a:endParaRPr lang="ru-RU" sz="1400" b="1" kern="1200" dirty="0"/>
        </a:p>
      </dsp:txBody>
      <dsp:txXfrm rot="10800000">
        <a:off x="0" y="2532"/>
        <a:ext cx="3888432" cy="222270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BA2C5-B8B3-4A24-A3BD-89751D15E3B8}">
      <dsp:nvSpPr>
        <dsp:cNvPr id="0" name=""/>
        <dsp:cNvSpPr/>
      </dsp:nvSpPr>
      <dsp:spPr>
        <a:xfrm>
          <a:off x="0" y="4937554"/>
          <a:ext cx="7416824" cy="60576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- повысится лояльность сотрудников по отношению к организации. </a:t>
          </a:r>
          <a:endParaRPr lang="ru-RU" sz="1400" b="1" kern="1200" dirty="0"/>
        </a:p>
      </dsp:txBody>
      <dsp:txXfrm>
        <a:off x="0" y="4937554"/>
        <a:ext cx="7416824" cy="605765"/>
      </dsp:txXfrm>
    </dsp:sp>
    <dsp:sp modelId="{C97228D7-B0E9-4C3D-AD8B-09A898A980E8}">
      <dsp:nvSpPr>
        <dsp:cNvPr id="0" name=""/>
        <dsp:cNvSpPr/>
      </dsp:nvSpPr>
      <dsp:spPr>
        <a:xfrm rot="10800000">
          <a:off x="0" y="4014973"/>
          <a:ext cx="7416824" cy="931667"/>
        </a:xfrm>
        <a:prstGeom prst="upArrowCallou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/>
            <a:t>- в результате повышения уровня ответственности за выполняемую работу повысится уровень удовлетворенности работников собственным трудом;</a:t>
          </a:r>
          <a:endParaRPr lang="ru-RU" sz="1400" b="1" kern="1200"/>
        </a:p>
      </dsp:txBody>
      <dsp:txXfrm rot="10800000">
        <a:off x="0" y="4014973"/>
        <a:ext cx="7416824" cy="605369"/>
      </dsp:txXfrm>
    </dsp:sp>
    <dsp:sp modelId="{D7B230B0-ADAB-4E7C-8639-DCCDC85C906A}">
      <dsp:nvSpPr>
        <dsp:cNvPr id="0" name=""/>
        <dsp:cNvSpPr/>
      </dsp:nvSpPr>
      <dsp:spPr>
        <a:xfrm rot="10800000">
          <a:off x="0" y="2769038"/>
          <a:ext cx="7416824" cy="1255021"/>
        </a:xfrm>
        <a:prstGeom prst="upArrowCallou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- справедливое премирование работников Общества за результаты работы и высокие достижения улучшит социально-психологический климат, повысит позитивность оценки работниками деятельности менеджмента организации;</a:t>
          </a:r>
          <a:endParaRPr lang="ru-RU" sz="1400" b="1" kern="1200" dirty="0"/>
        </a:p>
      </dsp:txBody>
      <dsp:txXfrm rot="10800000">
        <a:off x="0" y="2769038"/>
        <a:ext cx="7416824" cy="815475"/>
      </dsp:txXfrm>
    </dsp:sp>
    <dsp:sp modelId="{DE9C55D4-98F7-4F1E-A7F3-115E3DA7B09B}">
      <dsp:nvSpPr>
        <dsp:cNvPr id="0" name=""/>
        <dsp:cNvSpPr/>
      </dsp:nvSpPr>
      <dsp:spPr>
        <a:xfrm rot="10800000">
          <a:off x="0" y="1846457"/>
          <a:ext cx="7416824" cy="931667"/>
        </a:xfrm>
        <a:prstGeom prst="upArrowCallou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- будет достигнута социальная справедливость в результате применения более объективных мер материального стимулирования менеджеров по продажам;</a:t>
          </a:r>
          <a:endParaRPr lang="ru-RU" sz="1400" b="1" kern="1200" dirty="0"/>
        </a:p>
      </dsp:txBody>
      <dsp:txXfrm rot="10800000">
        <a:off x="0" y="1846457"/>
        <a:ext cx="7416824" cy="605369"/>
      </dsp:txXfrm>
    </dsp:sp>
    <dsp:sp modelId="{5A73C79E-5404-422D-9589-3CDDEBB072AC}">
      <dsp:nvSpPr>
        <dsp:cNvPr id="0" name=""/>
        <dsp:cNvSpPr/>
      </dsp:nvSpPr>
      <dsp:spPr>
        <a:xfrm rot="10800000">
          <a:off x="0" y="923876"/>
          <a:ext cx="7416824" cy="931667"/>
        </a:xfrm>
        <a:prstGeom prst="upArrowCallou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- будет повышена материальная заинтересованность работников в результативности как индивидуального, так и </a:t>
          </a:r>
          <a:r>
            <a:rPr lang="ru-RU" sz="1400" b="1" kern="1200" smtClean="0"/>
            <a:t>коллективного </a:t>
          </a:r>
          <a:r>
            <a:rPr lang="ru-RU" sz="1400" b="1" kern="1200" smtClean="0"/>
            <a:t>труда в целом;</a:t>
          </a:r>
          <a:endParaRPr lang="ru-RU" sz="1400" b="1" kern="1200" dirty="0"/>
        </a:p>
      </dsp:txBody>
      <dsp:txXfrm rot="10800000">
        <a:off x="0" y="923876"/>
        <a:ext cx="7416824" cy="605369"/>
      </dsp:txXfrm>
    </dsp:sp>
    <dsp:sp modelId="{419EE819-D59C-451A-8FCF-E3C899CE536A}">
      <dsp:nvSpPr>
        <dsp:cNvPr id="0" name=""/>
        <dsp:cNvSpPr/>
      </dsp:nvSpPr>
      <dsp:spPr>
        <a:xfrm rot="10800000">
          <a:off x="0" y="1296"/>
          <a:ext cx="7416824" cy="931667"/>
        </a:xfrm>
        <a:prstGeom prst="upArrowCallou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Важнейшим итогом проводимых изменений будет достижение их социальной эффективности за счет следующего:</a:t>
          </a:r>
          <a:endParaRPr lang="ru-RU" sz="1400" b="1" kern="1200" dirty="0"/>
        </a:p>
      </dsp:txBody>
      <dsp:txXfrm rot="10800000">
        <a:off x="0" y="1296"/>
        <a:ext cx="7416824" cy="60536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36E67-CD94-472D-99B3-0AD10C62FC78}">
      <dsp:nvSpPr>
        <dsp:cNvPr id="0" name=""/>
        <dsp:cNvSpPr/>
      </dsp:nvSpPr>
      <dsp:spPr>
        <a:xfrm rot="5400000">
          <a:off x="667565" y="2897524"/>
          <a:ext cx="1056235" cy="120248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B050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5A2A7C-4A79-4EC7-A9DB-BD894749EDFF}">
      <dsp:nvSpPr>
        <dsp:cNvPr id="0" name=""/>
        <dsp:cNvSpPr/>
      </dsp:nvSpPr>
      <dsp:spPr>
        <a:xfrm>
          <a:off x="153131" y="1077302"/>
          <a:ext cx="4466284" cy="1694195"/>
        </a:xfrm>
        <a:prstGeom prst="roundRect">
          <a:avLst>
            <a:gd name="adj" fmla="val 16670"/>
          </a:avLst>
        </a:prstGeom>
        <a:solidFill>
          <a:schemeClr val="bg1"/>
        </a:solidFill>
        <a:ln w="38100" cap="flat" cmpd="sng" algn="ctr">
          <a:solidFill>
            <a:srgbClr val="C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Успешное функционирование и конкурентоспособность любой организации зависит от заинтересованности работников в активной, эффективной деятельности. Именно человек является главным ресурсом любой организации. 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235850" y="1160021"/>
        <a:ext cx="4300846" cy="1528757"/>
      </dsp:txXfrm>
    </dsp:sp>
    <dsp:sp modelId="{2050404C-8090-4493-AA40-B68381B36A63}">
      <dsp:nvSpPr>
        <dsp:cNvPr id="0" name=""/>
        <dsp:cNvSpPr/>
      </dsp:nvSpPr>
      <dsp:spPr>
        <a:xfrm>
          <a:off x="3123803" y="1194820"/>
          <a:ext cx="1293205" cy="1005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9CB6F4-190F-4924-80F4-0F88D131CED1}">
      <dsp:nvSpPr>
        <dsp:cNvPr id="0" name=""/>
        <dsp:cNvSpPr/>
      </dsp:nvSpPr>
      <dsp:spPr>
        <a:xfrm rot="5400000">
          <a:off x="2648611" y="4930598"/>
          <a:ext cx="1258715" cy="133462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B050"/>
        </a:solidFill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B99117B-9E12-4352-99D7-C9BCB24E0299}">
      <dsp:nvSpPr>
        <dsp:cNvPr id="0" name=""/>
        <dsp:cNvSpPr/>
      </dsp:nvSpPr>
      <dsp:spPr>
        <a:xfrm>
          <a:off x="1889466" y="3077992"/>
          <a:ext cx="4918805" cy="1635438"/>
        </a:xfrm>
        <a:prstGeom prst="roundRect">
          <a:avLst>
            <a:gd name="adj" fmla="val 16670"/>
          </a:avLst>
        </a:prstGeom>
        <a:solidFill>
          <a:schemeClr val="bg1"/>
        </a:solidFill>
        <a:ln w="38100" cap="flat" cmpd="sng" algn="ctr">
          <a:solidFill>
            <a:srgbClr val="C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Премирование работников, зависящее от реального вклада каждого работника в общие результаты, позволяет реагировать на определенные достижения работника, оценивать его непосредственный трудовой вклад.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969316" y="3157842"/>
        <a:ext cx="4759105" cy="1475738"/>
      </dsp:txXfrm>
    </dsp:sp>
    <dsp:sp modelId="{655AA3C6-FE20-41A8-9C9A-BC04CB09888A}">
      <dsp:nvSpPr>
        <dsp:cNvPr id="0" name=""/>
        <dsp:cNvSpPr/>
      </dsp:nvSpPr>
      <dsp:spPr>
        <a:xfrm>
          <a:off x="5493880" y="2788334"/>
          <a:ext cx="1293205" cy="1005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CDD86-BA4B-42EA-952F-A58B492534B3}">
      <dsp:nvSpPr>
        <dsp:cNvPr id="0" name=""/>
        <dsp:cNvSpPr/>
      </dsp:nvSpPr>
      <dsp:spPr>
        <a:xfrm>
          <a:off x="4122826" y="4824534"/>
          <a:ext cx="4853123" cy="1721079"/>
        </a:xfrm>
        <a:prstGeom prst="roundRect">
          <a:avLst>
            <a:gd name="adj" fmla="val 16670"/>
          </a:avLst>
        </a:prstGeom>
        <a:solidFill>
          <a:schemeClr val="bg1"/>
        </a:solidFill>
        <a:ln w="38100" cap="flat" cmpd="sng" algn="ctr">
          <a:solidFill>
            <a:srgbClr val="C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Предлагаемые меры положительно повлияют на трудовую деятельность работников организации, повысив </a:t>
          </a:r>
          <a:r>
            <a:rPr lang="ru-RU" sz="1400" b="1" kern="1200" dirty="0" smtClean="0">
              <a:solidFill>
                <a:schemeClr val="tx1"/>
              </a:solidFill>
            </a:rPr>
            <a:t>их заинтересованность </a:t>
          </a:r>
          <a:r>
            <a:rPr lang="ru-RU" sz="1400" b="1" kern="1200" dirty="0" smtClean="0">
              <a:solidFill>
                <a:schemeClr val="tx1"/>
              </a:solidFill>
            </a:rPr>
            <a:t>в результатах </a:t>
          </a:r>
          <a:r>
            <a:rPr lang="ru-RU" sz="1400" b="1" kern="1200" dirty="0" smtClean="0">
              <a:solidFill>
                <a:schemeClr val="tx1"/>
              </a:solidFill>
            </a:rPr>
            <a:t>работы</a:t>
          </a:r>
          <a:r>
            <a:rPr lang="ru-RU" sz="1400" b="1" kern="1200" dirty="0" smtClean="0">
              <a:solidFill>
                <a:schemeClr val="tx1"/>
              </a:solidFill>
            </a:rPr>
            <a:t>, что, в конечном итоге, позволит повысить эффективность деятельности Общества. 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4206857" y="4908565"/>
        <a:ext cx="4685061" cy="15530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9144F-28B1-4522-9803-40FB0B9F22AC}">
      <dsp:nvSpPr>
        <dsp:cNvPr id="0" name=""/>
        <dsp:cNvSpPr/>
      </dsp:nvSpPr>
      <dsp:spPr>
        <a:xfrm>
          <a:off x="6631" y="157347"/>
          <a:ext cx="1274891" cy="549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Методы:</a:t>
          </a:r>
          <a:endParaRPr lang="ru-RU" sz="1600" b="1" kern="1200" cap="all" spc="0" dirty="0">
            <a:ln w="9000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22722" y="173438"/>
        <a:ext cx="1242709" cy="517218"/>
      </dsp:txXfrm>
    </dsp:sp>
    <dsp:sp modelId="{9BCB5F6B-D3D0-4C6B-A3DA-9C75C821EA77}">
      <dsp:nvSpPr>
        <dsp:cNvPr id="0" name=""/>
        <dsp:cNvSpPr/>
      </dsp:nvSpPr>
      <dsp:spPr>
        <a:xfrm>
          <a:off x="1409012" y="273961"/>
          <a:ext cx="270277" cy="31617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409012" y="337196"/>
        <a:ext cx="189194" cy="189703"/>
      </dsp:txXfrm>
    </dsp:sp>
    <dsp:sp modelId="{C45D7250-9C74-4E20-8406-C1219EF0A7FD}">
      <dsp:nvSpPr>
        <dsp:cNvPr id="0" name=""/>
        <dsp:cNvSpPr/>
      </dsp:nvSpPr>
      <dsp:spPr>
        <a:xfrm>
          <a:off x="1791479" y="207159"/>
          <a:ext cx="2133492" cy="4497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системный анализ</a:t>
          </a:r>
          <a:endParaRPr lang="ru-RU" sz="1600" b="1" kern="1200" dirty="0"/>
        </a:p>
      </dsp:txBody>
      <dsp:txXfrm>
        <a:off x="1804652" y="220332"/>
        <a:ext cx="2107146" cy="423430"/>
      </dsp:txXfrm>
    </dsp:sp>
    <dsp:sp modelId="{F866D0E8-871E-4F08-B7B2-9699EC21034F}">
      <dsp:nvSpPr>
        <dsp:cNvPr id="0" name=""/>
        <dsp:cNvSpPr/>
      </dsp:nvSpPr>
      <dsp:spPr>
        <a:xfrm>
          <a:off x="4052461" y="273961"/>
          <a:ext cx="270277" cy="31617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052461" y="337196"/>
        <a:ext cx="189194" cy="189703"/>
      </dsp:txXfrm>
    </dsp:sp>
    <dsp:sp modelId="{6FEECFD0-9533-4434-9629-C4FD6E196C20}">
      <dsp:nvSpPr>
        <dsp:cNvPr id="0" name=""/>
        <dsp:cNvSpPr/>
      </dsp:nvSpPr>
      <dsp:spPr>
        <a:xfrm>
          <a:off x="4434929" y="157347"/>
          <a:ext cx="1872318" cy="549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структурный анализ</a:t>
          </a:r>
          <a:endParaRPr lang="ru-RU" sz="1600" b="1" kern="1200" dirty="0"/>
        </a:p>
      </dsp:txBody>
      <dsp:txXfrm>
        <a:off x="4451020" y="173438"/>
        <a:ext cx="1840136" cy="517218"/>
      </dsp:txXfrm>
    </dsp:sp>
    <dsp:sp modelId="{EC596CDC-125D-4DFD-8B51-90ABD6B8D594}">
      <dsp:nvSpPr>
        <dsp:cNvPr id="0" name=""/>
        <dsp:cNvSpPr/>
      </dsp:nvSpPr>
      <dsp:spPr>
        <a:xfrm>
          <a:off x="6434736" y="273961"/>
          <a:ext cx="270277" cy="316173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6434736" y="337196"/>
        <a:ext cx="189194" cy="189703"/>
      </dsp:txXfrm>
    </dsp:sp>
    <dsp:sp modelId="{DBD32A99-5FCE-49B0-95BD-033E23BA22D1}">
      <dsp:nvSpPr>
        <dsp:cNvPr id="0" name=""/>
        <dsp:cNvSpPr/>
      </dsp:nvSpPr>
      <dsp:spPr>
        <a:xfrm>
          <a:off x="6817204" y="157347"/>
          <a:ext cx="1961140" cy="54940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сопоставление и сравнение</a:t>
          </a:r>
          <a:endParaRPr lang="ru-RU" sz="1600" b="1" kern="1200" dirty="0"/>
        </a:p>
      </dsp:txBody>
      <dsp:txXfrm>
        <a:off x="6833295" y="173438"/>
        <a:ext cx="1928958" cy="5172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49BEE-B41A-4F8A-8B7C-422E737FDC3F}">
      <dsp:nvSpPr>
        <dsp:cNvPr id="0" name=""/>
        <dsp:cNvSpPr/>
      </dsp:nvSpPr>
      <dsp:spPr>
        <a:xfrm>
          <a:off x="792090" y="0"/>
          <a:ext cx="2158977" cy="720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Практическая значимость</a:t>
          </a:r>
          <a:endParaRPr lang="ru-RU" sz="1600" b="1" kern="1200" cap="all" spc="0" dirty="0">
            <a:ln w="9000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813180" y="21090"/>
        <a:ext cx="2116797" cy="677900"/>
      </dsp:txXfrm>
    </dsp:sp>
    <dsp:sp modelId="{1AAD1657-50E6-4E74-9C70-6CBBF0CAC681}">
      <dsp:nvSpPr>
        <dsp:cNvPr id="0" name=""/>
        <dsp:cNvSpPr/>
      </dsp:nvSpPr>
      <dsp:spPr>
        <a:xfrm>
          <a:off x="3367280" y="161485"/>
          <a:ext cx="339626" cy="414578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367280" y="244401"/>
        <a:ext cx="237738" cy="248746"/>
      </dsp:txXfrm>
    </dsp:sp>
    <dsp:sp modelId="{446F4B4F-C506-4577-8EC4-07B1F6CA2A4F}">
      <dsp:nvSpPr>
        <dsp:cNvPr id="0" name=""/>
        <dsp:cNvSpPr/>
      </dsp:nvSpPr>
      <dsp:spPr>
        <a:xfrm>
          <a:off x="3994605" y="0"/>
          <a:ext cx="4564530" cy="7200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Разработка мероприятий по развитию системы материального стимулирования</a:t>
          </a:r>
          <a:endParaRPr lang="ru-RU" sz="1600" b="1" kern="1200" dirty="0"/>
        </a:p>
      </dsp:txBody>
      <dsp:txXfrm>
        <a:off x="4015695" y="21090"/>
        <a:ext cx="4522350" cy="6779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28076-1E5B-4646-BE3A-90C2BF43D15D}">
      <dsp:nvSpPr>
        <dsp:cNvPr id="0" name=""/>
        <dsp:cNvSpPr/>
      </dsp:nvSpPr>
      <dsp:spPr>
        <a:xfrm>
          <a:off x="0" y="168434"/>
          <a:ext cx="2878197" cy="871936"/>
        </a:xfrm>
        <a:prstGeom prst="chevron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all" spc="0" dirty="0" smtClean="0">
              <a:ln w="900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rPr>
            <a:t>Эффективность </a:t>
          </a:r>
          <a:endParaRPr lang="ru-RU" sz="1600" b="1" kern="1200" cap="all" spc="0" dirty="0">
            <a:ln w="9000" cmpd="sng">
              <a:solidFill>
                <a:schemeClr val="bg1"/>
              </a:solidFill>
              <a:prstDash val="solid"/>
            </a:ln>
            <a:solidFill>
              <a:schemeClr val="bg1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435968" y="168434"/>
        <a:ext cx="2006261" cy="871936"/>
      </dsp:txXfrm>
    </dsp:sp>
    <dsp:sp modelId="{4A424B6A-868A-4E49-9FA5-BBF0B8A98454}">
      <dsp:nvSpPr>
        <dsp:cNvPr id="0" name=""/>
        <dsp:cNvSpPr/>
      </dsp:nvSpPr>
      <dsp:spPr>
        <a:xfrm>
          <a:off x="2660692" y="85156"/>
          <a:ext cx="3512029" cy="1048887"/>
        </a:xfrm>
        <a:prstGeom prst="chevron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>Рост производительности труда</a:t>
          </a:r>
          <a:endParaRPr lang="ru-RU" sz="1600" b="1" kern="1200" dirty="0">
            <a:solidFill>
              <a:schemeClr val="bg1"/>
            </a:solidFill>
          </a:endParaRPr>
        </a:p>
      </dsp:txBody>
      <dsp:txXfrm>
        <a:off x="3185136" y="85156"/>
        <a:ext cx="2463142" cy="1048887"/>
      </dsp:txXfrm>
    </dsp:sp>
    <dsp:sp modelId="{E55FD79F-B76D-4FF4-8627-CAB6E3523928}">
      <dsp:nvSpPr>
        <dsp:cNvPr id="0" name=""/>
        <dsp:cNvSpPr/>
      </dsp:nvSpPr>
      <dsp:spPr>
        <a:xfrm>
          <a:off x="5954737" y="70381"/>
          <a:ext cx="3009270" cy="1078437"/>
        </a:xfrm>
        <a:prstGeom prst="chevron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</a:rPr>
            <a:t/>
          </a:r>
          <a:br>
            <a:rPr lang="ru-RU" sz="1600" b="1" kern="1200" dirty="0" smtClean="0">
              <a:solidFill>
                <a:schemeClr val="bg1"/>
              </a:solidFill>
            </a:rPr>
          </a:br>
          <a:r>
            <a:rPr lang="ru-RU" sz="1600" b="1" kern="1200" dirty="0" smtClean="0">
              <a:solidFill>
                <a:schemeClr val="bg1"/>
              </a:solidFill>
            </a:rPr>
            <a:t>Улучшение экономических показателей</a:t>
          </a:r>
          <a:br>
            <a:rPr lang="ru-RU" sz="1600" b="1" kern="1200" dirty="0" smtClean="0">
              <a:solidFill>
                <a:schemeClr val="bg1"/>
              </a:solidFill>
            </a:rPr>
          </a:br>
          <a:endParaRPr lang="ru-RU" sz="1600" b="1" kern="1200" dirty="0">
            <a:solidFill>
              <a:schemeClr val="bg1"/>
            </a:solidFill>
          </a:endParaRPr>
        </a:p>
      </dsp:txBody>
      <dsp:txXfrm>
        <a:off x="6493956" y="70381"/>
        <a:ext cx="1930833" cy="10784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857368-7860-4D16-848E-DF4F8EAFE887}">
      <dsp:nvSpPr>
        <dsp:cNvPr id="0" name=""/>
        <dsp:cNvSpPr/>
      </dsp:nvSpPr>
      <dsp:spPr>
        <a:xfrm>
          <a:off x="1391628" y="2009924"/>
          <a:ext cx="91440" cy="15575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57519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97645" y="2785375"/>
        <a:ext cx="79405" cy="6618"/>
      </dsp:txXfrm>
    </dsp:sp>
    <dsp:sp modelId="{1735410D-7D49-4CB0-8C51-984CC85A980E}">
      <dsp:nvSpPr>
        <dsp:cNvPr id="0" name=""/>
        <dsp:cNvSpPr/>
      </dsp:nvSpPr>
      <dsp:spPr>
        <a:xfrm>
          <a:off x="0" y="0"/>
          <a:ext cx="2874697" cy="20117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Мотивация – это сознательный выбор личностью определенного типа поведения</a:t>
          </a:r>
          <a:endParaRPr lang="ru-RU" sz="1600" b="1" kern="1200" dirty="0"/>
        </a:p>
      </dsp:txBody>
      <dsp:txXfrm>
        <a:off x="0" y="0"/>
        <a:ext cx="2874697" cy="2011724"/>
      </dsp:txXfrm>
    </dsp:sp>
    <dsp:sp modelId="{7579BE8E-31EC-4AE4-A225-8005DD0B9EE8}">
      <dsp:nvSpPr>
        <dsp:cNvPr id="0" name=""/>
        <dsp:cNvSpPr/>
      </dsp:nvSpPr>
      <dsp:spPr>
        <a:xfrm>
          <a:off x="0" y="3599844"/>
          <a:ext cx="2874697" cy="188193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B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Стимулирование – это целенаправленное воздействие на личность, создание условий для действий.</a:t>
          </a:r>
          <a:endParaRPr lang="ru-RU" sz="1600" b="1" kern="1200" dirty="0"/>
        </a:p>
      </dsp:txBody>
      <dsp:txXfrm>
        <a:off x="0" y="3599844"/>
        <a:ext cx="2874697" cy="18819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56D03-2F7A-4B0A-B66F-3EF85186BE9C}">
      <dsp:nvSpPr>
        <dsp:cNvPr id="0" name=""/>
        <dsp:cNvSpPr/>
      </dsp:nvSpPr>
      <dsp:spPr>
        <a:xfrm>
          <a:off x="127309" y="584302"/>
          <a:ext cx="1595802" cy="6288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2D1AE-02D7-4F52-B255-73FE427BEE4E}">
      <dsp:nvSpPr>
        <dsp:cNvPr id="0" name=""/>
        <dsp:cNvSpPr/>
      </dsp:nvSpPr>
      <dsp:spPr>
        <a:xfrm>
          <a:off x="232076" y="683830"/>
          <a:ext cx="1595802" cy="628824"/>
        </a:xfrm>
        <a:prstGeom prst="roundRect">
          <a:avLst>
            <a:gd name="adj" fmla="val 10000"/>
          </a:avLst>
        </a:prstGeom>
        <a:solidFill>
          <a:srgbClr val="E0FFD9">
            <a:alpha val="89804"/>
          </a:srgb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Виды мотивации :</a:t>
          </a:r>
          <a:endParaRPr lang="ru-RU" sz="1500" b="1" kern="1200" cap="all" spc="0" dirty="0">
            <a:ln w="9000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250494" y="702248"/>
        <a:ext cx="1558966" cy="591988"/>
      </dsp:txXfrm>
    </dsp:sp>
    <dsp:sp modelId="{2B764696-D010-4ED4-81B0-9EECFCEF595B}">
      <dsp:nvSpPr>
        <dsp:cNvPr id="0" name=""/>
        <dsp:cNvSpPr/>
      </dsp:nvSpPr>
      <dsp:spPr>
        <a:xfrm>
          <a:off x="1893193" y="584302"/>
          <a:ext cx="1991554" cy="149839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68968-6507-451F-858F-1C8A5A315DB9}">
      <dsp:nvSpPr>
        <dsp:cNvPr id="0" name=""/>
        <dsp:cNvSpPr/>
      </dsp:nvSpPr>
      <dsp:spPr>
        <a:xfrm>
          <a:off x="1997959" y="683830"/>
          <a:ext cx="1991554" cy="1498390"/>
        </a:xfrm>
        <a:prstGeom prst="roundRect">
          <a:avLst>
            <a:gd name="adj" fmla="val 10000"/>
          </a:avLst>
        </a:prstGeom>
        <a:solidFill>
          <a:srgbClr val="E0FFD9">
            <a:alpha val="89804"/>
          </a:srgb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-материальная мотивация</a:t>
          </a:r>
          <a:br>
            <a:rPr lang="ru-RU" sz="1600" b="1" kern="1200" dirty="0" smtClean="0"/>
          </a:br>
          <a:r>
            <a:rPr lang="ru-RU" sz="1600" b="1" kern="1200" dirty="0" smtClean="0"/>
            <a:t>-нематериальная мотивация</a:t>
          </a:r>
          <a:endParaRPr lang="ru-RU" sz="1600" b="1" kern="1200" dirty="0"/>
        </a:p>
      </dsp:txBody>
      <dsp:txXfrm>
        <a:off x="2041845" y="727716"/>
        <a:ext cx="1903782" cy="1410618"/>
      </dsp:txXfrm>
    </dsp:sp>
    <dsp:sp modelId="{5E5EB722-315D-41D5-B5F9-FFA6816CB7A0}">
      <dsp:nvSpPr>
        <dsp:cNvPr id="0" name=""/>
        <dsp:cNvSpPr/>
      </dsp:nvSpPr>
      <dsp:spPr>
        <a:xfrm>
          <a:off x="4013407" y="1969"/>
          <a:ext cx="2103023" cy="261792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A8FCF-B93E-41DC-8E22-8FCD6A853D86}">
      <dsp:nvSpPr>
        <dsp:cNvPr id="0" name=""/>
        <dsp:cNvSpPr/>
      </dsp:nvSpPr>
      <dsp:spPr>
        <a:xfrm>
          <a:off x="4118173" y="101497"/>
          <a:ext cx="2103023" cy="2617928"/>
        </a:xfrm>
        <a:prstGeom prst="roundRect">
          <a:avLst>
            <a:gd name="adj" fmla="val 10000"/>
          </a:avLst>
        </a:prstGeom>
        <a:solidFill>
          <a:srgbClr val="E0FFD9">
            <a:alpha val="89804"/>
          </a:srgb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/>
            <a:t>система мотивации разрабатывается с учетом особенностей каждого сотрудника компании</a:t>
          </a:r>
          <a:endParaRPr lang="ru-RU" sz="1600" b="1" i="0" kern="1200" dirty="0"/>
        </a:p>
      </dsp:txBody>
      <dsp:txXfrm>
        <a:off x="4179768" y="163092"/>
        <a:ext cx="1979833" cy="249473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A6572E-4569-4216-BC3E-34A8FE732C86}">
      <dsp:nvSpPr>
        <dsp:cNvPr id="0" name=""/>
        <dsp:cNvSpPr/>
      </dsp:nvSpPr>
      <dsp:spPr>
        <a:xfrm>
          <a:off x="42843" y="851028"/>
          <a:ext cx="2353082" cy="976627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A5F78-9CD2-47EC-9220-B22B6D56866E}">
      <dsp:nvSpPr>
        <dsp:cNvPr id="0" name=""/>
        <dsp:cNvSpPr/>
      </dsp:nvSpPr>
      <dsp:spPr>
        <a:xfrm>
          <a:off x="137889" y="941322"/>
          <a:ext cx="2353082" cy="976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cap="all" spc="0" dirty="0" smtClean="0">
              <a:ln w="9000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</a:rPr>
            <a:t>Виды стимулирования:</a:t>
          </a:r>
          <a:endParaRPr lang="ru-RU" sz="1500" b="1" kern="1200" cap="all" spc="0" dirty="0">
            <a:ln w="9000" cmpd="sng">
              <a:solidFill>
                <a:schemeClr val="tx1"/>
              </a:solidFill>
              <a:prstDash val="solid"/>
            </a:ln>
            <a:solidFill>
              <a:schemeClr val="tx1"/>
            </a:soli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166493" y="969926"/>
        <a:ext cx="2295874" cy="919419"/>
      </dsp:txXfrm>
    </dsp:sp>
    <dsp:sp modelId="{9A281A69-752A-41B0-8E57-C12806FEFFFA}">
      <dsp:nvSpPr>
        <dsp:cNvPr id="0" name=""/>
        <dsp:cNvSpPr/>
      </dsp:nvSpPr>
      <dsp:spPr>
        <a:xfrm>
          <a:off x="2544689" y="1656182"/>
          <a:ext cx="3340407" cy="190324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0540E8-7BBE-4408-8337-FA7569452617}">
      <dsp:nvSpPr>
        <dsp:cNvPr id="0" name=""/>
        <dsp:cNvSpPr/>
      </dsp:nvSpPr>
      <dsp:spPr>
        <a:xfrm>
          <a:off x="2639734" y="1746476"/>
          <a:ext cx="3340407" cy="1903243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- бонусы и премии</a:t>
          </a:r>
          <a:br>
            <a:rPr lang="ru-RU" sz="1600" b="1" kern="1200" dirty="0" smtClean="0"/>
          </a:br>
          <a:r>
            <a:rPr lang="ru-RU" sz="1600" b="1" kern="1200" dirty="0" smtClean="0"/>
            <a:t>- повышение квалификации</a:t>
          </a:r>
          <a:br>
            <a:rPr lang="ru-RU" sz="1600" b="1" kern="1200" dirty="0" smtClean="0"/>
          </a:br>
          <a:r>
            <a:rPr lang="ru-RU" sz="1600" b="1" kern="1200" dirty="0" smtClean="0"/>
            <a:t>- бесплатное обучение</a:t>
          </a:r>
          <a:br>
            <a:rPr lang="ru-RU" sz="1600" b="1" kern="1200" dirty="0" smtClean="0"/>
          </a:br>
          <a:r>
            <a:rPr lang="ru-RU" sz="1600" b="1" kern="1200" dirty="0" smtClean="0"/>
            <a:t>- льготы</a:t>
          </a:r>
          <a:br>
            <a:rPr lang="ru-RU" sz="1600" b="1" kern="1200" dirty="0" smtClean="0"/>
          </a:br>
          <a:r>
            <a:rPr lang="ru-RU" sz="1600" b="1" kern="1200" dirty="0" smtClean="0"/>
            <a:t>- подарки                             - социальный пакет</a:t>
          </a:r>
        </a:p>
      </dsp:txBody>
      <dsp:txXfrm>
        <a:off x="2695478" y="1802220"/>
        <a:ext cx="3228919" cy="179175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21C22B-9152-49A6-931D-8F196FEC0582}">
      <dsp:nvSpPr>
        <dsp:cNvPr id="0" name=""/>
        <dsp:cNvSpPr/>
      </dsp:nvSpPr>
      <dsp:spPr>
        <a:xfrm>
          <a:off x="0" y="3643010"/>
          <a:ext cx="7416824" cy="94589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12E0D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- подтолкнуть сотрудника на максимальное использование его физического и интеллектуального потенциала.</a:t>
          </a:r>
          <a:endParaRPr lang="ru-RU" sz="1600" b="1" kern="1200" dirty="0"/>
        </a:p>
      </dsp:txBody>
      <dsp:txXfrm>
        <a:off x="0" y="3643010"/>
        <a:ext cx="7416824" cy="945893"/>
      </dsp:txXfrm>
    </dsp:sp>
    <dsp:sp modelId="{BBB2E44C-2787-4832-ACA0-88D680335235}">
      <dsp:nvSpPr>
        <dsp:cNvPr id="0" name=""/>
        <dsp:cNvSpPr/>
      </dsp:nvSpPr>
      <dsp:spPr>
        <a:xfrm rot="10800000">
          <a:off x="0" y="1866985"/>
          <a:ext cx="7416824" cy="179441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12E0D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- воздействовать на формирование трудового поведения сотрудников, ориентированное на осуществление целей предприятия;</a:t>
          </a:r>
          <a:endParaRPr lang="ru-RU" sz="1600" b="1" kern="1200" dirty="0"/>
        </a:p>
      </dsp:txBody>
      <dsp:txXfrm rot="10800000">
        <a:off x="0" y="1866985"/>
        <a:ext cx="7416824" cy="1165954"/>
      </dsp:txXfrm>
    </dsp:sp>
    <dsp:sp modelId="{9C5A5395-A091-437B-AC11-C5E3B60C8CFF}">
      <dsp:nvSpPr>
        <dsp:cNvPr id="0" name=""/>
        <dsp:cNvSpPr/>
      </dsp:nvSpPr>
      <dsp:spPr>
        <a:xfrm rot="10800000">
          <a:off x="0" y="30880"/>
          <a:ext cx="7416824" cy="1885142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12E0D6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- добиться роста уровня общей эффективности деятельности предприятия за счет его кадрового потенциала, кадровых ресурсов, высокой производительности труда работников;</a:t>
          </a:r>
          <a:endParaRPr lang="ru-RU" sz="1600" b="1" kern="1200" dirty="0"/>
        </a:p>
      </dsp:txBody>
      <dsp:txXfrm rot="10800000">
        <a:off x="0" y="30880"/>
        <a:ext cx="7416824" cy="1224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D97B0-0E3F-4888-B95D-A03A8D33F47D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B02A2-B7B5-42BA-AB6C-928613BB42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662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B02A2-B7B5-42BA-AB6C-928613BB420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66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7.xml"/><Relationship Id="rId7" Type="http://schemas.openxmlformats.org/officeDocument/2006/relationships/image" Target="../media/image18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9.xml"/><Relationship Id="rId7" Type="http://schemas.openxmlformats.org/officeDocument/2006/relationships/image" Target="../media/image20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5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2.xml"/><Relationship Id="rId3" Type="http://schemas.openxmlformats.org/officeDocument/2006/relationships/diagramLayout" Target="../diagrams/layout21.xml"/><Relationship Id="rId7" Type="http://schemas.openxmlformats.org/officeDocument/2006/relationships/diagramData" Target="../diagrams/data22.xml"/><Relationship Id="rId12" Type="http://schemas.openxmlformats.org/officeDocument/2006/relationships/image" Target="../media/image23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1.xml"/><Relationship Id="rId10" Type="http://schemas.openxmlformats.org/officeDocument/2006/relationships/diagramColors" Target="../diagrams/colors22.xml"/><Relationship Id="rId4" Type="http://schemas.openxmlformats.org/officeDocument/2006/relationships/diagramQuickStyle" Target="../diagrams/quickStyle21.xml"/><Relationship Id="rId9" Type="http://schemas.openxmlformats.org/officeDocument/2006/relationships/diagramQuickStyle" Target="../diagrams/quickStyle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3.xml"/><Relationship Id="rId7" Type="http://schemas.openxmlformats.org/officeDocument/2006/relationships/image" Target="../media/image24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4.xml"/><Relationship Id="rId7" Type="http://schemas.openxmlformats.org/officeDocument/2006/relationships/image" Target="../media/image25.jpe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image" Target="../media/image5.png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microsoft.com/office/2007/relationships/hdphoto" Target="../media/hdphoto1.wdp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image" Target="../media/image7.png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19" Type="http://schemas.openxmlformats.org/officeDocument/2006/relationships/image" Target="../media/image5.png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diagramDrawing" Target="../diagrams/drawing10.xml"/><Relationship Id="rId3" Type="http://schemas.openxmlformats.org/officeDocument/2006/relationships/diagramLayout" Target="../diagrams/layout9.xml"/><Relationship Id="rId7" Type="http://schemas.openxmlformats.org/officeDocument/2006/relationships/image" Target="../media/image8.jpeg"/><Relationship Id="rId12" Type="http://schemas.openxmlformats.org/officeDocument/2006/relationships/diagramColors" Target="../diagrams/colors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11" Type="http://schemas.openxmlformats.org/officeDocument/2006/relationships/diagramQuickStyle" Target="../diagrams/quickStyle10.xml"/><Relationship Id="rId5" Type="http://schemas.openxmlformats.org/officeDocument/2006/relationships/diagramColors" Target="../diagrams/colors9.xml"/><Relationship Id="rId10" Type="http://schemas.openxmlformats.org/officeDocument/2006/relationships/diagramLayout" Target="../diagrams/layout10.xml"/><Relationship Id="rId4" Type="http://schemas.openxmlformats.org/officeDocument/2006/relationships/diagramQuickStyle" Target="../diagrams/quickStyle9.xml"/><Relationship Id="rId9" Type="http://schemas.openxmlformats.org/officeDocument/2006/relationships/diagramData" Target="../diagrams/data10.xml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diagramData" Target="../diagrams/data13.xml"/><Relationship Id="rId18" Type="http://schemas.openxmlformats.org/officeDocument/2006/relationships/image" Target="../media/image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17" Type="http://schemas.microsoft.com/office/2007/relationships/diagramDrawing" Target="../diagrams/drawing13.xml"/><Relationship Id="rId2" Type="http://schemas.openxmlformats.org/officeDocument/2006/relationships/image" Target="../media/image9.png"/><Relationship Id="rId16" Type="http://schemas.openxmlformats.org/officeDocument/2006/relationships/diagramColors" Target="../diagrams/colors1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openxmlformats.org/officeDocument/2006/relationships/diagramLayout" Target="../diagrams/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4.xml"/><Relationship Id="rId7" Type="http://schemas.openxmlformats.org/officeDocument/2006/relationships/image" Target="../media/image10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5.xml"/><Relationship Id="rId7" Type="http://schemas.openxmlformats.org/officeDocument/2006/relationships/image" Target="../media/image14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6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6.xml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8690" y="3212976"/>
            <a:ext cx="748883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«РАЗВИТИЕ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СИСТЕМЫ 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МАТЕРИАЛЬНОГО 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СТИМУЛИРОВАНИЯ 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РАБОТНИКОВ АО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«МОРДОВСКАЯ ИПОТЕЧНАЯ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КОРПОРАЦИЯ»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r="-175" b="19881"/>
          <a:stretch/>
        </p:blipFill>
        <p:spPr>
          <a:xfrm>
            <a:off x="4067944" y="168927"/>
            <a:ext cx="4605224" cy="215863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10" name="Половина рамки 9"/>
          <p:cNvSpPr/>
          <p:nvPr/>
        </p:nvSpPr>
        <p:spPr>
          <a:xfrm>
            <a:off x="33990" y="3089799"/>
            <a:ext cx="2736304" cy="2088232"/>
          </a:xfrm>
          <a:prstGeom prst="halfFrame">
            <a:avLst>
              <a:gd name="adj1" fmla="val 8785"/>
              <a:gd name="adj2" fmla="val 825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оловина рамки 11"/>
          <p:cNvSpPr/>
          <p:nvPr/>
        </p:nvSpPr>
        <p:spPr>
          <a:xfrm rot="10800000">
            <a:off x="6359121" y="4703557"/>
            <a:ext cx="2736304" cy="2088232"/>
          </a:xfrm>
          <a:prstGeom prst="halfFrame">
            <a:avLst>
              <a:gd name="adj1" fmla="val 8785"/>
              <a:gd name="adj2" fmla="val 825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5661247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spc="50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</a:rPr>
              <a:t>Автор работы:</a:t>
            </a:r>
            <a:br>
              <a:rPr lang="ru-RU" sz="1200" b="1" spc="50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</a:rPr>
            </a:br>
            <a:r>
              <a:rPr lang="ru-RU" sz="1200" b="1" spc="50" dirty="0" err="1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</a:rPr>
              <a:t>Крайнова</a:t>
            </a:r>
            <a:r>
              <a:rPr lang="ru-RU" sz="1200" b="1" spc="50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</a:rPr>
              <a:t> Н.А.</a:t>
            </a:r>
          </a:p>
          <a:p>
            <a:pPr algn="ctr"/>
            <a:r>
              <a:rPr lang="ru-RU" sz="1200" b="1" spc="50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</a:rPr>
              <a:t>Руководитель работы:</a:t>
            </a:r>
          </a:p>
          <a:p>
            <a:pPr algn="r"/>
            <a:r>
              <a:rPr lang="ru-RU" sz="1200" b="1" spc="50" dirty="0" err="1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</a:rPr>
              <a:t>канд.эконом.наук</a:t>
            </a:r>
            <a:r>
              <a:rPr lang="ru-RU" sz="1200" b="1" spc="50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00B050"/>
                </a:solidFill>
              </a:rPr>
              <a:t>, доц. Черкасова О.В.</a:t>
            </a:r>
            <a:endParaRPr lang="ru-RU" sz="1200" b="1" spc="50" dirty="0">
              <a:ln w="1143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7" name="Picture 10" descr="https://lh3.googleusercontent.com/p/AF1QipOmOci1G4_5hrJfED7KZiQpcUzQMszsgdjSl-SI=w600-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715" y="908718"/>
            <a:ext cx="2232248" cy="22322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42844" y="0"/>
            <a:ext cx="4572032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b="1" spc="50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</a:rPr>
              <a:t>Федеральное государственное бюджетное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b="1" spc="50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</a:rPr>
              <a:t>образовательное учреждение образования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b="1" spc="50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</a:rPr>
              <a:t>«Национальный исследовательский Мордовский 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b="1" spc="50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</a:rPr>
              <a:t>государственный университет им. Н.П. Огарева» </a:t>
            </a:r>
          </a:p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100" b="1" spc="50" dirty="0" smtClean="0">
                <a:ln w="1143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</a:rPr>
              <a:t>(ФГБОУ ВО «МГУ им. Н.П. Огарёва»)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МАТЕРИАЛЬНОЕ СТИМУЛИРОВАНИЕ</a:t>
            </a:r>
            <a:endParaRPr lang="ru-RU" sz="3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2060848"/>
            <a:ext cx="8229600" cy="36004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211201971"/>
              </p:ext>
            </p:extLst>
          </p:nvPr>
        </p:nvGraphicFramePr>
        <p:xfrm>
          <a:off x="179512" y="1124744"/>
          <a:ext cx="87849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6" name="Picture 4" descr="https://www.clipartmax.com/png/full/119-1199049_free-money-p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2976"/>
            <a:ext cx="2736304" cy="180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s://lh3.googleusercontent.com/p/AF1QipOmOci1G4_5hrJfED7KZiQpcUzQMszsgdjSl-SI=w600-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1145"/>
            <a:ext cx="1227614" cy="12276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99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www.clipartmax.com/png/full/119-1199049_free-money-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4767812"/>
            <a:ext cx="3168352" cy="209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 эффективности финансово-хозяйственной </a:t>
            </a:r>
            <a:r>
              <a:rPr lang="en-US" sz="2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 Общества для целей премирования</a:t>
            </a:r>
            <a:endParaRPr lang="ru-RU" sz="2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2060848"/>
            <a:ext cx="8229600" cy="36004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782715893"/>
              </p:ext>
            </p:extLst>
          </p:nvPr>
        </p:nvGraphicFramePr>
        <p:xfrm>
          <a:off x="28512" y="1196752"/>
          <a:ext cx="8999984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10" descr="https://lh3.googleusercontent.com/p/AF1QipOmOci1G4_5hrJfED7KZiQpcUzQMszsgdjSl-SI=w600-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890" y="41145"/>
            <a:ext cx="1227614" cy="12276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38119" y="1650866"/>
            <a:ext cx="1913601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Месяц</a:t>
            </a:r>
            <a:endParaRPr lang="ru-RU" sz="3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8907" y="3717032"/>
            <a:ext cx="172080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Квартал</a:t>
            </a:r>
            <a:endParaRPr lang="ru-RU" sz="3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8907" y="5812906"/>
            <a:ext cx="1720805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Год</a:t>
            </a:r>
            <a:endParaRPr lang="ru-RU" sz="3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000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Эффективность системы материального </a:t>
            </a:r>
            <a:br>
              <a:rPr lang="ru-RU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стимулирования в АО «МИК</a:t>
            </a: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7725544" cy="460648"/>
          </a:xfrm>
        </p:spPr>
        <p:txBody>
          <a:bodyPr/>
          <a:lstStyle/>
          <a:p>
            <a:r>
              <a:rPr lang="ru-RU" dirty="0" smtClean="0"/>
              <a:t>Динамика средней заработной платы без учета премий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117520"/>
              </p:ext>
            </p:extLst>
          </p:nvPr>
        </p:nvGraphicFramePr>
        <p:xfrm>
          <a:off x="107505" y="2276872"/>
          <a:ext cx="8928991" cy="367240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041917"/>
                <a:gridCol w="892720"/>
                <a:gridCol w="892720"/>
                <a:gridCol w="892720"/>
                <a:gridCol w="1148295"/>
                <a:gridCol w="1147396"/>
                <a:gridCol w="1147396"/>
                <a:gridCol w="765827"/>
              </a:tblGrid>
              <a:tr h="399708">
                <a:tc rowSpan="2">
                  <a:txBody>
                    <a:bodyPr/>
                    <a:lstStyle/>
                    <a:p>
                      <a:pPr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Показатель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2017 г.</a:t>
                      </a:r>
                    </a:p>
                    <a:p>
                      <a:pPr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(руб.)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2018 г.</a:t>
                      </a:r>
                    </a:p>
                    <a:p>
                      <a:pPr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(руб.)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2019 г.</a:t>
                      </a:r>
                    </a:p>
                    <a:p>
                      <a:pPr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(руб.)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Отклонение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03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Абс</a:t>
                      </a:r>
                      <a:r>
                        <a:rPr lang="ru-RU" sz="1100" dirty="0">
                          <a:effectLst/>
                        </a:rPr>
                        <a:t>. отклонение, тыс. руб.</a:t>
                      </a:r>
                    </a:p>
                    <a:p>
                      <a:pPr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2018 г. к 2017 г.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Темп прироста, %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Абс</a:t>
                      </a:r>
                      <a:r>
                        <a:rPr lang="ru-RU" sz="1100" dirty="0">
                          <a:effectLst/>
                        </a:rPr>
                        <a:t>. отклонение,</a:t>
                      </a:r>
                    </a:p>
                    <a:p>
                      <a:pPr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тыс. руб.</a:t>
                      </a:r>
                    </a:p>
                    <a:p>
                      <a:pPr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2019 г. к 2018 г.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Темп прироста, %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53464">
                <a:tc>
                  <a:txBody>
                    <a:bodyPr/>
                    <a:lstStyle/>
                    <a:p>
                      <a:pPr indent="-18034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Заместитель генерального директора/главный бухгалтер/начальник управления 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0005"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37 456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0005"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37 961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0005"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37 474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0005"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0,505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0005"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1,35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0005"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-0,487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0005"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-1,28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2532">
                <a:tc>
                  <a:txBody>
                    <a:bodyPr/>
                    <a:lstStyle/>
                    <a:p>
                      <a:pPr indent="-18034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Начальники отделов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0005"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27 351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0005"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27 480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0005"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28 271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0005"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0,129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0005"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0,47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0005"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0,791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0005"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2,88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857">
                <a:tc>
                  <a:txBody>
                    <a:bodyPr/>
                    <a:lstStyle/>
                    <a:p>
                      <a:pPr indent="-18034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Заместители начальников отделов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0005"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24 734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0005"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24 890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0005"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23 386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0005"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0,156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0005"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0,63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0005"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-1,504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0005"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-6,04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666">
                <a:tc>
                  <a:txBody>
                    <a:bodyPr/>
                    <a:lstStyle/>
                    <a:p>
                      <a:pPr indent="-18034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Главные специалисты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21 816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22 693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22 756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0,877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4,02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0,063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0,28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666">
                <a:tc>
                  <a:txBody>
                    <a:bodyPr/>
                    <a:lstStyle/>
                    <a:p>
                      <a:pPr indent="-18034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Ведущие специалисты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16 717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17 484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17 708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0,767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4,59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0,224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1,28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666">
                <a:tc>
                  <a:txBody>
                    <a:bodyPr/>
                    <a:lstStyle/>
                    <a:p>
                      <a:pPr indent="-18034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Старшие специалисты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11 798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12 977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13 153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1,179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9,99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0,176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1,36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97666">
                <a:tc>
                  <a:txBody>
                    <a:bodyPr/>
                    <a:lstStyle/>
                    <a:p>
                      <a:pPr indent="-18034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Специалисты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11 300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11 270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-11,3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-100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11,27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7857">
                <a:tc>
                  <a:txBody>
                    <a:bodyPr/>
                    <a:lstStyle/>
                    <a:p>
                      <a:pPr indent="-18034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Менеджер по продажам недвижимости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12 798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20 690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14 158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7,892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61,67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-6,532</a:t>
                      </a:r>
                      <a:endParaRPr lang="ru-RU" sz="110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-18034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-31,57</a:t>
                      </a:r>
                      <a:endParaRPr lang="ru-RU" sz="110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16445" marR="1644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" name="Picture 4" descr="https://yt3.ggpht.com/a/AATXAJxHqMMQDIx451IP4Xq9rFP13fQE6zZBERU3n5bQ=s900-c-k-c0x00ffffff-no-r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35" y="35491"/>
            <a:ext cx="1003786" cy="10037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19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Эффективность системы материального </a:t>
            </a:r>
            <a:br>
              <a:rPr lang="ru-RU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стимулирования в АО «МИК» </a:t>
            </a:r>
            <a:endParaRPr lang="ru-RU" sz="2800" dirty="0"/>
          </a:p>
        </p:txBody>
      </p:sp>
      <p:graphicFrame>
        <p:nvGraphicFramePr>
          <p:cNvPr id="7" name="Объект 6" descr="кенкенке" title="енкенк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946708133"/>
              </p:ext>
            </p:extLst>
          </p:nvPr>
        </p:nvGraphicFramePr>
        <p:xfrm>
          <a:off x="1" y="1681617"/>
          <a:ext cx="9144001" cy="505975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691679"/>
                <a:gridCol w="864096"/>
                <a:gridCol w="864096"/>
                <a:gridCol w="936104"/>
                <a:gridCol w="893739"/>
                <a:gridCol w="1067412"/>
                <a:gridCol w="847161"/>
                <a:gridCol w="1080120"/>
                <a:gridCol w="899594"/>
              </a:tblGrid>
              <a:tr h="16195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Показатель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indent="-130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2018 г. 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2019 г.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8318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Отклонение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8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Постоянная </a:t>
                      </a:r>
                      <a:endParaRPr lang="ru-RU" sz="800" b="1" dirty="0" smtClean="0">
                        <a:effectLst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часть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>
                          <a:effectLst/>
                        </a:rPr>
                        <a:t>(руб.)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Переменная</a:t>
                      </a:r>
                    </a:p>
                    <a:p>
                      <a:pPr marL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 часть</a:t>
                      </a:r>
                    </a:p>
                    <a:p>
                      <a:pPr marL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>
                          <a:effectLst/>
                        </a:rPr>
                        <a:t>(премия</a:t>
                      </a:r>
                      <a:r>
                        <a:rPr lang="ru-RU" sz="800" b="1" dirty="0" smtClean="0">
                          <a:effectLst/>
                        </a:rPr>
                        <a:t>)</a:t>
                      </a:r>
                    </a:p>
                    <a:p>
                      <a:pPr marL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>
                          <a:effectLst/>
                        </a:rPr>
                        <a:t>(руб.)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Итого</a:t>
                      </a:r>
                    </a:p>
                    <a:p>
                      <a:pPr marL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>
                          <a:effectLst/>
                        </a:rPr>
                        <a:t>(руб.)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Постоянная </a:t>
                      </a:r>
                    </a:p>
                    <a:p>
                      <a:pPr marL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часть </a:t>
                      </a:r>
                      <a:endParaRPr lang="ru-RU" sz="800" b="1" dirty="0" smtClean="0">
                        <a:effectLst/>
                      </a:endParaRPr>
                    </a:p>
                    <a:p>
                      <a:pPr marL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(</a:t>
                      </a:r>
                      <a:r>
                        <a:rPr lang="ru-RU" sz="800" b="1" dirty="0">
                          <a:effectLst/>
                        </a:rPr>
                        <a:t>руб.)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Переменная </a:t>
                      </a:r>
                      <a:endParaRPr lang="ru-RU" sz="800" b="1" dirty="0" smtClean="0">
                        <a:effectLst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часть </a:t>
                      </a:r>
                      <a:r>
                        <a:rPr lang="ru-RU" sz="800" b="1" dirty="0">
                          <a:effectLst/>
                        </a:rPr>
                        <a:t>(премия)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(руб.)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Итого </a:t>
                      </a:r>
                      <a:endParaRPr lang="ru-RU" sz="800" b="1" dirty="0" smtClean="0">
                        <a:effectLst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(</a:t>
                      </a:r>
                      <a:r>
                        <a:rPr lang="ru-RU" sz="800" b="1" dirty="0">
                          <a:effectLst/>
                        </a:rPr>
                        <a:t>руб.)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Абсолютное </a:t>
                      </a:r>
                      <a:endParaRPr lang="ru-RU" sz="800" b="1" dirty="0" smtClean="0">
                        <a:effectLst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отклонение,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 </a:t>
                      </a:r>
                      <a:r>
                        <a:rPr lang="ru-RU" sz="800" b="1" dirty="0">
                          <a:effectLst/>
                        </a:rPr>
                        <a:t>тыс. руб. </a:t>
                      </a:r>
                      <a:endParaRPr lang="ru-RU" sz="800" b="1" dirty="0" smtClean="0">
                        <a:effectLst/>
                      </a:endParaRP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2019 </a:t>
                      </a:r>
                      <a:r>
                        <a:rPr lang="ru-RU" sz="800" b="1" dirty="0">
                          <a:effectLst/>
                        </a:rPr>
                        <a:t>г. к 2018 г.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Темп</a:t>
                      </a:r>
                    </a:p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прироста, </a:t>
                      </a:r>
                      <a:r>
                        <a:rPr lang="ru-RU" sz="800" b="1" dirty="0">
                          <a:effectLst/>
                        </a:rPr>
                        <a:t>%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871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Заместитель генерального </a:t>
                      </a:r>
                      <a:endParaRPr lang="ru-RU" sz="800" b="1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effectLst/>
                        </a:rPr>
                        <a:t>директора</a:t>
                      </a:r>
                      <a:r>
                        <a:rPr lang="ru-RU" sz="800" b="1" dirty="0">
                          <a:effectLst/>
                        </a:rPr>
                        <a:t>/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главный бухгалтер/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начальник управления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1 252 704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</a:rPr>
                        <a:t>2 043 631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</a:rPr>
                        <a:t>3 298 335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</a:rPr>
                        <a:t>1 236 636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</a:rPr>
                        <a:t>2 399 282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</a:rPr>
                        <a:t>3 635 918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</a:rPr>
                        <a:t>337,583</a:t>
                      </a:r>
                      <a:endParaRPr lang="ru-RU" sz="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</a:rPr>
                        <a:t>10,23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87">
                <a:tc>
                  <a:txBody>
                    <a:bodyPr/>
                    <a:lstStyle/>
                    <a:p>
                      <a:pPr marL="0" algn="l" defTabSz="914400" rtl="0" eaLnBrk="1" latinLnBrk="1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Начальники отделов</a:t>
                      </a: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</a:rPr>
                        <a:t>2 418 272</a:t>
                      </a:r>
                      <a:endParaRPr lang="ru-RU" sz="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</a:rPr>
                        <a:t>3 808 474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</a:rPr>
                        <a:t>6 226 746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</a:rPr>
                        <a:t>2 487 846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</a:rPr>
                        <a:t>4 779 481</a:t>
                      </a:r>
                      <a:endParaRPr lang="ru-RU" sz="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</a:rPr>
                        <a:t>7 267 327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</a:rPr>
                        <a:t>1 040,581</a:t>
                      </a:r>
                      <a:endParaRPr lang="ru-RU" sz="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</a:rPr>
                        <a:t>16,71</a:t>
                      </a:r>
                      <a:endParaRPr lang="ru-RU" sz="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062">
                <a:tc>
                  <a:txBody>
                    <a:bodyPr/>
                    <a:lstStyle/>
                    <a:p>
                      <a:pPr marL="0" algn="l" defTabSz="914400" rtl="0" eaLnBrk="1" latinLnBrk="1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Заместители начальников </a:t>
                      </a:r>
                      <a:endParaRPr lang="ru-RU" sz="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1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отделов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</a:rPr>
                        <a:t>547 601</a:t>
                      </a:r>
                      <a:endParaRPr lang="ru-RU" sz="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</a:rPr>
                        <a:t>760 731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</a:rPr>
                        <a:t>1 408 332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</a:rPr>
                        <a:t>467 729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</a:rPr>
                        <a:t>932 371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</a:rPr>
                        <a:t>1 400 100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</a:rPr>
                        <a:t>-8,232</a:t>
                      </a:r>
                      <a:endParaRPr lang="ru-RU" sz="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</a:rPr>
                        <a:t>0,58</a:t>
                      </a:r>
                      <a:endParaRPr lang="ru-RU" sz="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87">
                <a:tc>
                  <a:txBody>
                    <a:bodyPr/>
                    <a:lstStyle/>
                    <a:p>
                      <a:pPr marL="0" algn="l" defTabSz="914400" rtl="0" eaLnBrk="1" latinLnBrk="1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Главные специалисты</a:t>
                      </a: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</a:rPr>
                        <a:t>3 744 358</a:t>
                      </a:r>
                      <a:endParaRPr lang="ru-RU" sz="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</a:rPr>
                        <a:t>5 663 127</a:t>
                      </a:r>
                      <a:endParaRPr lang="ru-RU" sz="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</a:rPr>
                        <a:t>9 407 485</a:t>
                      </a:r>
                      <a:endParaRPr lang="ru-RU" sz="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</a:rPr>
                        <a:t>3 554 457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</a:rPr>
                        <a:t>6 820 758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</a:rPr>
                        <a:t>10 375 215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</a:rPr>
                        <a:t>967 730</a:t>
                      </a:r>
                      <a:endParaRPr lang="ru-RU" sz="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</a:rPr>
                        <a:t>10,29</a:t>
                      </a:r>
                      <a:endParaRPr lang="ru-RU" sz="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687">
                <a:tc>
                  <a:txBody>
                    <a:bodyPr/>
                    <a:lstStyle/>
                    <a:p>
                      <a:pPr marL="0" algn="l" defTabSz="914400" rtl="0" eaLnBrk="1" latinLnBrk="1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Ведущие специалисты</a:t>
                      </a: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</a:rPr>
                        <a:t>4 039 001</a:t>
                      </a:r>
                      <a:endParaRPr lang="ru-RU" sz="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</a:rPr>
                        <a:t>6 204 052</a:t>
                      </a:r>
                      <a:endParaRPr lang="ru-RU" sz="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</a:rPr>
                        <a:t>10 243 052</a:t>
                      </a:r>
                      <a:endParaRPr lang="ru-RU" sz="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</a:rPr>
                        <a:t>2 727 041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</a:rPr>
                        <a:t>6 030 269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</a:rPr>
                        <a:t>8 757 310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</a:rPr>
                        <a:t>-1 485,742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</a:rPr>
                        <a:t>-14,50</a:t>
                      </a:r>
                      <a:endParaRPr lang="ru-RU" sz="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730">
                <a:tc>
                  <a:txBody>
                    <a:bodyPr/>
                    <a:lstStyle/>
                    <a:p>
                      <a:pPr marL="0" algn="l" defTabSz="914400" rtl="0" eaLnBrk="1" latinLnBrk="1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Старшие специалисты</a:t>
                      </a: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</a:rPr>
                        <a:t>142 754</a:t>
                      </a:r>
                      <a:endParaRPr lang="ru-RU" sz="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</a:rPr>
                        <a:t>240 832</a:t>
                      </a:r>
                      <a:endParaRPr lang="ru-RU" sz="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</a:rPr>
                        <a:t>383 586</a:t>
                      </a:r>
                      <a:endParaRPr lang="ru-RU" sz="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</a:rPr>
                        <a:t>144 678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</a:rPr>
                        <a:t>293 551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</a:rPr>
                        <a:t>438 229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</a:rPr>
                        <a:t>54,643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</a:rPr>
                        <a:t>14,25</a:t>
                      </a:r>
                      <a:endParaRPr lang="ru-RU" sz="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730">
                <a:tc>
                  <a:txBody>
                    <a:bodyPr/>
                    <a:lstStyle/>
                    <a:p>
                      <a:pPr marL="0" algn="r" defTabSz="914400" rtl="0" eaLnBrk="1" latinLnBrk="1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Специалисты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</a:rPr>
                        <a:t>-</a:t>
                      </a:r>
                      <a:endParaRPr lang="ru-RU" sz="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</a:rPr>
                        <a:t>-</a:t>
                      </a:r>
                      <a:endParaRPr lang="ru-RU" sz="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</a:rPr>
                        <a:t>-</a:t>
                      </a:r>
                      <a:endParaRPr lang="ru-RU" sz="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</a:rPr>
                        <a:t>157 777</a:t>
                      </a:r>
                      <a:endParaRPr lang="ru-RU" sz="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</a:rPr>
                        <a:t>207 563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</a:rPr>
                        <a:t>365 340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</a:rPr>
                        <a:t>365,340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</a:rPr>
                        <a:t>-</a:t>
                      </a:r>
                      <a:endParaRPr lang="ru-RU" sz="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923">
                <a:tc>
                  <a:txBody>
                    <a:bodyPr/>
                    <a:lstStyle/>
                    <a:p>
                      <a:pPr marL="0" algn="l" defTabSz="914400" rtl="0" eaLnBrk="1" latinLnBrk="1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Менеджер по продажам </a:t>
                      </a:r>
                      <a:endParaRPr lang="ru-RU" sz="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1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Недвижимости</a:t>
                      </a:r>
                      <a:endParaRPr lang="ru-RU" sz="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</a:rPr>
                        <a:t>389 943</a:t>
                      </a:r>
                      <a:endParaRPr lang="ru-RU" sz="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</a:rPr>
                        <a:t>725 108</a:t>
                      </a:r>
                      <a:endParaRPr lang="ru-RU" sz="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</a:rPr>
                        <a:t>1 115 051</a:t>
                      </a:r>
                      <a:endParaRPr lang="ru-RU" sz="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</a:rPr>
                        <a:t>538 022</a:t>
                      </a:r>
                      <a:endParaRPr lang="ru-RU" sz="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>
                          <a:effectLst/>
                        </a:rPr>
                        <a:t>1 288 433</a:t>
                      </a:r>
                      <a:endParaRPr lang="ru-RU" sz="800" b="1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</a:rPr>
                        <a:t>1 826 455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</a:rPr>
                        <a:t>711,404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>
                          <a:effectLst/>
                        </a:rPr>
                        <a:t>63,80</a:t>
                      </a:r>
                      <a:endParaRPr lang="ru-RU" sz="800" b="1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6104" marR="46104" marT="0" marB="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60648"/>
          </a:xfrm>
        </p:spPr>
        <p:txBody>
          <a:bodyPr/>
          <a:lstStyle/>
          <a:p>
            <a:pPr algn="ctr"/>
            <a:r>
              <a:rPr lang="ru-RU" sz="1800" dirty="0"/>
              <a:t>Динамика повышения заработной платы (ФОТ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pic>
        <p:nvPicPr>
          <p:cNvPr id="9" name="Picture 4" descr="https://yt3.ggpht.com/a/AATXAJxHqMMQDIx451IP4Xq9rFP13fQE6zZBERU3n5bQ=s900-c-k-c0x00ffffff-no-r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635" y="35491"/>
            <a:ext cx="1003786" cy="10037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08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Эффективность системы материального </a:t>
            </a:r>
            <a:br>
              <a:rPr lang="ru-RU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стимулирования в АО «МИК</a:t>
            </a:r>
            <a:r>
              <a:rPr lang="ru-RU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683018618"/>
              </p:ext>
            </p:extLst>
          </p:nvPr>
        </p:nvGraphicFramePr>
        <p:xfrm>
          <a:off x="395536" y="1844824"/>
          <a:ext cx="818699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4" descr="https://3.bp.blogspot.com/-nfsfPcl7Ics/WiuAIiLStcI/AAAAAAAAAWM/E5V22LNWhq4h4tYOxi3j-bhjGd9ZKRDlgCLcBGAs/s1600/clipboardclearbackground_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88840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76064"/>
          </a:xfrm>
        </p:spPr>
        <p:txBody>
          <a:bodyPr/>
          <a:lstStyle/>
          <a:p>
            <a:pPr algn="ctr"/>
            <a:r>
              <a:rPr lang="ru-RU" sz="1800" b="1" dirty="0" smtClean="0"/>
              <a:t>МЕТОДИКА АНКЕТИРОВАНИЯ</a:t>
            </a:r>
            <a:endParaRPr lang="ru-RU" sz="1800" b="1" dirty="0"/>
          </a:p>
        </p:txBody>
      </p:sp>
      <p:pic>
        <p:nvPicPr>
          <p:cNvPr id="16" name="Picture 10" descr="https://lh3.googleusercontent.com/p/AF1QipOmOci1G4_5hrJfED7KZiQpcUzQMszsgdjSl-SI=w600-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386" y="44624"/>
            <a:ext cx="1227614" cy="12276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32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SWOT-анализ АО «МИК» 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5950594"/>
              </p:ext>
            </p:extLst>
          </p:nvPr>
        </p:nvGraphicFramePr>
        <p:xfrm>
          <a:off x="35496" y="1196900"/>
          <a:ext cx="9036496" cy="541286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411760"/>
                <a:gridCol w="3425866"/>
                <a:gridCol w="3198870"/>
              </a:tblGrid>
              <a:tr h="165603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СТРАТЕГИЯ СТРОИТЕЛЬСТВА </a:t>
                      </a:r>
                      <a:b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ЖИЛЬЯ СТАНДАРТНОГО ТИПА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70" marR="67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ВОЗМОЖНОСТИ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Перспективы развития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новых 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законодательных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условиях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Участие в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государственных программах, например, </a:t>
                      </a:r>
                      <a:endParaRPr lang="ru-RU" sz="105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расселению из ветхого жилья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Клиенты компании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многочисленный средний 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среднего уровня жизни класс 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жителей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республики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70" marR="67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УГРОЗЫ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r>
                        <a:rPr lang="ru-RU" sz="105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Появление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рынке строительства МКД новых </a:t>
                      </a:r>
                      <a:endParaRPr lang="ru-RU" sz="105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конкурентов 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Недостаточное качество выполнения </a:t>
                      </a:r>
                      <a:endParaRPr lang="ru-RU" sz="105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строительно-монтажных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Появление клиентов (покупателей) с невысоким </a:t>
                      </a:r>
                      <a:endParaRPr lang="ru-RU" sz="105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уровнем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доходов, желающих любыми 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способами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получить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уменьшение стоимости 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приобретенного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жилья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(в том числе путем предъявления </a:t>
                      </a:r>
                      <a:endParaRPr lang="ru-RU" sz="105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претензий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качеству приобретенного жилья)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70" marR="67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211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СИЛЬНЫЕ СТОРОНЫ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Выручка компании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растет темпами выше темпов инфляции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Доступные цены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Профессиональный штат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70" marR="67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Усилить конкурентную позицию за счет высококвалифицированных кадров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Повысить лояльность персонала возможно посредством улучшения системы управления и системы материального стимулирования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70" marR="67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Ухудшение экономической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ситуации в стране, </a:t>
                      </a:r>
                      <a:endParaRPr lang="ru-RU" sz="105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инфляция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снижение доходов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полная удовлетворенность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персонала </a:t>
                      </a:r>
                      <a:endParaRPr lang="ru-RU" sz="105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заработной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платой и системой 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мотивации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материальной и моральной)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Напряженный социально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-психологический </a:t>
                      </a:r>
                      <a:endParaRPr lang="ru-RU" sz="105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климат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коллективе, связанный с возможным </a:t>
                      </a:r>
                      <a:endParaRPr lang="ru-RU" sz="105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принятием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решения по оптимизации численности/штата сотрудников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70" marR="67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471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СЛАБЫЕ СТОРОНЫ</a:t>
                      </a:r>
                    </a:p>
                    <a:p>
                      <a:pPr marL="228600" indent="-2286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Компания имеет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невысокий </a:t>
                      </a:r>
                      <a:endParaRPr lang="ru-RU" sz="105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платежеспособности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</a:t>
                      </a:r>
                      <a:endParaRPr lang="ru-RU" sz="105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финансовой устойчивости из-за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высокой кредиторской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задолженности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Имеющая формальный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характер </a:t>
                      </a:r>
                      <a:endParaRPr lang="ru-RU" sz="105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материальной мотивации </a:t>
                      </a:r>
                      <a:endParaRPr lang="ru-RU" sz="105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персонала 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Напряженный социально-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психологический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климат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 Отсутствие карьерного роста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среди младшего и среднего звена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70" marR="67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Совершенствовать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систему премирования </a:t>
                      </a:r>
                      <a:endParaRPr lang="ru-RU" sz="105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работников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Оптимизировать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систему премирования </a:t>
                      </a:r>
                      <a:endParaRPr lang="ru-RU" sz="105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менеджеров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продажам 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недвижимости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ru-RU" sz="105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Оптимизировать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организационную культуру </a:t>
                      </a:r>
                      <a:endParaRPr lang="ru-RU" sz="105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 по совершенствованию </a:t>
                      </a:r>
                      <a:endParaRPr lang="ru-RU" sz="105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внутрифирменной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социальной политики, 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укрепление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корпоративного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духа)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70" marR="67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Значительная угроза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что связано с </a:t>
                      </a:r>
                      <a:endParaRPr lang="ru-RU" sz="105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необходимостью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принятия решения по </a:t>
                      </a:r>
                      <a:endParaRPr lang="ru-RU" sz="105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оптимизации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затрат, в том числе по оптимизации численности/штата сотрудников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 затрат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организационно-штатные </a:t>
                      </a:r>
                      <a:endParaRPr lang="ru-RU" sz="105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связанные с предполагаемым </a:t>
                      </a:r>
                      <a:endParaRPr lang="ru-RU" sz="105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сокращением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численности/штата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</a:t>
                      </a:r>
                      <a:r>
                        <a:rPr lang="ru-RU" sz="10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Потеря высококвалифицированных </a:t>
                      </a:r>
                      <a:r>
                        <a:rPr lang="ru-RU" sz="10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работников</a:t>
                      </a:r>
                      <a:endParaRPr lang="ru-RU" sz="105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770" marR="677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10" descr="https://lh3.googleusercontent.com/p/AF1QipOmOci1G4_5hrJfED7KZiQpcUzQMszsgdjSl-SI=w600-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411" y="41145"/>
            <a:ext cx="1227614" cy="12276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SWOT-анализ АО «МИК»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819696174"/>
              </p:ext>
            </p:extLst>
          </p:nvPr>
        </p:nvGraphicFramePr>
        <p:xfrm>
          <a:off x="0" y="1142984"/>
          <a:ext cx="91440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10" descr="https://lh3.googleusercontent.com/p/AF1QipOmOci1G4_5hrJfED7KZiQpcUzQMszsgdjSl-SI=w600-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1145"/>
            <a:ext cx="1227614" cy="12276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46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432153"/>
              </p:ext>
            </p:extLst>
          </p:nvPr>
        </p:nvGraphicFramePr>
        <p:xfrm>
          <a:off x="0" y="1052735"/>
          <a:ext cx="9143999" cy="5787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Предложения по </a:t>
            </a:r>
            <a:r>
              <a:rPr lang="ru-RU" sz="300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совершенствованию </a:t>
            </a:r>
            <a:r>
              <a:rPr lang="ru-RU" sz="300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sz="300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00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системы </a:t>
            </a:r>
            <a:r>
              <a:rPr lang="ru-RU" sz="3000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материальной </a:t>
            </a:r>
            <a:r>
              <a:rPr lang="ru-RU" sz="300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мотивации</a:t>
            </a:r>
            <a:endParaRPr lang="ru-RU" sz="3000" dirty="0">
              <a:ln w="18000">
                <a:solidFill>
                  <a:srgbClr val="FF00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89748880"/>
              </p:ext>
            </p:extLst>
          </p:nvPr>
        </p:nvGraphicFramePr>
        <p:xfrm>
          <a:off x="0" y="1556792"/>
          <a:ext cx="9144000" cy="4812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170" name="Picture 2" descr="http://mb30.ru/images/site/news/2019-02-21/success1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2008"/>
            <a:ext cx="1118490" cy="10527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11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891942"/>
          </a:xfrm>
        </p:spPr>
        <p:txBody>
          <a:bodyPr/>
          <a:lstStyle/>
          <a:p>
            <a:r>
              <a:rPr lang="en-US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ERP</a:t>
            </a:r>
            <a: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– </a:t>
            </a:r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автоматизированная</a:t>
            </a:r>
            <a:r>
              <a:rPr lang="ru-RU" sz="4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система </a:t>
            </a:r>
            <a:b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4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управления предприятием</a:t>
            </a:r>
            <a:endParaRPr lang="ru-RU" sz="2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155398"/>
              </p:ext>
            </p:extLst>
          </p:nvPr>
        </p:nvGraphicFramePr>
        <p:xfrm>
          <a:off x="107504" y="1124744"/>
          <a:ext cx="388843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619830"/>
              </p:ext>
            </p:extLst>
          </p:nvPr>
        </p:nvGraphicFramePr>
        <p:xfrm>
          <a:off x="4211960" y="3140968"/>
          <a:ext cx="4752528" cy="3384414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3080949"/>
                <a:gridCol w="1671579"/>
              </a:tblGrid>
              <a:tr h="752092">
                <a:tc>
                  <a:txBody>
                    <a:bodyPr/>
                    <a:lstStyle/>
                    <a:p>
                      <a:pPr marL="457200" indent="-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Мероприятия</a:t>
                      </a:r>
                      <a:endParaRPr lang="ru-RU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Стоимость</a:t>
                      </a:r>
                      <a:r>
                        <a:rPr lang="ru-RU" sz="1400" dirty="0" smtClean="0">
                          <a:effectLst/>
                        </a:rPr>
                        <a:t>,</a:t>
                      </a:r>
                      <a:br>
                        <a:rPr lang="ru-RU" sz="1400" dirty="0" smtClean="0">
                          <a:effectLst/>
                        </a:rPr>
                      </a:b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тыс. руб.</a:t>
                      </a:r>
                      <a:endParaRPr lang="ru-RU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092">
                <a:tc>
                  <a:txBody>
                    <a:bodyPr/>
                    <a:lstStyle/>
                    <a:p>
                      <a:pPr marL="457200" indent="-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Закупка программного </a:t>
                      </a:r>
                      <a:endParaRPr lang="ru-RU" sz="1400" dirty="0" smtClean="0">
                        <a:effectLst/>
                      </a:endParaRPr>
                    </a:p>
                    <a:p>
                      <a:pPr marL="457200" indent="-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продукта </a:t>
                      </a:r>
                      <a:r>
                        <a:rPr lang="ru-RU" sz="1400" dirty="0">
                          <a:effectLst/>
                        </a:rPr>
                        <a:t>– </a:t>
                      </a:r>
                      <a:r>
                        <a:rPr lang="en-US" sz="1400" dirty="0">
                          <a:effectLst/>
                        </a:rPr>
                        <a:t>ERP</a:t>
                      </a:r>
                      <a:r>
                        <a:rPr lang="ru-RU" sz="1400" dirty="0">
                          <a:effectLst/>
                        </a:rPr>
                        <a:t>-системы</a:t>
                      </a:r>
                      <a:endParaRPr lang="ru-RU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1 000</a:t>
                      </a:r>
                      <a:endParaRPr lang="ru-RU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092">
                <a:tc>
                  <a:txBody>
                    <a:bodyPr/>
                    <a:lstStyle/>
                    <a:p>
                      <a:pPr marL="457200" indent="-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Внедрение, интеграция </a:t>
                      </a:r>
                      <a:r>
                        <a:rPr lang="en-US" sz="1400" dirty="0">
                          <a:effectLst/>
                        </a:rPr>
                        <a:t>ERP</a:t>
                      </a:r>
                      <a:r>
                        <a:rPr lang="ru-RU" sz="1400" dirty="0">
                          <a:effectLst/>
                        </a:rPr>
                        <a:t> - системы</a:t>
                      </a:r>
                      <a:endParaRPr lang="ru-RU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2 250</a:t>
                      </a:r>
                      <a:endParaRPr lang="ru-RU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092">
                <a:tc>
                  <a:txBody>
                    <a:bodyPr/>
                    <a:lstStyle/>
                    <a:p>
                      <a:pPr marL="457200" indent="-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Адаптация рабочего места и обучение персонала</a:t>
                      </a:r>
                      <a:endParaRPr lang="ru-RU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750</a:t>
                      </a:r>
                      <a:endParaRPr lang="ru-RU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046">
                <a:tc>
                  <a:txBody>
                    <a:bodyPr/>
                    <a:lstStyle/>
                    <a:p>
                      <a:pPr marL="457200" indent="-180340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Всего:</a:t>
                      </a:r>
                      <a:endParaRPr lang="ru-RU" sz="12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18034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4 000</a:t>
                      </a:r>
                      <a:endParaRPr lang="ru-RU" sz="12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11960" y="2852936"/>
            <a:ext cx="4824536" cy="2308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900" b="1" dirty="0"/>
              <a:t>Ориентировочные затраты на внедрение </a:t>
            </a:r>
            <a:r>
              <a:rPr lang="en-US" sz="900" b="1" dirty="0"/>
              <a:t>ERP</a:t>
            </a:r>
            <a:r>
              <a:rPr lang="ru-RU" sz="900" b="1" dirty="0"/>
              <a:t>-системы составят 4 000 тыс. </a:t>
            </a:r>
            <a:r>
              <a:rPr lang="ru-RU" sz="900" b="1" dirty="0" smtClean="0"/>
              <a:t>руб</a:t>
            </a:r>
            <a:r>
              <a:rPr lang="ru-RU" sz="900" b="1" dirty="0"/>
              <a:t>.</a:t>
            </a:r>
          </a:p>
        </p:txBody>
      </p:sp>
      <p:pic>
        <p:nvPicPr>
          <p:cNvPr id="8196" name="Picture 4" descr="https://www.nikkosoft.cl/wp-content/uploads/2018/02/ERP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8" r="21830"/>
          <a:stretch/>
        </p:blipFill>
        <p:spPr bwMode="auto">
          <a:xfrm>
            <a:off x="6338942" y="1124744"/>
            <a:ext cx="1517660" cy="152929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lh3.googleusercontent.com/p/AF1QipOmOci1G4_5hrJfED7KZiQpcUzQMszsgdjSl-SI=w600-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890" y="44624"/>
            <a:ext cx="1227614" cy="12276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23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Социальная эффективность</a:t>
            </a:r>
            <a:br>
              <a:rPr lang="ru-RU" sz="35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5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внедряемых изменений: </a:t>
            </a:r>
            <a:endParaRPr lang="ru-RU" sz="350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682637"/>
              </p:ext>
            </p:extLst>
          </p:nvPr>
        </p:nvGraphicFramePr>
        <p:xfrm>
          <a:off x="1619672" y="1124744"/>
          <a:ext cx="74168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657" y="44624"/>
            <a:ext cx="1407999" cy="1358422"/>
          </a:xfrm>
          <a:prstGeom prst="rect">
            <a:avLst/>
          </a:prstGeom>
        </p:spPr>
      </p:pic>
      <p:pic>
        <p:nvPicPr>
          <p:cNvPr id="8" name="Picture 10" descr="https://lh3.googleusercontent.com/p/AF1QipOmOci1G4_5hrJfED7KZiQpcUzQMszsgdjSl-SI=w600-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" y="4433633"/>
            <a:ext cx="1227614" cy="12276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09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48131072"/>
              </p:ext>
            </p:extLst>
          </p:nvPr>
        </p:nvGraphicFramePr>
        <p:xfrm>
          <a:off x="179512" y="1268760"/>
          <a:ext cx="8856984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:p14="http://schemas.microsoft.com/office/powerpoint/2010/main" val="3985982138"/>
              </p:ext>
            </p:extLst>
          </p:nvPr>
        </p:nvGraphicFramePr>
        <p:xfrm>
          <a:off x="251520" y="2420888"/>
          <a:ext cx="8784976" cy="1465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531849495"/>
              </p:ext>
            </p:extLst>
          </p:nvPr>
        </p:nvGraphicFramePr>
        <p:xfrm>
          <a:off x="251520" y="4005064"/>
          <a:ext cx="8784976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013955780"/>
              </p:ext>
            </p:extLst>
          </p:nvPr>
        </p:nvGraphicFramePr>
        <p:xfrm>
          <a:off x="395536" y="4869160"/>
          <a:ext cx="8568952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1264007980"/>
              </p:ext>
            </p:extLst>
          </p:nvPr>
        </p:nvGraphicFramePr>
        <p:xfrm>
          <a:off x="179512" y="5661248"/>
          <a:ext cx="8964488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pic>
        <p:nvPicPr>
          <p:cNvPr id="26" name="Рисунок 2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0" y="4869160"/>
            <a:ext cx="908720" cy="908720"/>
          </a:xfrm>
          <a:prstGeom prst="rect">
            <a:avLst/>
          </a:prstGeom>
        </p:spPr>
      </p:pic>
      <p:sp>
        <p:nvSpPr>
          <p:cNvPr id="28" name="Заголовок 27"/>
          <p:cNvSpPr>
            <a:spLocks noGrp="1"/>
          </p:cNvSpPr>
          <p:nvPr>
            <p:ph type="title"/>
          </p:nvPr>
        </p:nvSpPr>
        <p:spPr>
          <a:xfrm>
            <a:off x="-14630" y="1196752"/>
            <a:ext cx="9144000" cy="106951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42910" y="142852"/>
            <a:ext cx="57246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ИССЛЕДОВАНИЕ</a:t>
            </a:r>
          </a:p>
          <a:p>
            <a:r>
              <a:rPr lang="ru-RU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</a:t>
            </a:r>
            <a:endParaRPr lang="ru-RU" dirty="0"/>
          </a:p>
        </p:txBody>
      </p:sp>
      <p:pic>
        <p:nvPicPr>
          <p:cNvPr id="12" name="Picture 10" descr="https://lh3.googleusercontent.com/p/AF1QipOmOci1G4_5hrJfED7KZiQpcUzQMszsgdjSl-SI=w600-k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1145"/>
            <a:ext cx="1227614" cy="12276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39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ru-RU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10" descr="https://lh3.googleusercontent.com/p/AF1QipOmOci1G4_5hrJfED7KZiQpcUzQMszsgdjSl-SI=w600-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0768"/>
            <a:ext cx="2304256" cy="230425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" r="-175" b="19881"/>
          <a:stretch/>
        </p:blipFill>
        <p:spPr>
          <a:xfrm>
            <a:off x="4538776" y="89070"/>
            <a:ext cx="4605224" cy="215863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739402792"/>
              </p:ext>
            </p:extLst>
          </p:nvPr>
        </p:nvGraphicFramePr>
        <p:xfrm>
          <a:off x="17124" y="116632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118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3347610"/>
            <a:ext cx="4680520" cy="35103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оловина рамки 4"/>
          <p:cNvSpPr/>
          <p:nvPr/>
        </p:nvSpPr>
        <p:spPr>
          <a:xfrm>
            <a:off x="179512" y="1268760"/>
            <a:ext cx="2736304" cy="2088232"/>
          </a:xfrm>
          <a:prstGeom prst="halfFrame">
            <a:avLst>
              <a:gd name="adj1" fmla="val 8785"/>
              <a:gd name="adj2" fmla="val 825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оловина рамки 5"/>
          <p:cNvSpPr/>
          <p:nvPr/>
        </p:nvSpPr>
        <p:spPr>
          <a:xfrm rot="10800000">
            <a:off x="6228184" y="4581128"/>
            <a:ext cx="2736304" cy="2088232"/>
          </a:xfrm>
          <a:prstGeom prst="halfFrame">
            <a:avLst>
              <a:gd name="adj1" fmla="val 8785"/>
              <a:gd name="adj2" fmla="val 825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971600" y="2420888"/>
            <a:ext cx="748883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10" descr="https://lh3.googleusercontent.com/p/AF1QipOmOci1G4_5hrJfED7KZiQpcUzQMszsgdjSl-SI=w600-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0574"/>
            <a:ext cx="1227614" cy="12276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78"/>
            <a:ext cx="7452320" cy="1069514"/>
          </a:xfrm>
        </p:spPr>
        <p:txBody>
          <a:bodyPr/>
          <a:lstStyle/>
          <a:p>
            <a:pPr algn="ctr"/>
            <a:r>
              <a:rPr lang="ru-RU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МОТИВАЦИЯ ПЕРСОНАЛА</a:t>
            </a:r>
            <a:endParaRPr lang="ru-RU" dirty="0">
              <a:ln w="18000">
                <a:solidFill>
                  <a:srgbClr val="C00000"/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8291012"/>
              </p:ext>
            </p:extLst>
          </p:nvPr>
        </p:nvGraphicFramePr>
        <p:xfrm>
          <a:off x="107504" y="1139652"/>
          <a:ext cx="288032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Двойная стрелка вверх/вниз 7"/>
          <p:cNvSpPr/>
          <p:nvPr/>
        </p:nvSpPr>
        <p:spPr>
          <a:xfrm>
            <a:off x="1043608" y="3214686"/>
            <a:ext cx="1008112" cy="1428760"/>
          </a:xfrm>
          <a:prstGeom prst="upDown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004794224"/>
              </p:ext>
            </p:extLst>
          </p:nvPr>
        </p:nvGraphicFramePr>
        <p:xfrm>
          <a:off x="2915816" y="1139652"/>
          <a:ext cx="6228184" cy="2721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946801271"/>
              </p:ext>
            </p:extLst>
          </p:nvPr>
        </p:nvGraphicFramePr>
        <p:xfrm>
          <a:off x="2987824" y="2780928"/>
          <a:ext cx="598014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4100" name="Picture 4" descr="https://avatars.mds.yandex.net/get-dialogs/1525540/2d707d64150755a22bd2/ori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751" y="4797152"/>
            <a:ext cx="1851112" cy="185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s://lh3.googleusercontent.com/p/AF1QipOmOci1G4_5hrJfED7KZiQpcUzQMszsgdjSl-SI=w600-k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1145"/>
            <a:ext cx="1227614" cy="12276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44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5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ГЛАВНЫЕ ЗАДАЧИ СИСТЕМЫ </a:t>
            </a:r>
            <a:br>
              <a:rPr lang="ru-RU" sz="35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5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МОТИВАЦИИ</a:t>
            </a:r>
            <a:endParaRPr lang="ru-RU" sz="35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166071"/>
              </p:ext>
            </p:extLst>
          </p:nvPr>
        </p:nvGraphicFramePr>
        <p:xfrm>
          <a:off x="1619672" y="1000108"/>
          <a:ext cx="7416824" cy="4589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32" name="Picture 12" descr="https://yt3.ggpht.com/a/AATXAJyWF-yAZAr5KaBf0QGGkiqI2XpMMXSLQNeRFGs6NQ=s900-c-k-c0xffffffff-no-rj-m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9" t="6187" r="11168" b="13167"/>
          <a:stretch/>
        </p:blipFill>
        <p:spPr bwMode="auto">
          <a:xfrm>
            <a:off x="-11896" y="116632"/>
            <a:ext cx="1619673" cy="15512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43530902"/>
              </p:ext>
            </p:extLst>
          </p:nvPr>
        </p:nvGraphicFramePr>
        <p:xfrm>
          <a:off x="0" y="5589240"/>
          <a:ext cx="9144000" cy="1233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8" name="Picture 10" descr="https://lh3.googleusercontent.com/p/AF1QipOmOci1G4_5hrJfED7KZiQpcUzQMszsgdjSl-SI=w600-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" y="4433633"/>
            <a:ext cx="1227614" cy="12276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33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2195736" y="3140968"/>
            <a:ext cx="6563072" cy="414786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://jnk13.ru/data/site_images/ipotek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214290"/>
            <a:ext cx="3214710" cy="10001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6" name="Прямоугольник 5"/>
          <p:cNvSpPr/>
          <p:nvPr/>
        </p:nvSpPr>
        <p:spPr>
          <a:xfrm>
            <a:off x="107504" y="836712"/>
            <a:ext cx="1368152" cy="8309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/>
              <a:t>АО </a:t>
            </a:r>
            <a:r>
              <a:rPr lang="ru-RU" sz="1600" b="1" dirty="0" smtClean="0"/>
              <a:t>«МИК» создано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b="1" dirty="0" smtClean="0"/>
              <a:t>19.12.2001</a:t>
            </a:r>
            <a:r>
              <a:rPr lang="ru-RU" sz="1600" b="1" dirty="0"/>
              <a:t> 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223873354"/>
              </p:ext>
            </p:extLst>
          </p:nvPr>
        </p:nvGraphicFramePr>
        <p:xfrm>
          <a:off x="1475656" y="4653136"/>
          <a:ext cx="7560840" cy="1970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64432663"/>
              </p:ext>
            </p:extLst>
          </p:nvPr>
        </p:nvGraphicFramePr>
        <p:xfrm>
          <a:off x="1631148" y="1124950"/>
          <a:ext cx="3168352" cy="341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Стрелка вверх 11"/>
          <p:cNvSpPr/>
          <p:nvPr/>
        </p:nvSpPr>
        <p:spPr>
          <a:xfrm>
            <a:off x="3563888" y="4293096"/>
            <a:ext cx="792088" cy="626667"/>
          </a:xfrm>
          <a:prstGeom prst="upArrow">
            <a:avLst/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43" y="214290"/>
            <a:ext cx="3643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Акционерное общество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«Мордовская ипотечная 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корпорация»</a:t>
            </a:r>
            <a:endParaRPr lang="ru-RU" sz="2000" b="1" dirty="0">
              <a:solidFill>
                <a:srgbClr val="00B050"/>
              </a:solidFill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319866"/>
              </p:ext>
            </p:extLst>
          </p:nvPr>
        </p:nvGraphicFramePr>
        <p:xfrm>
          <a:off x="5214942" y="1357298"/>
          <a:ext cx="3571900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4" name="Picture 10" descr="https://lh3.googleusercontent.com/p/AF1QipOmOci1G4_5hrJfED7KZiQpcUzQMszsgdjSl-SI=w600-k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" y="4433633"/>
            <a:ext cx="1227614" cy="12276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95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ОРГАНЫ УПРАВЛЕНИЯ</a:t>
            </a:r>
            <a:b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6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АО «МИК»</a:t>
            </a:r>
            <a:endParaRPr lang="ru-RU" sz="36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18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610762"/>
              </p:ext>
            </p:extLst>
          </p:nvPr>
        </p:nvGraphicFramePr>
        <p:xfrm>
          <a:off x="500034" y="1214422"/>
          <a:ext cx="814393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3643314"/>
            <a:ext cx="8229600" cy="223395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7" name="AutoShape 2" descr="https://static.tildacdn.com/tild6133-3832-4737-b537-623538623939/slide-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" name="Picture 2" descr="https://www.cfasociety.org/louisville/PublishingImages/Pages/Membership/Professional_People_Silhouette.png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906" y="0"/>
            <a:ext cx="1782009" cy="100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низ 5"/>
          <p:cNvSpPr/>
          <p:nvPr/>
        </p:nvSpPr>
        <p:spPr>
          <a:xfrm>
            <a:off x="2483768" y="328498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2458370" y="4221088"/>
            <a:ext cx="313429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углом вверх 7"/>
          <p:cNvSpPr/>
          <p:nvPr/>
        </p:nvSpPr>
        <p:spPr>
          <a:xfrm rot="10800000" flipH="1">
            <a:off x="4537782" y="2780928"/>
            <a:ext cx="2232247" cy="57606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://detsad17lysva.ucoz.com/_si/0/4645292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905" y="5013176"/>
            <a:ext cx="1968153" cy="171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lh3.googleusercontent.com/p/AF1QipOmOci1G4_5hrJfED7KZiQpcUzQMszsgdjSl-SI=w600-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92" y="41145"/>
            <a:ext cx="1227614" cy="12276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52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764704"/>
          </a:xfrm>
        </p:spPr>
        <p:txBody>
          <a:bodyPr/>
          <a:lstStyle/>
          <a:p>
            <a:r>
              <a:rPr lang="ru-RU" sz="2800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ОРГАНИЗАЦИОННАЯ </a:t>
            </a:r>
            <a:r>
              <a:rPr lang="ru-RU" sz="280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СТРУКТУРА</a:t>
            </a:r>
            <a:endParaRPr lang="ru-RU" sz="280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4" y="764704"/>
            <a:ext cx="7740352" cy="4072424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835" y="4869160"/>
            <a:ext cx="3870325" cy="154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339752" y="6453336"/>
            <a:ext cx="5800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Динамика численности работников АО «МИК» </a:t>
            </a:r>
            <a:r>
              <a:rPr lang="ru-RU" sz="1200" dirty="0" smtClean="0"/>
              <a:t>за </a:t>
            </a:r>
            <a:r>
              <a:rPr lang="ru-RU" sz="1200" dirty="0"/>
              <a:t>2002-2019 </a:t>
            </a:r>
            <a:r>
              <a:rPr lang="ru-RU" sz="1200" dirty="0" err="1"/>
              <a:t>г.г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10" name="Picture 10" descr="https://lh3.googleusercontent.com/p/AF1QipOmOci1G4_5hrJfED7KZiQpcUzQMszsgdjSl-SI=w600-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" y="4433633"/>
            <a:ext cx="1227614" cy="12276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www.cfasociety.org/louisville/PublishingImages/Pages/Membership/Professional_People_Silhouette.pn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139913"/>
            <a:ext cx="1782009" cy="100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45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5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ВИДЫ НЕМАТЕРИАЛЬНОГО</a:t>
            </a:r>
            <a:br>
              <a:rPr lang="ru-RU" sz="275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275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СТИМУЛИРОВАНИЯ: ОБУЧЕНИЕ</a:t>
            </a:r>
            <a:endParaRPr lang="ru-RU" sz="280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617435"/>
              </p:ext>
            </p:extLst>
          </p:nvPr>
        </p:nvGraphicFramePr>
        <p:xfrm>
          <a:off x="1475656" y="1124744"/>
          <a:ext cx="766834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Picture 2" descr="https://www.freepngimg.com/thumb/team/11-2-team-pictur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48880"/>
            <a:ext cx="24482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https://lh3.googleusercontent.com/p/AF1QipOmOci1G4_5hrJfED7KZiQpcUzQMszsgdjSl-SI=w600-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" y="4433633"/>
            <a:ext cx="1227614" cy="12276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65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75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нематериального стимулирования:</a:t>
            </a:r>
            <a:br>
              <a:rPr lang="ru-RU" sz="275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5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PR-</a:t>
            </a:r>
            <a:r>
              <a:rPr lang="ru-RU" sz="2750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</a:t>
            </a:r>
            <a:endParaRPr lang="ru-RU" sz="2800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7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290907"/>
              </p:ext>
            </p:extLst>
          </p:nvPr>
        </p:nvGraphicFramePr>
        <p:xfrm>
          <a:off x="1979711" y="1556792"/>
          <a:ext cx="6840761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07" y="4123776"/>
            <a:ext cx="2389990" cy="17924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5" y="4146117"/>
            <a:ext cx="1728191" cy="17788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255" y="4370340"/>
            <a:ext cx="2298336" cy="1531574"/>
          </a:xfrm>
          <a:prstGeom prst="rect">
            <a:avLst/>
          </a:prstGeom>
        </p:spPr>
      </p:pic>
      <p:pic>
        <p:nvPicPr>
          <p:cNvPr id="11" name="Picture 10" descr="https://lh3.googleusercontent.com/p/AF1QipOmOci1G4_5hrJfED7KZiQpcUzQMszsgdjSl-SI=w600-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" y="4433633"/>
            <a:ext cx="1227614" cy="122761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64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1900</Words>
  <Application>Microsoft Office PowerPoint</Application>
  <PresentationFormat>Экран (4:3)</PresentationFormat>
  <Paragraphs>421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맑은 고딕</vt:lpstr>
      <vt:lpstr>Arial</vt:lpstr>
      <vt:lpstr>Calibri</vt:lpstr>
      <vt:lpstr>Cambria</vt:lpstr>
      <vt:lpstr>Times New Roman</vt:lpstr>
      <vt:lpstr>Office Theme</vt:lpstr>
      <vt:lpstr>Custom Design</vt:lpstr>
      <vt:lpstr>Презентация PowerPoint</vt:lpstr>
      <vt:lpstr> </vt:lpstr>
      <vt:lpstr>МОТИВАЦИЯ ПЕРСОНАЛА</vt:lpstr>
      <vt:lpstr>ГЛАВНЫЕ ЗАДАЧИ СИСТЕМЫ  МОТИВАЦИИ</vt:lpstr>
      <vt:lpstr>Презентация PowerPoint</vt:lpstr>
      <vt:lpstr>ОРГАНЫ УПРАВЛЕНИЯ АО «МИК»</vt:lpstr>
      <vt:lpstr>ОРГАНИЗАЦИОННАЯ СТРУКТУРА</vt:lpstr>
      <vt:lpstr>ВИДЫ НЕМАТЕРИАЛЬНОГО СТИМУЛИРОВАНИЯ: ОБУЧЕНИЕ</vt:lpstr>
      <vt:lpstr>Виды нематериального стимулирования: PR-мероприятия</vt:lpstr>
      <vt:lpstr>МАТЕРИАЛЬНОЕ СТИМУЛИРОВАНИЕ</vt:lpstr>
      <vt:lpstr>Показатели эффективности финансово-хозяйственной  деятельности Общества для целей премирования</vt:lpstr>
      <vt:lpstr>Эффективность системы материального  стимулирования в АО «МИК»</vt:lpstr>
      <vt:lpstr>Эффективность системы материального  стимулирования в АО «МИК» </vt:lpstr>
      <vt:lpstr>Эффективность системы материального  стимулирования в АО «МИК»</vt:lpstr>
      <vt:lpstr>SWOT-анализ АО «МИК» </vt:lpstr>
      <vt:lpstr>SWOT-анализ АО «МИК»</vt:lpstr>
      <vt:lpstr>Предложения по совершенствованию  системы материальной мотивации</vt:lpstr>
      <vt:lpstr>ERP – автоматизированная система  управления предприятием</vt:lpstr>
      <vt:lpstr>Социальная эффективность внедряемых изменений: </vt:lpstr>
      <vt:lpstr> </vt:lpstr>
      <vt:lpstr> 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Крайнова Наталья Александровна</cp:lastModifiedBy>
  <cp:revision>174</cp:revision>
  <dcterms:created xsi:type="dcterms:W3CDTF">2014-04-01T16:35:38Z</dcterms:created>
  <dcterms:modified xsi:type="dcterms:W3CDTF">2020-11-23T09:46:03Z</dcterms:modified>
</cp:coreProperties>
</file>