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61" r:id="rId3"/>
    <p:sldId id="262" r:id="rId4"/>
    <p:sldId id="268" r:id="rId5"/>
    <p:sldId id="278" r:id="rId6"/>
    <p:sldId id="277" r:id="rId7"/>
    <p:sldId id="279" r:id="rId8"/>
    <p:sldId id="282" r:id="rId9"/>
    <p:sldId id="269" r:id="rId10"/>
    <p:sldId id="271" r:id="rId11"/>
    <p:sldId id="280" r:id="rId12"/>
    <p:sldId id="283" r:id="rId13"/>
    <p:sldId id="270" r:id="rId14"/>
    <p:sldId id="284" r:id="rId15"/>
    <p:sldId id="286" r:id="rId16"/>
    <p:sldId id="281" r:id="rId17"/>
    <p:sldId id="288" r:id="rId18"/>
    <p:sldId id="266" r:id="rId19"/>
    <p:sldId id="287" r:id="rId20"/>
    <p:sldId id="289" r:id="rId21"/>
  </p:sldIdLst>
  <p:sldSz cx="9906000" cy="6858000" type="A4"/>
  <p:notesSz cx="6858000" cy="9144000"/>
  <p:custDataLst>
    <p:tags r:id="rId22"/>
  </p:custDataLst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pos="262">
          <p15:clr>
            <a:srgbClr val="A4A3A4"/>
          </p15:clr>
        </p15:guide>
        <p15:guide id="4" pos="6159">
          <p15:clr>
            <a:srgbClr val="A4A3A4"/>
          </p15:clr>
        </p15:guide>
        <p15:guide id="5" pos="2576">
          <p15:clr>
            <a:srgbClr val="A4A3A4"/>
          </p15:clr>
        </p15:guide>
        <p15:guide id="6" pos="3846">
          <p15:clr>
            <a:srgbClr val="A4A3A4"/>
          </p15:clr>
        </p15:guide>
        <p15:guide id="7" pos="3664">
          <p15:clr>
            <a:srgbClr val="A4A3A4"/>
          </p15:clr>
        </p15:guide>
        <p15:guide id="8" pos="27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D27"/>
    <a:srgbClr val="6B6B6B"/>
    <a:srgbClr val="C20937"/>
    <a:srgbClr val="FA9D10"/>
    <a:srgbClr val="EF6B01"/>
    <a:srgbClr val="F6D106"/>
    <a:srgbClr val="6985AF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14" autoAdjust="0"/>
  </p:normalViewPr>
  <p:slideViewPr>
    <p:cSldViewPr showGuides="1">
      <p:cViewPr varScale="1">
        <p:scale>
          <a:sx n="81" d="100"/>
          <a:sy n="81" d="100"/>
        </p:scale>
        <p:origin x="858" y="54"/>
      </p:cViewPr>
      <p:guideLst>
        <p:guide orient="horz" pos="4020"/>
        <p:guide orient="horz" pos="754"/>
        <p:guide pos="262"/>
        <p:guide pos="6159"/>
        <p:guide pos="2576"/>
        <p:guide pos="3846"/>
        <p:guide pos="3664"/>
        <p:guide pos="27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themeOverride" Target="../theme/themeOverrid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themeOverride" Target="../theme/themeOverrid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openxmlformats.org/officeDocument/2006/relationships/themeOverride" Target="../theme/themeOverrid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Sabitov_IA\Documents\&#1055;&#1088;&#1077;&#1079;&#1080;&#1076;&#1077;&#1085;&#1090;&#1089;&#1082;&#1072;&#1103;%20&#1087;&#1088;&#1086;&#1075;&#1088;&#1072;&#1084;&#1084;&#1072;\&#1044;&#1080;&#1087;&#1083;&#1086;&#1084;\&#1088;&#1077;&#1077;&#1089;&#1090;&#1088;%20&#1087;&#1088;&#1086;&#1077;&#1082;&#1090;&#1086;&#1074;%20&#1079;&#1072;%20&#1087;&#1077;&#1088;&#1080;&#1086;&#1076;%202017-2019&#1075;&#1075;..xlsx" TargetMode="Externa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2020</a:t>
            </a:r>
            <a:r>
              <a:rPr lang="ru-RU"/>
              <a:t> год</a:t>
            </a:r>
            <a:endParaRPr lang="en-US"/>
          </a:p>
        </c:rich>
      </c:tx>
      <c:layout>
        <c:manualLayout>
          <c:xMode val="edge"/>
          <c:yMode val="edge"/>
          <c:x val="0.2197227180004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38822554051876068"/>
          <c:y val="0.094804920256137848"/>
          <c:w val="0.49971741437911987"/>
          <c:h val="0.832862377166748"/>
        </c:manualLayout>
      </c:layout>
      <c:pieChart>
        <c:varyColors val="1"/>
        <c:ser>
          <c:idx val="0"/>
          <c:order val="0"/>
          <c:tx>
            <c:strRef>
              <c:f>'ПОМ  ИИ'!$A$2</c:f>
              <c:strCache>
                <c:ptCount val="1"/>
                <c:pt idx="0">
                  <c:v>2020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825547367334366"/>
                  <c:y val="-0.17586883902549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995681881904602"/>
                  <c:y val="0.14235119521617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b="1" smtId="429496729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uri="{CE6537A1-D6FC-4f65-9D91-7224C49458BB}">
                <c15:showLeaderLines xmlns:c15="http://schemas.microsoft.com/office/drawing/2012/chart" value="1"/>
              </c:ext>
            </c:extLst>
          </c:dLbls>
          <c:cat>
            <c:strRef>
              <c:f>'ПОМ  ИИ'!$B$1:$C$1</c:f>
              <c:strCache>
                <c:ptCount val="2"/>
                <c:pt idx="0">
                  <c:v>ПОМ</c:v>
                </c:pt>
                <c:pt idx="1">
                  <c:v>ИИ</c:v>
                </c:pt>
              </c:strCache>
            </c:strRef>
          </c:cat>
          <c:val>
            <c:numRef>
              <c:f>'ПОМ  ИИ'!$B$4:$C$4</c:f>
              <c:numCache>
                <c:formatCode>0.0%</c:formatCode>
                <c:ptCount val="2"/>
                <c:pt idx="0">
                  <c:v>0.714285714285714</c:v>
                </c:pt>
                <c:pt idx="1">
                  <c:v>0.285714285714286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ayout>
        <c:manualLayout>
          <c:xMode val="edge"/>
          <c:yMode val="edge"/>
          <c:x val="0.57828575372695923"/>
          <c:y val="0.47817376255989075"/>
          <c:w val="0.12515005469322205"/>
          <c:h val="0.18419912457466126"/>
        </c:manualLayout>
      </c:layout>
      <c:overlay val="0"/>
      <c:txPr>
        <a:bodyPr/>
        <a:p>
          <a:pPr rtl="0">
            <a:defRPr sz="1400" b="1" smtId="4294967295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202</a:t>
            </a:r>
            <a:r>
              <a:rPr lang="ru-RU"/>
              <a:t>5 год</a:t>
            </a:r>
            <a:endParaRPr lang="en-US"/>
          </a:p>
        </c:rich>
      </c:tx>
      <c:layout>
        <c:manualLayout>
          <c:xMode val="edge"/>
          <c:yMode val="edge"/>
          <c:x val="0.1932007223367691"/>
          <c:y val="0.02411090955138206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14711641706526279"/>
          <c:y val="0.094804920256137848"/>
          <c:w val="0.52865052223205566"/>
          <c:h val="0.881084144115448"/>
        </c:manualLayout>
      </c:layout>
      <c:pieChart>
        <c:varyColors val="1"/>
        <c:ser>
          <c:idx val="0"/>
          <c:order val="0"/>
          <c:tx>
            <c:strRef>
              <c:f>'ПОМ  ИИ'!$A$8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201073884963989"/>
                  <c:y val="-0.043258834630250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8269055187702179"/>
                  <c:y val="0.017778158187866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b="1" smtId="429496729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uri="{CE6537A1-D6FC-4f65-9D91-7224C49458BB}">
                <c15:showLeaderLines xmlns:c15="http://schemas.microsoft.com/office/drawing/2012/chart" value="1"/>
              </c:ext>
            </c:extLst>
          </c:dLbls>
          <c:cat>
            <c:strRef>
              <c:f>'ПОМ  ИИ'!$B$1:$C$1</c:f>
              <c:strCache>
                <c:ptCount val="2"/>
                <c:pt idx="0">
                  <c:v>ПОМ</c:v>
                </c:pt>
                <c:pt idx="1">
                  <c:v>ИИ</c:v>
                </c:pt>
              </c:strCache>
            </c:strRef>
          </c:cat>
          <c:val>
            <c:numRef>
              <c:f>'ПОМ  ИИ'!$B$10:$C$10</c:f>
              <c:numCache>
                <c:formatCode>0.0%</c:formatCode>
                <c:ptCount val="2"/>
                <c:pt idx="0">
                  <c:v>0.547619047619048</c:v>
                </c:pt>
                <c:pt idx="1">
                  <c:v>0.452380952380952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ayout>
        <c:manualLayout>
          <c:xMode val="edge"/>
          <c:yMode val="edge"/>
          <c:x val="0.58793014287948608"/>
          <c:y val="0.47817376255989075"/>
          <c:w val="0.12515005469322205"/>
          <c:h val="0.18419912457466126"/>
        </c:manualLayout>
      </c:layout>
      <c:overlay val="0"/>
      <c:txPr>
        <a:bodyPr/>
        <a:p>
          <a:pPr rtl="0">
            <a:defRPr sz="1400" b="1" smtId="4294967295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barChart>
        <c:barDir val="col"/>
        <c:grouping val="stacked"/>
        <c:varyColors val="0"/>
        <c:ser>
          <c:idx val="2"/>
          <c:order val="0"/>
          <c:tx>
            <c:strRef>
              <c:f>'ПОМ  ИИ'!$B$1</c:f>
              <c:strCache>
                <c:ptCount val="1"/>
                <c:pt idx="0">
                  <c:v>ПОМ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b="1" smtId="429496729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'ПОМ  ИИ'!$E$2:$F$2</c:f>
              <c:numCache>
                <c:formatCode>General</c:formatCode>
                <c:ptCount val="2"/>
                <c:pt idx="0">
                  <c:v>2020</c:v>
                </c:pt>
                <c:pt idx="1">
                  <c:v>2025</c:v>
                </c:pt>
              </c:numCache>
            </c:numRef>
          </c:cat>
          <c:val>
            <c:numRef>
              <c:f>'ПОМ  ИИ'!$E$3:$F$3</c:f>
              <c:numCache>
                <c:formatCode>General</c:formatCode>
                <c:ptCount val="2"/>
                <c:pt idx="0">
                  <c:v>510</c:v>
                </c:pt>
                <c:pt idx="1">
                  <c:v>534</c:v>
                </c:pt>
              </c:numCache>
            </c:numRef>
          </c:val>
        </c:ser>
        <c:ser>
          <c:idx val="0"/>
          <c:order val="1"/>
          <c:tx>
            <c:strRef>
              <c:f>'ПОМ  ИИ'!$C$1</c:f>
              <c:strCache>
                <c:ptCount val="1"/>
                <c:pt idx="0">
                  <c:v>ИИ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b="1" smtId="429496729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'ПОМ  ИИ'!$E$2:$F$2</c:f>
              <c:numCache>
                <c:formatCode>General</c:formatCode>
                <c:ptCount val="2"/>
                <c:pt idx="0">
                  <c:v>2020</c:v>
                </c:pt>
                <c:pt idx="1">
                  <c:v>2025</c:v>
                </c:pt>
              </c:numCache>
            </c:numRef>
          </c:cat>
          <c:val>
            <c:numRef>
              <c:f>'ПОМ  ИИ'!$E$4:$F$4</c:f>
              <c:numCache>
                <c:formatCode>General</c:formatCode>
                <c:ptCount val="2"/>
                <c:pt idx="0">
                  <c:v>216</c:v>
                </c:pt>
                <c:pt idx="1">
                  <c:v>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1821188976"/>
        <c:axId val="1821194416"/>
      </c:barChart>
      <c:catAx>
        <c:axId val="1821188976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1821194416"/>
        <c:auto val="0"/>
        <c:lblAlgn val="ctr"/>
        <c:lblOffset/>
        <c:noMultiLvlLbl val="0"/>
      </c:catAx>
      <c:valAx>
        <c:axId val="1821194416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z="1400" b="1" smtId="4294967295"/>
            </a:pPr>
            <a:endParaRPr lang="ru-RU"/>
          </a:p>
        </c:txPr>
        <c:crossAx val="1821188976"/>
        <c:crosses val="autoZero"/>
        <c:crossBetween val="between"/>
      </c:valAx>
    </c:plotArea>
    <c:legend>
      <c:legendPos/>
      <c:overlay val="0"/>
      <c:txPr>
        <a:bodyPr/>
        <a:p>
          <a:pPr>
            <a:defRPr sz="1400" b="1" smtId="4294967295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СВОД!$A$3</c:f>
              <c:strCache>
                <c:ptCount val="1"/>
                <c:pt idx="0">
                  <c:v>Линейный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СВОД!$B$2:$O$2</c:f>
              <c:strCach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2021-2030</c:v>
                </c:pt>
                <c:pt idx="5">
                  <c:v>#ЗНАЧ!</c:v>
                </c:pt>
                <c:pt idx="6">
                  <c:v>#ЗНАЧ!</c:v>
                </c:pt>
                <c:pt idx="7">
                  <c:v>#ЗНАЧ!</c:v>
                </c:pt>
                <c:pt idx="8">
                  <c:v>#ЗНАЧ!</c:v>
                </c:pt>
                <c:pt idx="9">
                  <c:v>#ЗНАЧ!</c:v>
                </c:pt>
                <c:pt idx="10">
                  <c:v>#ЗНАЧ!</c:v>
                </c:pt>
                <c:pt idx="11">
                  <c:v>#ЗНАЧ!</c:v>
                </c:pt>
                <c:pt idx="12">
                  <c:v>#ЗНАЧ!</c:v>
                </c:pt>
                <c:pt idx="13">
                  <c:v>#ЗНАЧ!</c:v>
                </c:pt>
              </c:strCache>
            </c:strRef>
          </c:cat>
          <c:val>
            <c:numRef>
              <c:f>СВОД!$B$3:$F$3</c:f>
              <c:numCache>
                <c:formatCode>0</c:formatCode>
                <c:ptCount val="5"/>
                <c:pt idx="0">
                  <c:v>45</c:v>
                </c:pt>
                <c:pt idx="1">
                  <c:v>63</c:v>
                </c:pt>
                <c:pt idx="2">
                  <c:v>79</c:v>
                </c:pt>
                <c:pt idx="3">
                  <c:v>95</c:v>
                </c:pt>
                <c:pt idx="4">
                  <c:v>99.75</c:v>
                </c:pt>
              </c:numCache>
            </c:numRef>
          </c:val>
        </c:ser>
        <c:ser>
          <c:idx val="1"/>
          <c:order val="1"/>
          <c:tx>
            <c:strRef>
              <c:f>СВОД!$A$6</c:f>
              <c:strCache>
                <c:ptCount val="1"/>
                <c:pt idx="0">
                  <c:v>Площадной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СВОД!$B$2:$O$2</c:f>
              <c:strCach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2021-2030</c:v>
                </c:pt>
                <c:pt idx="5">
                  <c:v>#ЗНАЧ!</c:v>
                </c:pt>
                <c:pt idx="6">
                  <c:v>#ЗНАЧ!</c:v>
                </c:pt>
                <c:pt idx="7">
                  <c:v>#ЗНАЧ!</c:v>
                </c:pt>
                <c:pt idx="8">
                  <c:v>#ЗНАЧ!</c:v>
                </c:pt>
                <c:pt idx="9">
                  <c:v>#ЗНАЧ!</c:v>
                </c:pt>
                <c:pt idx="10">
                  <c:v>#ЗНАЧ!</c:v>
                </c:pt>
                <c:pt idx="11">
                  <c:v>#ЗНАЧ!</c:v>
                </c:pt>
                <c:pt idx="12">
                  <c:v>#ЗНАЧ!</c:v>
                </c:pt>
                <c:pt idx="13">
                  <c:v>#ЗНАЧ!</c:v>
                </c:pt>
              </c:strCache>
            </c:strRef>
          </c:cat>
          <c:val>
            <c:numRef>
              <c:f>СВОД!$B$6:$F$6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27</c:v>
                </c:pt>
                <c:pt idx="3">
                  <c:v>66</c:v>
                </c:pt>
                <c:pt idx="4" formatCode="0">
                  <c:v>69.3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1821185168"/>
        <c:axId val="1821186256"/>
      </c:barChart>
      <c:catAx>
        <c:axId val="1821185168"/>
        <c:scaling>
          <c:orientation/>
        </c:scaling>
        <c:delete val="0"/>
        <c:axPos val="b"/>
        <c:numFmt formatCode="General" sourceLinked="1"/>
        <c:majorTickMark val="out"/>
        <c:minorTickMark val="none"/>
        <c:crossAx val="1821186256"/>
        <c:crosses val="autoZero"/>
        <c:auto val="0"/>
        <c:lblAlgn val="ctr"/>
        <c:lblOffset/>
        <c:noMultiLvlLbl val="0"/>
      </c:catAx>
      <c:valAx>
        <c:axId val="1821186256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18211851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p>
      <a:pPr>
        <a:defRPr sz="1400" smtId="4294967295"/>
      </a:pPr>
      <a:endParaRPr lang="ru-RU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3DDE-349F-46D2-B422-D075DBC1A3F6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72041-9F0F-41E9-AC7B-B88E40E5F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8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2041-9F0F-41E9-AC7B-B88E40E5F7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9207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B8EC-51B7-48FC-9E81-9465FC080B65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8123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11F-B555-4606-9D4A-7131CD846EA4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3938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9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9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6457-7ECF-42F2-9713-F571FC79589F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5076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F20-2A2C-4334-B7AD-1D87810250C9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9733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F638-E1BA-456F-AF73-9E8A13880512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2248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200155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EEA2-27B3-4233-B5AD-7D36ECE83693}" type="datetime1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7801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667F-95F8-4533-BF75-281432A60A6D}" type="datetime1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3390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8B6F-649A-42F6-AE4C-FA22C82D45DD}" type="datetime1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4372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343C-F7A3-4A4C-823D-87CBE94262E1}" type="datetime1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160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3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590B-F8CE-477C-B36B-59CDAF30CAFF}" type="datetime1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5738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3CE7-5C81-45E4-B661-71E0DEC5EFBB}" type="datetime1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5035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680C4-1B27-412F-8EE0-87283FE7A670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FBFD9-340B-49DD-ACD3-EBD3EFC11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9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3.jpeg" /><Relationship Id="rId4" Type="http://schemas.openxmlformats.org/officeDocument/2006/relationships/image" Target="../media/image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4.jpeg" /><Relationship Id="rId4" Type="http://schemas.openxmlformats.org/officeDocument/2006/relationships/image" Target="../media/image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5.jpeg" /><Relationship Id="rId4" Type="http://schemas.openxmlformats.org/officeDocument/2006/relationships/image" Target="../media/image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6.jpeg" /><Relationship Id="rId4" Type="http://schemas.openxmlformats.org/officeDocument/2006/relationships/image" Target="../media/image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7.jpeg" /><Relationship Id="rId4" Type="http://schemas.openxmlformats.org/officeDocument/2006/relationships/image" Target="../media/image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chart" Target="../charts/chart4.xml" /><Relationship Id="rId4" Type="http://schemas.openxmlformats.org/officeDocument/2006/relationships/image" Target="../media/image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chart" Target="../charts/chart1.xml" /><Relationship Id="rId4" Type="http://schemas.openxmlformats.org/officeDocument/2006/relationships/chart" Target="../charts/chart2.xml" /><Relationship Id="rId5" Type="http://schemas.openxmlformats.org/officeDocument/2006/relationships/chart" Target="../charts/chart3.xml" /><Relationship Id="rId6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0.jpeg" /><Relationship Id="rId4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jpeg" /><Relationship Id="rId4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2.jpeg" /><Relationship Id="rId4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21026" r="42322" b="9316"/>
          <a:stretch>
            <a:fillRect/>
          </a:stretch>
        </p:blipFill>
        <p:spPr>
          <a:xfrm>
            <a:off x="2234103" y="3"/>
            <a:ext cx="7671899" cy="685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36" y="-826592"/>
            <a:ext cx="3024336" cy="4426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353469"/>
            <a:ext cx="97568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u="sng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u="sng" smtClean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</a:t>
            </a:r>
            <a:r>
              <a:rPr lang="ru-RU" sz="2400" b="1" u="sng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управления технологическим отделом организации с применением инновационных управленческих </a:t>
            </a:r>
            <a:r>
              <a:rPr lang="ru-RU" sz="2400" b="1" u="sng" smtClean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 </a:t>
            </a:r>
          </a:p>
          <a:p>
            <a:pPr algn="ctr">
              <a:lnSpc>
                <a:spcPct val="150000"/>
              </a:lnSpc>
            </a:pPr>
            <a:r>
              <a:rPr lang="ru-RU" sz="1800" b="1" u="sng" smtClean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800" b="1" u="sng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примере управления технологического проектирования </a:t>
            </a:r>
            <a:r>
              <a:rPr lang="ru-RU" sz="1800" b="1" u="sng" smtClean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</a:t>
            </a:r>
            <a:r>
              <a:rPr lang="ru-RU" sz="1800" b="1" u="sng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«СамараНИПИнефть</a:t>
            </a:r>
            <a:r>
              <a:rPr lang="ru-RU" sz="1800" b="1" u="sng" smtClean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»)»</a:t>
            </a:r>
            <a:endParaRPr lang="ru-RU" sz="1800" b="1" u="sng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226" y="4270259"/>
            <a:ext cx="92427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800" b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800" b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800" u="sng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Сабитов </a:t>
            </a:r>
            <a:r>
              <a:rPr lang="ru-RU" sz="1800" u="sng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Илья Айратович </a:t>
            </a:r>
            <a:endParaRPr lang="ru-RU" sz="180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1800" b="1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профессиональной переподготовки </a:t>
            </a:r>
            <a:r>
              <a:rPr lang="ru-RU" sz="1800" u="sng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Менеджмент </a:t>
            </a:r>
            <a:r>
              <a:rPr lang="ru-RU" sz="1800" u="sng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(специализация «Инновационно - практические технологии в менеджменте</a:t>
            </a:r>
            <a:r>
              <a:rPr lang="ru-RU" sz="1800" u="sng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1800" u="sng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(тип В - basic)</a:t>
            </a:r>
            <a:endParaRPr lang="ru-RU" sz="180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800" b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аттестационной работы</a:t>
            </a:r>
            <a:endParaRPr lang="ru-RU" sz="180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u="sng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проф.,  д-р экон. наук Сураева Мария Олеговна</a:t>
            </a:r>
            <a:endParaRPr lang="ru-RU" sz="14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5979" y="611351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smtClean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Самара 2020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r="4820" b="10175"/>
          <a:stretch>
            <a:fillRect/>
          </a:stretch>
        </p:blipFill>
        <p:spPr>
          <a:xfrm>
            <a:off x="3656856" y="261456"/>
            <a:ext cx="2687982" cy="1978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1" y="332408"/>
            <a:ext cx="1892382" cy="1836615"/>
          </a:xfrm>
          <a:prstGeom prst="rect">
            <a:avLst/>
          </a:prstGeom>
        </p:spPr>
      </p:pic>
      <p:pic>
        <p:nvPicPr>
          <p:cNvPr id="12" name="Picture 3" descr="C:\Users\Zhirnova_ob\Desktop\лого 20 лет\2 вар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0640" y="-69267"/>
            <a:ext cx="117231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4586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10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" y="267494"/>
            <a:ext cx="3597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SWOT</a:t>
            </a:r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-анализ отдела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04174"/>
              </p:ext>
            </p:extLst>
          </p:nvPr>
        </p:nvGraphicFramePr>
        <p:xfrm>
          <a:off x="416496" y="1844824"/>
          <a:ext cx="9145016" cy="3765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29"/>
                <a:gridCol w="4572987"/>
              </a:tblGrid>
              <a:tr h="173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ВОЗМОЖНОСТИ / </a:t>
                      </a: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OPPORTUNITIES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F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marL="0" algn="ctr" defTabSz="1072866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УГРОЗЫ / </a:t>
                      </a:r>
                      <a:r>
                        <a:rPr lang="en-US" sz="14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THREATS</a:t>
                      </a:r>
                      <a:endParaRPr lang="ru-RU" sz="1400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22" marR="34322" marT="0" marB="0">
                    <a:solidFill>
                      <a:schemeClr val="accent1"/>
                    </a:solidFill>
                  </a:tcPr>
                </a:tc>
              </a:tr>
              <a:tr h="153594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Приверженность руководства института корпоративной стратегии головной Компании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Ежегодная индексация заработной платы на уровень инфляции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Материальная мотивация за наставничество и внутреннее тренерство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сотрудников, оказавшихся в трудной жизненной ситуации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Продление режима удаленной работы</a:t>
                      </a:r>
                      <a:endParaRPr lang="ru-RU" sz="14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22" marR="34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Отказ от «уникальности» проектных решений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Усиление регламентов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Следование курсу Компании в части снижения цен на проектные работы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Односторонний переток специалистов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уровня подготовки принимаемых на работу молодых специалистов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 проектно-сметной документацией на бумажных носителях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Планируемый переход Общества на ПО российского производства</a:t>
                      </a:r>
                      <a:endParaRPr lang="ru-RU" sz="14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22" marR="343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31752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11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" y="267494"/>
            <a:ext cx="872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стратегические альтернативы отдела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49455"/>
              </p:ext>
            </p:extLst>
          </p:nvPr>
        </p:nvGraphicFramePr>
        <p:xfrm>
          <a:off x="416496" y="1124744"/>
          <a:ext cx="9217025" cy="523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0"/>
                <a:gridCol w="1584176"/>
                <a:gridCol w="1656184"/>
                <a:gridCol w="936105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5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Наименование альтернативы</a:t>
                      </a:r>
                      <a:endParaRPr lang="ru-RU" sz="140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5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Реализуемость</a:t>
                      </a:r>
                      <a:endParaRPr lang="ru-RU" sz="140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5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Эффективность</a:t>
                      </a:r>
                      <a:endParaRPr lang="ru-RU" sz="140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Рейтинг</a:t>
                      </a:r>
                      <a:endParaRPr lang="ru-RU" sz="140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1" kern="15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 Разделить </a:t>
                      </a:r>
                      <a:r>
                        <a:rPr lang="ru-RU" sz="1400" b="1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технологический отдел на два самостоятельных структурных подразделения ТО-1 (площадные объекты) и ТО-2 (линейные объекты).</a:t>
                      </a:r>
                      <a:endParaRPr lang="ru-RU" sz="1400" b="1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1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1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400" b="1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kern="15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2. Подобрать </a:t>
                      </a: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соискателей с квалификацией, соответствующей потребностям отдела.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1" kern="15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3. Внедрить </a:t>
                      </a:r>
                      <a:r>
                        <a:rPr lang="ru-RU" sz="1400" b="1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 отдел форму организационного развития – самообучающаяся организация.</a:t>
                      </a:r>
                      <a:endParaRPr lang="ru-RU" sz="1400" b="1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1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1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400" b="1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kern="15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4. Направить </a:t>
                      </a: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коллективную заявку на Управление технологического развития с требованием ускорения работы сетевых ресурсов.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kern="15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5. Определить </a:t>
                      </a: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необходимую численность проектировщиков для выпуска документации с заданным качеством в регламентированные сроки, которые обеспечат безубыточное функционирование проектной части института;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kern="15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0" kern="15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40375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12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" y="267494"/>
            <a:ext cx="6413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ТО-1 (площадные объекты)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8769" r="26792" b="9052"/>
          <a:stretch>
            <a:fillRect/>
          </a:stretch>
        </p:blipFill>
        <p:spPr bwMode="auto">
          <a:xfrm>
            <a:off x="1712639" y="815695"/>
            <a:ext cx="6566899" cy="5652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333" y="4797151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smtClean="0"/>
              <a:t>Среднесписочная численность:</a:t>
            </a:r>
            <a:r>
              <a:rPr lang="ru-RU" sz="140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smtClean="0"/>
              <a:t>26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5156375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13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" y="267494"/>
            <a:ext cx="613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</a:t>
            </a:r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ТО-2 (линейные </a:t>
            </a:r>
            <a:r>
              <a:rPr lang="ru-RU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объекты)</a:t>
            </a:r>
            <a:endParaRPr lang="ru-RU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8628" r="50995" b="9053"/>
          <a:stretch>
            <a:fillRect/>
          </a:stretch>
        </p:blipFill>
        <p:spPr bwMode="auto">
          <a:xfrm>
            <a:off x="2864768" y="740112"/>
            <a:ext cx="4320480" cy="579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333" y="4797151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smtClean="0"/>
              <a:t>Среднесписочная численность:</a:t>
            </a:r>
            <a:r>
              <a:rPr lang="ru-RU" sz="140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smtClean="0"/>
              <a:t>21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0022372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14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" y="267494"/>
            <a:ext cx="537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Самообучающаяся организация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3796170"/>
            <a:ext cx="8619814" cy="265716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87192"/>
              </p:ext>
            </p:extLst>
          </p:nvPr>
        </p:nvGraphicFramePr>
        <p:xfrm>
          <a:off x="398940" y="1052736"/>
          <a:ext cx="9252136" cy="2716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02"/>
                <a:gridCol w="3050864"/>
                <a:gridCol w="1026070"/>
              </a:tblGrid>
              <a:tr h="132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Наименование этапа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Ответственные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Срок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</a:tr>
              <a:tr h="3982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 Общее </a:t>
                      </a: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определение текущих проблемных вопросов, поиск их решения, формализация конечного результата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Главные специалисты, руководители групп, специалисты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01.02.2021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</a:tr>
              <a:tr h="2655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2. Определение </a:t>
                      </a: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лидеров изменений среди специалистов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Руководители групп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14.02.2021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</a:tr>
              <a:tr h="2655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3. Разработка </a:t>
                      </a: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правильного (разделяемого) видения конечного результата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Руководители групп, специалисты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01.03.2021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</a:tr>
              <a:tr h="26551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4. Работа </a:t>
                      </a: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над индивидуальными проектами развития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Специалисты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01.07.2021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551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5. Промежуточный </a:t>
                      </a: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контроль и мотивация специалистов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Руководители групп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14.07.2021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</a:tr>
              <a:tr h="26551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6. Демонстрация </a:t>
                      </a: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 защита индивидуальных проектов развития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Специалисты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01.09.2021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</a:tr>
              <a:tr h="3269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7. Применение </a:t>
                      </a: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разработанных решений в текущей производственной деятельности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Главные специалисты, руководители групп, специалисты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Постоянно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4373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15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" y="267494"/>
            <a:ext cx="630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Разделение технологического отдела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24357"/>
              </p:ext>
            </p:extLst>
          </p:nvPr>
        </p:nvGraphicFramePr>
        <p:xfrm>
          <a:off x="415722" y="1412776"/>
          <a:ext cx="907300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5007"/>
                <a:gridCol w="2687771"/>
                <a:gridCol w="13102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Наименование этапа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Ответственные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Срок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1. Подготовка </a:t>
                      </a: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СЗ и комплекта документов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Главный инженер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01.05.2024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2. Согласование </a:t>
                      </a: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изменения организационной структуры Общества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Отдел организации труда и мотивации персонала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01.07.2024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3. Оформление </a:t>
                      </a: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кадровых документов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Отдел организации труда и мотивации персонала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01.09.2024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4. Поиск </a:t>
                      </a: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 согласование кандидатур на вновь вводимые штатные единицы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Отдел обеспечения персоналом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01.11.2024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31"/>
          <a:stretch>
            <a:fillRect/>
          </a:stretch>
        </p:blipFill>
        <p:spPr>
          <a:xfrm>
            <a:off x="416497" y="4509120"/>
            <a:ext cx="9073008" cy="14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7643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16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" y="267494"/>
            <a:ext cx="840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Достоинства и недостатки предлагаемых решений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10095" t="28783" r="33409" b="20531"/>
          <a:stretch>
            <a:fillRect/>
          </a:stretch>
        </p:blipFill>
        <p:spPr>
          <a:xfrm>
            <a:off x="2432720" y="755120"/>
            <a:ext cx="5204535" cy="3396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333" y="4149080"/>
            <a:ext cx="9101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400" b="1"/>
              <a:t>Достоинства </a:t>
            </a:r>
            <a:r>
              <a:rPr lang="ru-RU" sz="1400" b="1" smtClean="0"/>
              <a:t>разделения технологического </a:t>
            </a:r>
            <a:r>
              <a:rPr lang="ru-RU" sz="1400" b="1"/>
              <a:t>отдела:</a:t>
            </a:r>
          </a:p>
          <a:p>
            <a:pPr algn="just">
              <a:lnSpc>
                <a:spcPct val="125000"/>
              </a:lnSpc>
            </a:pPr>
            <a:r>
              <a:rPr lang="ru-RU" sz="1400" smtClean="0"/>
              <a:t>1. независимая объективная оценка </a:t>
            </a:r>
            <a:r>
              <a:rPr lang="ru-RU" sz="1400"/>
              <a:t>организации производственного процесса </a:t>
            </a:r>
            <a:r>
              <a:rPr lang="ru-RU" sz="1400" smtClean="0"/>
              <a:t>новым руководителем;</a:t>
            </a:r>
            <a:endParaRPr lang="ru-RU" sz="1400"/>
          </a:p>
          <a:p>
            <a:pPr algn="just">
              <a:lnSpc>
                <a:spcPct val="125000"/>
              </a:lnSpc>
            </a:pPr>
            <a:r>
              <a:rPr lang="ru-RU" sz="1400" smtClean="0"/>
              <a:t>2. мотивация </a:t>
            </a:r>
            <a:r>
              <a:rPr lang="ru-RU" sz="1400"/>
              <a:t>для специалистов, претендующих на </a:t>
            </a:r>
            <a:r>
              <a:rPr lang="ru-RU" sz="1400" smtClean="0"/>
              <a:t>новые должности;</a:t>
            </a:r>
            <a:endParaRPr lang="ru-RU" sz="1400"/>
          </a:p>
          <a:p>
            <a:pPr algn="just">
              <a:lnSpc>
                <a:spcPct val="125000"/>
              </a:lnSpc>
            </a:pPr>
            <a:r>
              <a:rPr lang="ru-RU" sz="1400" smtClean="0"/>
              <a:t>3. фокусирование </a:t>
            </a:r>
            <a:r>
              <a:rPr lang="ru-RU" sz="1400"/>
              <a:t>на основной производственной деятельности </a:t>
            </a:r>
            <a:r>
              <a:rPr lang="ru-RU" sz="1400" smtClean="0"/>
              <a:t>подразделений </a:t>
            </a:r>
            <a:r>
              <a:rPr lang="ru-RU" sz="1400"/>
              <a:t>и потребностях специалистов.</a:t>
            </a:r>
          </a:p>
          <a:p>
            <a:pPr algn="just">
              <a:lnSpc>
                <a:spcPct val="125000"/>
              </a:lnSpc>
            </a:pPr>
            <a:r>
              <a:rPr lang="ru-RU" sz="1400" b="1" smtClean="0"/>
              <a:t>Недостатки разделения </a:t>
            </a:r>
            <a:r>
              <a:rPr lang="ru-RU" sz="1400" b="1"/>
              <a:t>технологического отдела:</a:t>
            </a:r>
          </a:p>
          <a:p>
            <a:pPr algn="just">
              <a:lnSpc>
                <a:spcPct val="125000"/>
              </a:lnSpc>
            </a:pPr>
            <a:r>
              <a:rPr lang="ru-RU" sz="1400" smtClean="0"/>
              <a:t>1. увеличение </a:t>
            </a:r>
            <a:r>
              <a:rPr lang="ru-RU" sz="1400"/>
              <a:t>расходов на ФОТ;</a:t>
            </a:r>
          </a:p>
          <a:p>
            <a:pPr algn="just">
              <a:lnSpc>
                <a:spcPct val="125000"/>
              </a:lnSpc>
            </a:pPr>
            <a:r>
              <a:rPr lang="ru-RU" sz="1400" smtClean="0"/>
              <a:t>2. необходимость </a:t>
            </a:r>
            <a:r>
              <a:rPr lang="ru-RU" sz="1400"/>
              <a:t>согласования новой организационной структуры Общества и штатного расписания</a:t>
            </a:r>
            <a:r>
              <a:rPr lang="ru-RU" sz="14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26445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17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" y="267494"/>
            <a:ext cx="64588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экономической эффективности</a:t>
            </a:r>
          </a:p>
          <a:p>
            <a:r>
              <a:rPr lang="ru-RU" sz="1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800" smtClean="0"/>
              <a:t>эффект </a:t>
            </a:r>
            <a:r>
              <a:rPr lang="ru-RU" sz="1800"/>
              <a:t>от роста производительности </a:t>
            </a:r>
            <a:r>
              <a:rPr lang="ru-RU" sz="1800" smtClean="0"/>
              <a:t>труда)</a:t>
            </a:r>
            <a:endParaRPr lang="ru-RU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75811874"/>
              </p:ext>
            </p:extLst>
          </p:nvPr>
        </p:nvGraphicFramePr>
        <p:xfrm>
          <a:off x="2792760" y="4365104"/>
          <a:ext cx="5810362" cy="234082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60621"/>
              </p:ext>
            </p:extLst>
          </p:nvPr>
        </p:nvGraphicFramePr>
        <p:xfrm>
          <a:off x="416497" y="1052736"/>
          <a:ext cx="9073008" cy="3387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6279"/>
                <a:gridCol w="641765"/>
                <a:gridCol w="1132675"/>
                <a:gridCol w="2592289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Ежегодный эффект относительно 2020 года, </a:t>
                      </a:r>
                      <a:br>
                        <a:rPr lang="ru-RU" sz="1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млн</a:t>
                      </a: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. руб.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2021-2030</a:t>
                      </a:r>
                      <a:endParaRPr lang="ru-RU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Линейные объекты</a:t>
                      </a:r>
                      <a:endParaRPr lang="ru-RU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95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Объекты сбора нефти и газа, шт.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81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85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Доля технологического отдела, млн. руб.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97,2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102,0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+4,8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Напорные нефтепроводы, газопроводы, шт.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Доля технологического отдела, млн. руб.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25,2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27,0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+1,8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Объекты подготовки нефти и газа (площадные)</a:t>
                      </a:r>
                      <a:endParaRPr lang="ru-RU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66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69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Доля технологического отдела, млн. руб.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39,6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41,4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+1,8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ИТОГО: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00B050"/>
                          </a:solidFill>
                          <a:effectLst/>
                        </a:rPr>
                        <a:t>+8,4</a:t>
                      </a:r>
                      <a:endParaRPr lang="ru-RU" sz="1800" b="1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3989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18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" y="267494"/>
            <a:ext cx="64588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экономической </a:t>
            </a:r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</a:t>
            </a:r>
          </a:p>
          <a:p>
            <a:r>
              <a:rPr lang="ru-RU" sz="1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(дополнительные расходы при разделении отдела)</a:t>
            </a:r>
            <a:endParaRPr lang="ru-RU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12023"/>
              </p:ext>
            </p:extLst>
          </p:nvPr>
        </p:nvGraphicFramePr>
        <p:xfrm>
          <a:off x="402443" y="1329869"/>
          <a:ext cx="9073008" cy="297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381"/>
                <a:gridCol w="1724535"/>
                <a:gridCol w="1232488"/>
                <a:gridCol w="117560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 разделения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После разделения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ТХ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ТО-1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ТО-2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ФОТ, млн. руб.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43,920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28,370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20,025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Страховые взносы </a:t>
                      </a:r>
                      <a:b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(ОПС – 22%, ОМС – 5,1%, ФСС – 2,9%)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13,176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8,511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6,008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Под итог: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36,881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26,033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ИТОГО: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57,096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62,914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Изменение, млн. руб.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+5,818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Изменение, %</a:t>
                      </a:r>
                      <a:endParaRPr lang="ru-RU" sz="1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+10,2%</a:t>
                      </a:r>
                      <a:endParaRPr lang="ru-RU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390" y="4581128"/>
            <a:ext cx="9101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smtClean="0"/>
              <a:t>Вывод:</a:t>
            </a:r>
            <a:r>
              <a:rPr lang="ru-RU" sz="140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smtClean="0"/>
              <a:t>Эффект от роста производительности труда (+8,4 млн. руб.) </a:t>
            </a:r>
            <a:r>
              <a:rPr lang="ru-RU" sz="1600" smtClean="0"/>
              <a:t>превышает дополнительные</a:t>
            </a:r>
            <a:r>
              <a:rPr lang="en-US" sz="1400" smtClean="0"/>
              <a:t> </a:t>
            </a:r>
            <a:r>
              <a:rPr lang="ru-RU" sz="1400" smtClean="0"/>
              <a:t>расходы содержание на ТО-1 и ТО-2 (+5,818 млн. руб.) и составляет 2,582 млн. руб./год.</a:t>
            </a:r>
          </a:p>
        </p:txBody>
      </p:sp>
    </p:spTree>
    <p:extLst>
      <p:ext uri="{BB962C8B-B14F-4D97-AF65-F5344CB8AC3E}">
        <p14:creationId xmlns:p14="http://schemas.microsoft.com/office/powerpoint/2010/main" val="53228670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21026" r="42322" b="9316"/>
          <a:stretch>
            <a:fillRect/>
          </a:stretch>
        </p:blipFill>
        <p:spPr>
          <a:xfrm>
            <a:off x="2000672" y="-48416"/>
            <a:ext cx="7671899" cy="685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36" y="-826592"/>
            <a:ext cx="3024336" cy="4426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45979" y="611351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smtClean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Самара 2020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r="4820" b="10175"/>
          <a:stretch>
            <a:fillRect/>
          </a:stretch>
        </p:blipFill>
        <p:spPr>
          <a:xfrm>
            <a:off x="3728864" y="261456"/>
            <a:ext cx="2615974" cy="2087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1" y="332408"/>
            <a:ext cx="1892382" cy="1836615"/>
          </a:xfrm>
          <a:prstGeom prst="rect">
            <a:avLst/>
          </a:prstGeom>
        </p:spPr>
      </p:pic>
      <p:pic>
        <p:nvPicPr>
          <p:cNvPr id="12" name="Picture 3" descr="C:\Users\Zhirnova_ob\Desktop\лого 20 лет\2 вар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0640" y="-69267"/>
            <a:ext cx="117231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2461" y="3389605"/>
            <a:ext cx="9391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 </a:t>
            </a:r>
            <a:endParaRPr lang="ru-RU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бъект 2"/>
          <p:cNvSpPr txBox="1"/>
          <p:nvPr/>
        </p:nvSpPr>
        <p:spPr>
          <a:xfrm>
            <a:off x="6344838" y="4640158"/>
            <a:ext cx="3297411" cy="1039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800" u="sng">
                <a:solidFill>
                  <a:srgbClr val="0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Контакты</a:t>
            </a:r>
            <a:r>
              <a:rPr lang="ru-RU" sz="1800" u="sng" smtClean="0">
                <a:solidFill>
                  <a:srgbClr val="0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ru-RU" sz="1800" u="sng">
              <a:solidFill>
                <a:srgbClr val="000000"/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>
                <a:solidFill>
                  <a:schemeClr val="tx1"/>
                </a:solidFill>
                <a:latin typeface="Arial Narrow" panose="020b0606020202030204" pitchFamily="34" charset="0"/>
              </a:rPr>
              <a:t>ilya_ile@mail.ru</a:t>
            </a:r>
            <a:endParaRPr lang="ru-RU" sz="180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Сабитов Илья Айратович</a:t>
            </a:r>
            <a:endParaRPr lang="ru-RU" sz="180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3836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2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467" y="267494"/>
            <a:ext cx="364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</a:t>
            </a:r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  <a:endParaRPr lang="ru-RU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89663" y="1198015"/>
            <a:ext cx="73025" cy="4968000"/>
          </a:xfrm>
          <a:prstGeom prst="rect">
            <a:avLst/>
          </a:prstGeom>
          <a:solidFill>
            <a:srgbClr val="FED208"/>
          </a:solidFill>
          <a:ln w="9525" algn="ctr">
            <a:noFill/>
            <a:miter lim="800000"/>
          </a:ln>
        </p:spPr>
        <p:txBody>
          <a:bodyPr wrap="none" lIns="97718" tIns="48860" rIns="97718" bIns="48860" anchor="ctr"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2" r="8976" b="29383"/>
          <a:stretch>
            <a:fillRect/>
          </a:stretch>
        </p:blipFill>
        <p:spPr>
          <a:xfrm>
            <a:off x="6262688" y="1198015"/>
            <a:ext cx="3442840" cy="496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316" y="1124744"/>
            <a:ext cx="57070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i="1" smtClean="0"/>
              <a:t>Инновации</a:t>
            </a:r>
            <a:r>
              <a:rPr lang="ru-RU" sz="1400" i="1" smtClean="0"/>
              <a:t> - это результат </a:t>
            </a:r>
            <a:r>
              <a:rPr lang="ru-RU" sz="1400" i="1"/>
              <a:t>внедрения новых технологий, использования </a:t>
            </a:r>
            <a:r>
              <a:rPr lang="ru-RU" sz="1400" i="1" smtClean="0"/>
              <a:t>современного ПО, выхода на новые рынки </a:t>
            </a:r>
            <a:r>
              <a:rPr lang="ru-RU" sz="1400" i="1"/>
              <a:t>или же применения новых организационных форм. </a:t>
            </a:r>
            <a:endParaRPr lang="ru-RU" sz="1400" i="1" smtClean="0"/>
          </a:p>
          <a:p>
            <a:pPr algn="just">
              <a:lnSpc>
                <a:spcPct val="150000"/>
              </a:lnSpc>
            </a:pPr>
            <a:endParaRPr lang="ru-RU" sz="1400" smtClean="0"/>
          </a:p>
          <a:p>
            <a:pPr algn="just">
              <a:lnSpc>
                <a:spcPct val="150000"/>
              </a:lnSpc>
            </a:pPr>
            <a:r>
              <a:rPr lang="ru-RU" sz="1400" smtClean="0"/>
              <a:t>В </a:t>
            </a:r>
            <a:r>
              <a:rPr lang="ru-RU" sz="1400"/>
              <a:t>2020 году по отношению к 2017 году количество проектов, проходящих </a:t>
            </a:r>
            <a:r>
              <a:rPr lang="ru-RU" sz="1400" smtClean="0"/>
              <a:t>через технологический </a:t>
            </a:r>
            <a:r>
              <a:rPr lang="ru-RU" sz="1400"/>
              <a:t>отдел, увеличилось на: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smtClean="0"/>
              <a:t>100</a:t>
            </a:r>
            <a:r>
              <a:rPr lang="ru-RU" sz="1400"/>
              <a:t>% по линейным объектам (транспорта нефти и газа);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smtClean="0"/>
              <a:t>1000</a:t>
            </a:r>
            <a:r>
              <a:rPr lang="ru-RU" sz="1400"/>
              <a:t>% по площадным объектам (подготовки нефти и газа</a:t>
            </a:r>
            <a:r>
              <a:rPr lang="ru-RU" sz="1400" smtClean="0"/>
              <a:t>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/>
          </a:p>
          <a:p>
            <a:pPr algn="just">
              <a:lnSpc>
                <a:spcPct val="150000"/>
              </a:lnSpc>
            </a:pPr>
            <a:r>
              <a:rPr lang="ru-RU" sz="1400" smtClean="0"/>
              <a:t>Для достижения </a:t>
            </a:r>
            <a:r>
              <a:rPr lang="ru-RU" sz="1400"/>
              <a:t>стратегических целей института и </a:t>
            </a:r>
            <a:r>
              <a:rPr lang="ru-RU" sz="1400" smtClean="0"/>
              <a:t>развития </a:t>
            </a:r>
            <a:r>
              <a:rPr lang="ru-RU" sz="1400"/>
              <a:t>инновационной </a:t>
            </a:r>
            <a:r>
              <a:rPr lang="ru-RU" sz="1400" smtClean="0"/>
              <a:t>деятельности данной работой предлагаются мероприятия по:</a:t>
            </a:r>
            <a:endParaRPr lang="ru-RU" sz="140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smtClean="0"/>
              <a:t>внедрению в технологический отдел </a:t>
            </a:r>
            <a:r>
              <a:rPr lang="ru-RU" sz="1400"/>
              <a:t>формы организационного развития – самообучающаяся организация;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smtClean="0"/>
              <a:t>разделению технологического </a:t>
            </a:r>
            <a:r>
              <a:rPr lang="ru-RU" sz="1400"/>
              <a:t>отдела </a:t>
            </a:r>
            <a:r>
              <a:rPr lang="ru-RU" sz="1400" smtClean="0"/>
              <a:t>организации.</a:t>
            </a:r>
            <a:endParaRPr lang="ru-RU" sz="1400"/>
          </a:p>
          <a:p>
            <a:pPr algn="just">
              <a:lnSpc>
                <a:spcPct val="150000"/>
              </a:lnSpc>
            </a:pP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84703871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3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467" y="267494"/>
            <a:ext cx="844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Организационная структура Общества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8791" r="5856" b="35238"/>
          <a:stretch>
            <a:fillRect/>
          </a:stretch>
        </p:blipFill>
        <p:spPr>
          <a:xfrm>
            <a:off x="398932" y="1556792"/>
            <a:ext cx="9193131" cy="41169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467" y="2060848"/>
            <a:ext cx="953125" cy="3672408"/>
          </a:xfrm>
          <a:prstGeom prst="rect">
            <a:avLst/>
          </a:prstGeom>
          <a:solidFill>
            <a:schemeClr val="accent5">
              <a:lumMod val="40000"/>
              <a:lumOff val="6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6862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4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467" y="267494"/>
            <a:ext cx="844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блока Главного инженера</a:t>
            </a:r>
            <a:endParaRPr lang="ru-RU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49083059"/>
              </p:ext>
            </p:extLst>
          </p:nvPr>
        </p:nvGraphicFramePr>
        <p:xfrm>
          <a:off x="1280592" y="3352415"/>
          <a:ext cx="5267325" cy="316039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0679" y="865311"/>
            <a:ext cx="9280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smtClean="0"/>
              <a:t>«</a:t>
            </a:r>
            <a:r>
              <a:rPr lang="ru-RU" sz="1400" b="1"/>
              <a:t>Проектирование обустройства месторождений» </a:t>
            </a:r>
            <a:r>
              <a:rPr lang="ru-RU" sz="1400"/>
              <a:t>- </a:t>
            </a:r>
            <a:r>
              <a:rPr lang="ru-RU" sz="1400" smtClean="0"/>
              <a:t>ПОМ</a:t>
            </a:r>
          </a:p>
          <a:p>
            <a:pPr algn="just">
              <a:lnSpc>
                <a:spcPct val="150000"/>
              </a:lnSpc>
            </a:pPr>
            <a:r>
              <a:rPr lang="ru-RU" sz="1400" b="1" smtClean="0"/>
              <a:t>«Инженерные </a:t>
            </a:r>
            <a:r>
              <a:rPr lang="ru-RU" sz="1400" b="1"/>
              <a:t>изыскания» </a:t>
            </a:r>
            <a:r>
              <a:rPr lang="ru-RU" sz="1400"/>
              <a:t>- </a:t>
            </a:r>
            <a:r>
              <a:rPr lang="ru-RU" sz="1400" smtClean="0"/>
              <a:t>ИИ</a:t>
            </a:r>
            <a:endParaRPr lang="ru-RU" sz="140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99068551"/>
              </p:ext>
            </p:extLst>
          </p:nvPr>
        </p:nvGraphicFramePr>
        <p:xfrm>
          <a:off x="5241032" y="3284984"/>
          <a:ext cx="5267325" cy="316039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72869975"/>
              </p:ext>
            </p:extLst>
          </p:nvPr>
        </p:nvGraphicFramePr>
        <p:xfrm>
          <a:off x="327467" y="1805904"/>
          <a:ext cx="9180512" cy="1673026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08784" y="6165304"/>
            <a:ext cx="4634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/>
              <a:t>Доля чистой прибыли в структуре </a:t>
            </a:r>
            <a:r>
              <a:rPr lang="ru-RU" sz="1400" smtClean="0"/>
              <a:t>блока, </a:t>
            </a:r>
            <a:r>
              <a:rPr lang="ru-RU" sz="1400"/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8784" y="1594168"/>
            <a:ext cx="3999516" cy="37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smtClean="0"/>
              <a:t>Среднесписочная численность, человек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66288145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5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467" y="267494"/>
            <a:ext cx="844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 исследования – Технологический отдел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412775"/>
            <a:ext cx="9145016" cy="47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0725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6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467" y="267494"/>
            <a:ext cx="844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Текущая структура технологического отдела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8628" r="6589" b="12589"/>
          <a:stretch>
            <a:fillRect/>
          </a:stretch>
        </p:blipFill>
        <p:spPr bwMode="auto">
          <a:xfrm>
            <a:off x="632519" y="908720"/>
            <a:ext cx="8437893" cy="5340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1032" y="4454479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smtClean="0"/>
              <a:t>Наименование выполняемых работ: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smtClean="0"/>
              <a:t>Линейные объекты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smtClean="0"/>
              <a:t>Площадные объекты</a:t>
            </a:r>
          </a:p>
          <a:p>
            <a:pPr algn="just">
              <a:lnSpc>
                <a:spcPct val="150000"/>
              </a:lnSpc>
            </a:pPr>
            <a:r>
              <a:rPr lang="ru-RU" sz="1400" b="1" smtClean="0"/>
              <a:t>Среднесписочная численность </a:t>
            </a:r>
            <a:r>
              <a:rPr lang="ru-RU" sz="1400" smtClean="0"/>
              <a:t>– 45 человек</a:t>
            </a:r>
          </a:p>
          <a:p>
            <a:pPr algn="just">
              <a:lnSpc>
                <a:spcPct val="150000"/>
              </a:lnSpc>
            </a:pPr>
            <a:r>
              <a:rPr lang="ru-RU" sz="1400" b="1" smtClean="0"/>
              <a:t>Средний возраст </a:t>
            </a:r>
            <a:r>
              <a:rPr lang="ru-RU" sz="1400" smtClean="0"/>
              <a:t>– 33 года</a:t>
            </a:r>
          </a:p>
          <a:p>
            <a:pPr algn="just">
              <a:lnSpc>
                <a:spcPct val="150000"/>
              </a:lnSpc>
            </a:pPr>
            <a:r>
              <a:rPr lang="ru-RU" sz="1400" b="1" smtClean="0"/>
              <a:t>Кандидаты наук </a:t>
            </a:r>
            <a:r>
              <a:rPr lang="ru-RU" sz="1400" smtClean="0"/>
              <a:t>– 2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4068836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7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467" y="267494"/>
            <a:ext cx="844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показатели технологического отдела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11746"/>
              </p:ext>
            </p:extLst>
          </p:nvPr>
        </p:nvGraphicFramePr>
        <p:xfrm>
          <a:off x="416496" y="1124744"/>
          <a:ext cx="8479925" cy="567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1136"/>
                <a:gridCol w="793903"/>
                <a:gridCol w="984962"/>
                <a:gridCol w="984962"/>
                <a:gridCol w="984962"/>
              </a:tblGrid>
              <a:tr h="245375">
                <a:tc row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effectLst/>
                        </a:rPr>
                        <a:t>2017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effectLst/>
                        </a:rPr>
                        <a:t>2018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effectLst/>
                        </a:rPr>
                        <a:t>2019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effectLst/>
                        </a:rPr>
                        <a:t>2020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 gridSpan="5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Линейные</a:t>
                      </a:r>
                      <a:r>
                        <a:rPr lang="ru-RU" sz="14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о</a:t>
                      </a:r>
                      <a:r>
                        <a:rPr lang="ru-RU" sz="1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бъекты </a:t>
                      </a:r>
                      <a:r>
                        <a:rPr lang="ru-RU" sz="14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(обустройства месторождений, сбора</a:t>
                      </a: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транспорта нефти и </a:t>
                      </a:r>
                      <a:r>
                        <a:rPr lang="ru-RU" sz="14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газа)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Количество проектов, шт.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79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95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Темп роста (цепной), %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40,0%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25,4%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20,3%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Темп роста (базисный), %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40,0%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75,6%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111,1%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 gridSpan="5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Площадные объекты </a:t>
                      </a:r>
                      <a:r>
                        <a:rPr lang="ru-RU" sz="14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(подготовки </a:t>
                      </a: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нефти и </a:t>
                      </a:r>
                      <a:r>
                        <a:rPr lang="ru-RU" sz="14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газа)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Количество проектов, шт.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Темп роста (цепной), %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66,7%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1250,0%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144,4%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Темп роста (базисный), %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66,7%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350,0%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1000,0%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 gridSpan="5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Численность отдела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Среднесписочная, чел.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37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Задействовано в основном производстве, чел.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Темп роста (цепной), %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6,1%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28,6%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-13,3%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Темп роста (базисный), %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6,1%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36,4%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18,2%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 gridSpan="5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Производительность отдела</a:t>
                      </a:r>
                      <a:endParaRPr lang="ru-RU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Количество проектов на 1 человека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2,4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4,1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Темп роста (цепной), %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20,2%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26,8%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</a:rPr>
                        <a:t>75,3%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37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Темп роста (базисный), %</a:t>
                      </a:r>
                      <a:endParaRPr lang="ru-RU" sz="1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20,2%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52,4%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167,1%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724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8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" y="267494"/>
            <a:ext cx="665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стратегического развития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89663" y="1125573"/>
            <a:ext cx="73025" cy="4679694"/>
          </a:xfrm>
          <a:prstGeom prst="rect">
            <a:avLst/>
          </a:prstGeom>
          <a:solidFill>
            <a:srgbClr val="FED208"/>
          </a:solidFill>
          <a:ln w="9525" algn="ctr">
            <a:noFill/>
            <a:miter lim="800000"/>
          </a:ln>
        </p:spPr>
        <p:txBody>
          <a:bodyPr wrap="none" lIns="97718" tIns="48860" rIns="97718" bIns="48860" anchor="ctr"/>
          <a:lstStyle/>
          <a:p>
            <a:endParaRPr lang="ru-RU"/>
          </a:p>
        </p:txBody>
      </p:sp>
      <p:pic>
        <p:nvPicPr>
          <p:cNvPr id="7" name="Picture 2" descr="G:\Flash\Интернет\Solar energy\Статьи\Для СамНИПИ\Презентация\Информация\Картинки\oil-and-ga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0246" r="45098" b="14015"/>
          <a:stretch>
            <a:fillRect/>
          </a:stretch>
        </p:blipFill>
        <p:spPr bwMode="auto">
          <a:xfrm>
            <a:off x="6262688" y="1124744"/>
            <a:ext cx="3474434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526" y="908720"/>
            <a:ext cx="5808104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Стратегические </a:t>
            </a:r>
            <a:r>
              <a:rPr lang="ru-RU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</a:t>
            </a:r>
            <a:r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Общества:</a:t>
            </a:r>
            <a:endPara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Переориентация </a:t>
            </a:r>
            <a:r>
              <a: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 с типовых </a:t>
            </a: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 </a:t>
            </a:r>
            <a:r>
              <a:rPr lang="ru-RU" sz="1400"/>
              <a:t>по обустройству месторождений нефти на суше </a:t>
            </a: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инновационные проекты шельфовых месторождений </a:t>
            </a: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2030 г.</a:t>
            </a:r>
          </a:p>
          <a:p>
            <a:pPr lvl="0">
              <a:lnSpc>
                <a:spcPct val="125000"/>
              </a:lnSpc>
            </a:pP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400"/>
              <a:t>. Рост уровня профессиональных и управленческих компетенций сотрудников, выражающийся в увеличении количества рационализаторских предложений на 20% к 2022 году относительно 2020 года.</a:t>
            </a:r>
          </a:p>
          <a:p>
            <a:pPr algn="just">
              <a:lnSpc>
                <a:spcPct val="125000"/>
              </a:lnSpc>
            </a:pP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Участие </a:t>
            </a:r>
            <a:r>
              <a: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3-х крупных и/или международных проектах Компании (свыше 1 млрд. руб.), в т.ч. газовых к 2022 г.</a:t>
            </a:r>
          </a:p>
          <a:p>
            <a:pPr algn="just">
              <a:lnSpc>
                <a:spcPct val="125000"/>
              </a:lnSpc>
            </a:pP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Внедрение </a:t>
            </a:r>
            <a:r>
              <a: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проектирования по всем площадным объектам проектирования к 2021 г</a:t>
            </a: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25000"/>
              </a:lnSpc>
            </a:pPr>
            <a:endParaRPr lang="ru-RU" sz="1400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исследования: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SNW</a:t>
            </a:r>
            <a:r>
              <a: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-анализ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PEST</a:t>
            </a:r>
            <a:r>
              <a: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-анализ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SWOT</a:t>
            </a:r>
            <a:r>
              <a: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-анализ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Сопоставление факторов внутренней и внешней среды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Формулирование стратегических альтернатив (метод Саати</a:t>
            </a:r>
            <a:r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4116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7503" y="6401209"/>
            <a:ext cx="396196" cy="365125"/>
          </a:xfrm>
        </p:spPr>
        <p:txBody>
          <a:bodyPr/>
          <a:lstStyle/>
          <a:p>
            <a:fld id="{5E0FBFD9-340B-49DD-ACD3-EBD3EFC113E9}" type="slidenum">
              <a:rPr lang="ru-RU" sz="1200" smtClean="0">
                <a:solidFill>
                  <a:schemeClr val="tx1"/>
                </a:solidFill>
              </a:rPr>
              <a:t>9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" y="267494"/>
            <a:ext cx="3597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SWOT</a:t>
            </a:r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-анализ отдела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40335"/>
              </p:ext>
            </p:extLst>
          </p:nvPr>
        </p:nvGraphicFramePr>
        <p:xfrm>
          <a:off x="416496" y="1052736"/>
          <a:ext cx="9145016" cy="5447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29"/>
                <a:gridCol w="4572987"/>
              </a:tblGrid>
              <a:tr h="173141"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СИЛЬНЫЕ СТОРОНЫ /</a:t>
                      </a: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STRENGTHS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F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СЛАБЫЕ СТОРОНЫ / </a:t>
                      </a: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WEAKNESSES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F"/>
                      </a:endParaRPr>
                    </a:p>
                  </a:txBody>
                  <a:tcPr marL="34322" marR="34322" marT="0" marB="0"/>
                </a:tc>
              </a:tr>
              <a:tr h="173141">
                <a:tc gridSpan="2"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Производство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F"/>
                      </a:endParaRPr>
                    </a:p>
                  </a:txBody>
                  <a:tcPr marL="34322" marR="343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4628">
                <a:tc>
                  <a:txBody>
                    <a:bodyPr/>
                    <a:lstStyle/>
                    <a:p>
                      <a:pPr marL="171450" indent="-171450" algn="l" defTabSz="1072866" rtl="0" eaLnBrk="1" latinLnBrk="0" hangingPunct="1">
                        <a:lnSpc>
                          <a:spcPct val="111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 реализации проектов не только регионального, но и общероссийского уровня (Ванкорское месторождение, Таас-Юрях, ТЗК </a:t>
                      </a:r>
                      <a:b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ru-RU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Владивосток)</a:t>
                      </a:r>
                    </a:p>
                    <a:p>
                      <a:pPr marL="171450" marR="0" indent="-171450" algn="l" defTabSz="1072866" rtl="0" eaLnBrk="1" fontAlgn="auto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Налаженное взаимодействие с экспертизой</a:t>
                      </a:r>
                    </a:p>
                    <a:p>
                      <a:pPr marL="171450" indent="-171450" algn="l" defTabSz="1072866" rtl="0" eaLnBrk="1" latinLnBrk="0" hangingPunct="1">
                        <a:lnSpc>
                          <a:spcPct val="111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Положительная </a:t>
                      </a:r>
                      <a:r>
                        <a:rPr lang="ru-RU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обратная связь со стороны Заказчиков </a:t>
                      </a: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«Самаранефтегаз», </a:t>
                      </a:r>
                      <a:b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</a:t>
                      </a:r>
                      <a:r>
                        <a:rPr lang="ru-RU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«Оренбургнефть», </a:t>
                      </a: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</a:t>
                      </a:r>
                      <a:r>
                        <a:rPr lang="ru-RU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«Таас-Юрях нефтегазодобыча</a:t>
                      </a: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»)</a:t>
                      </a:r>
                      <a:endParaRPr lang="ru-RU" sz="14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22" marR="34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1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>
                          <a:effectLst/>
                        </a:rPr>
                        <a:t>Отсутствие ресурсного </a:t>
                      </a:r>
                      <a:r>
                        <a:rPr lang="ru-RU" sz="1400" smtClean="0">
                          <a:effectLst/>
                        </a:rPr>
                        <a:t>планирования</a:t>
                      </a:r>
                    </a:p>
                    <a:p>
                      <a:pPr marL="171450" indent="-171450">
                        <a:lnSpc>
                          <a:spcPct val="111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smtClean="0">
                          <a:effectLst/>
                        </a:rPr>
                        <a:t>Низкий уровень инноваций в производственной деятельности</a:t>
                      </a:r>
                      <a:endParaRPr lang="ru-RU" sz="1400" b="1">
                        <a:effectLst/>
                      </a:endParaRPr>
                    </a:p>
                  </a:txBody>
                  <a:tcPr marL="34322" marR="34322" marT="0" marB="0"/>
                </a:tc>
              </a:tr>
              <a:tr h="173141">
                <a:tc gridSpan="2">
                  <a:txBody>
                    <a:bodyPr/>
                    <a:lstStyle/>
                    <a:p>
                      <a:pPr algn="l">
                        <a:lnSpc>
                          <a:spcPct val="111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Оборудование / Программное обеспечение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F"/>
                      </a:endParaRPr>
                    </a:p>
                  </a:txBody>
                  <a:tcPr marL="34322" marR="343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498">
                <a:tc>
                  <a:txBody>
                    <a:bodyPr/>
                    <a:lstStyle/>
                    <a:p>
                      <a:pPr marL="171450" indent="-171450" algn="l" defTabSz="1072866" rtl="0" eaLnBrk="1" latinLnBrk="0" hangingPunct="1">
                        <a:lnSpc>
                          <a:spcPct val="111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современных систем автоматизированного проектирования</a:t>
                      </a:r>
                    </a:p>
                  </a:txBody>
                  <a:tcPr marL="34322" marR="34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1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>
                          <a:effectLst/>
                        </a:rPr>
                        <a:t>Моральное устаревание используемого «</a:t>
                      </a:r>
                      <a:r>
                        <a:rPr lang="ru-RU" sz="1400" b="1" smtClean="0">
                          <a:effectLst/>
                        </a:rPr>
                        <a:t>железа», снижение </a:t>
                      </a:r>
                      <a:r>
                        <a:rPr lang="ru-RU" sz="1400" b="1">
                          <a:effectLst/>
                        </a:rPr>
                        <a:t>производительности по причине ежегодно возрастающей информационной нагрузки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F"/>
                      </a:endParaRPr>
                    </a:p>
                  </a:txBody>
                  <a:tcPr marL="34322" marR="34322" marT="0" marB="0"/>
                </a:tc>
              </a:tr>
              <a:tr h="173141">
                <a:tc gridSpan="2"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Персонал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F"/>
                      </a:endParaRPr>
                    </a:p>
                  </a:txBody>
                  <a:tcPr marL="34322" marR="343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17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1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Кадровый состав, представленный специалистами, работающими с момента основания института (преемственность технических решений), кандидаты наук</a:t>
                      </a:r>
                    </a:p>
                    <a:p>
                      <a:pPr marL="171450" indent="-171450">
                        <a:lnSpc>
                          <a:spcPct val="111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smtClean="0">
                          <a:solidFill>
                            <a:schemeClr val="tx1"/>
                          </a:solidFill>
                          <a:effectLst/>
                        </a:rPr>
                        <a:t>Опыт 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работы в удаленном режиме полным составом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F"/>
                      </a:endParaRPr>
                    </a:p>
                  </a:txBody>
                  <a:tcPr marL="34322" marR="34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1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smtClean="0">
                          <a:effectLst/>
                        </a:rPr>
                        <a:t>Загрузка (перегрузка) специалистов, не позволяющая мобилизовать резервы для срочной задачи, без ущерба для реализации текущих работ</a:t>
                      </a:r>
                    </a:p>
                    <a:p>
                      <a:pPr marL="171450" indent="-171450">
                        <a:lnSpc>
                          <a:spcPct val="111000"/>
                        </a:lnSpc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smtClean="0">
                          <a:effectLst/>
                        </a:rPr>
                        <a:t>Отсутствие мотивации к самообразованию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11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F"/>
                      </a:endParaRPr>
                    </a:p>
                  </a:txBody>
                  <a:tcPr marL="34322" marR="343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48424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амараНИПИнефть">
      <a:dk1>
        <a:sysClr val="windowText" lastClr="000000"/>
      </a:dk1>
      <a:lt1>
        <a:sysClr val="window" lastClr="FFFFFF"/>
      </a:lt1>
      <a:dk2>
        <a:srgbClr val="6985AF"/>
      </a:dk2>
      <a:lt2>
        <a:srgbClr val="E2E2E2"/>
      </a:lt2>
      <a:accent1>
        <a:srgbClr val="F6D106"/>
      </a:accent1>
      <a:accent2>
        <a:srgbClr val="EF6B01"/>
      </a:accent2>
      <a:accent3>
        <a:srgbClr val="FA9D10"/>
      </a:accent3>
      <a:accent4>
        <a:srgbClr val="F9BD27"/>
      </a:accent4>
      <a:accent5>
        <a:srgbClr val="C20937"/>
      </a:accent5>
      <a:accent6>
        <a:srgbClr val="6B6B6B"/>
      </a:accent6>
      <a:hlink>
        <a:srgbClr val="0000FF"/>
      </a:hlink>
      <a:folHlink>
        <a:srgbClr val="800080"/>
      </a:folHlink>
    </a:clrScheme>
    <a:fontScheme name="СамараНИПИнефть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A4 Paper (210x297 mm)</PresentationFormat>
  <Paragraphs>89</Paragraphs>
  <Slides>19</Slides>
  <Notes>19</Notes>
  <TotalTime>3790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0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Жирнова Ольга Борисовна</dc:creator>
  <cp:lastModifiedBy>ASUSTEK</cp:lastModifiedBy>
  <cp:revision>218</cp:revision>
  <dcterms:created xsi:type="dcterms:W3CDTF">2019-10-02T07:48:54Z</dcterms:created>
  <dcterms:modified xsi:type="dcterms:W3CDTF">2020-12-09T06:19:24Z</dcterms:modified>
</cp:coreProperties>
</file>