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7" r:id="rId2"/>
    <p:sldId id="279" r:id="rId3"/>
    <p:sldId id="283" r:id="rId4"/>
    <p:sldId id="256" r:id="rId5"/>
    <p:sldId id="259" r:id="rId6"/>
    <p:sldId id="274" r:id="rId7"/>
    <p:sldId id="284" r:id="rId8"/>
    <p:sldId id="286" r:id="rId9"/>
    <p:sldId id="285" r:id="rId10"/>
    <p:sldId id="275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68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800000"/>
    <a:srgbClr val="000099"/>
    <a:srgbClr val="33CCCC"/>
    <a:srgbClr val="CCFFFF"/>
    <a:srgbClr val="009999"/>
    <a:srgbClr val="006666"/>
    <a:srgbClr val="66FFCC"/>
    <a:srgbClr val="66FFFF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2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D01.zap.epkgroup.local\public_cd01\01.%20&#1047;&#1040;&#1055;\19.&#1057;&#1061;&#1044;\&#1060;&#1080;&#1085;&#1072;&#1085;&#1089;&#1086;&#1074;&#1086;&#1077;%20&#1091;&#1087;&#1088;&#1072;&#1074;&#1083;&#1077;&#1085;&#1080;&#1077;\&#1063;&#1077;&#1073;&#1086;&#1090;&#1072;&#1088;&#1077;&#1074;&#1072;%20&#1040;&#1083;&#1083;&#1072;%20&#1045;&#1074;&#1075;&#1077;&#1085;&#1100;&#1077;&#1074;&#1085;&#1072;\&#1044;&#1080;&#1089;&#1082;%20D\&#1052;&#1086;&#1080;%20&#1076;&#1086;&#1082;&#1091;&#1084;&#1077;&#1085;&#1090;&#1099;\&#1055;&#1056;&#1045;&#1047;&#1048;&#1044;&#1045;&#1053;&#1058;&#1057;&#1050;&#1040;&#1071;%20&#1055;&#1056;&#1054;&#1043;&#1056;&#1040;&#1052;&#1052;&#1040;\&#1040;&#1058;&#1058;&#1045;&#1057;&#1058;&#1040;&#1062;&#1048;&#1054;&#1053;&#1053;&#1040;&#1071;%20&#1056;&#1040;&#1041;&#1054;&#1058;&#1040;\&#1055;&#1086;&#1082;&#1072;&#1079;&#1072;&#1090;&#1077;&#1083;&#1080;%202016-2019%20&#1075;&#1075;_19.10.202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D01.zap.epkgroup.local\public_cd01\01.%20&#1047;&#1040;&#1055;\19.&#1057;&#1061;&#1044;\&#1060;&#1080;&#1085;&#1072;&#1085;&#1089;&#1086;&#1074;&#1086;&#1077;%20&#1091;&#1087;&#1088;&#1072;&#1074;&#1083;&#1077;&#1085;&#1080;&#1077;\&#1063;&#1077;&#1073;&#1086;&#1090;&#1072;&#1088;&#1077;&#1074;&#1072;%20&#1040;&#1083;&#1083;&#1072;%20&#1045;&#1074;&#1075;&#1077;&#1085;&#1100;&#1077;&#1074;&#1085;&#1072;\&#1044;&#1080;&#1089;&#1082;%20D\&#1052;&#1086;&#1080;%20&#1076;&#1086;&#1082;&#1091;&#1084;&#1077;&#1085;&#1090;&#1099;\&#1055;&#1056;&#1045;&#1047;&#1048;&#1044;&#1045;&#1053;&#1058;&#1057;&#1050;&#1040;&#1071;%20&#1055;&#1056;&#1054;&#1043;&#1056;&#1040;&#1052;&#1052;&#1040;\&#1040;&#1058;&#1058;&#1045;&#1057;&#1058;&#1040;&#1062;&#1048;&#1054;&#1053;&#1053;&#1040;&#1071;%20&#1056;&#1040;&#1041;&#1054;&#1058;&#1040;\&#1042;&#1089;&#1087;&#1086;&#1084;&#1086;&#1075;&#1072;&#1090;%20&#1080;&#1085;&#1092;&#1086;&#1088;&#1084;&#1072;&#1094;&#1080;&#1103;\&#1055;&#1086;&#1082;&#1072;&#1079;&#1072;&#1090;&#1077;&#1083;&#1080;%202016-2019%20&#1075;&#1075;_22.10.2020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D01.zap.epkgroup.local\public_cd01\01.%20&#1047;&#1040;&#1055;\19.&#1057;&#1061;&#1044;\&#1060;&#1080;&#1085;&#1072;&#1085;&#1089;&#1086;&#1074;&#1086;&#1077;%20&#1091;&#1087;&#1088;&#1072;&#1074;&#1083;&#1077;&#1085;&#1080;&#1077;\&#1063;&#1077;&#1073;&#1086;&#1090;&#1072;&#1088;&#1077;&#1074;&#1072;%20&#1040;&#1083;&#1083;&#1072;%20&#1045;&#1074;&#1075;&#1077;&#1085;&#1100;&#1077;&#1074;&#1085;&#1072;\&#1044;&#1080;&#1089;&#1082;%20D\&#1052;&#1086;&#1080;%20&#1076;&#1086;&#1082;&#1091;&#1084;&#1077;&#1085;&#1090;&#1099;\&#1055;&#1056;&#1045;&#1047;&#1048;&#1044;&#1045;&#1053;&#1058;&#1057;&#1050;&#1040;&#1071;%20&#1055;&#1056;&#1054;&#1043;&#1056;&#1040;&#1052;&#1052;&#1040;\&#1040;&#1058;&#1058;&#1045;&#1057;&#1058;&#1040;&#1062;&#1048;&#1054;&#1053;&#1053;&#1040;&#1071;%20&#1056;&#1040;&#1041;&#1054;&#1058;&#1040;\&#1055;&#1086;&#1082;&#1072;&#1079;&#1072;&#1090;&#1077;&#1083;&#1080;%202016-2019%20&#1075;&#1075;_19.10.20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CD01.zap.epkgroup.local\public_cd01\01.%20&#1047;&#1040;&#1055;\19.&#1057;&#1061;&#1044;\&#1060;&#1080;&#1085;&#1072;&#1085;&#1089;&#1086;&#1074;&#1086;&#1077;%20&#1091;&#1087;&#1088;&#1072;&#1074;&#1083;&#1077;&#1085;&#1080;&#1077;\&#1063;&#1077;&#1073;&#1086;&#1090;&#1072;&#1088;&#1077;&#1074;&#1072;%20&#1040;&#1083;&#1083;&#1072;%20&#1045;&#1074;&#1075;&#1077;&#1085;&#1100;&#1077;&#1074;&#1085;&#1072;\&#1044;&#1080;&#1089;&#1082;%20D\&#1052;&#1086;&#1080;%20&#1076;&#1086;&#1082;&#1091;&#1084;&#1077;&#1085;&#1090;&#1099;\&#1055;&#1056;&#1045;&#1047;&#1048;&#1044;&#1045;&#1053;&#1058;&#1057;&#1050;&#1040;&#1071;%20&#1055;&#1056;&#1054;&#1043;&#1056;&#1040;&#1052;&#1052;&#1040;\&#1040;&#1058;&#1058;&#1045;&#1057;&#1058;&#1040;&#1062;&#1048;&#1054;&#1053;&#1053;&#1040;&#1071;%20&#1056;&#1040;&#1041;&#1054;&#1058;&#1040;\&#1042;&#1089;&#1087;&#1086;&#1084;&#1086;&#1075;&#1072;&#1090;%20&#1080;&#1085;&#1092;&#1086;&#1088;&#1084;&#1072;&#1094;&#1080;&#1103;\&#1055;&#1086;&#1082;&#1072;&#1079;&#1072;&#1090;&#1077;&#1083;&#1080;%202016-2019%20&#1075;&#1075;_22.10.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CD01.zap.epkgroup.local\public_cd01\01.%20&#1047;&#1040;&#1055;\19.&#1057;&#1061;&#1044;\&#1060;&#1080;&#1085;&#1072;&#1085;&#1089;&#1086;&#1074;&#1086;&#1077;%20&#1091;&#1087;&#1088;&#1072;&#1074;&#1083;&#1077;&#1085;&#1080;&#1077;\&#1063;&#1077;&#1073;&#1086;&#1090;&#1072;&#1088;&#1077;&#1074;&#1072;%20&#1040;&#1083;&#1083;&#1072;%20&#1045;&#1074;&#1075;&#1077;&#1085;&#1100;&#1077;&#1074;&#1085;&#1072;\&#1044;&#1080;&#1089;&#1082;%20D\&#1052;&#1086;&#1080;%20&#1076;&#1086;&#1082;&#1091;&#1084;&#1077;&#1085;&#1090;&#1099;\&#1055;&#1056;&#1045;&#1047;&#1048;&#1044;&#1045;&#1053;&#1058;&#1057;&#1050;&#1040;&#1071;%20&#1055;&#1056;&#1054;&#1043;&#1056;&#1040;&#1052;&#1052;&#1040;\&#1040;&#1058;&#1058;&#1045;&#1057;&#1058;&#1040;&#1062;&#1048;&#1054;&#1053;&#1053;&#1040;&#1071;%20&#1056;&#1040;&#1041;&#1054;&#1058;&#1040;\&#1055;&#1086;&#1082;&#1072;&#1079;&#1072;&#1090;&#1077;&#1083;&#1080;%202016-2019%20&#1075;&#1075;_19.10.2020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CD01.zap.epkgroup.local\public_cd01\01.%20&#1047;&#1040;&#1055;\19.&#1057;&#1061;&#1044;\&#1060;&#1080;&#1085;&#1072;&#1085;&#1089;&#1086;&#1074;&#1086;&#1077;%20&#1091;&#1087;&#1088;&#1072;&#1074;&#1083;&#1077;&#1085;&#1080;&#1077;\&#1063;&#1077;&#1073;&#1086;&#1090;&#1072;&#1088;&#1077;&#1074;&#1072;%20&#1040;&#1083;&#1083;&#1072;%20&#1045;&#1074;&#1075;&#1077;&#1085;&#1100;&#1077;&#1074;&#1085;&#1072;\&#1044;&#1080;&#1089;&#1082;%20D\&#1052;&#1086;&#1080;%20&#1076;&#1086;&#1082;&#1091;&#1084;&#1077;&#1085;&#1090;&#1099;\&#1055;&#1056;&#1045;&#1047;&#1048;&#1044;&#1045;&#1053;&#1058;&#1057;&#1050;&#1040;&#1071;%20&#1055;&#1056;&#1054;&#1043;&#1056;&#1040;&#1052;&#1052;&#1040;\&#1040;&#1058;&#1058;&#1045;&#1057;&#1058;&#1040;&#1062;&#1048;&#1054;&#1053;&#1053;&#1040;&#1071;%20&#1056;&#1040;&#1041;&#1054;&#1058;&#1040;\&#1042;&#1089;&#1087;&#1086;&#1084;&#1086;&#1075;&#1072;&#1090;%20&#1080;&#1085;&#1092;&#1086;&#1088;&#1084;&#1072;&#1094;&#1080;&#1103;\&#1054;&#1090;&#1075;&#1088;&#1091;&#1079;&#1082;&#1072;%20&#1087;&#1086;%20&#1089;&#1077;&#1075;&#1084;&#1077;&#1085;&#1090;&#1072;&#1084;%20&#1088;&#1099;&#1085;&#1082;&#1072;,%202017-2019%20&#1075;&#107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430226103269861E-2"/>
          <c:y val="0.13602941176470587"/>
          <c:w val="0.57965086545234779"/>
          <c:h val="0.74632352941176472"/>
        </c:manualLayout>
      </c:layout>
      <c:pie3DChart>
        <c:varyColors val="1"/>
        <c:ser>
          <c:idx val="0"/>
          <c:order val="0"/>
          <c:explosion val="20"/>
          <c:dPt>
            <c:idx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6A9-41A1-BA06-70ABF24D8B9A}"/>
              </c:ext>
            </c:extLst>
          </c:dPt>
          <c:dPt>
            <c:idx val="1"/>
            <c:bubble3D val="0"/>
            <c:spPr>
              <a:solidFill>
                <a:srgbClr val="00717A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6A9-41A1-BA06-70ABF24D8B9A}"/>
              </c:ext>
            </c:extLst>
          </c:dPt>
          <c:dPt>
            <c:idx val="2"/>
            <c:bubble3D val="0"/>
            <c:spPr>
              <a:solidFill>
                <a:srgbClr val="33CCCC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6A9-41A1-BA06-70ABF24D8B9A}"/>
              </c:ext>
            </c:extLst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6A9-41A1-BA06-70ABF24D8B9A}"/>
              </c:ext>
            </c:extLst>
          </c:dPt>
          <c:dLbls>
            <c:dLbl>
              <c:idx val="0"/>
              <c:layout>
                <c:manualLayout>
                  <c:x val="2.0104986876640419E-3"/>
                  <c:y val="-5.138305628463108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6A9-41A1-BA06-70ABF24D8B9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9.6808290296183874E-2"/>
                  <c:y val="-7.19695653852091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6A9-41A1-BA06-70ABF24D8B9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6804855991224405E-2"/>
                  <c:y val="-1.83470535793852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6A9-41A1-BA06-70ABF24D8B9A}"/>
                </c:ext>
                <c:ext xmlns:c15="http://schemas.microsoft.com/office/drawing/2012/chart" uri="{CE6537A1-D6FC-4f65-9D91-7224C49458BB}">
                  <c15:layout>
                    <c:manualLayout>
                      <c:w val="8.1533332636973752E-2"/>
                      <c:h val="7.8191063444904091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6.533464566929134E-3"/>
                  <c:y val="-1.172061825605132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6A9-41A1-BA06-70ABF24D8B9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'Среднесписочная числ-ть'!$B$19:$B$22</c:f>
              <c:strCache>
                <c:ptCount val="4"/>
                <c:pt idx="0">
                  <c:v>Основные рабочие</c:v>
                </c:pt>
                <c:pt idx="1">
                  <c:v>Вспомогательные рабочие</c:v>
                </c:pt>
                <c:pt idx="2">
                  <c:v>РСС</c:v>
                </c:pt>
                <c:pt idx="3">
                  <c:v>Непромышленный персонал</c:v>
                </c:pt>
              </c:strCache>
            </c:strRef>
          </c:cat>
          <c:val>
            <c:numRef>
              <c:f>'Среднесписочная числ-ть'!$C$19:$C$22</c:f>
              <c:numCache>
                <c:formatCode>General</c:formatCode>
                <c:ptCount val="4"/>
                <c:pt idx="0">
                  <c:v>529</c:v>
                </c:pt>
                <c:pt idx="1">
                  <c:v>435</c:v>
                </c:pt>
                <c:pt idx="2">
                  <c:v>333</c:v>
                </c:pt>
                <c:pt idx="3">
                  <c:v>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6A9-41A1-BA06-70ABF24D8B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390867234886003"/>
          <c:y val="0.11256223946271424"/>
          <c:w val="0.37535287364683712"/>
          <c:h val="0.82618737455612157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 rtl="0">
            <a:defRPr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200">
          <a:solidFill>
            <a:schemeClr val="bg2">
              <a:lumMod val="1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ВСЁ!$W$5</c:f>
              <c:strCache>
                <c:ptCount val="1"/>
                <c:pt idx="0">
                  <c:v>2017 год, чел.</c:v>
                </c:pt>
              </c:strCache>
            </c:strRef>
          </c:tx>
          <c:spPr>
            <a:solidFill>
              <a:srgbClr val="008080"/>
            </a:solidFill>
            <a:ln>
              <a:noFill/>
            </a:ln>
            <a:effectLst/>
          </c:spPr>
          <c:invertIfNegative val="0"/>
          <c:cat>
            <c:strRef>
              <c:f>ВСЁ!$V$6:$V$9</c:f>
              <c:strCache>
                <c:ptCount val="4"/>
                <c:pt idx="0">
                  <c:v>Основные рабочие</c:v>
                </c:pt>
                <c:pt idx="1">
                  <c:v>Вспомогательные рабочие</c:v>
                </c:pt>
                <c:pt idx="2">
                  <c:v>РСС</c:v>
                </c:pt>
                <c:pt idx="3">
                  <c:v>Непромышленный персонал</c:v>
                </c:pt>
              </c:strCache>
            </c:strRef>
          </c:cat>
          <c:val>
            <c:numRef>
              <c:f>ВСЁ!$W$6:$W$9</c:f>
              <c:numCache>
                <c:formatCode>General</c:formatCode>
                <c:ptCount val="4"/>
                <c:pt idx="0">
                  <c:v>557</c:v>
                </c:pt>
                <c:pt idx="1">
                  <c:v>431</c:v>
                </c:pt>
                <c:pt idx="2">
                  <c:v>383</c:v>
                </c:pt>
                <c:pt idx="3">
                  <c:v>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C52-4A20-81E6-1EB4E5133AF5}"/>
            </c:ext>
          </c:extLst>
        </c:ser>
        <c:ser>
          <c:idx val="1"/>
          <c:order val="1"/>
          <c:tx>
            <c:strRef>
              <c:f>ВСЁ!$X$5</c:f>
              <c:strCache>
                <c:ptCount val="1"/>
                <c:pt idx="0">
                  <c:v>2018 год, чел.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ВСЁ!$V$6:$V$9</c:f>
              <c:strCache>
                <c:ptCount val="4"/>
                <c:pt idx="0">
                  <c:v>Основные рабочие</c:v>
                </c:pt>
                <c:pt idx="1">
                  <c:v>Вспомогательные рабочие</c:v>
                </c:pt>
                <c:pt idx="2">
                  <c:v>РСС</c:v>
                </c:pt>
                <c:pt idx="3">
                  <c:v>Непромышленный персонал</c:v>
                </c:pt>
              </c:strCache>
            </c:strRef>
          </c:cat>
          <c:val>
            <c:numRef>
              <c:f>ВСЁ!$X$6:$X$9</c:f>
              <c:numCache>
                <c:formatCode>General</c:formatCode>
                <c:ptCount val="4"/>
                <c:pt idx="0">
                  <c:v>604</c:v>
                </c:pt>
                <c:pt idx="1">
                  <c:v>467</c:v>
                </c:pt>
                <c:pt idx="2">
                  <c:v>338</c:v>
                </c:pt>
                <c:pt idx="3">
                  <c:v>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C52-4A20-81E6-1EB4E5133AF5}"/>
            </c:ext>
          </c:extLst>
        </c:ser>
        <c:ser>
          <c:idx val="2"/>
          <c:order val="2"/>
          <c:tx>
            <c:strRef>
              <c:f>ВСЁ!$Y$5</c:f>
              <c:strCache>
                <c:ptCount val="1"/>
                <c:pt idx="0">
                  <c:v>2019 год, чел.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ВСЁ!$V$6:$V$9</c:f>
              <c:strCache>
                <c:ptCount val="4"/>
                <c:pt idx="0">
                  <c:v>Основные рабочие</c:v>
                </c:pt>
                <c:pt idx="1">
                  <c:v>Вспомогательные рабочие</c:v>
                </c:pt>
                <c:pt idx="2">
                  <c:v>РСС</c:v>
                </c:pt>
                <c:pt idx="3">
                  <c:v>Непромышленный персонал</c:v>
                </c:pt>
              </c:strCache>
            </c:strRef>
          </c:cat>
          <c:val>
            <c:numRef>
              <c:f>ВСЁ!$Y$6:$Y$9</c:f>
              <c:numCache>
                <c:formatCode>General</c:formatCode>
                <c:ptCount val="4"/>
                <c:pt idx="0">
                  <c:v>529</c:v>
                </c:pt>
                <c:pt idx="1">
                  <c:v>435</c:v>
                </c:pt>
                <c:pt idx="2">
                  <c:v>333</c:v>
                </c:pt>
                <c:pt idx="3">
                  <c:v>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C52-4A20-81E6-1EB4E5133A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1951632"/>
        <c:axId val="1871952720"/>
      </c:barChart>
      <c:catAx>
        <c:axId val="1871951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100"/>
            </a:pPr>
            <a:endParaRPr lang="ru-RU"/>
          </a:p>
        </c:txPr>
        <c:crossAx val="1871952720"/>
        <c:crosses val="autoZero"/>
        <c:auto val="1"/>
        <c:lblAlgn val="ctr"/>
        <c:lblOffset val="100"/>
        <c:noMultiLvlLbl val="0"/>
      </c:catAx>
      <c:valAx>
        <c:axId val="1871952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871951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434214035029279"/>
          <c:y val="0.85427359144873749"/>
          <c:w val="0.68636654003344999"/>
          <c:h val="0.11981967279996733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период</c:v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'Среднесписочная числ-ть'!$C$4:$E$4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'Среднесписочная числ-ть'!$C$5:$E$5</c:f>
              <c:numCache>
                <c:formatCode>#,##0</c:formatCode>
                <c:ptCount val="3"/>
                <c:pt idx="0">
                  <c:v>1371</c:v>
                </c:pt>
                <c:pt idx="1">
                  <c:v>1409</c:v>
                </c:pt>
                <c:pt idx="2">
                  <c:v>1297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7B4-418C-82A8-BE3C584721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1953808"/>
        <c:axId val="1871955440"/>
      </c:barChart>
      <c:catAx>
        <c:axId val="187195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10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871955440"/>
        <c:crosses val="autoZero"/>
        <c:auto val="1"/>
        <c:lblAlgn val="ctr"/>
        <c:lblOffset val="100"/>
        <c:noMultiLvlLbl val="0"/>
      </c:catAx>
      <c:valAx>
        <c:axId val="1871955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solidFill>
              <a:schemeClr val="bg2">
                <a:lumMod val="10000"/>
              </a:schemeClr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1871953808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200">
          <a:solidFill>
            <a:schemeClr val="bg2">
              <a:lumMod val="10000"/>
            </a:schemeClr>
          </a:solidFill>
          <a:latin typeface="+mn-lt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'Средняя заработная плата'!$B$5</c:f>
              <c:strCache>
                <c:ptCount val="1"/>
                <c:pt idx="0">
                  <c:v>Средняя заработная плата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149-42E9-A6F4-05FC074F51E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149-42E9-A6F4-05FC074F51E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5555555555556572E-3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149-42E9-A6F4-05FC074F51E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'Средняя заработная плата'!$C$4:$E$4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'Средняя заработная плата'!$C$5:$E$5</c:f>
              <c:numCache>
                <c:formatCode>#,##0</c:formatCode>
                <c:ptCount val="3"/>
                <c:pt idx="0">
                  <c:v>29703.334923352784</c:v>
                </c:pt>
                <c:pt idx="1">
                  <c:v>33448.918985687247</c:v>
                </c:pt>
                <c:pt idx="2">
                  <c:v>33011.028966204052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149-42E9-A6F4-05FC074F51E7}"/>
            </c:ext>
          </c:extLst>
        </c:ser>
        <c:ser>
          <c:idx val="1"/>
          <c:order val="1"/>
          <c:tx>
            <c:strRef>
              <c:f>'Средняя заработная плата'!$B$6</c:f>
              <c:strCache>
                <c:ptCount val="1"/>
                <c:pt idx="0">
                  <c:v>Производительность труда</c:v>
                </c:pt>
              </c:strCache>
            </c:strRef>
          </c:tx>
          <c:spPr>
            <a:solidFill>
              <a:srgbClr val="009999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0185067526415994E-16"/>
                  <c:y val="9.25925925925925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149-42E9-A6F4-05FC074F51E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'Средняя заработная плата'!$C$4:$E$4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'Средняя заработная плата'!$C$6:$E$6</c:f>
              <c:numCache>
                <c:formatCode>#,##0</c:formatCode>
                <c:ptCount val="3"/>
                <c:pt idx="0">
                  <c:v>93336.972769268177</c:v>
                </c:pt>
                <c:pt idx="1">
                  <c:v>123703.75153773362</c:v>
                </c:pt>
                <c:pt idx="2">
                  <c:v>182170.55519146749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149-42E9-A6F4-05FC074F51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69858304"/>
        <c:axId val="1869856128"/>
      </c:barChart>
      <c:catAx>
        <c:axId val="186985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869856128"/>
        <c:crosses val="autoZero"/>
        <c:auto val="1"/>
        <c:lblAlgn val="ctr"/>
        <c:lblOffset val="100"/>
        <c:noMultiLvlLbl val="0"/>
      </c:catAx>
      <c:valAx>
        <c:axId val="186985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869858304"/>
        <c:crosses val="autoZero"/>
        <c:crossBetween val="between"/>
        <c:majorUnit val="40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'Выручка, сс, чистая прибыль'!$B$4</c:f>
              <c:strCache>
                <c:ptCount val="1"/>
                <c:pt idx="0">
                  <c:v>Выручка</c:v>
                </c:pt>
              </c:strCache>
            </c:strRef>
          </c:tx>
          <c:spPr>
            <a:solidFill>
              <a:srgbClr val="008080"/>
            </a:solidFill>
            <a:ln>
              <a:noFill/>
            </a:ln>
            <a:effectLst/>
          </c:spPr>
          <c:invertIfNegative val="0"/>
          <c:cat>
            <c:strRef>
              <c:f>'Выручка, сс, чистая прибыль'!$C$3:$E$3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'Выручка, сс, чистая прибыль'!$C$4:$E$4</c:f>
              <c:numCache>
                <c:formatCode>#,##0</c:formatCode>
                <c:ptCount val="3"/>
                <c:pt idx="0">
                  <c:v>4741589</c:v>
                </c:pt>
                <c:pt idx="1">
                  <c:v>4202639</c:v>
                </c:pt>
                <c:pt idx="2">
                  <c:v>3425476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31-4621-9824-576015C2BA35}"/>
            </c:ext>
          </c:extLst>
        </c:ser>
        <c:ser>
          <c:idx val="1"/>
          <c:order val="1"/>
          <c:tx>
            <c:strRef>
              <c:f>'Выручка, сс, чистая прибыль'!$B$5</c:f>
              <c:strCache>
                <c:ptCount val="1"/>
                <c:pt idx="0">
                  <c:v>Себестоимость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'Выручка, сс, чистая прибыль'!$C$3:$E$3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'Выручка, сс, чистая прибыль'!$C$5:$E$5</c:f>
              <c:numCache>
                <c:formatCode>#,##0</c:formatCode>
                <c:ptCount val="3"/>
                <c:pt idx="0">
                  <c:v>2744000</c:v>
                </c:pt>
                <c:pt idx="1">
                  <c:v>2176413</c:v>
                </c:pt>
                <c:pt idx="2">
                  <c:v>1972404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231-4621-9824-576015C2BA35}"/>
            </c:ext>
          </c:extLst>
        </c:ser>
        <c:ser>
          <c:idx val="2"/>
          <c:order val="2"/>
          <c:tx>
            <c:strRef>
              <c:f>'Выручка, сс, чистая прибыль'!$B$6</c:f>
              <c:strCache>
                <c:ptCount val="1"/>
                <c:pt idx="0">
                  <c:v>Чистая прибыль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'Выручка, сс, чистая прибыль'!$C$3:$E$3</c:f>
              <c:strCache>
                <c:ptCount val="3"/>
                <c:pt idx="0">
                  <c:v>2017 год</c:v>
                </c:pt>
                <c:pt idx="1">
                  <c:v>2018 год</c:v>
                </c:pt>
                <c:pt idx="2">
                  <c:v>2019 год</c:v>
                </c:pt>
              </c:strCache>
            </c:strRef>
          </c:cat>
          <c:val>
            <c:numRef>
              <c:f>'Выручка, сс, чистая прибыль'!$C$6:$E$6</c:f>
              <c:numCache>
                <c:formatCode>#,##0</c:formatCode>
                <c:ptCount val="3"/>
                <c:pt idx="0">
                  <c:v>1355953</c:v>
                </c:pt>
                <c:pt idx="1">
                  <c:v>1275522</c:v>
                </c:pt>
                <c:pt idx="2">
                  <c:v>860496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231-4621-9824-576015C2B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69857216"/>
        <c:axId val="1869858848"/>
      </c:barChart>
      <c:catAx>
        <c:axId val="186985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869858848"/>
        <c:crosses val="autoZero"/>
        <c:auto val="1"/>
        <c:lblAlgn val="ctr"/>
        <c:lblOffset val="100"/>
        <c:noMultiLvlLbl val="0"/>
      </c:catAx>
      <c:valAx>
        <c:axId val="1869858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869857216"/>
        <c:crosses val="autoZero"/>
        <c:crossBetween val="between"/>
        <c:minorUnit val="10000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737532808398997E-2"/>
          <c:y val="0.13752095709340553"/>
          <c:w val="0.6075483377077866"/>
          <c:h val="0.77269890845898692"/>
        </c:manualLayout>
      </c:layout>
      <c:pie3DChart>
        <c:varyColors val="1"/>
        <c:ser>
          <c:idx val="0"/>
          <c:order val="0"/>
          <c:tx>
            <c:strRef>
              <c:f>Лист1!$C$12</c:f>
              <c:strCache>
                <c:ptCount val="1"/>
                <c:pt idx="0">
                  <c:v>2019 год,
%</c:v>
                </c:pt>
              </c:strCache>
            </c:strRef>
          </c:tx>
          <c:explosion val="21"/>
          <c:dPt>
            <c:idx val="0"/>
            <c:bubble3D val="0"/>
            <c:spPr>
              <a:solidFill>
                <a:srgbClr val="00808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ACD-4297-A80B-B223BEEA4752}"/>
              </c:ext>
            </c:extLst>
          </c:dPt>
          <c:dPt>
            <c:idx val="1"/>
            <c:bubble3D val="0"/>
            <c:spPr>
              <a:solidFill>
                <a:srgbClr val="33CCCC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ACD-4297-A80B-B223BEEA475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ACD-4297-A80B-B223BEEA4752}"/>
              </c:ext>
            </c:extLst>
          </c:dPt>
          <c:dLbls>
            <c:dLbl>
              <c:idx val="0"/>
              <c:layout>
                <c:manualLayout>
                  <c:x val="-0.41879483814523183"/>
                  <c:y val="-0.140913831305735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ACD-4297-A80B-B223BEEA475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1957567804024504E-3"/>
                  <c:y val="-1.7831729367162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ACD-4297-A80B-B223BEEA4752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1240594925634248E-2"/>
                  <c:y val="-2.1432997958588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ACD-4297-A80B-B223BEEA475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Лист1!$B$13:$B$15</c:f>
              <c:strCache>
                <c:ptCount val="3"/>
                <c:pt idx="0">
                  <c:v>Внутренний рынок</c:v>
                </c:pt>
                <c:pt idx="1">
                  <c:v>Ближнее Зарубежье</c:v>
                </c:pt>
                <c:pt idx="2">
                  <c:v>Дальнее Зарубежье</c:v>
                </c:pt>
              </c:strCache>
            </c:strRef>
          </c:cat>
          <c:val>
            <c:numRef>
              <c:f>Лист1!$C$13:$C$15</c:f>
              <c:numCache>
                <c:formatCode>0%</c:formatCode>
                <c:ptCount val="3"/>
                <c:pt idx="0">
                  <c:v>0.83000000000000018</c:v>
                </c:pt>
                <c:pt idx="1">
                  <c:v>9.0000000000000024E-2</c:v>
                </c:pt>
                <c:pt idx="2">
                  <c:v>8.0000000000000029E-2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ACD-4297-A80B-B223BEEA47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18011811023623"/>
          <c:y val="0.12257492533750858"/>
          <c:w val="0.29375437445319336"/>
          <c:h val="0.69765541306614909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09C4ED-7020-48E9-9EA1-A2F0A7C062F9}" type="doc">
      <dgm:prSet loTypeId="urn:microsoft.com/office/officeart/2005/8/layout/pList1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758C7E54-47DA-4067-85EC-127C269BB92B}">
      <dgm:prSet phldrT="[Текст]" custT="1"/>
      <dgm:spPr>
        <a:solidFill>
          <a:schemeClr val="bg1"/>
        </a:solidFill>
        <a:ln>
          <a:noFill/>
        </a:ln>
      </dgm:spPr>
      <dgm:t>
        <a:bodyPr anchor="t"/>
        <a:lstStyle/>
        <a:p>
          <a:pPr algn="ctr"/>
          <a:r>
            <a:rPr lang="ru-RU" sz="1400" b="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Ракетостроение</a:t>
          </a:r>
        </a:p>
      </dgm:t>
    </dgm:pt>
    <dgm:pt modelId="{8822E078-6BAB-4D3C-8489-63FF92781AF6}" type="parTrans" cxnId="{686DF005-FE36-4874-8396-3B3A9C673BD3}">
      <dgm:prSet/>
      <dgm:spPr/>
      <dgm:t>
        <a:bodyPr/>
        <a:lstStyle/>
        <a:p>
          <a:endParaRPr lang="ru-RU"/>
        </a:p>
      </dgm:t>
    </dgm:pt>
    <dgm:pt modelId="{8B8B3542-52D0-4DA7-8184-2F7C8FCF1190}" type="sibTrans" cxnId="{686DF005-FE36-4874-8396-3B3A9C673BD3}">
      <dgm:prSet/>
      <dgm:spPr/>
      <dgm:t>
        <a:bodyPr/>
        <a:lstStyle/>
        <a:p>
          <a:endParaRPr lang="ru-RU"/>
        </a:p>
      </dgm:t>
    </dgm:pt>
    <dgm:pt modelId="{BC4F8752-4211-4B28-9A4B-86FB0BE14761}">
      <dgm:prSet phldrT="[Текст]" custT="1"/>
      <dgm:spPr>
        <a:solidFill>
          <a:schemeClr val="bg1"/>
        </a:solidFill>
        <a:ln>
          <a:noFill/>
        </a:ln>
      </dgm:spPr>
      <dgm:t>
        <a:bodyPr anchor="t"/>
        <a:lstStyle/>
        <a:p>
          <a:pPr algn="ctr">
            <a:spcAft>
              <a:spcPts val="0"/>
            </a:spcAft>
          </a:pPr>
          <a:r>
            <a:rPr lang="ru-RU" sz="1400" b="0" kern="1200" dirty="0">
              <a:solidFill>
                <a:srgbClr val="EBEBEB">
                  <a:lumMod val="2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Бронетанковая техника</a:t>
          </a:r>
        </a:p>
      </dgm:t>
    </dgm:pt>
    <dgm:pt modelId="{36D6625E-F526-4AE6-B211-76DC2C1E8248}" type="parTrans" cxnId="{7FA4F152-8F0F-4734-9AAC-F55519BBB76B}">
      <dgm:prSet/>
      <dgm:spPr/>
      <dgm:t>
        <a:bodyPr/>
        <a:lstStyle/>
        <a:p>
          <a:endParaRPr lang="ru-RU"/>
        </a:p>
      </dgm:t>
    </dgm:pt>
    <dgm:pt modelId="{17A4CC72-A840-4DE1-B6F7-7709DA9E40D8}" type="sibTrans" cxnId="{7FA4F152-8F0F-4734-9AAC-F55519BBB76B}">
      <dgm:prSet/>
      <dgm:spPr/>
      <dgm:t>
        <a:bodyPr/>
        <a:lstStyle/>
        <a:p>
          <a:endParaRPr lang="ru-RU"/>
        </a:p>
      </dgm:t>
    </dgm:pt>
    <dgm:pt modelId="{834AFB58-A666-4941-BA44-5C23A4D24F91}">
      <dgm:prSet phldrT="[Текст]" custT="1"/>
      <dgm:spPr>
        <a:solidFill>
          <a:schemeClr val="bg1"/>
        </a:solidFill>
        <a:ln>
          <a:noFill/>
        </a:ln>
      </dgm:spPr>
      <dgm:t>
        <a:bodyPr anchor="t"/>
        <a:lstStyle/>
        <a:p>
          <a:r>
            <a:rPr lang="ru-RU" sz="1400" b="0" kern="1200" dirty="0">
              <a:solidFill>
                <a:srgbClr val="EBEBEB">
                  <a:lumMod val="2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Вертолетостроение</a:t>
          </a:r>
        </a:p>
      </dgm:t>
    </dgm:pt>
    <dgm:pt modelId="{8C23EE79-E40C-4944-B927-F16C27FB7790}" type="parTrans" cxnId="{7DB99A09-AA90-4DBC-8422-A22CD73E9323}">
      <dgm:prSet/>
      <dgm:spPr/>
      <dgm:t>
        <a:bodyPr/>
        <a:lstStyle/>
        <a:p>
          <a:endParaRPr lang="ru-RU"/>
        </a:p>
      </dgm:t>
    </dgm:pt>
    <dgm:pt modelId="{2AE87467-22BF-451F-BB48-E40E16573B74}" type="sibTrans" cxnId="{7DB99A09-AA90-4DBC-8422-A22CD73E9323}">
      <dgm:prSet/>
      <dgm:spPr/>
      <dgm:t>
        <a:bodyPr/>
        <a:lstStyle/>
        <a:p>
          <a:endParaRPr lang="ru-RU"/>
        </a:p>
      </dgm:t>
    </dgm:pt>
    <dgm:pt modelId="{B3A36595-0E1C-4297-A871-E333CFA15371}">
      <dgm:prSet phldrT="[Текст]" custT="1"/>
      <dgm:spPr>
        <a:solidFill>
          <a:schemeClr val="bg1"/>
        </a:solidFill>
        <a:ln>
          <a:noFill/>
        </a:ln>
      </dgm:spPr>
      <dgm:t>
        <a:bodyPr anchor="t"/>
        <a:lstStyle/>
        <a:p>
          <a:r>
            <a:rPr lang="ru-RU" sz="1400" b="0" kern="1200" dirty="0">
              <a:solidFill>
                <a:srgbClr val="EBEBEB">
                  <a:lumMod val="2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Судостроение</a:t>
          </a:r>
        </a:p>
      </dgm:t>
    </dgm:pt>
    <dgm:pt modelId="{537A472A-BDB8-4EEB-BA5D-14F7285859FC}" type="parTrans" cxnId="{290F75A8-DC1F-4DDE-9366-15A3CDDAA9B4}">
      <dgm:prSet/>
      <dgm:spPr/>
      <dgm:t>
        <a:bodyPr/>
        <a:lstStyle/>
        <a:p>
          <a:endParaRPr lang="ru-RU"/>
        </a:p>
      </dgm:t>
    </dgm:pt>
    <dgm:pt modelId="{E292BDE7-3345-4292-A9FE-AA8F73BDF14F}" type="sibTrans" cxnId="{290F75A8-DC1F-4DDE-9366-15A3CDDAA9B4}">
      <dgm:prSet/>
      <dgm:spPr/>
      <dgm:t>
        <a:bodyPr/>
        <a:lstStyle/>
        <a:p>
          <a:endParaRPr lang="ru-RU"/>
        </a:p>
      </dgm:t>
    </dgm:pt>
    <dgm:pt modelId="{6BA4C0BB-00A0-4A82-A000-96537E3CC610}">
      <dgm:prSet phldrT="[Текст]" custT="1"/>
      <dgm:spPr>
        <a:solidFill>
          <a:schemeClr val="bg1"/>
        </a:solidFill>
        <a:ln>
          <a:noFill/>
        </a:ln>
      </dgm:spPr>
      <dgm:t>
        <a:bodyPr anchor="t"/>
        <a:lstStyle/>
        <a:p>
          <a:r>
            <a:rPr lang="ru-RU" sz="1400" b="0" kern="1200" dirty="0" err="1">
              <a:solidFill>
                <a:srgbClr val="EBEBEB">
                  <a:lumMod val="2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Нефтегазоперекачка</a:t>
          </a:r>
          <a:endParaRPr lang="ru-RU" sz="1400" b="0" kern="1200" dirty="0">
            <a:solidFill>
              <a:srgbClr val="EBEBEB">
                <a:lumMod val="25000"/>
              </a:srgbClr>
            </a:solidFill>
            <a:latin typeface="Arial" panose="020B0604020202020204" pitchFamily="34" charset="0"/>
            <a:ea typeface="Tahoma" panose="020B0604030504040204" pitchFamily="34" charset="0"/>
            <a:cs typeface="Arial" panose="020B0604020202020204" pitchFamily="34" charset="0"/>
          </a:endParaRPr>
        </a:p>
      </dgm:t>
    </dgm:pt>
    <dgm:pt modelId="{4B990788-6AAD-463E-AA34-912C05AD08A7}" type="parTrans" cxnId="{A7DA9AF2-37E4-4A62-ADBF-503DB42802B0}">
      <dgm:prSet/>
      <dgm:spPr/>
      <dgm:t>
        <a:bodyPr/>
        <a:lstStyle/>
        <a:p>
          <a:endParaRPr lang="ru-RU"/>
        </a:p>
      </dgm:t>
    </dgm:pt>
    <dgm:pt modelId="{D0EC0AED-349D-4098-8D78-9F4C08A926B8}" type="sibTrans" cxnId="{A7DA9AF2-37E4-4A62-ADBF-503DB42802B0}">
      <dgm:prSet/>
      <dgm:spPr/>
      <dgm:t>
        <a:bodyPr/>
        <a:lstStyle/>
        <a:p>
          <a:endParaRPr lang="ru-RU"/>
        </a:p>
      </dgm:t>
    </dgm:pt>
    <dgm:pt modelId="{EECB786F-533C-4F3F-AE36-1D7D8C7DA212}">
      <dgm:prSet phldrT="[Текст]" custT="1"/>
      <dgm:spPr>
        <a:solidFill>
          <a:schemeClr val="bg1"/>
        </a:solidFill>
        <a:ln>
          <a:noFill/>
        </a:ln>
      </dgm:spPr>
      <dgm:t>
        <a:bodyPr anchor="t"/>
        <a:lstStyle/>
        <a:p>
          <a:r>
            <a:rPr lang="ru-RU" sz="1400" b="0" kern="1200" dirty="0">
              <a:solidFill>
                <a:srgbClr val="EBEBEB">
                  <a:lumMod val="2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Самолетостроение</a:t>
          </a:r>
        </a:p>
        <a:p>
          <a:r>
            <a:rPr lang="ru-RU" sz="1400" b="0" kern="1200" dirty="0">
              <a:solidFill>
                <a:srgbClr val="EBEBEB">
                  <a:lumMod val="2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в </a:t>
          </a:r>
          <a:r>
            <a:rPr lang="ru-RU" sz="1400" b="0" kern="1200" dirty="0" err="1">
              <a:solidFill>
                <a:srgbClr val="EBEBEB">
                  <a:lumMod val="2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т.ч</a:t>
          </a:r>
          <a:r>
            <a:rPr lang="ru-RU" sz="1400" b="0" kern="1200" dirty="0">
              <a:solidFill>
                <a:srgbClr val="EBEBEB">
                  <a:lumMod val="2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. двигателестроение</a:t>
          </a:r>
        </a:p>
      </dgm:t>
    </dgm:pt>
    <dgm:pt modelId="{1483B35C-FFC5-4B7A-88EE-83EA37560E75}" type="parTrans" cxnId="{16EC9A95-3CB6-484F-B781-E63532220386}">
      <dgm:prSet/>
      <dgm:spPr/>
      <dgm:t>
        <a:bodyPr/>
        <a:lstStyle/>
        <a:p>
          <a:endParaRPr lang="ru-RU"/>
        </a:p>
      </dgm:t>
    </dgm:pt>
    <dgm:pt modelId="{722C9B06-E1F4-49F4-9B26-96F44CF5BE74}" type="sibTrans" cxnId="{16EC9A95-3CB6-484F-B781-E63532220386}">
      <dgm:prSet/>
      <dgm:spPr/>
      <dgm:t>
        <a:bodyPr/>
        <a:lstStyle/>
        <a:p>
          <a:endParaRPr lang="ru-RU"/>
        </a:p>
      </dgm:t>
    </dgm:pt>
    <dgm:pt modelId="{9BC9CCB5-0B28-4D7F-AA4F-33D7116E2BE9}" type="pres">
      <dgm:prSet presAssocID="{9809C4ED-7020-48E9-9EA1-A2F0A7C062F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4B90BC-DC24-41A8-A5B5-AE8A95B3D224}" type="pres">
      <dgm:prSet presAssocID="{758C7E54-47DA-4067-85EC-127C269BB92B}" presName="compNode" presStyleCnt="0"/>
      <dgm:spPr/>
    </dgm:pt>
    <dgm:pt modelId="{8BDA15C6-3C0C-46B4-9133-CE995662CDEE}" type="pres">
      <dgm:prSet presAssocID="{758C7E54-47DA-4067-85EC-127C269BB92B}" presName="pictRect" presStyleLbl="node1" presStyleIdx="0" presStyleCnt="6" custLinFactNeighborX="765" custLinFactNeighborY="2009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B4AC82A1-556C-44DD-B5A8-0A6734F6C2D7}" type="pres">
      <dgm:prSet presAssocID="{758C7E54-47DA-4067-85EC-127C269BB92B}" presName="textRect" presStyleLbl="revTx" presStyleIdx="0" presStyleCnt="6" custScaleY="37673" custLinFactNeighborX="765" custLinFactNeighborY="12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A611E6-4A12-488A-BC05-FE138101D09B}" type="pres">
      <dgm:prSet presAssocID="{8B8B3542-52D0-4DA7-8184-2F7C8FCF1190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1A8B42C-9AD3-4966-A516-9C1D46BC7B7B}" type="pres">
      <dgm:prSet presAssocID="{BC4F8752-4211-4B28-9A4B-86FB0BE14761}" presName="compNode" presStyleCnt="0"/>
      <dgm:spPr/>
    </dgm:pt>
    <dgm:pt modelId="{2BCA1978-19A2-4342-B3F6-F632BE98239C}" type="pres">
      <dgm:prSet presAssocID="{BC4F8752-4211-4B28-9A4B-86FB0BE14761}" presName="pictRect" presStyleLbl="node1" presStyleIdx="1" presStyleCnt="6" custLinFactNeighborX="765" custLinFactNeighborY="20091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BEB550B8-E999-4EFB-868F-034CB3B1D107}" type="pres">
      <dgm:prSet presAssocID="{BC4F8752-4211-4B28-9A4B-86FB0BE14761}" presName="textRect" presStyleLbl="revTx" presStyleIdx="1" presStyleCnt="6" custScaleX="122058" custScaleY="47965" custLinFactNeighborX="765" custLinFactNeighborY="232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3FCA39-DD5C-418A-A3A8-0AE5A703BD65}" type="pres">
      <dgm:prSet presAssocID="{17A4CC72-A840-4DE1-B6F7-7709DA9E40D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EDD946C1-F8F7-46F9-8E55-C04E3DA8E6DF}" type="pres">
      <dgm:prSet presAssocID="{834AFB58-A666-4941-BA44-5C23A4D24F91}" presName="compNode" presStyleCnt="0"/>
      <dgm:spPr/>
    </dgm:pt>
    <dgm:pt modelId="{E5D5669C-FBA9-492A-BBDD-33005AEE52C9}" type="pres">
      <dgm:prSet presAssocID="{834AFB58-A666-4941-BA44-5C23A4D24F91}" presName="pictRect" presStyleLbl="node1" presStyleIdx="2" presStyleCnt="6" custLinFactNeighborX="765" custLinFactNeighborY="20091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8BDFAC08-259B-4CFA-8E58-23317D22F55F}" type="pres">
      <dgm:prSet presAssocID="{834AFB58-A666-4941-BA44-5C23A4D24F91}" presName="textRect" presStyleLbl="revTx" presStyleIdx="2" presStyleCnt="6" custScaleY="37673" custLinFactNeighborX="765" custLinFactNeighborY="128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687AC4-56A5-45D2-8334-189ADF5AF777}" type="pres">
      <dgm:prSet presAssocID="{2AE87467-22BF-451F-BB48-E40E16573B74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04EE494-3260-422A-8F1A-3DC775A8E2E9}" type="pres">
      <dgm:prSet presAssocID="{B3A36595-0E1C-4297-A871-E333CFA15371}" presName="compNode" presStyleCnt="0"/>
      <dgm:spPr/>
    </dgm:pt>
    <dgm:pt modelId="{474DB5C7-A076-494D-AB00-37C22356AD09}" type="pres">
      <dgm:prSet presAssocID="{B3A36595-0E1C-4297-A871-E333CFA15371}" presName="pictRect" presStyleLbl="node1" presStyleIdx="3" presStyleCnt="6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A4F9D209-0CDE-416B-9D0D-81A021ED012F}" type="pres">
      <dgm:prSet presAssocID="{B3A36595-0E1C-4297-A871-E333CFA15371}" presName="textRect" presStyleLbl="revTx" presStyleIdx="3" presStyleCnt="6" custScaleY="37673" custLinFactNeighborY="-244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EED9BF-2A2F-40AC-93BE-D5ED03C2B072}" type="pres">
      <dgm:prSet presAssocID="{E292BDE7-3345-4292-A9FE-AA8F73BDF14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679AE65-4D7D-4061-AA3D-1B3BEFDF5169}" type="pres">
      <dgm:prSet presAssocID="{6BA4C0BB-00A0-4A82-A000-96537E3CC610}" presName="compNode" presStyleCnt="0"/>
      <dgm:spPr/>
    </dgm:pt>
    <dgm:pt modelId="{A2083CF2-EA1B-4ED8-BED6-66AC0A10D02E}" type="pres">
      <dgm:prSet presAssocID="{6BA4C0BB-00A0-4A82-A000-96537E3CC610}" presName="pictRect" presStyleLbl="node1" presStyleIdx="4" presStyleCnt="6" custLinFactNeighborX="13122" custLinFactNeighborY="-1120"/>
      <dgm:spPr>
        <a:blipFill rotWithShape="1">
          <a:blip xmlns:r="http://schemas.openxmlformats.org/officeDocument/2006/relationships" r:embed="rId5"/>
          <a:stretch>
            <a:fillRect/>
          </a:stretch>
        </a:blipFill>
      </dgm:spPr>
    </dgm:pt>
    <dgm:pt modelId="{A64860CA-5FB9-492F-92B8-1B14EE2561A4}" type="pres">
      <dgm:prSet presAssocID="{6BA4C0BB-00A0-4A82-A000-96537E3CC610}" presName="textRect" presStyleLbl="revTx" presStyleIdx="4" presStyleCnt="6" custScaleY="37673" custLinFactNeighborX="11580" custLinFactNeighborY="-244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E38948-F7E9-460C-9880-19C0D863990D}" type="pres">
      <dgm:prSet presAssocID="{D0EC0AED-349D-4098-8D78-9F4C08A926B8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AA46C54-2CD9-49DF-8B2D-2F46EE41F477}" type="pres">
      <dgm:prSet presAssocID="{EECB786F-533C-4F3F-AE36-1D7D8C7DA212}" presName="compNode" presStyleCnt="0"/>
      <dgm:spPr/>
    </dgm:pt>
    <dgm:pt modelId="{49272BF7-12F4-4004-8641-14DD456A39FC}" type="pres">
      <dgm:prSet presAssocID="{EECB786F-533C-4F3F-AE36-1D7D8C7DA212}" presName="pictRect" presStyleLbl="node1" presStyleIdx="5" presStyleCnt="6" custLinFactNeighborX="10034" custLinFactNeighborY="-2240"/>
      <dgm:spPr>
        <a:blipFill rotWithShape="1">
          <a:blip xmlns:r="http://schemas.openxmlformats.org/officeDocument/2006/relationships" r:embed="rId6"/>
          <a:stretch>
            <a:fillRect/>
          </a:stretch>
        </a:blipFill>
      </dgm:spPr>
    </dgm:pt>
    <dgm:pt modelId="{3A77FD19-1834-48FB-ADC5-BAF272CEECB7}" type="pres">
      <dgm:prSet presAssocID="{EECB786F-533C-4F3F-AE36-1D7D8C7DA212}" presName="textRect" presStyleLbl="revTx" presStyleIdx="5" presStyleCnt="6" custScaleX="128983" custScaleY="32567" custLinFactNeighborX="8492" custLinFactNeighborY="-244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F220106-B57F-4BB7-A768-D7D73D7591F9}" type="presOf" srcId="{9809C4ED-7020-48E9-9EA1-A2F0A7C062F9}" destId="{9BC9CCB5-0B28-4D7F-AA4F-33D7116E2BE9}" srcOrd="0" destOrd="0" presId="urn:microsoft.com/office/officeart/2005/8/layout/pList1"/>
    <dgm:cxn modelId="{AC51DC8B-B88E-4B5D-8BD6-D9F84A4B7C56}" type="presOf" srcId="{EECB786F-533C-4F3F-AE36-1D7D8C7DA212}" destId="{3A77FD19-1834-48FB-ADC5-BAF272CEECB7}" srcOrd="0" destOrd="0" presId="urn:microsoft.com/office/officeart/2005/8/layout/pList1"/>
    <dgm:cxn modelId="{5DADD6E8-B083-43E6-8EB7-287BC0271441}" type="presOf" srcId="{17A4CC72-A840-4DE1-B6F7-7709DA9E40D8}" destId="{733FCA39-DD5C-418A-A3A8-0AE5A703BD65}" srcOrd="0" destOrd="0" presId="urn:microsoft.com/office/officeart/2005/8/layout/pList1"/>
    <dgm:cxn modelId="{16EC9A95-3CB6-484F-B781-E63532220386}" srcId="{9809C4ED-7020-48E9-9EA1-A2F0A7C062F9}" destId="{EECB786F-533C-4F3F-AE36-1D7D8C7DA212}" srcOrd="5" destOrd="0" parTransId="{1483B35C-FFC5-4B7A-88EE-83EA37560E75}" sibTransId="{722C9B06-E1F4-49F4-9B26-96F44CF5BE74}"/>
    <dgm:cxn modelId="{A7DA9AF2-37E4-4A62-ADBF-503DB42802B0}" srcId="{9809C4ED-7020-48E9-9EA1-A2F0A7C062F9}" destId="{6BA4C0BB-00A0-4A82-A000-96537E3CC610}" srcOrd="4" destOrd="0" parTransId="{4B990788-6AAD-463E-AA34-912C05AD08A7}" sibTransId="{D0EC0AED-349D-4098-8D78-9F4C08A926B8}"/>
    <dgm:cxn modelId="{7DB99A09-AA90-4DBC-8422-A22CD73E9323}" srcId="{9809C4ED-7020-48E9-9EA1-A2F0A7C062F9}" destId="{834AFB58-A666-4941-BA44-5C23A4D24F91}" srcOrd="2" destOrd="0" parTransId="{8C23EE79-E40C-4944-B927-F16C27FB7790}" sibTransId="{2AE87467-22BF-451F-BB48-E40E16573B74}"/>
    <dgm:cxn modelId="{9C7E153E-CA05-4B45-AE14-F9A0A4218C03}" type="presOf" srcId="{8B8B3542-52D0-4DA7-8184-2F7C8FCF1190}" destId="{81A611E6-4A12-488A-BC05-FE138101D09B}" srcOrd="0" destOrd="0" presId="urn:microsoft.com/office/officeart/2005/8/layout/pList1"/>
    <dgm:cxn modelId="{290F75A8-DC1F-4DDE-9366-15A3CDDAA9B4}" srcId="{9809C4ED-7020-48E9-9EA1-A2F0A7C062F9}" destId="{B3A36595-0E1C-4297-A871-E333CFA15371}" srcOrd="3" destOrd="0" parTransId="{537A472A-BDB8-4EEB-BA5D-14F7285859FC}" sibTransId="{E292BDE7-3345-4292-A9FE-AA8F73BDF14F}"/>
    <dgm:cxn modelId="{96440E36-A92A-4CA6-A6E6-7C357292CAA3}" type="presOf" srcId="{BC4F8752-4211-4B28-9A4B-86FB0BE14761}" destId="{BEB550B8-E999-4EFB-868F-034CB3B1D107}" srcOrd="0" destOrd="0" presId="urn:microsoft.com/office/officeart/2005/8/layout/pList1"/>
    <dgm:cxn modelId="{41D623EF-10D5-4413-876B-C8DC97709A78}" type="presOf" srcId="{834AFB58-A666-4941-BA44-5C23A4D24F91}" destId="{8BDFAC08-259B-4CFA-8E58-23317D22F55F}" srcOrd="0" destOrd="0" presId="urn:microsoft.com/office/officeart/2005/8/layout/pList1"/>
    <dgm:cxn modelId="{A841791F-7290-49E2-9CE4-8EE52C38B908}" type="presOf" srcId="{6BA4C0BB-00A0-4A82-A000-96537E3CC610}" destId="{A64860CA-5FB9-492F-92B8-1B14EE2561A4}" srcOrd="0" destOrd="0" presId="urn:microsoft.com/office/officeart/2005/8/layout/pList1"/>
    <dgm:cxn modelId="{E8E68FCC-8D2C-4B56-8140-D20CEC20A692}" type="presOf" srcId="{B3A36595-0E1C-4297-A871-E333CFA15371}" destId="{A4F9D209-0CDE-416B-9D0D-81A021ED012F}" srcOrd="0" destOrd="0" presId="urn:microsoft.com/office/officeart/2005/8/layout/pList1"/>
    <dgm:cxn modelId="{3157AF4B-F597-4AF8-8572-97E16DC387AE}" type="presOf" srcId="{D0EC0AED-349D-4098-8D78-9F4C08A926B8}" destId="{BCE38948-F7E9-460C-9880-19C0D863990D}" srcOrd="0" destOrd="0" presId="urn:microsoft.com/office/officeart/2005/8/layout/pList1"/>
    <dgm:cxn modelId="{37EFB54E-0039-4075-938C-39D8C851C3ED}" type="presOf" srcId="{758C7E54-47DA-4067-85EC-127C269BB92B}" destId="{B4AC82A1-556C-44DD-B5A8-0A6734F6C2D7}" srcOrd="0" destOrd="0" presId="urn:microsoft.com/office/officeart/2005/8/layout/pList1"/>
    <dgm:cxn modelId="{7FA4F152-8F0F-4734-9AAC-F55519BBB76B}" srcId="{9809C4ED-7020-48E9-9EA1-A2F0A7C062F9}" destId="{BC4F8752-4211-4B28-9A4B-86FB0BE14761}" srcOrd="1" destOrd="0" parTransId="{36D6625E-F526-4AE6-B211-76DC2C1E8248}" sibTransId="{17A4CC72-A840-4DE1-B6F7-7709DA9E40D8}"/>
    <dgm:cxn modelId="{6B31846B-81E2-4DED-B51D-D00585CED306}" type="presOf" srcId="{2AE87467-22BF-451F-BB48-E40E16573B74}" destId="{4C687AC4-56A5-45D2-8334-189ADF5AF777}" srcOrd="0" destOrd="0" presId="urn:microsoft.com/office/officeart/2005/8/layout/pList1"/>
    <dgm:cxn modelId="{B62ADB40-97CF-4B87-B198-6137D4987E84}" type="presOf" srcId="{E292BDE7-3345-4292-A9FE-AA8F73BDF14F}" destId="{47EED9BF-2A2F-40AC-93BE-D5ED03C2B072}" srcOrd="0" destOrd="0" presId="urn:microsoft.com/office/officeart/2005/8/layout/pList1"/>
    <dgm:cxn modelId="{686DF005-FE36-4874-8396-3B3A9C673BD3}" srcId="{9809C4ED-7020-48E9-9EA1-A2F0A7C062F9}" destId="{758C7E54-47DA-4067-85EC-127C269BB92B}" srcOrd="0" destOrd="0" parTransId="{8822E078-6BAB-4D3C-8489-63FF92781AF6}" sibTransId="{8B8B3542-52D0-4DA7-8184-2F7C8FCF1190}"/>
    <dgm:cxn modelId="{D28244C6-3735-4899-BCD6-C63E8F068DFF}" type="presParOf" srcId="{9BC9CCB5-0B28-4D7F-AA4F-33D7116E2BE9}" destId="{184B90BC-DC24-41A8-A5B5-AE8A95B3D224}" srcOrd="0" destOrd="0" presId="urn:microsoft.com/office/officeart/2005/8/layout/pList1"/>
    <dgm:cxn modelId="{BA6672C2-3AC2-4B78-8885-4B3FB35FAB4A}" type="presParOf" srcId="{184B90BC-DC24-41A8-A5B5-AE8A95B3D224}" destId="{8BDA15C6-3C0C-46B4-9133-CE995662CDEE}" srcOrd="0" destOrd="0" presId="urn:microsoft.com/office/officeart/2005/8/layout/pList1"/>
    <dgm:cxn modelId="{CE118A49-B9D3-46D2-A881-E191F6D4990D}" type="presParOf" srcId="{184B90BC-DC24-41A8-A5B5-AE8A95B3D224}" destId="{B4AC82A1-556C-44DD-B5A8-0A6734F6C2D7}" srcOrd="1" destOrd="0" presId="urn:microsoft.com/office/officeart/2005/8/layout/pList1"/>
    <dgm:cxn modelId="{FE596869-550D-482D-B8F3-C678DB55829B}" type="presParOf" srcId="{9BC9CCB5-0B28-4D7F-AA4F-33D7116E2BE9}" destId="{81A611E6-4A12-488A-BC05-FE138101D09B}" srcOrd="1" destOrd="0" presId="urn:microsoft.com/office/officeart/2005/8/layout/pList1"/>
    <dgm:cxn modelId="{86B1A3E7-0983-424A-B568-3B00A00B7C8D}" type="presParOf" srcId="{9BC9CCB5-0B28-4D7F-AA4F-33D7116E2BE9}" destId="{B1A8B42C-9AD3-4966-A516-9C1D46BC7B7B}" srcOrd="2" destOrd="0" presId="urn:microsoft.com/office/officeart/2005/8/layout/pList1"/>
    <dgm:cxn modelId="{17B54064-46B7-4B0C-9700-F9CF0EABB16F}" type="presParOf" srcId="{B1A8B42C-9AD3-4966-A516-9C1D46BC7B7B}" destId="{2BCA1978-19A2-4342-B3F6-F632BE98239C}" srcOrd="0" destOrd="0" presId="urn:microsoft.com/office/officeart/2005/8/layout/pList1"/>
    <dgm:cxn modelId="{16573832-DD55-4ADE-B397-EF01C944D988}" type="presParOf" srcId="{B1A8B42C-9AD3-4966-A516-9C1D46BC7B7B}" destId="{BEB550B8-E999-4EFB-868F-034CB3B1D107}" srcOrd="1" destOrd="0" presId="urn:microsoft.com/office/officeart/2005/8/layout/pList1"/>
    <dgm:cxn modelId="{EF29499D-D584-4053-85FD-D81635377780}" type="presParOf" srcId="{9BC9CCB5-0B28-4D7F-AA4F-33D7116E2BE9}" destId="{733FCA39-DD5C-418A-A3A8-0AE5A703BD65}" srcOrd="3" destOrd="0" presId="urn:microsoft.com/office/officeart/2005/8/layout/pList1"/>
    <dgm:cxn modelId="{82DB5BC6-8DD2-4693-8AF4-306D43B47246}" type="presParOf" srcId="{9BC9CCB5-0B28-4D7F-AA4F-33D7116E2BE9}" destId="{EDD946C1-F8F7-46F9-8E55-C04E3DA8E6DF}" srcOrd="4" destOrd="0" presId="urn:microsoft.com/office/officeart/2005/8/layout/pList1"/>
    <dgm:cxn modelId="{826F147C-EADE-4AF3-9AC4-8702E7E3E1EA}" type="presParOf" srcId="{EDD946C1-F8F7-46F9-8E55-C04E3DA8E6DF}" destId="{E5D5669C-FBA9-492A-BBDD-33005AEE52C9}" srcOrd="0" destOrd="0" presId="urn:microsoft.com/office/officeart/2005/8/layout/pList1"/>
    <dgm:cxn modelId="{59058AEC-7485-4B10-BF40-3D0BD08E59D1}" type="presParOf" srcId="{EDD946C1-F8F7-46F9-8E55-C04E3DA8E6DF}" destId="{8BDFAC08-259B-4CFA-8E58-23317D22F55F}" srcOrd="1" destOrd="0" presId="urn:microsoft.com/office/officeart/2005/8/layout/pList1"/>
    <dgm:cxn modelId="{935F3DA2-12AF-4302-A86D-EA29CFCF0D12}" type="presParOf" srcId="{9BC9CCB5-0B28-4D7F-AA4F-33D7116E2BE9}" destId="{4C687AC4-56A5-45D2-8334-189ADF5AF777}" srcOrd="5" destOrd="0" presId="urn:microsoft.com/office/officeart/2005/8/layout/pList1"/>
    <dgm:cxn modelId="{16C8712F-E2EF-404A-A082-69753F1116FB}" type="presParOf" srcId="{9BC9CCB5-0B28-4D7F-AA4F-33D7116E2BE9}" destId="{C04EE494-3260-422A-8F1A-3DC775A8E2E9}" srcOrd="6" destOrd="0" presId="urn:microsoft.com/office/officeart/2005/8/layout/pList1"/>
    <dgm:cxn modelId="{1667C501-9437-4647-B3F7-8D975EBC52EA}" type="presParOf" srcId="{C04EE494-3260-422A-8F1A-3DC775A8E2E9}" destId="{474DB5C7-A076-494D-AB00-37C22356AD09}" srcOrd="0" destOrd="0" presId="urn:microsoft.com/office/officeart/2005/8/layout/pList1"/>
    <dgm:cxn modelId="{92D82E59-4BCA-49F9-A03D-4BEFB0C7367B}" type="presParOf" srcId="{C04EE494-3260-422A-8F1A-3DC775A8E2E9}" destId="{A4F9D209-0CDE-416B-9D0D-81A021ED012F}" srcOrd="1" destOrd="0" presId="urn:microsoft.com/office/officeart/2005/8/layout/pList1"/>
    <dgm:cxn modelId="{C98F39DE-3A85-42D0-ADD6-36FF5E13366B}" type="presParOf" srcId="{9BC9CCB5-0B28-4D7F-AA4F-33D7116E2BE9}" destId="{47EED9BF-2A2F-40AC-93BE-D5ED03C2B072}" srcOrd="7" destOrd="0" presId="urn:microsoft.com/office/officeart/2005/8/layout/pList1"/>
    <dgm:cxn modelId="{0A2BB68D-4059-43C1-8255-1A79E811B8E4}" type="presParOf" srcId="{9BC9CCB5-0B28-4D7F-AA4F-33D7116E2BE9}" destId="{C679AE65-4D7D-4061-AA3D-1B3BEFDF5169}" srcOrd="8" destOrd="0" presId="urn:microsoft.com/office/officeart/2005/8/layout/pList1"/>
    <dgm:cxn modelId="{F752F321-4AE3-4FA6-9D9B-885D8D608C03}" type="presParOf" srcId="{C679AE65-4D7D-4061-AA3D-1B3BEFDF5169}" destId="{A2083CF2-EA1B-4ED8-BED6-66AC0A10D02E}" srcOrd="0" destOrd="0" presId="urn:microsoft.com/office/officeart/2005/8/layout/pList1"/>
    <dgm:cxn modelId="{E33E248D-44EB-4FF5-A25D-40B18A471B98}" type="presParOf" srcId="{C679AE65-4D7D-4061-AA3D-1B3BEFDF5169}" destId="{A64860CA-5FB9-492F-92B8-1B14EE2561A4}" srcOrd="1" destOrd="0" presId="urn:microsoft.com/office/officeart/2005/8/layout/pList1"/>
    <dgm:cxn modelId="{2D52CFBE-674B-4AE8-9ECC-21CD270B6D1C}" type="presParOf" srcId="{9BC9CCB5-0B28-4D7F-AA4F-33D7116E2BE9}" destId="{BCE38948-F7E9-460C-9880-19C0D863990D}" srcOrd="9" destOrd="0" presId="urn:microsoft.com/office/officeart/2005/8/layout/pList1"/>
    <dgm:cxn modelId="{EEF267FD-00F5-4216-B647-37382D7A2005}" type="presParOf" srcId="{9BC9CCB5-0B28-4D7F-AA4F-33D7116E2BE9}" destId="{7AA46C54-2CD9-49DF-8B2D-2F46EE41F477}" srcOrd="10" destOrd="0" presId="urn:microsoft.com/office/officeart/2005/8/layout/pList1"/>
    <dgm:cxn modelId="{036D1233-21B8-4605-B350-24446E26403F}" type="presParOf" srcId="{7AA46C54-2CD9-49DF-8B2D-2F46EE41F477}" destId="{49272BF7-12F4-4004-8641-14DD456A39FC}" srcOrd="0" destOrd="0" presId="urn:microsoft.com/office/officeart/2005/8/layout/pList1"/>
    <dgm:cxn modelId="{3A2FF3DC-F607-48DE-A25B-2535D75F72CF}" type="presParOf" srcId="{7AA46C54-2CD9-49DF-8B2D-2F46EE41F477}" destId="{3A77FD19-1834-48FB-ADC5-BAF272CEECB7}" srcOrd="1" destOrd="0" presId="urn:microsoft.com/office/officeart/2005/8/layout/pList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DA15C6-3C0C-46B4-9133-CE995662CDEE}">
      <dsp:nvSpPr>
        <dsp:cNvPr id="0" name=""/>
        <dsp:cNvSpPr/>
      </dsp:nvSpPr>
      <dsp:spPr>
        <a:xfrm>
          <a:off x="502481" y="313484"/>
          <a:ext cx="2115471" cy="1457559"/>
        </a:xfrm>
        <a:prstGeom prst="round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AC82A1-556C-44DD-B5A8-0A6734F6C2D7}">
      <dsp:nvSpPr>
        <dsp:cNvPr id="0" name=""/>
        <dsp:cNvSpPr/>
      </dsp:nvSpPr>
      <dsp:spPr>
        <a:xfrm>
          <a:off x="502481" y="1823955"/>
          <a:ext cx="2115471" cy="295672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Ракетостроение</a:t>
          </a:r>
        </a:p>
      </dsp:txBody>
      <dsp:txXfrm>
        <a:off x="502481" y="1823955"/>
        <a:ext cx="2115471" cy="295672"/>
      </dsp:txXfrm>
    </dsp:sp>
    <dsp:sp modelId="{2BCA1978-19A2-4342-B3F6-F632BE98239C}">
      <dsp:nvSpPr>
        <dsp:cNvPr id="0" name=""/>
        <dsp:cNvSpPr/>
      </dsp:nvSpPr>
      <dsp:spPr>
        <a:xfrm>
          <a:off x="3062903" y="293290"/>
          <a:ext cx="2115471" cy="1457559"/>
        </a:xfrm>
        <a:prstGeom prst="round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B550B8-E999-4EFB-868F-034CB3B1D107}">
      <dsp:nvSpPr>
        <dsp:cNvPr id="0" name=""/>
        <dsp:cNvSpPr/>
      </dsp:nvSpPr>
      <dsp:spPr>
        <a:xfrm>
          <a:off x="2829588" y="1845036"/>
          <a:ext cx="2582101" cy="376448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400" b="0" kern="1200" dirty="0">
              <a:solidFill>
                <a:srgbClr val="EBEBEB">
                  <a:lumMod val="2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Бронетанковая техника</a:t>
          </a:r>
        </a:p>
      </dsp:txBody>
      <dsp:txXfrm>
        <a:off x="2829588" y="1845036"/>
        <a:ext cx="2582101" cy="376448"/>
      </dsp:txXfrm>
    </dsp:sp>
    <dsp:sp modelId="{E5D5669C-FBA9-492A-BBDD-33005AEE52C9}">
      <dsp:nvSpPr>
        <dsp:cNvPr id="0" name=""/>
        <dsp:cNvSpPr/>
      </dsp:nvSpPr>
      <dsp:spPr>
        <a:xfrm>
          <a:off x="5623326" y="313484"/>
          <a:ext cx="2115471" cy="1457559"/>
        </a:xfrm>
        <a:prstGeom prst="round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FAC08-259B-4CFA-8E58-23317D22F55F}">
      <dsp:nvSpPr>
        <dsp:cNvPr id="0" name=""/>
        <dsp:cNvSpPr/>
      </dsp:nvSpPr>
      <dsp:spPr>
        <a:xfrm>
          <a:off x="5623326" y="1823955"/>
          <a:ext cx="2115471" cy="295672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>
              <a:solidFill>
                <a:srgbClr val="EBEBEB">
                  <a:lumMod val="2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Вертолетостроение</a:t>
          </a:r>
        </a:p>
      </dsp:txBody>
      <dsp:txXfrm>
        <a:off x="5623326" y="1823955"/>
        <a:ext cx="2115471" cy="295672"/>
      </dsp:txXfrm>
    </dsp:sp>
    <dsp:sp modelId="{474DB5C7-A076-494D-AB00-37C22356AD09}">
      <dsp:nvSpPr>
        <dsp:cNvPr id="0" name=""/>
        <dsp:cNvSpPr/>
      </dsp:nvSpPr>
      <dsp:spPr>
        <a:xfrm>
          <a:off x="413049" y="2250203"/>
          <a:ext cx="2115471" cy="1457559"/>
        </a:xfrm>
        <a:prstGeom prst="roundRect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F9D209-0CDE-416B-9D0D-81A021ED012F}">
      <dsp:nvSpPr>
        <dsp:cNvPr id="0" name=""/>
        <dsp:cNvSpPr/>
      </dsp:nvSpPr>
      <dsp:spPr>
        <a:xfrm>
          <a:off x="413049" y="3760673"/>
          <a:ext cx="2115471" cy="295672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>
              <a:solidFill>
                <a:srgbClr val="EBEBEB">
                  <a:lumMod val="2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Судостроение</a:t>
          </a:r>
        </a:p>
      </dsp:txBody>
      <dsp:txXfrm>
        <a:off x="413049" y="3760673"/>
        <a:ext cx="2115471" cy="295672"/>
      </dsp:txXfrm>
    </dsp:sp>
    <dsp:sp modelId="{A2083CF2-EA1B-4ED8-BED6-66AC0A10D02E}">
      <dsp:nvSpPr>
        <dsp:cNvPr id="0" name=""/>
        <dsp:cNvSpPr/>
      </dsp:nvSpPr>
      <dsp:spPr>
        <a:xfrm>
          <a:off x="3017748" y="2233878"/>
          <a:ext cx="2115471" cy="1457559"/>
        </a:xfrm>
        <a:prstGeom prst="roundRect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4860CA-5FB9-492F-92B8-1B14EE2561A4}">
      <dsp:nvSpPr>
        <dsp:cNvPr id="0" name=""/>
        <dsp:cNvSpPr/>
      </dsp:nvSpPr>
      <dsp:spPr>
        <a:xfrm>
          <a:off x="2985128" y="3760673"/>
          <a:ext cx="2115471" cy="295672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err="1">
              <a:solidFill>
                <a:srgbClr val="EBEBEB">
                  <a:lumMod val="2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Нефтегазоперекачка</a:t>
          </a:r>
          <a:endParaRPr lang="ru-RU" sz="1400" b="0" kern="1200" dirty="0">
            <a:solidFill>
              <a:srgbClr val="EBEBEB">
                <a:lumMod val="25000"/>
              </a:srgbClr>
            </a:solidFill>
            <a:latin typeface="Arial" panose="020B0604020202020204" pitchFamily="34" charset="0"/>
            <a:ea typeface="Tahoma" panose="020B0604030504040204" pitchFamily="34" charset="0"/>
            <a:cs typeface="Arial" panose="020B0604020202020204" pitchFamily="34" charset="0"/>
          </a:endParaRPr>
        </a:p>
      </dsp:txBody>
      <dsp:txXfrm>
        <a:off x="2985128" y="3760673"/>
        <a:ext cx="2115471" cy="295672"/>
      </dsp:txXfrm>
    </dsp:sp>
    <dsp:sp modelId="{49272BF7-12F4-4004-8641-14DD456A39FC}">
      <dsp:nvSpPr>
        <dsp:cNvPr id="0" name=""/>
        <dsp:cNvSpPr/>
      </dsp:nvSpPr>
      <dsp:spPr>
        <a:xfrm>
          <a:off x="5586094" y="2227572"/>
          <a:ext cx="2115471" cy="1457559"/>
        </a:xfrm>
        <a:prstGeom prst="roundRect">
          <a:avLst/>
        </a:prstGeom>
        <a:blipFill rotWithShape="1">
          <a:blip xmlns:r="http://schemas.openxmlformats.org/officeDocument/2006/relationships" r:embed="rId6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77FD19-1834-48FB-ADC5-BAF272CEECB7}">
      <dsp:nvSpPr>
        <dsp:cNvPr id="0" name=""/>
        <dsp:cNvSpPr/>
      </dsp:nvSpPr>
      <dsp:spPr>
        <a:xfrm>
          <a:off x="5246909" y="3790728"/>
          <a:ext cx="2728598" cy="255598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>
              <a:solidFill>
                <a:srgbClr val="EBEBEB">
                  <a:lumMod val="2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Самолетостроение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>
              <a:solidFill>
                <a:srgbClr val="EBEBEB">
                  <a:lumMod val="2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в </a:t>
          </a:r>
          <a:r>
            <a:rPr lang="ru-RU" sz="1400" b="0" kern="1200" dirty="0" err="1">
              <a:solidFill>
                <a:srgbClr val="EBEBEB">
                  <a:lumMod val="2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т.ч</a:t>
          </a:r>
          <a:r>
            <a:rPr lang="ru-RU" sz="1400" b="0" kern="1200" dirty="0">
              <a:solidFill>
                <a:srgbClr val="EBEBEB">
                  <a:lumMod val="25000"/>
                </a:srgb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rPr>
            <a:t>. двигателестроение</a:t>
          </a:r>
        </a:p>
      </dsp:txBody>
      <dsp:txXfrm>
        <a:off x="5246909" y="3790728"/>
        <a:ext cx="2728598" cy="255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32361-4AB7-49B6-BE6D-721AAC0E0D9D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CDC77-250B-437C-BAFE-2C9C007739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319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1CDC77-250B-437C-BAFE-2C9C0077397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767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B2E5-A51D-4475-8F0D-D171619ACB0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99B4-9C01-444A-89AC-0CCE01AFE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519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B2E5-A51D-4475-8F0D-D171619ACB0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99B4-9C01-444A-89AC-0CCE01AFE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71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B2E5-A51D-4475-8F0D-D171619ACB0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99B4-9C01-444A-89AC-0CCE01AFE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881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B2E5-A51D-4475-8F0D-D171619ACB0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99B4-9C01-444A-89AC-0CCE01AFE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534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B2E5-A51D-4475-8F0D-D171619ACB0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99B4-9C01-444A-89AC-0CCE01AFE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367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B2E5-A51D-4475-8F0D-D171619ACB0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99B4-9C01-444A-89AC-0CCE01AFE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38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B2E5-A51D-4475-8F0D-D171619ACB0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99B4-9C01-444A-89AC-0CCE01AFE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147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B2E5-A51D-4475-8F0D-D171619ACB0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99B4-9C01-444A-89AC-0CCE01AFE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88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B2E5-A51D-4475-8F0D-D171619ACB0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99B4-9C01-444A-89AC-0CCE01AFE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628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B2E5-A51D-4475-8F0D-D171619ACB0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99B4-9C01-444A-89AC-0CCE01AFE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33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B2E5-A51D-4475-8F0D-D171619ACB0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99B4-9C01-444A-89AC-0CCE01AFE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511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9B2E5-A51D-4475-8F0D-D171619ACB05}" type="datetimeFigureOut">
              <a:rPr lang="ru-RU" smtClean="0"/>
              <a:t>30.11.2020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99B4-9C01-444A-89AC-0CCE01AFE5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667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alla.chebotareva@inbox.ru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9376" y="4233705"/>
            <a:ext cx="92427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b="1" dirty="0" smtClean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Автор проекта: </a:t>
            </a:r>
            <a:r>
              <a:rPr lang="ru-RU" u="sng" dirty="0" smtClean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Чеботарева Алла Евгеньевна</a:t>
            </a:r>
            <a:endParaRPr lang="ru-RU" dirty="0" smtClean="0">
              <a:solidFill>
                <a:srgbClr val="002060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b="1" dirty="0" smtClean="0">
              <a:solidFill>
                <a:srgbClr val="000066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000066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профессиональной переподготовки </a:t>
            </a:r>
            <a:r>
              <a:rPr lang="ru-RU" u="sng" dirty="0" smtClean="0">
                <a:solidFill>
                  <a:srgbClr val="000066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Менеджмент (специализация «</a:t>
            </a:r>
            <a:r>
              <a:rPr lang="ru-RU" u="sng" dirty="0" err="1" smtClean="0">
                <a:solidFill>
                  <a:srgbClr val="000066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Инновационно</a:t>
            </a:r>
            <a:r>
              <a:rPr lang="ru-RU" u="sng" dirty="0" smtClean="0">
                <a:solidFill>
                  <a:srgbClr val="000066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практические технологии в менеджменте») (тип В - </a:t>
            </a:r>
            <a:r>
              <a:rPr lang="ru-RU" u="sng" dirty="0" err="1" smtClean="0">
                <a:solidFill>
                  <a:srgbClr val="000066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basic</a:t>
            </a:r>
            <a:r>
              <a:rPr lang="ru-RU" u="sng" dirty="0" smtClean="0">
                <a:solidFill>
                  <a:srgbClr val="000066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 smtClean="0">
              <a:solidFill>
                <a:srgbClr val="000066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solidFill>
                <a:srgbClr val="000066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000066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Руководитель аттестационной работы: </a:t>
            </a:r>
            <a:r>
              <a:rPr lang="ru-RU" u="sng" dirty="0" smtClean="0">
                <a:solidFill>
                  <a:srgbClr val="000066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доц., канд. </a:t>
            </a:r>
            <a:r>
              <a:rPr lang="ru-RU" u="sng" dirty="0" err="1" smtClean="0">
                <a:solidFill>
                  <a:srgbClr val="000066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экон</a:t>
            </a:r>
            <a:r>
              <a:rPr lang="ru-RU" u="sng" dirty="0" smtClean="0">
                <a:solidFill>
                  <a:srgbClr val="000066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наук Трошина </a:t>
            </a:r>
            <a:r>
              <a:rPr lang="ru-RU" b="1" dirty="0" smtClean="0">
                <a:solidFill>
                  <a:srgbClr val="000066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smtClean="0">
                <a:solidFill>
                  <a:srgbClr val="000066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Елена</a:t>
            </a:r>
            <a:r>
              <a:rPr lang="ru-RU" sz="1600" u="sng" dirty="0" smtClean="0">
                <a:solidFill>
                  <a:srgbClr val="000066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smtClean="0">
                <a:solidFill>
                  <a:srgbClr val="000066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Павловна</a:t>
            </a:r>
            <a:endParaRPr lang="ru-RU" dirty="0">
              <a:solidFill>
                <a:srgbClr val="000066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7408" y="2636912"/>
            <a:ext cx="10835089" cy="1129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800000"/>
                </a:solidFill>
                <a:latin typeface="Arial Narrow" panose="020B0606020202030204" pitchFamily="34" charset="0"/>
                <a:cs typeface="Arial" pitchFamily="34" charset="0"/>
              </a:rPr>
              <a:t>РАЗРАБОТКА НОВОЙ КОНЦЕПЦИИ РИСК-МЕНЕДЖМЕНТА В ОРГАНИЗАЦИИ</a:t>
            </a:r>
            <a:br>
              <a:rPr lang="ru-RU" sz="2400" b="1" dirty="0" smtClean="0">
                <a:solidFill>
                  <a:srgbClr val="800000"/>
                </a:solidFill>
                <a:latin typeface="Arial Narrow" panose="020B0606020202030204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800000"/>
                </a:solidFill>
                <a:latin typeface="Arial Narrow" panose="020B0606020202030204" pitchFamily="34" charset="0"/>
                <a:cs typeface="Arial" pitchFamily="34" charset="0"/>
              </a:rPr>
              <a:t>(НА ПРИМЕРЕ ОАО «ЕПК САМАРА») </a:t>
            </a:r>
            <a:r>
              <a:rPr lang="ru-RU" sz="2400" b="1" dirty="0">
                <a:solidFill>
                  <a:srgbClr val="800000"/>
                </a:solidFill>
                <a:latin typeface="Arial Narrow" panose="020B0606020202030204" pitchFamily="34" charset="0"/>
                <a:cs typeface="Arial" pitchFamily="34" charset="0"/>
              </a:rPr>
              <a:t> 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116632"/>
            <a:ext cx="1892382" cy="183661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9" r="4820" b="10175"/>
          <a:stretch/>
        </p:blipFill>
        <p:spPr>
          <a:xfrm>
            <a:off x="4655840" y="191394"/>
            <a:ext cx="2687982" cy="197852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88979" y="6113520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72866"/>
            <a:endParaRPr lang="ru-RU" sz="1600" dirty="0">
              <a:solidFill>
                <a:prstClr val="black"/>
              </a:solidFill>
              <a:latin typeface="Tahoma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defTabSz="1072866"/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Самара 2020</a:t>
            </a:r>
          </a:p>
        </p:txBody>
      </p:sp>
      <p:pic>
        <p:nvPicPr>
          <p:cNvPr id="1026" name="Picture 2" descr="https://www.tehgrant.com/images/EP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7420" y="191394"/>
            <a:ext cx="2057211" cy="1869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848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C2C6FEE-F1C2-499E-8799-3F4316434902}"/>
              </a:ext>
            </a:extLst>
          </p:cNvPr>
          <p:cNvSpPr txBox="1">
            <a:spLocks/>
          </p:cNvSpPr>
          <p:nvPr/>
        </p:nvSpPr>
        <p:spPr>
          <a:xfrm>
            <a:off x="0" y="144148"/>
            <a:ext cx="12192000" cy="548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Бизнес-процесс управления рисками в ОАО «ЕПК Самара»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BCFB8791-73A8-4141-94E2-CD43D5CA78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742219"/>
              </p:ext>
            </p:extLst>
          </p:nvPr>
        </p:nvGraphicFramePr>
        <p:xfrm>
          <a:off x="1415480" y="3882403"/>
          <a:ext cx="9361041" cy="28133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9437">
                  <a:extLst>
                    <a:ext uri="{9D8B030D-6E8A-4147-A177-3AD203B41FA5}">
                      <a16:colId xmlns:a16="http://schemas.microsoft.com/office/drawing/2014/main" xmlns="" val="821008464"/>
                    </a:ext>
                  </a:extLst>
                </a:gridCol>
                <a:gridCol w="1346918">
                  <a:extLst>
                    <a:ext uri="{9D8B030D-6E8A-4147-A177-3AD203B41FA5}">
                      <a16:colId xmlns:a16="http://schemas.microsoft.com/office/drawing/2014/main" xmlns="" val="3114586272"/>
                    </a:ext>
                  </a:extLst>
                </a:gridCol>
                <a:gridCol w="1675013">
                  <a:extLst>
                    <a:ext uri="{9D8B030D-6E8A-4147-A177-3AD203B41FA5}">
                      <a16:colId xmlns:a16="http://schemas.microsoft.com/office/drawing/2014/main" xmlns="" val="3829320152"/>
                    </a:ext>
                  </a:extLst>
                </a:gridCol>
                <a:gridCol w="4679673">
                  <a:extLst>
                    <a:ext uri="{9D8B030D-6E8A-4147-A177-3AD203B41FA5}">
                      <a16:colId xmlns:a16="http://schemas.microsoft.com/office/drawing/2014/main" xmlns="" val="3833165133"/>
                    </a:ext>
                  </a:extLst>
                </a:gridCol>
              </a:tblGrid>
              <a:tr h="610717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Диапазон значений уровня риска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Визуальное отображение в карте рисков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Реагирование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2437071"/>
                  </a:ext>
                </a:extLst>
              </a:tr>
              <a:tr h="18901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3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81916257"/>
                  </a:ext>
                </a:extLst>
              </a:tr>
              <a:tr h="455138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Допустимый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</a:t>
                      </a:r>
                      <a:r>
                        <a:rPr lang="en-US" sz="13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ru-RU" sz="13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зеленый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 по снижению/управлению риском не требуются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9747994"/>
                  </a:ext>
                </a:extLst>
              </a:tr>
              <a:tr h="960088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Условно допустимый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300" u="sng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lang="en-US" sz="13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УР&lt;</a:t>
                      </a:r>
                      <a:r>
                        <a:rPr lang="ru-RU" sz="13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желтый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Необходимость проведения мероприятий по снижению/управлению риском определяется высшим руководством с учетом сопоставления необходимых затрат на осуществление этих мероприятий и потенциальных последствий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6604928"/>
                  </a:ext>
                </a:extLst>
              </a:tr>
              <a:tr h="468103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Недопустимый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7000"/>
                        </a:lnSpc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en-US" sz="13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300" u="sng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ru-RU" sz="13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красный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6737350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Необходимо осуществлять мероприятия по снижению/управлению риском</a:t>
                      </a:r>
                      <a:endParaRPr lang="ru-RU" sz="13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6995" marR="86995" marT="9525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7394228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C19FFD1-D627-4E85-A16F-BB7B62902371}"/>
              </a:ext>
            </a:extLst>
          </p:cNvPr>
          <p:cNvSpPr/>
          <p:nvPr/>
        </p:nvSpPr>
        <p:spPr>
          <a:xfrm>
            <a:off x="0" y="3501008"/>
            <a:ext cx="1219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Критерии уровня риска ОАО «ЕПК Самара»</a:t>
            </a:r>
            <a:endParaRPr lang="ru-RU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0EF3763-F27C-4FD4-AF09-E057CA6364C5}"/>
              </a:ext>
            </a:extLst>
          </p:cNvPr>
          <p:cNvSpPr txBox="1"/>
          <p:nvPr/>
        </p:nvSpPr>
        <p:spPr>
          <a:xfrm>
            <a:off x="839416" y="1788682"/>
            <a:ext cx="2114549" cy="461665"/>
          </a:xfrm>
          <a:prstGeom prst="rect">
            <a:avLst/>
          </a:prstGeom>
          <a:solidFill>
            <a:srgbClr val="66FFCC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СИТУАЦИОННЫЙ</a:t>
            </a: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(оперативные решения)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CDFBDC2-DF78-440F-B34B-5337F008F68C}"/>
              </a:ext>
            </a:extLst>
          </p:cNvPr>
          <p:cNvSpPr txBox="1"/>
          <p:nvPr/>
        </p:nvSpPr>
        <p:spPr>
          <a:xfrm>
            <a:off x="3170730" y="1788681"/>
            <a:ext cx="2114546" cy="461665"/>
          </a:xfrm>
          <a:prstGeom prst="rect">
            <a:avLst/>
          </a:prstGeom>
          <a:solidFill>
            <a:srgbClr val="66FFCC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ПРОЦЕССНЫЙ</a:t>
            </a: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(тактические решения)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07AC843-4B1A-4C4C-956F-313455235F60}"/>
              </a:ext>
            </a:extLst>
          </p:cNvPr>
          <p:cNvSpPr txBox="1"/>
          <p:nvPr/>
        </p:nvSpPr>
        <p:spPr>
          <a:xfrm>
            <a:off x="5502041" y="1788684"/>
            <a:ext cx="2114546" cy="461665"/>
          </a:xfrm>
          <a:prstGeom prst="rect">
            <a:avLst/>
          </a:prstGeom>
          <a:solidFill>
            <a:srgbClr val="66FFCC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КОМПЛЕКСНЫЙ</a:t>
            </a: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(стратегические решения)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3339DAA-4F2E-458D-9185-E01D4242DF4F}"/>
              </a:ext>
            </a:extLst>
          </p:cNvPr>
          <p:cNvSpPr txBox="1"/>
          <p:nvPr/>
        </p:nvSpPr>
        <p:spPr>
          <a:xfrm>
            <a:off x="839416" y="2522109"/>
            <a:ext cx="2114546" cy="646331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Решения в процессе</a:t>
            </a: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финансово-хозяйственной</a:t>
            </a: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деятельности предприятия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0E88774-5847-4F81-BB3E-5A077899E3E9}"/>
              </a:ext>
            </a:extLst>
          </p:cNvPr>
          <p:cNvSpPr txBox="1"/>
          <p:nvPr/>
        </p:nvSpPr>
        <p:spPr>
          <a:xfrm>
            <a:off x="3170730" y="2522109"/>
            <a:ext cx="2114546" cy="646331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Решения по отдельным</a:t>
            </a: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сферам деятельности предприятия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C115130-28D9-4BCE-82CD-36E9E5718A2B}"/>
              </a:ext>
            </a:extLst>
          </p:cNvPr>
          <p:cNvSpPr txBox="1"/>
          <p:nvPr/>
        </p:nvSpPr>
        <p:spPr>
          <a:xfrm>
            <a:off x="5502041" y="2522109"/>
            <a:ext cx="2114546" cy="646331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Решения по элементам</a:t>
            </a: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стратегии развития</a:t>
            </a: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предприятия в целом</a:t>
            </a: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xmlns="" id="{AC148FB5-A219-473D-99FC-1C8EB48CE9D0}"/>
              </a:ext>
            </a:extLst>
          </p:cNvPr>
          <p:cNvCxnSpPr>
            <a:stCxn id="15" idx="2"/>
            <a:endCxn id="7" idx="0"/>
          </p:cNvCxnSpPr>
          <p:nvPr/>
        </p:nvCxnSpPr>
        <p:spPr>
          <a:xfrm flipH="1">
            <a:off x="4228003" y="1407387"/>
            <a:ext cx="1" cy="381294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xmlns="" id="{CC2315C4-F236-4471-9D2D-AD64717BBEFB}"/>
              </a:ext>
            </a:extLst>
          </p:cNvPr>
          <p:cNvCxnSpPr/>
          <p:nvPr/>
        </p:nvCxnSpPr>
        <p:spPr>
          <a:xfrm>
            <a:off x="4228003" y="1253498"/>
            <a:ext cx="2331311" cy="520603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xmlns="" id="{0A0B03AA-1E0B-4EC8-83C0-13DDDA4CF513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1896691" y="1253498"/>
            <a:ext cx="2331312" cy="535184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CAE0ED5-2327-47AA-ACA0-B2D7451EE6D5}"/>
              </a:ext>
            </a:extLst>
          </p:cNvPr>
          <p:cNvSpPr txBox="1"/>
          <p:nvPr/>
        </p:nvSpPr>
        <p:spPr>
          <a:xfrm>
            <a:off x="2327766" y="1099610"/>
            <a:ext cx="3800475" cy="307777"/>
          </a:xfrm>
          <a:prstGeom prst="rect">
            <a:avLst/>
          </a:prstGeom>
          <a:solidFill>
            <a:srgbClr val="33CCCC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ПОДХОДЫ К РИСК-МЕНЕДЖМЕНТУ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065443" y="885313"/>
            <a:ext cx="2143125" cy="276999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Идентификация рисков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065442" y="1490794"/>
            <a:ext cx="2143125" cy="276999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Оценка рисков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065442" y="2086399"/>
            <a:ext cx="2143125" cy="646331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плана мероприятий по управлению рисками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065442" y="3039343"/>
            <a:ext cx="2143125" cy="461665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Мониторинг</a:t>
            </a: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выявленных рисков</a:t>
            </a:r>
          </a:p>
        </p:txBody>
      </p:sp>
      <p:cxnSp>
        <p:nvCxnSpPr>
          <p:cNvPr id="22" name="Прямая со стрелкой 21"/>
          <p:cNvCxnSpPr>
            <a:stCxn id="18" idx="2"/>
            <a:endCxn id="19" idx="0"/>
          </p:cNvCxnSpPr>
          <p:nvPr/>
        </p:nvCxnSpPr>
        <p:spPr>
          <a:xfrm flipH="1">
            <a:off x="10137005" y="1162312"/>
            <a:ext cx="1" cy="32848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10137004" y="1770087"/>
            <a:ext cx="1" cy="32747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10137004" y="2741639"/>
            <a:ext cx="1" cy="29770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Соединительная линия уступом 24"/>
          <p:cNvCxnSpPr>
            <a:stCxn id="21" idx="1"/>
            <a:endCxn id="18" idx="1"/>
          </p:cNvCxnSpPr>
          <p:nvPr/>
        </p:nvCxnSpPr>
        <p:spPr>
          <a:xfrm rot="10800000" flipH="1">
            <a:off x="9065441" y="1023814"/>
            <a:ext cx="1" cy="2246363"/>
          </a:xfrm>
          <a:prstGeom prst="bentConnector3">
            <a:avLst>
              <a:gd name="adj1" fmla="val -2286000000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97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E50755-0465-4A67-B2A7-00958988D4A0}"/>
              </a:ext>
            </a:extLst>
          </p:cNvPr>
          <p:cNvSpPr txBox="1">
            <a:spLocks/>
          </p:cNvSpPr>
          <p:nvPr/>
        </p:nvSpPr>
        <p:spPr>
          <a:xfrm>
            <a:off x="0" y="361240"/>
            <a:ext cx="12192000" cy="548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Характеристики существующей в ОАО «ЕПК Самара» СУР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1220764-920F-4FFB-AFE6-055E7D91EC35}"/>
              </a:ext>
            </a:extLst>
          </p:cNvPr>
          <p:cNvSpPr txBox="1"/>
          <p:nvPr/>
        </p:nvSpPr>
        <p:spPr>
          <a:xfrm>
            <a:off x="699407" y="1236506"/>
            <a:ext cx="10793186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Существующая система управления рисками сформирована, частично формализована, функционирует и развивается, но еще недостаточно эффективна.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Осуществляется документационное обеспечение и поддержка процесса управления рисками (разработана и утверждена процедура СМК ПУ-ФУ 7.1 «Управление рисками»).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Не сформулированы цели и задачи риск-менеджмента как на уровне корпорации, так и на уровне предприятия.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Достижение поставленных целей и задач риск-менеджмента не отражается в ключевых показателях результативности деятельности структурных подразделений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Нормативная база системы управления рисками корпорации ЕПК и ОАО «ЕПК Самара» является неполной и не соответствует требованиям современных международных стандартов по управлению рисками.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Методики идентификации рисков, оценки вероятностей наступления рисковых событий, количественного и качественного анализа рисков, а также выбора метода управления рисками не имеют достаточного формализованного инструментария</a:t>
            </a:r>
            <a:r>
              <a:rPr lang="ru-RU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18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Системный подход к управлению рисками только начинает применяться, </a:t>
            </a:r>
            <a:r>
              <a:rPr lang="ru-RU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отсутствует комплексное внедрение управления рисками в бизнес-процессы.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036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943DA11-1A37-42CE-A0B4-AD7FA4A40981}"/>
              </a:ext>
            </a:extLst>
          </p:cNvPr>
          <p:cNvSpPr txBox="1"/>
          <p:nvPr/>
        </p:nvSpPr>
        <p:spPr>
          <a:xfrm>
            <a:off x="0" y="159023"/>
            <a:ext cx="1219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Календарный план-график внедрения предложений по интеграции СУР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98C9E11B-C73D-4784-935A-85143101F8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302849"/>
              </p:ext>
            </p:extLst>
          </p:nvPr>
        </p:nvGraphicFramePr>
        <p:xfrm>
          <a:off x="168728" y="719028"/>
          <a:ext cx="11854543" cy="59503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474">
                  <a:extLst>
                    <a:ext uri="{9D8B030D-6E8A-4147-A177-3AD203B41FA5}">
                      <a16:colId xmlns:a16="http://schemas.microsoft.com/office/drawing/2014/main" xmlns="" val="1263896117"/>
                    </a:ext>
                  </a:extLst>
                </a:gridCol>
                <a:gridCol w="5926370">
                  <a:extLst>
                    <a:ext uri="{9D8B030D-6E8A-4147-A177-3AD203B41FA5}">
                      <a16:colId xmlns:a16="http://schemas.microsoft.com/office/drawing/2014/main" xmlns="" val="3943925027"/>
                    </a:ext>
                  </a:extLst>
                </a:gridCol>
                <a:gridCol w="1743859">
                  <a:extLst>
                    <a:ext uri="{9D8B030D-6E8A-4147-A177-3AD203B41FA5}">
                      <a16:colId xmlns:a16="http://schemas.microsoft.com/office/drawing/2014/main" xmlns="" val="2928276152"/>
                    </a:ext>
                  </a:extLst>
                </a:gridCol>
                <a:gridCol w="418572">
                  <a:extLst>
                    <a:ext uri="{9D8B030D-6E8A-4147-A177-3AD203B41FA5}">
                      <a16:colId xmlns:a16="http://schemas.microsoft.com/office/drawing/2014/main" xmlns="" val="418775765"/>
                    </a:ext>
                  </a:extLst>
                </a:gridCol>
                <a:gridCol w="418572">
                  <a:extLst>
                    <a:ext uri="{9D8B030D-6E8A-4147-A177-3AD203B41FA5}">
                      <a16:colId xmlns:a16="http://schemas.microsoft.com/office/drawing/2014/main" xmlns="" val="4167654113"/>
                    </a:ext>
                  </a:extLst>
                </a:gridCol>
                <a:gridCol w="418572">
                  <a:extLst>
                    <a:ext uri="{9D8B030D-6E8A-4147-A177-3AD203B41FA5}">
                      <a16:colId xmlns:a16="http://schemas.microsoft.com/office/drawing/2014/main" xmlns="" val="3541888526"/>
                    </a:ext>
                  </a:extLst>
                </a:gridCol>
                <a:gridCol w="418572">
                  <a:extLst>
                    <a:ext uri="{9D8B030D-6E8A-4147-A177-3AD203B41FA5}">
                      <a16:colId xmlns:a16="http://schemas.microsoft.com/office/drawing/2014/main" xmlns="" val="1946129284"/>
                    </a:ext>
                  </a:extLst>
                </a:gridCol>
                <a:gridCol w="418572">
                  <a:extLst>
                    <a:ext uri="{9D8B030D-6E8A-4147-A177-3AD203B41FA5}">
                      <a16:colId xmlns:a16="http://schemas.microsoft.com/office/drawing/2014/main" xmlns="" val="1238065687"/>
                    </a:ext>
                  </a:extLst>
                </a:gridCol>
                <a:gridCol w="434336">
                  <a:extLst>
                    <a:ext uri="{9D8B030D-6E8A-4147-A177-3AD203B41FA5}">
                      <a16:colId xmlns:a16="http://schemas.microsoft.com/office/drawing/2014/main" xmlns="" val="773483852"/>
                    </a:ext>
                  </a:extLst>
                </a:gridCol>
                <a:gridCol w="1329644">
                  <a:extLst>
                    <a:ext uri="{9D8B030D-6E8A-4147-A177-3AD203B41FA5}">
                      <a16:colId xmlns:a16="http://schemas.microsoft.com/office/drawing/2014/main" xmlns="" val="3805743562"/>
                    </a:ext>
                  </a:extLst>
                </a:gridCol>
              </a:tblGrid>
              <a:tr h="19996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 по проекту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Ответственный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квартал 2020 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квартал 2021 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Примечание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2931560"/>
                  </a:ext>
                </a:extLst>
              </a:tr>
              <a:tr h="1999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1м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2м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3м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1м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2м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31312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4394332"/>
                  </a:ext>
                </a:extLst>
              </a:tr>
              <a:tr h="199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«Политики по рискам корпорации ЕПК».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Гл. специалист по ПД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4858602"/>
                  </a:ext>
                </a:extLst>
              </a:tr>
              <a:tr h="199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распределенной модели управления рисками на уровне корпорации.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Гл. специалист по ПД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5096169"/>
                  </a:ext>
                </a:extLst>
              </a:tr>
              <a:tr h="3455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целей управления рисками ОАО «ЕПК Самара».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Исполнительный директор ОАО «УК ЕПК»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2106795"/>
                  </a:ext>
                </a:extLst>
              </a:tr>
              <a:tr h="652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ключевых показателей результативности деятельности структурных подразделений по достижению поставленных целей и задач риск-менеджмента и их включение в систему мотивации персонала.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Директора</a:t>
                      </a:r>
                      <a:b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направлениям;</a:t>
                      </a:r>
                      <a:b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начальник управления персоналом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28141386"/>
                  </a:ext>
                </a:extLst>
              </a:tr>
              <a:tr h="33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контрольного перечня (каталога) рисков для поддержки этапа выявления и идентификации рисков.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Гл. специалист по ПД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1949018"/>
                  </a:ext>
                </a:extLst>
              </a:tr>
              <a:tr h="199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Формализация методик качественного и количественного анализа рисков.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Гл. специалист по ПД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2208014"/>
                  </a:ext>
                </a:extLst>
              </a:tr>
              <a:tr h="199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нового, более детального ранжирования рисков по значению уровня рисков.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Гл. специалист по ПД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2512522"/>
                  </a:ext>
                </a:extLst>
              </a:tr>
              <a:tr h="33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Составление таблицы соответствия вероятности возникновения рискового события и уровня риска с учетом предложенного ранжирования уровня рисков.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Гл. специалист по ПД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7336811"/>
                  </a:ext>
                </a:extLst>
              </a:tr>
              <a:tr h="199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Включение выбора метода управления рисками в план по управлению рисками.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Гл. специалист по ПД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9532452"/>
                  </a:ext>
                </a:extLst>
              </a:tr>
              <a:tr h="199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паспортов рисков, описывающих всю релевантную информацию по рискам.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Гл. специалист по ПД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1339811"/>
                  </a:ext>
                </a:extLst>
              </a:tr>
              <a:tr h="199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перечня ключевых параметров риска.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Гл. специалист по ПД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7929815"/>
                  </a:ext>
                </a:extLst>
              </a:tr>
              <a:tr h="33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базовых значений КПР для возможности дальнейшего сравнения с ними фактических КПР, подлежащих наблюдению.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Гл. специалист по ПД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501931"/>
                  </a:ext>
                </a:extLst>
              </a:tr>
              <a:tr h="33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новых сроков реализации этапов процесса управления рисками для интеграции в общую систему управления организацией.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Гл. специалист по ПД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6005524"/>
                  </a:ext>
                </a:extLst>
              </a:tr>
              <a:tr h="33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Включение описания процесса риск-менеджмента в ландшафт процессов</a:t>
                      </a:r>
                    </a:p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ОАО «ЕПК Самара».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Начальник отдела обеспечения качества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33285538"/>
                  </a:ext>
                </a:extLst>
              </a:tr>
              <a:tr h="3458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Ведение регистрации инцидентов, происшедших в течение отчетного периода, и их статистическая обработка: создание «банка событий».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Гл. специалист по ПД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Постоянно, начиная с 01.01.2021 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363995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Создание «банка упущенных возможностей».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Гл. специалист по ПД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Постоянно, начиная с 01.01.2021 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6860117"/>
                  </a:ext>
                </a:extLst>
              </a:tr>
              <a:tr h="33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механизма корректировки реестра рисков, карты рисков, плана мероприятий по управлению рисками в течение года.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Гл. специалист по ПД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8442654"/>
                  </a:ext>
                </a:extLst>
              </a:tr>
              <a:tr h="1999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Актуализация действующей процедуры управления ПУ-ФУ 7.1 «Управление рисками».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Гл. специалист по ПД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61" marR="6161" marT="6161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44788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363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B0869B9-8AF4-4BBA-BF6F-E795175486E7}"/>
              </a:ext>
            </a:extLst>
          </p:cNvPr>
          <p:cNvSpPr txBox="1"/>
          <p:nvPr/>
        </p:nvSpPr>
        <p:spPr>
          <a:xfrm>
            <a:off x="0" y="329978"/>
            <a:ext cx="121919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Предлагаемая организационная модель риск-менеджмента корпорации ЕПК</a:t>
            </a:r>
          </a:p>
        </p:txBody>
      </p:sp>
      <p:sp>
        <p:nvSpPr>
          <p:cNvPr id="3" name="Равнобедренный треугольник 2">
            <a:extLst>
              <a:ext uri="{FF2B5EF4-FFF2-40B4-BE49-F238E27FC236}">
                <a16:creationId xmlns:a16="http://schemas.microsoft.com/office/drawing/2014/main" xmlns="" id="{6D99F6CF-F8EF-4324-8ABB-C3273ACCA345}"/>
              </a:ext>
            </a:extLst>
          </p:cNvPr>
          <p:cNvSpPr/>
          <p:nvPr/>
        </p:nvSpPr>
        <p:spPr>
          <a:xfrm>
            <a:off x="2737015" y="1116046"/>
            <a:ext cx="6407026" cy="5322971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ОАО «ЕПК Самара»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Дирекция</a:t>
            </a:r>
          </a:p>
          <a:p>
            <a:pPr algn="ctr"/>
            <a:r>
              <a:rPr lang="ru-RU" sz="13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Подразделения предприятия</a:t>
            </a:r>
          </a:p>
          <a:p>
            <a:pPr algn="ctr"/>
            <a:endParaRPr lang="ru-RU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операционный уровень</a:t>
            </a: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086603F4-FFD6-414E-8475-AAB6CA6B665D}"/>
              </a:ext>
            </a:extLst>
          </p:cNvPr>
          <p:cNvCxnSpPr/>
          <p:nvPr/>
        </p:nvCxnSpPr>
        <p:spPr>
          <a:xfrm>
            <a:off x="5086391" y="3182971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Равнобедренный треугольник 4">
            <a:extLst>
              <a:ext uri="{FF2B5EF4-FFF2-40B4-BE49-F238E27FC236}">
                <a16:creationId xmlns:a16="http://schemas.microsoft.com/office/drawing/2014/main" xmlns="" id="{0EA7678E-85E6-4CDA-B28C-0B9F1B671995}"/>
              </a:ext>
            </a:extLst>
          </p:cNvPr>
          <p:cNvSpPr/>
          <p:nvPr/>
        </p:nvSpPr>
        <p:spPr>
          <a:xfrm>
            <a:off x="3696941" y="1125571"/>
            <a:ext cx="4476292" cy="3707748"/>
          </a:xfrm>
          <a:prstGeom prst="triangl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ОАО «УК ЕПК»</a:t>
            </a:r>
          </a:p>
          <a:p>
            <a:pPr algn="ctr"/>
            <a:endParaRPr lang="ru-RU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стратегический уровень</a:t>
            </a:r>
          </a:p>
          <a:p>
            <a:pPr algn="ctr"/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внобедренный треугольник 5">
            <a:extLst>
              <a:ext uri="{FF2B5EF4-FFF2-40B4-BE49-F238E27FC236}">
                <a16:creationId xmlns:a16="http://schemas.microsoft.com/office/drawing/2014/main" xmlns="" id="{EA2EE1C2-40E9-476F-8D4F-8ECBCB42E1BF}"/>
              </a:ext>
            </a:extLst>
          </p:cNvPr>
          <p:cNvSpPr/>
          <p:nvPr/>
        </p:nvSpPr>
        <p:spPr>
          <a:xfrm>
            <a:off x="4645465" y="1023837"/>
            <a:ext cx="2603304" cy="2255220"/>
          </a:xfrm>
          <a:prstGeom prst="triangl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4A06BD2-5A38-4D86-B709-5E325F083034}"/>
              </a:ext>
            </a:extLst>
          </p:cNvPr>
          <p:cNvSpPr txBox="1"/>
          <p:nvPr/>
        </p:nvSpPr>
        <p:spPr>
          <a:xfrm>
            <a:off x="2666960" y="1931536"/>
            <a:ext cx="2615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Рассмотрение и утверждение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Политики по управлению 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ключевыми рисками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A105980-8E68-41DA-8FA7-4005BC657150}"/>
              </a:ext>
            </a:extLst>
          </p:cNvPr>
          <p:cNvSpPr txBox="1"/>
          <p:nvPr/>
        </p:nvSpPr>
        <p:spPr>
          <a:xfrm>
            <a:off x="809646" y="3429000"/>
            <a:ext cx="36141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Политики корпорации ЕПК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 управлению ключевыми рисками;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учет ключевых рисков при формировании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Стратегии развития корпорации ЕПК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07D15E9-CD78-48C5-BF6B-38D0FD9EC6B0}"/>
              </a:ext>
            </a:extLst>
          </p:cNvPr>
          <p:cNvSpPr txBox="1"/>
          <p:nvPr/>
        </p:nvSpPr>
        <p:spPr>
          <a:xfrm>
            <a:off x="8372134" y="3393451"/>
            <a:ext cx="34636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Утверждение состава ключевых рисков,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мероприятий по митигации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ключевых рисков, оценка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основных угроз и возможностей;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аудит системы управления рисками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E9D2F09-EED5-41E7-8337-C3747282A202}"/>
              </a:ext>
            </a:extLst>
          </p:cNvPr>
          <p:cNvSpPr txBox="1"/>
          <p:nvPr/>
        </p:nvSpPr>
        <p:spPr>
          <a:xfrm>
            <a:off x="390699" y="4737430"/>
            <a:ext cx="31859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регламентов и процедур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 управлению ключевыми рисками,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мониторинг выполнения решений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ОАО «УК ЕПК», формирование 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годовых бюджетов и оперативных 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планов предприятия с учетом 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разработанных и утвержденных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планов мероприятий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 управлению рисками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E341C4F-A8AC-4CC6-B59A-724AEF34CBF4}"/>
              </a:ext>
            </a:extLst>
          </p:cNvPr>
          <p:cNvSpPr txBox="1"/>
          <p:nvPr/>
        </p:nvSpPr>
        <p:spPr>
          <a:xfrm>
            <a:off x="9264352" y="5054022"/>
            <a:ext cx="24027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и реализация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планов мероприятий 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 управлению рисками,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аудит системы управления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рисками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CA2D941-28B3-4EDA-BDD9-5F72B9B31426}"/>
              </a:ext>
            </a:extLst>
          </p:cNvPr>
          <p:cNvSpPr txBox="1"/>
          <p:nvPr/>
        </p:nvSpPr>
        <p:spPr>
          <a:xfrm flipH="1">
            <a:off x="4963380" y="2086008"/>
            <a:ext cx="19590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Совет</a:t>
            </a:r>
          </a:p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директоров</a:t>
            </a:r>
          </a:p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77628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923E5F8-682F-42B0-B9F3-8405711ABEB7}"/>
              </a:ext>
            </a:extLst>
          </p:cNvPr>
          <p:cNvSpPr txBox="1"/>
          <p:nvPr/>
        </p:nvSpPr>
        <p:spPr>
          <a:xfrm>
            <a:off x="0" y="329978"/>
            <a:ext cx="121919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Этапы построения будущей комплексной системы риск-менеджмента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2FC3C5C-AAD5-49A1-9315-643304A4F692}"/>
              </a:ext>
            </a:extLst>
          </p:cNvPr>
          <p:cNvSpPr txBox="1"/>
          <p:nvPr/>
        </p:nvSpPr>
        <p:spPr>
          <a:xfrm>
            <a:off x="4841187" y="974659"/>
            <a:ext cx="5350562" cy="30777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Формирование культуры управления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657F735-7921-4BB6-9DFB-6576FF51D26E}"/>
              </a:ext>
            </a:extLst>
          </p:cNvPr>
          <p:cNvSpPr txBox="1"/>
          <p:nvPr/>
        </p:nvSpPr>
        <p:spPr>
          <a:xfrm>
            <a:off x="4841184" y="1370590"/>
            <a:ext cx="5350565" cy="30777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Постановка целей риск-менеджмента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1D842FC-1983-4A60-A4B3-851942430CB5}"/>
              </a:ext>
            </a:extLst>
          </p:cNvPr>
          <p:cNvSpPr txBox="1"/>
          <p:nvPr/>
        </p:nvSpPr>
        <p:spPr>
          <a:xfrm>
            <a:off x="4841182" y="1766521"/>
            <a:ext cx="5350568" cy="30777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Выбор организационной структуры управления рисками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0A80ACE-3A9E-4A54-9B9C-BC375AEAB625}"/>
              </a:ext>
            </a:extLst>
          </p:cNvPr>
          <p:cNvSpPr txBox="1"/>
          <p:nvPr/>
        </p:nvSpPr>
        <p:spPr>
          <a:xfrm>
            <a:off x="4841177" y="5050432"/>
            <a:ext cx="5350573" cy="30777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Апробация сформированной программы и ее корректировка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xmlns="" id="{079E4A65-2083-4AC4-9C18-09BA837F5274}"/>
              </a:ext>
            </a:extLst>
          </p:cNvPr>
          <p:cNvCxnSpPr>
            <a:stCxn id="19" idx="3"/>
            <a:endCxn id="4" idx="1"/>
          </p:cNvCxnSpPr>
          <p:nvPr/>
        </p:nvCxnSpPr>
        <p:spPr>
          <a:xfrm flipV="1">
            <a:off x="4390074" y="1524479"/>
            <a:ext cx="451110" cy="469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xmlns="" id="{6C12B6EB-58C1-47BC-8B50-EC512706C55A}"/>
              </a:ext>
            </a:extLst>
          </p:cNvPr>
          <p:cNvCxnSpPr/>
          <p:nvPr/>
        </p:nvCxnSpPr>
        <p:spPr>
          <a:xfrm>
            <a:off x="4391222" y="2547731"/>
            <a:ext cx="226124" cy="763"/>
          </a:xfrm>
          <a:prstGeom prst="straightConnector1">
            <a:avLst/>
          </a:prstGeom>
          <a:ln w="190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9">
            <a:extLst>
              <a:ext uri="{FF2B5EF4-FFF2-40B4-BE49-F238E27FC236}">
                <a16:creationId xmlns:a16="http://schemas.microsoft.com/office/drawing/2014/main" xmlns="" id="{382EA82B-08F6-4D0A-B103-932C8F2C1002}"/>
              </a:ext>
            </a:extLst>
          </p:cNvPr>
          <p:cNvCxnSpPr>
            <a:stCxn id="5" idx="1"/>
            <a:endCxn id="3" idx="1"/>
          </p:cNvCxnSpPr>
          <p:nvPr/>
        </p:nvCxnSpPr>
        <p:spPr>
          <a:xfrm rot="10800000" flipH="1">
            <a:off x="4841181" y="1128548"/>
            <a:ext cx="5" cy="791862"/>
          </a:xfrm>
          <a:prstGeom prst="bentConnector3">
            <a:avLst>
              <a:gd name="adj1" fmla="val -4572000000"/>
            </a:avLst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D22C79C-5573-412B-A002-D1F1365D33B1}"/>
              </a:ext>
            </a:extLst>
          </p:cNvPr>
          <p:cNvSpPr txBox="1"/>
          <p:nvPr/>
        </p:nvSpPr>
        <p:spPr>
          <a:xfrm>
            <a:off x="4841182" y="2176706"/>
            <a:ext cx="5350568" cy="30777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Сбор информации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EFDFFE1-4046-435E-A001-FA900C5B732A}"/>
              </a:ext>
            </a:extLst>
          </p:cNvPr>
          <p:cNvSpPr txBox="1"/>
          <p:nvPr/>
        </p:nvSpPr>
        <p:spPr>
          <a:xfrm>
            <a:off x="4841177" y="4640248"/>
            <a:ext cx="5350573" cy="30777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программы по управлению рисками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69496185-4B6A-4162-BEED-FBC94C682433}"/>
              </a:ext>
            </a:extLst>
          </p:cNvPr>
          <p:cNvSpPr txBox="1"/>
          <p:nvPr/>
        </p:nvSpPr>
        <p:spPr>
          <a:xfrm>
            <a:off x="4841178" y="4226665"/>
            <a:ext cx="5350572" cy="30777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Определение способа разрешения и инструментов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8CBEC60-3EFF-4786-91BC-F58D760468C1}"/>
              </a:ext>
            </a:extLst>
          </p:cNvPr>
          <p:cNvSpPr txBox="1"/>
          <p:nvPr/>
        </p:nvSpPr>
        <p:spPr>
          <a:xfrm>
            <a:off x="4841179" y="3819880"/>
            <a:ext cx="5350571" cy="30777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Составление карты рисков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4C00329-9657-43C5-9E8D-EA30EA8B43EA}"/>
              </a:ext>
            </a:extLst>
          </p:cNvPr>
          <p:cNvSpPr txBox="1"/>
          <p:nvPr/>
        </p:nvSpPr>
        <p:spPr>
          <a:xfrm>
            <a:off x="4841180" y="3409696"/>
            <a:ext cx="5350570" cy="30777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Определение толерантности к рискам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48B318F-F684-4187-9492-363794404277}"/>
              </a:ext>
            </a:extLst>
          </p:cNvPr>
          <p:cNvSpPr txBox="1"/>
          <p:nvPr/>
        </p:nvSpPr>
        <p:spPr>
          <a:xfrm>
            <a:off x="4841181" y="2999512"/>
            <a:ext cx="5350569" cy="30777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Оценка и приоритизация рисков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F3DCA90-7C81-4CEA-A7D7-26D2C819F54D}"/>
              </a:ext>
            </a:extLst>
          </p:cNvPr>
          <p:cNvSpPr txBox="1"/>
          <p:nvPr/>
        </p:nvSpPr>
        <p:spPr>
          <a:xfrm>
            <a:off x="4841182" y="2586891"/>
            <a:ext cx="5350568" cy="30777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Выявление и диагностика рисков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A778250-69D3-47BA-830A-25A7930BCFB0}"/>
              </a:ext>
            </a:extLst>
          </p:cNvPr>
          <p:cNvSpPr txBox="1"/>
          <p:nvPr/>
        </p:nvSpPr>
        <p:spPr>
          <a:xfrm>
            <a:off x="4841175" y="5460616"/>
            <a:ext cx="5350574" cy="30777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Создание форм отчетности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F23B25A-6C54-4D9E-BF40-EDFAE56173DA}"/>
              </a:ext>
            </a:extLst>
          </p:cNvPr>
          <p:cNvSpPr txBox="1"/>
          <p:nvPr/>
        </p:nvSpPr>
        <p:spPr>
          <a:xfrm>
            <a:off x="4841176" y="5873237"/>
            <a:ext cx="5350573" cy="30777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Мониторинг программы риск-менеджмента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D340AB9-C8A6-4BD9-B1F6-B1CD0B7A2B14}"/>
              </a:ext>
            </a:extLst>
          </p:cNvPr>
          <p:cNvSpPr txBox="1"/>
          <p:nvPr/>
        </p:nvSpPr>
        <p:spPr>
          <a:xfrm>
            <a:off x="2094550" y="1052122"/>
            <a:ext cx="2295524" cy="95410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и разработка</a:t>
            </a:r>
          </a:p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общей политики</a:t>
            </a:r>
          </a:p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риск-менеджмента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127A04B-F05D-4B7E-AA7A-3A5D13A92F07}"/>
              </a:ext>
            </a:extLst>
          </p:cNvPr>
          <p:cNvSpPr txBox="1"/>
          <p:nvPr/>
        </p:nvSpPr>
        <p:spPr>
          <a:xfrm>
            <a:off x="2097985" y="2387744"/>
            <a:ext cx="2295525" cy="30777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Идентификация рисков</a:t>
            </a:r>
          </a:p>
        </p:txBody>
      </p:sp>
      <p:cxnSp>
        <p:nvCxnSpPr>
          <p:cNvPr id="21" name="Соединительная линия уступом 21">
            <a:extLst>
              <a:ext uri="{FF2B5EF4-FFF2-40B4-BE49-F238E27FC236}">
                <a16:creationId xmlns:a16="http://schemas.microsoft.com/office/drawing/2014/main" xmlns="" id="{AEED85EA-FCCF-469C-A660-C140C45F98C8}"/>
              </a:ext>
            </a:extLst>
          </p:cNvPr>
          <p:cNvCxnSpPr>
            <a:endCxn id="10" idx="1"/>
          </p:cNvCxnSpPr>
          <p:nvPr/>
        </p:nvCxnSpPr>
        <p:spPr>
          <a:xfrm rot="16200000" flipV="1">
            <a:off x="4636489" y="2535289"/>
            <a:ext cx="410191" cy="804"/>
          </a:xfrm>
          <a:prstGeom prst="bentConnector4">
            <a:avLst>
              <a:gd name="adj1" fmla="val -1267"/>
              <a:gd name="adj2" fmla="val 28532836"/>
            </a:avLst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5790A710-5DAD-4368-8B8E-971E57999A99}"/>
              </a:ext>
            </a:extLst>
          </p:cNvPr>
          <p:cNvSpPr txBox="1"/>
          <p:nvPr/>
        </p:nvSpPr>
        <p:spPr>
          <a:xfrm>
            <a:off x="4841180" y="6285370"/>
            <a:ext cx="5350569" cy="307777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Оценка эффективности управления рисками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019F26A-9AB5-4F84-8B18-45C738A7FFF6}"/>
              </a:ext>
            </a:extLst>
          </p:cNvPr>
          <p:cNvSpPr txBox="1"/>
          <p:nvPr/>
        </p:nvSpPr>
        <p:spPr>
          <a:xfrm>
            <a:off x="2095698" y="3068080"/>
            <a:ext cx="2295524" cy="1231106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Оценка рисков и результатов их</a:t>
            </a:r>
          </a:p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воздействия на деятельность предприятия</a:t>
            </a:r>
          </a:p>
          <a:p>
            <a:pPr algn="ctr"/>
            <a:endParaRPr lang="ru-RU" sz="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21DAD9FC-206F-4BA2-B1D2-B57A47E74F95}"/>
              </a:ext>
            </a:extLst>
          </p:cNvPr>
          <p:cNvSpPr txBox="1"/>
          <p:nvPr/>
        </p:nvSpPr>
        <p:spPr>
          <a:xfrm>
            <a:off x="2095697" y="4744705"/>
            <a:ext cx="2295525" cy="52322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Разработка методики</a:t>
            </a:r>
          </a:p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риск-менеджмента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66433E7E-50E4-4968-A190-BE312322CCF8}"/>
              </a:ext>
            </a:extLst>
          </p:cNvPr>
          <p:cNvSpPr txBox="1"/>
          <p:nvPr/>
        </p:nvSpPr>
        <p:spPr>
          <a:xfrm>
            <a:off x="2095697" y="5972498"/>
            <a:ext cx="2295525" cy="523220"/>
          </a:xfrm>
          <a:prstGeom prst="rect">
            <a:avLst/>
          </a:prstGeom>
          <a:noFill/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Формирование системы</a:t>
            </a:r>
          </a:p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мониторинга и контроля</a:t>
            </a:r>
          </a:p>
        </p:txBody>
      </p:sp>
      <p:cxnSp>
        <p:nvCxnSpPr>
          <p:cNvPr id="26" name="Соединительная линия уступом 26">
            <a:extLst>
              <a:ext uri="{FF2B5EF4-FFF2-40B4-BE49-F238E27FC236}">
                <a16:creationId xmlns:a16="http://schemas.microsoft.com/office/drawing/2014/main" xmlns="" id="{6E978146-585F-43B5-96F0-4785CC1E9F62}"/>
              </a:ext>
            </a:extLst>
          </p:cNvPr>
          <p:cNvCxnSpPr/>
          <p:nvPr/>
        </p:nvCxnSpPr>
        <p:spPr>
          <a:xfrm rot="16200000" flipV="1">
            <a:off x="4636480" y="6236795"/>
            <a:ext cx="410187" cy="795"/>
          </a:xfrm>
          <a:prstGeom prst="bentConnector4">
            <a:avLst>
              <a:gd name="adj1" fmla="val -1267"/>
              <a:gd name="adj2" fmla="val 28854717"/>
            </a:avLst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xmlns="" id="{CDF96163-8DA8-4190-A069-8F7C15888689}"/>
              </a:ext>
            </a:extLst>
          </p:cNvPr>
          <p:cNvCxnSpPr/>
          <p:nvPr/>
        </p:nvCxnSpPr>
        <p:spPr>
          <a:xfrm>
            <a:off x="4390075" y="6246045"/>
            <a:ext cx="226124" cy="763"/>
          </a:xfrm>
          <a:prstGeom prst="straightConnector1">
            <a:avLst/>
          </a:prstGeom>
          <a:ln w="190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Соединительная линия уступом 28">
            <a:extLst>
              <a:ext uri="{FF2B5EF4-FFF2-40B4-BE49-F238E27FC236}">
                <a16:creationId xmlns:a16="http://schemas.microsoft.com/office/drawing/2014/main" xmlns="" id="{D312DA93-2CE3-4BE4-A257-063331D63D7D}"/>
              </a:ext>
            </a:extLst>
          </p:cNvPr>
          <p:cNvCxnSpPr>
            <a:stCxn id="13" idx="1"/>
            <a:endCxn id="15" idx="1"/>
          </p:cNvCxnSpPr>
          <p:nvPr/>
        </p:nvCxnSpPr>
        <p:spPr>
          <a:xfrm rot="10800000" flipH="1">
            <a:off x="4841179" y="3153401"/>
            <a:ext cx="2" cy="820368"/>
          </a:xfrm>
          <a:prstGeom prst="bentConnector3">
            <a:avLst>
              <a:gd name="adj1" fmla="val -11430000000"/>
            </a:avLst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xmlns="" id="{A4B4704B-C60A-4CD7-AAE3-68150AB9038D}"/>
              </a:ext>
            </a:extLst>
          </p:cNvPr>
          <p:cNvCxnSpPr/>
          <p:nvPr/>
        </p:nvCxnSpPr>
        <p:spPr>
          <a:xfrm>
            <a:off x="4393501" y="3580089"/>
            <a:ext cx="447675" cy="351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Соединительная линия уступом 30">
            <a:extLst>
              <a:ext uri="{FF2B5EF4-FFF2-40B4-BE49-F238E27FC236}">
                <a16:creationId xmlns:a16="http://schemas.microsoft.com/office/drawing/2014/main" xmlns="" id="{48CDEB58-BD89-4C74-B1B6-0FE38B2B353E}"/>
              </a:ext>
            </a:extLst>
          </p:cNvPr>
          <p:cNvCxnSpPr>
            <a:stCxn id="6" idx="1"/>
            <a:endCxn id="12" idx="1"/>
          </p:cNvCxnSpPr>
          <p:nvPr/>
        </p:nvCxnSpPr>
        <p:spPr>
          <a:xfrm rot="10800000" flipH="1">
            <a:off x="4841176" y="4380555"/>
            <a:ext cx="1" cy="823767"/>
          </a:xfrm>
          <a:prstGeom prst="bentConnector3">
            <a:avLst>
              <a:gd name="adj1" fmla="val -22860000000"/>
            </a:avLst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Соединительная линия уступом 31">
            <a:extLst>
              <a:ext uri="{FF2B5EF4-FFF2-40B4-BE49-F238E27FC236}">
                <a16:creationId xmlns:a16="http://schemas.microsoft.com/office/drawing/2014/main" xmlns="" id="{3A7D2624-692B-4ABE-89E7-6F89A2902940}"/>
              </a:ext>
            </a:extLst>
          </p:cNvPr>
          <p:cNvCxnSpPr>
            <a:stCxn id="17" idx="1"/>
            <a:endCxn id="11" idx="1"/>
          </p:cNvCxnSpPr>
          <p:nvPr/>
        </p:nvCxnSpPr>
        <p:spPr>
          <a:xfrm rot="10800000" flipH="1">
            <a:off x="4841175" y="4794137"/>
            <a:ext cx="2" cy="820368"/>
          </a:xfrm>
          <a:prstGeom prst="bentConnector3">
            <a:avLst>
              <a:gd name="adj1" fmla="val -11430000000"/>
            </a:avLst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xmlns="" id="{F7805B79-8449-4BAE-B14F-4BFCACDF7CE2}"/>
              </a:ext>
            </a:extLst>
          </p:cNvPr>
          <p:cNvCxnSpPr/>
          <p:nvPr/>
        </p:nvCxnSpPr>
        <p:spPr>
          <a:xfrm>
            <a:off x="4390074" y="5015617"/>
            <a:ext cx="226124" cy="763"/>
          </a:xfrm>
          <a:prstGeom prst="straightConnector1">
            <a:avLst/>
          </a:prstGeom>
          <a:ln w="190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634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95AB213-C726-418F-8559-E72433C1BD96}"/>
              </a:ext>
            </a:extLst>
          </p:cNvPr>
          <p:cNvSpPr txBox="1"/>
          <p:nvPr/>
        </p:nvSpPr>
        <p:spPr>
          <a:xfrm>
            <a:off x="4834" y="231031"/>
            <a:ext cx="121871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Предлагаемое ранжирование рисков по вероятности и значимости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7018129C-4ED7-4FC7-A19F-F460E68E7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671741"/>
              </p:ext>
            </p:extLst>
          </p:nvPr>
        </p:nvGraphicFramePr>
        <p:xfrm>
          <a:off x="296027" y="764704"/>
          <a:ext cx="11609614" cy="58768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xmlns="" val="288399717"/>
                    </a:ext>
                  </a:extLst>
                </a:gridCol>
                <a:gridCol w="1031421">
                  <a:extLst>
                    <a:ext uri="{9D8B030D-6E8A-4147-A177-3AD203B41FA5}">
                      <a16:colId xmlns:a16="http://schemas.microsoft.com/office/drawing/2014/main" xmlns="" val="3559293526"/>
                    </a:ext>
                  </a:extLst>
                </a:gridCol>
                <a:gridCol w="1224643">
                  <a:extLst>
                    <a:ext uri="{9D8B030D-6E8A-4147-A177-3AD203B41FA5}">
                      <a16:colId xmlns:a16="http://schemas.microsoft.com/office/drawing/2014/main" xmlns="" val="2163215371"/>
                    </a:ext>
                  </a:extLst>
                </a:gridCol>
                <a:gridCol w="3788229">
                  <a:extLst>
                    <a:ext uri="{9D8B030D-6E8A-4147-A177-3AD203B41FA5}">
                      <a16:colId xmlns:a16="http://schemas.microsoft.com/office/drawing/2014/main" xmlns="" val="2306179964"/>
                    </a:ext>
                  </a:extLst>
                </a:gridCol>
                <a:gridCol w="3736521">
                  <a:extLst>
                    <a:ext uri="{9D8B030D-6E8A-4147-A177-3AD203B41FA5}">
                      <a16:colId xmlns:a16="http://schemas.microsoft.com/office/drawing/2014/main" xmlns="" val="1949708671"/>
                    </a:ext>
                  </a:extLst>
                </a:gridCol>
              </a:tblGrid>
              <a:tr h="775033">
                <a:tc>
                  <a:txBody>
                    <a:bodyPr/>
                    <a:lstStyle/>
                    <a:p>
                      <a:pPr algn="ctr"/>
                      <a:r>
                        <a:rPr lang="ru-RU" sz="13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  <a:endParaRPr lang="ru-RU" sz="13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3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(рейтинг рисков)</a:t>
                      </a:r>
                      <a:endParaRPr lang="ru-RU" sz="13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Диапазон значений уровня риска</a:t>
                      </a:r>
                      <a:endParaRPr lang="ru-RU" sz="13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Визуальное отображение в карте рисков</a:t>
                      </a:r>
                      <a:endParaRPr lang="ru-RU" sz="13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Реагирование</a:t>
                      </a:r>
                      <a:endParaRPr lang="ru-RU" sz="13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Примечание</a:t>
                      </a:r>
                      <a:endParaRPr lang="ru-RU" sz="13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1741137"/>
                  </a:ext>
                </a:extLst>
              </a:tr>
              <a:tr h="193758">
                <a:tc>
                  <a:txBody>
                    <a:bodyPr/>
                    <a:lstStyle/>
                    <a:p>
                      <a:pPr algn="ctr"/>
                      <a:r>
                        <a:rPr lang="ru-RU" sz="13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3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5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3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5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3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5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35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3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3071323"/>
                  </a:ext>
                </a:extLst>
              </a:tr>
              <a:tr h="419699">
                <a:tc>
                  <a:txBody>
                    <a:bodyPr/>
                    <a:lstStyle/>
                    <a:p>
                      <a:pPr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Незначительный</a:t>
                      </a:r>
                      <a:endParaRPr lang="ru-RU" sz="13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÷ 5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 цвета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 по снижению/управлению риском не требуются.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Минимальные потери. Низкая стоимость восстановления.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1294390"/>
                  </a:ext>
                </a:extLst>
              </a:tr>
              <a:tr h="1148577">
                <a:tc>
                  <a:txBody>
                    <a:bodyPr/>
                    <a:lstStyle/>
                    <a:p>
                      <a:pPr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Допустимый</a:t>
                      </a:r>
                      <a:endParaRPr lang="ru-RU" sz="13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÷ 20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зеленый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Необходимость проведения мероприятий по снижению/ управлению риском определяется высшим руководством с учетом сопоставления необходимых затрат на осуществление этих мероприятий и потенциальных последствий.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Небольшие потери. Отклонения от планов и в процессах. Минимальное влияние на репутацию. Низкая стоимость восстановления.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875781"/>
                  </a:ext>
                </a:extLst>
              </a:tr>
              <a:tr h="1148577">
                <a:tc>
                  <a:txBody>
                    <a:bodyPr/>
                    <a:lstStyle/>
                    <a:p>
                      <a:pPr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Существенный</a:t>
                      </a:r>
                      <a:endParaRPr lang="ru-RU" sz="13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÷ 50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желтый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Необходимость проведения мероприятий по снижению/ управлению риском определяется высшим руководством с учетом сопоставления необходимых затрат на осуществление этих мероприятий и потенциальных последствий.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Значительные потери времени и ресурсов. Существенное влияние на процессы. Продолжительный эффект реализации риска. Стоимость восстановления – высокая.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3465348"/>
                  </a:ext>
                </a:extLst>
              </a:tr>
              <a:tr h="786904">
                <a:tc>
                  <a:txBody>
                    <a:bodyPr/>
                    <a:lstStyle/>
                    <a:p>
                      <a:pPr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Критический</a:t>
                      </a:r>
                      <a:endParaRPr lang="ru-RU" sz="13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÷ 80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оранжевый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Необходимо осуществлять мероприятия по снижению/управлению риском в плановом порядке.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Существенные потери. Критическое влияние на стоимость продукции и услуг, качество и репутацию. Восстановление дорогое и долгосрочное.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4290226"/>
                  </a:ext>
                </a:extLst>
              </a:tr>
              <a:tr h="1136609">
                <a:tc>
                  <a:txBody>
                    <a:bodyPr/>
                    <a:lstStyle/>
                    <a:p>
                      <a:pPr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Катастрофический</a:t>
                      </a:r>
                      <a:endParaRPr lang="ru-RU" sz="135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Больше 81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красный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Необходимо осуществлять мероприятия по снижению/управлению риском в срочном порядке.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tabLst>
                          <a:tab pos="447675" algn="l"/>
                          <a:tab pos="897255" algn="l"/>
                          <a:tab pos="1346200" algn="l"/>
                          <a:tab pos="1795780" algn="l"/>
                          <a:tab pos="2244725" algn="l"/>
                          <a:tab pos="2694305" algn="l"/>
                          <a:tab pos="3143250" algn="l"/>
                          <a:tab pos="3592830" algn="l"/>
                          <a:tab pos="4041775" algn="l"/>
                          <a:tab pos="4491355" algn="l"/>
                          <a:tab pos="4940300" algn="l"/>
                          <a:tab pos="5389880" algn="l"/>
                          <a:tab pos="5838825" algn="l"/>
                          <a:tab pos="6288405" algn="l"/>
                          <a:tab pos="7186930" algn="l"/>
                          <a:tab pos="7635875" algn="l"/>
                          <a:tab pos="8085455" algn="l"/>
                          <a:tab pos="8534400" algn="l"/>
                          <a:tab pos="8983980" algn="l"/>
                        </a:tabLst>
                      </a:pPr>
                      <a:r>
                        <a:rPr lang="ru-RU" sz="135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Тяжелые потери. Катастрофическое влияние на хозяйственную деятельность, репутацию, финансовую устойчивость. Восстановление дорогое и долгосрочное (в самых тяжелых случаях – восстановление невозможно).</a:t>
                      </a:r>
                      <a:endParaRPr lang="ru-RU" sz="13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388" marR="36388" marT="0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6592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460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18BE5B6-9908-4707-8109-1E5B5F17029E}"/>
              </a:ext>
            </a:extLst>
          </p:cNvPr>
          <p:cNvSpPr txBox="1"/>
          <p:nvPr/>
        </p:nvSpPr>
        <p:spPr>
          <a:xfrm>
            <a:off x="0" y="329978"/>
            <a:ext cx="121919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Для оценки эффективности применения СУР на предприятии предлагается использовать следующие методы: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F7E850D5-AC83-49A2-A905-32DF5BEE0D23}"/>
                  </a:ext>
                </a:extLst>
              </p:cNvPr>
              <p:cNvSpPr txBox="1"/>
              <p:nvPr/>
            </p:nvSpPr>
            <p:spPr>
              <a:xfrm>
                <a:off x="1328056" y="1916832"/>
                <a:ext cx="9535886" cy="35270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spcBef>
                    <a:spcPts val="1000"/>
                  </a:spcBef>
                  <a:spcAft>
                    <a:spcPts val="2400"/>
                  </a:spcAft>
                  <a:buClr>
                    <a:srgbClr val="00B0F0"/>
                  </a:buClr>
                  <a:buSzPct val="80000"/>
                  <a:buFont typeface="Wingdings 3" charset="2"/>
                  <a:buChar char=""/>
                </a:pPr>
                <a:r>
                  <a:rPr lang="ru-RU" sz="2000" dirty="0">
                    <a:latin typeface="Arial" pitchFamily="34" charset="0"/>
                    <a:cs typeface="Arial" pitchFamily="34" charset="0"/>
                  </a:rPr>
                  <a:t>Затратный подход, при применении которого рассчитывается превышение результативности риск-менеджмента над затратами:</a:t>
                </a:r>
              </a:p>
              <a:p>
                <a:pPr lvl="0" algn="ctr">
                  <a:spcBef>
                    <a:spcPts val="2400"/>
                  </a:spcBef>
                  <a:spcAft>
                    <a:spcPts val="2400"/>
                  </a:spcAft>
                  <a:buClr>
                    <a:schemeClr val="accent1"/>
                  </a:buClr>
                  <a:buSzPct val="8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ru-RU" sz="2400" dirty="0">
                  <a:latin typeface="Arial" pitchFamily="34" charset="0"/>
                  <a:cs typeface="Arial" pitchFamily="34" charset="0"/>
                </a:endParaRPr>
              </a:p>
              <a:p>
                <a:pPr marL="342900" indent="-342900">
                  <a:spcBef>
                    <a:spcPts val="1000"/>
                  </a:spcBef>
                  <a:spcAft>
                    <a:spcPts val="2400"/>
                  </a:spcAft>
                  <a:buClr>
                    <a:srgbClr val="00B0F0"/>
                  </a:buClr>
                  <a:buSzPct val="80000"/>
                  <a:buFont typeface="Wingdings 3" charset="2"/>
                  <a:buChar char=""/>
                </a:pPr>
                <a:r>
                  <a:rPr lang="ru-RU" sz="2000" dirty="0">
                    <a:latin typeface="Arial" pitchFamily="34" charset="0"/>
                    <a:cs typeface="Arial" pitchFamily="34" charset="0"/>
                  </a:rPr>
                  <a:t>Метод сравнения плановых и фактических показателей до внедрения элементов риск-менеджмента и после их внедрения:</a:t>
                </a:r>
              </a:p>
              <a:p>
                <a:pPr lvl="0">
                  <a:spcBef>
                    <a:spcPts val="1000"/>
                  </a:spcBef>
                  <a:buClr>
                    <a:schemeClr val="accent1"/>
                  </a:buClr>
                  <a:buSzPct val="8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sub>
                      </m:sSub>
                      <m:r>
                        <a:rPr lang="ru-RU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u-RU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П1</m:t>
                              </m:r>
                            </m:sub>
                          </m:sSub>
                          <m: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ru-RU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u-RU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Ф1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u-RU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П0</m:t>
                              </m:r>
                            </m:sub>
                          </m:sSub>
                          <m: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ru-RU" sz="24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u-RU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Ф0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7E850D5-AC83-49A2-A905-32DF5BEE0D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056" y="1916832"/>
                <a:ext cx="9535886" cy="3527056"/>
              </a:xfrm>
              <a:prstGeom prst="rect">
                <a:avLst/>
              </a:prstGeom>
              <a:blipFill>
                <a:blip r:embed="rId2"/>
                <a:stretch>
                  <a:fillRect l="-320" t="-6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55486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55B1C5B-609A-4435-9232-03DC5C16802B}"/>
              </a:ext>
            </a:extLst>
          </p:cNvPr>
          <p:cNvSpPr txBox="1"/>
          <p:nvPr/>
        </p:nvSpPr>
        <p:spPr>
          <a:xfrm>
            <a:off x="1" y="427950"/>
            <a:ext cx="121919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Планируемые результаты интеграции системы управления рисками</a:t>
            </a:r>
          </a:p>
          <a:p>
            <a:pPr algn="ctr"/>
            <a:r>
              <a:rPr lang="ru-RU" sz="24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 общую систему управления ОАО «ЕПК Самара»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5F5DDFB-F3A0-4F30-9A67-063712DA94DF}"/>
              </a:ext>
            </a:extLst>
          </p:cNvPr>
          <p:cNvSpPr txBox="1"/>
          <p:nvPr/>
        </p:nvSpPr>
        <p:spPr>
          <a:xfrm>
            <a:off x="699407" y="1432449"/>
            <a:ext cx="10793186" cy="4508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Изменение принципов и подходов к формированию планов и бюджетов всех уровней (стратегических, годовых и оперативных) с учетом всех факторов риска.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Повышение качества принятия управленческих решений.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Сокращение сроков согласования планов и бюджетов всех уровней, а также инвестиционных проектов.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эффективной обратной связи внутри предприятия.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Упрощение процесса ежегодной сертификации ОАО «ЕПК Самара» на соответствие требованиям стандарта системы менеджмента качества для предприятий авиационной, космической и оборонной отраслей EN 9100:2018.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Снижение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репутационных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рисков ОАО «ЕПК Самара» и корпорации ЕПК в целом как предприятия, работающего на международном рынке.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Снижение себестоимости продукции на 5%, что может составить порядка 100 миллионов рублей (экспертная оценка).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Создание более эффективной системы мотивации персонала.</a:t>
            </a:r>
          </a:p>
        </p:txBody>
      </p:sp>
    </p:spTree>
    <p:extLst>
      <p:ext uri="{BB962C8B-B14F-4D97-AF65-F5344CB8AC3E}">
        <p14:creationId xmlns:p14="http://schemas.microsoft.com/office/powerpoint/2010/main" val="2611618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11DE016-3048-45C7-8254-584684EC0CA9}"/>
              </a:ext>
            </a:extLst>
          </p:cNvPr>
          <p:cNvSpPr txBox="1"/>
          <p:nvPr/>
        </p:nvSpPr>
        <p:spPr>
          <a:xfrm>
            <a:off x="0" y="329978"/>
            <a:ext cx="121919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Интеграция системы управления рисками в процессы </a:t>
            </a:r>
          </a:p>
          <a:p>
            <a:pPr algn="ctr"/>
            <a:r>
              <a:rPr lang="ru-RU" sz="24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управления предприятия способствует увеличению</a:t>
            </a:r>
          </a:p>
          <a:p>
            <a:pPr algn="ctr"/>
            <a:r>
              <a:rPr lang="ru-RU" sz="24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стоимости бизнеса по следующим причинам: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4CEC5C9-0B9B-414E-9A66-25A3785E6A20}"/>
              </a:ext>
            </a:extLst>
          </p:cNvPr>
          <p:cNvSpPr txBox="1"/>
          <p:nvPr/>
        </p:nvSpPr>
        <p:spPr>
          <a:xfrm>
            <a:off x="623392" y="1772816"/>
            <a:ext cx="11084194" cy="43550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60000"/>
              <a:buBlip>
                <a:blip r:embed="rId2"/>
              </a:buBlip>
              <a:tabLst>
                <a:tab pos="630555" algn="l"/>
              </a:tabLst>
            </a:pPr>
            <a:r>
              <a:rPr lang="ru-RU" sz="1700" dirty="0">
                <a:latin typeface="Arial" pitchFamily="34" charset="0"/>
                <a:cs typeface="Arial" pitchFamily="34" charset="0"/>
              </a:rPr>
              <a:t>поддержка стратегического управления на основе системного подхода;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60000"/>
              <a:buBlip>
                <a:blip r:embed="rId2"/>
              </a:buBlip>
              <a:tabLst>
                <a:tab pos="630555" algn="l"/>
              </a:tabLst>
            </a:pPr>
            <a:r>
              <a:rPr lang="ru-RU" sz="1700" dirty="0">
                <a:latin typeface="Arial" pitchFamily="34" charset="0"/>
                <a:cs typeface="Arial" pitchFamily="34" charset="0"/>
              </a:rPr>
              <a:t>использование информации об опасностях и возможностях, благодаря чему стратегическое управление становится более обоснованным;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60000"/>
              <a:buBlip>
                <a:blip r:embed="rId2"/>
              </a:buBlip>
              <a:tabLst>
                <a:tab pos="630555" algn="l"/>
              </a:tabLst>
            </a:pPr>
            <a:r>
              <a:rPr lang="ru-RU" sz="1700" dirty="0">
                <a:latin typeface="Arial" pitchFamily="34" charset="0"/>
                <a:cs typeface="Arial" pitchFamily="34" charset="0"/>
              </a:rPr>
              <a:t>непосредственное участие СУР в управлении капиталом и ресурсными возможностями предприятия;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60000"/>
              <a:buBlip>
                <a:blip r:embed="rId2"/>
              </a:buBlip>
              <a:tabLst>
                <a:tab pos="630555" algn="l"/>
              </a:tabLst>
            </a:pPr>
            <a:r>
              <a:rPr lang="ru-RU" sz="1700" dirty="0">
                <a:latin typeface="Arial" pitchFamily="34" charset="0"/>
                <a:cs typeface="Arial" pitchFamily="34" charset="0"/>
              </a:rPr>
              <a:t>сокращение области неопределенности до приемлемых размеров;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60000"/>
              <a:buBlip>
                <a:blip r:embed="rId2"/>
              </a:buBlip>
              <a:tabLst>
                <a:tab pos="630555" algn="l"/>
              </a:tabLst>
            </a:pPr>
            <a:r>
              <a:rPr lang="ru-RU" sz="1700" dirty="0">
                <a:latin typeface="Arial" pitchFamily="34" charset="0"/>
                <a:cs typeface="Arial" pitchFamily="34" charset="0"/>
              </a:rPr>
              <a:t>выявление угроз имуществу предприятия и противодействие им;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60000"/>
              <a:buBlip>
                <a:blip r:embed="rId2"/>
              </a:buBlip>
              <a:tabLst>
                <a:tab pos="630555" algn="l"/>
              </a:tabLst>
            </a:pPr>
            <a:r>
              <a:rPr lang="ru-RU" sz="1700" dirty="0">
                <a:latin typeface="Arial" pitchFamily="34" charset="0"/>
                <a:cs typeface="Arial" pitchFamily="34" charset="0"/>
              </a:rPr>
              <a:t>повышение привлекательности предприятия для заинтересованных лиц;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60000"/>
              <a:buBlip>
                <a:blip r:embed="rId2"/>
              </a:buBlip>
              <a:tabLst>
                <a:tab pos="630555" algn="l"/>
              </a:tabLst>
            </a:pPr>
            <a:r>
              <a:rPr lang="ru-RU" sz="1700" dirty="0">
                <a:latin typeface="Arial" pitchFamily="34" charset="0"/>
                <a:cs typeface="Arial" pitchFamily="34" charset="0"/>
              </a:rPr>
              <a:t>рост компетентности работников и их заинтересованности в результатах деятельности предприятия;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60000"/>
              <a:buBlip>
                <a:blip r:embed="rId2"/>
              </a:buBlip>
              <a:tabLst>
                <a:tab pos="630555" algn="l"/>
              </a:tabLst>
            </a:pPr>
            <a:r>
              <a:rPr lang="ru-RU" sz="1700" dirty="0">
                <a:latin typeface="Arial" pitchFamily="34" charset="0"/>
                <a:cs typeface="Arial" pitchFamily="34" charset="0"/>
              </a:rPr>
              <a:t>создание и пополнение информационного фонда сведениями о рисках;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60000"/>
              <a:buBlip>
                <a:blip r:embed="rId2"/>
              </a:buBlip>
              <a:tabLst>
                <a:tab pos="630555" algn="l"/>
              </a:tabLst>
            </a:pPr>
            <a:r>
              <a:rPr lang="ru-RU" sz="1700" dirty="0">
                <a:latin typeface="Arial" pitchFamily="34" charset="0"/>
                <a:cs typeface="Arial" pitchFamily="34" charset="0"/>
              </a:rPr>
              <a:t>возможность более обоснованного управления процессами, протекающими на предприятии;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60000"/>
              <a:buBlip>
                <a:blip r:embed="rId2"/>
              </a:buBlip>
              <a:tabLst>
                <a:tab pos="630555" algn="l"/>
              </a:tabLst>
            </a:pPr>
            <a:r>
              <a:rPr lang="ru-RU" sz="1700" dirty="0">
                <a:latin typeface="Arial" pitchFamily="34" charset="0"/>
                <a:cs typeface="Arial" pitchFamily="34" charset="0"/>
              </a:rPr>
              <a:t>повышение общей эффективности корпоративного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982137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302365" y="3356992"/>
            <a:ext cx="9001000" cy="815608"/>
          </a:xfrm>
          <a:prstGeom prst="rect">
            <a:avLst/>
          </a:prstGeom>
          <a:solidFill>
            <a:schemeClr val="bg1">
              <a:alpha val="53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700" b="1" dirty="0">
              <a:solidFill>
                <a:srgbClr val="008C95"/>
              </a:solidFill>
              <a:latin typeface="Magistral Bold" panose="00000400000000000000" pitchFamily="2" charset="0"/>
              <a:cs typeface="Magistral Bold" panose="00000400000000000000" pitchFamily="2" charset="0"/>
            </a:endParaRPr>
          </a:p>
          <a:p>
            <a:pPr algn="ctr">
              <a:defRPr/>
            </a:pPr>
            <a:r>
              <a:rPr lang="ru-RU" sz="4000" b="1" dirty="0" smtClean="0">
                <a:solidFill>
                  <a:srgbClr val="008C95"/>
                </a:solidFill>
                <a:latin typeface="Arial Narrow" panose="020B0606020202030204" pitchFamily="34" charset="0"/>
                <a:cs typeface="Magistral Bold" panose="00000400000000000000" pitchFamily="2" charset="0"/>
              </a:rPr>
              <a:t>СПАСИБО ЗА ВНИМАНИЕ!</a:t>
            </a:r>
            <a:endParaRPr lang="ru-RU" sz="4000" b="1" dirty="0">
              <a:solidFill>
                <a:srgbClr val="008C95"/>
              </a:solidFill>
              <a:latin typeface="Arial Narrow" panose="020B0606020202030204" pitchFamily="34" charset="0"/>
              <a:cs typeface="Magistral Bold" panose="00000400000000000000" pitchFamily="2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832304" y="5085184"/>
            <a:ext cx="3312367" cy="13681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ru-RU" sz="1800" dirty="0">
                <a:solidFill>
                  <a:srgbClr val="000066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Контакты</a:t>
            </a:r>
            <a:r>
              <a:rPr lang="ru-RU" sz="1800" dirty="0" smtClean="0">
                <a:solidFill>
                  <a:srgbClr val="000066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:</a:t>
            </a:r>
            <a:endParaRPr lang="ru-RU" sz="1800" dirty="0">
              <a:solidFill>
                <a:srgbClr val="000066"/>
              </a:solidFill>
              <a:latin typeface="Arial Narrow" panose="020B060602020203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alla.chebotareva@inbox.ru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1800" dirty="0">
                <a:solidFill>
                  <a:srgbClr val="000066"/>
                </a:solidFill>
                <a:latin typeface="Arial Narrow" panose="020B060602020203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Чеботарева Алла Евгеньевна</a:t>
            </a:r>
          </a:p>
        </p:txBody>
      </p:sp>
      <p:pic>
        <p:nvPicPr>
          <p:cNvPr id="7" name="Picture 2" descr="https://www.tehgrant.com/images/EP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7420" y="191394"/>
            <a:ext cx="2057211" cy="1869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9" r="4820" b="10175"/>
          <a:stretch/>
        </p:blipFill>
        <p:spPr>
          <a:xfrm>
            <a:off x="4643997" y="260648"/>
            <a:ext cx="2687982" cy="197852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74" y="256561"/>
            <a:ext cx="1892382" cy="183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779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/>
          <p:cNvSpPr txBox="1">
            <a:spLocks/>
          </p:cNvSpPr>
          <p:nvPr/>
        </p:nvSpPr>
        <p:spPr>
          <a:xfrm>
            <a:off x="767408" y="2240750"/>
            <a:ext cx="10801200" cy="43566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defTabSz="457200">
              <a:spcBef>
                <a:spcPts val="1000"/>
              </a:spcBef>
              <a:spcAft>
                <a:spcPts val="1800"/>
              </a:spcAft>
              <a:buClr>
                <a:schemeClr val="accent1"/>
              </a:buClr>
              <a:buSzPct val="160000"/>
              <a:buBlip>
                <a:blip r:embed="rId2"/>
              </a:buBlip>
            </a:pPr>
            <a:r>
              <a:rPr lang="ru-RU" sz="18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Целью выпускной квалификационной работы </a:t>
            </a:r>
            <a:r>
              <a:rPr lang="ru-RU" sz="18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является разработка мероприятий для интеграции системы управления рисками в общую систему управления ОАО «ЕПК Самара».</a:t>
            </a:r>
          </a:p>
          <a:p>
            <a:pPr marL="342900" indent="-342900" algn="just">
              <a:buSzPct val="160000"/>
              <a:buBlip>
                <a:blip r:embed="rId2"/>
              </a:buBlip>
            </a:pPr>
            <a:r>
              <a:rPr lang="ru-RU" sz="18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Задачи исследования:</a:t>
            </a:r>
          </a:p>
          <a:p>
            <a:pPr marL="800100" lvl="1" indent="-342900" algn="l">
              <a:buBlip>
                <a:blip r:embed="rId2"/>
              </a:buBlip>
            </a:pPr>
            <a:r>
              <a:rPr lang="ru-RU" sz="18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провести стратегический и финансово-экономический анализ деятельности</a:t>
            </a:r>
            <a:br>
              <a:rPr lang="ru-RU" sz="18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8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предприятия;</a:t>
            </a:r>
          </a:p>
          <a:p>
            <a:pPr marL="800100" lvl="1" indent="-342900" algn="l">
              <a:buBlip>
                <a:blip r:embed="rId2"/>
              </a:buBlip>
            </a:pPr>
            <a:r>
              <a:rPr lang="ru-RU" sz="18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проанализировать существующую систему управления рисками на предприятии;</a:t>
            </a:r>
          </a:p>
          <a:p>
            <a:pPr marL="800100" lvl="1" indent="-342900" algn="l">
              <a:buBlip>
                <a:blip r:embed="rId2"/>
              </a:buBlip>
            </a:pPr>
            <a:r>
              <a:rPr lang="ru-RU" sz="18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определить основные направления совершенствования системы управления рисками</a:t>
            </a:r>
            <a:br>
              <a:rPr lang="ru-RU" sz="18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18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предприятии;</a:t>
            </a:r>
          </a:p>
          <a:p>
            <a:pPr marL="800100" lvl="1" indent="-342900" algn="l">
              <a:buBlip>
                <a:blip r:embed="rId2"/>
              </a:buBlip>
            </a:pPr>
            <a:r>
              <a:rPr lang="ru-RU" sz="18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разработать мероприятия по внедрению новой концепции риск-менеджмента (интеграции системы управления рисками в общую систему управления) на предприятии;</a:t>
            </a:r>
          </a:p>
          <a:p>
            <a:pPr marL="800100" lvl="1" indent="-342900" algn="l">
              <a:buBlip>
                <a:blip r:embed="rId2"/>
              </a:buBlip>
            </a:pPr>
            <a:r>
              <a:rPr lang="ru-RU" sz="18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оценить предполагаемые результаты интеграции СУР.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4A50B352-109F-4E9A-A8C4-607EFDF99C6F}"/>
              </a:ext>
            </a:extLst>
          </p:cNvPr>
          <p:cNvSpPr txBox="1">
            <a:spLocks/>
          </p:cNvSpPr>
          <p:nvPr/>
        </p:nvSpPr>
        <p:spPr>
          <a:xfrm>
            <a:off x="767408" y="584567"/>
            <a:ext cx="10801200" cy="15807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buSzPct val="160000"/>
              <a:buBlip>
                <a:blip r:embed="rId2"/>
              </a:buBlip>
            </a:pPr>
            <a:r>
              <a:rPr lang="ru-RU" sz="18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Актуальность исследования: </a:t>
            </a:r>
            <a:r>
              <a:rPr lang="ru-RU" sz="185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успех работы любой компании зависит от многих факторов, в том числе от точности прогнозирования и оценки будущих рисков, своевременного и правильного определения причин возможного нарушения нормального функционирования предприятия и реализации превентивных мер по предотвращению нежелательных последствий реализации </a:t>
            </a:r>
            <a:r>
              <a:rPr lang="ru-RU" sz="185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рисковых событий.</a:t>
            </a:r>
            <a:endParaRPr lang="ru-RU" sz="18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56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E694E4F6-C93E-45AD-A201-4EA7DFF2F997}"/>
              </a:ext>
            </a:extLst>
          </p:cNvPr>
          <p:cNvSpPr/>
          <p:nvPr/>
        </p:nvSpPr>
        <p:spPr>
          <a:xfrm>
            <a:off x="356898" y="1636965"/>
            <a:ext cx="11153139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000"/>
              </a:spcBef>
              <a:buClr>
                <a:schemeClr val="accent1"/>
              </a:buClr>
              <a:buSzPct val="160000"/>
              <a:buBlip>
                <a:blip r:embed="rId2"/>
              </a:buBlip>
            </a:pPr>
            <a:r>
              <a:rPr lang="ru-RU" sz="1900" b="1" dirty="0">
                <a:latin typeface="Arial" pitchFamily="34" charset="0"/>
                <a:cs typeface="Arial" pitchFamily="34" charset="0"/>
              </a:rPr>
              <a:t>Практическая значимость исследования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заключается в том, что полученные результаты, выводы и рекомендации по совершенствованию системы управления рисками могут быть использованы менеджментом и акционерами для реализации стратегических целей и задач предприятия, увеличения эффективности принятия управленческих решений, повышения устойчивости предприятия и его конкурентоспособности через построение эффективной системы управления рисками.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BA9A3C8F-C47F-4F9A-B2DE-D2A923F9008B}"/>
              </a:ext>
            </a:extLst>
          </p:cNvPr>
          <p:cNvSpPr/>
          <p:nvPr/>
        </p:nvSpPr>
        <p:spPr>
          <a:xfrm>
            <a:off x="356898" y="3690960"/>
            <a:ext cx="7758608" cy="2988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000"/>
              </a:spcBef>
              <a:spcAft>
                <a:spcPts val="1200"/>
              </a:spcAft>
              <a:buClr>
                <a:schemeClr val="accent1"/>
              </a:buClr>
              <a:buSzPct val="160000"/>
              <a:buBlip>
                <a:blip r:embed="rId2"/>
              </a:buBlip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900" b="1" dirty="0">
                <a:latin typeface="Arial" pitchFamily="34" charset="0"/>
                <a:cs typeface="Arial" pitchFamily="34" charset="0"/>
              </a:rPr>
              <a:t>Методы исследования:</a:t>
            </a: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00000"/>
              <a:buBlip>
                <a:blip r:embed="rId2"/>
              </a:buBlip>
            </a:pPr>
            <a:r>
              <a:rPr lang="ru-RU" dirty="0">
                <a:latin typeface="Arial" pitchFamily="34" charset="0"/>
                <a:cs typeface="Arial" pitchFamily="34" charset="0"/>
              </a:rPr>
              <a:t>финансово-экономический анализ;</a:t>
            </a: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00000"/>
              <a:buBlip>
                <a:blip r:embed="rId2"/>
              </a:buBlip>
            </a:pPr>
            <a:r>
              <a:rPr lang="ru-RU" dirty="0">
                <a:latin typeface="Arial" pitchFamily="34" charset="0"/>
                <a:cs typeface="Arial" pitchFamily="34" charset="0"/>
              </a:rPr>
              <a:t>стратегический анализ;</a:t>
            </a: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00000"/>
              <a:buBlip>
                <a:blip r:embed="rId2"/>
              </a:buBlip>
            </a:pPr>
            <a:r>
              <a:rPr lang="ru-RU" dirty="0">
                <a:latin typeface="Arial" pitchFamily="34" charset="0"/>
                <a:cs typeface="Arial" pitchFamily="34" charset="0"/>
              </a:rPr>
              <a:t>статистический анализ;</a:t>
            </a: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00000"/>
              <a:buBlip>
                <a:blip r:embed="rId2"/>
              </a:buBlip>
            </a:pPr>
            <a:r>
              <a:rPr lang="ru-RU" dirty="0">
                <a:latin typeface="Arial" pitchFamily="34" charset="0"/>
                <a:cs typeface="Arial" pitchFamily="34" charset="0"/>
              </a:rPr>
              <a:t>метод научного обобщения;</a:t>
            </a: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00000"/>
              <a:buBlip>
                <a:blip r:embed="rId2"/>
              </a:buBlip>
            </a:pPr>
            <a:r>
              <a:rPr lang="ru-RU" dirty="0">
                <a:latin typeface="Arial" pitchFamily="34" charset="0"/>
                <a:cs typeface="Arial" pitchFamily="34" charset="0"/>
              </a:rPr>
              <a:t>метод экспертных оценок;</a:t>
            </a: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100000"/>
              <a:buBlip>
                <a:blip r:embed="rId2"/>
              </a:buBlip>
            </a:pPr>
            <a:r>
              <a:rPr lang="ru-RU" dirty="0">
                <a:latin typeface="Arial" pitchFamily="34" charset="0"/>
                <a:cs typeface="Arial" pitchFamily="34" charset="0"/>
              </a:rPr>
              <a:t>графические методы.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BE741D3B-BD05-4948-BB8D-16059E953991}"/>
              </a:ext>
            </a:extLst>
          </p:cNvPr>
          <p:cNvSpPr/>
          <p:nvPr/>
        </p:nvSpPr>
        <p:spPr>
          <a:xfrm>
            <a:off x="356898" y="483025"/>
            <a:ext cx="11478202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000"/>
              </a:spcBef>
              <a:spcAft>
                <a:spcPts val="1200"/>
              </a:spcAft>
              <a:buClr>
                <a:schemeClr val="accent1"/>
              </a:buClr>
              <a:buSzPct val="160000"/>
              <a:buBlip>
                <a:blip r:embed="rId2"/>
              </a:buBlip>
            </a:pPr>
            <a:r>
              <a:rPr lang="ru-RU" sz="1900" b="1" dirty="0">
                <a:latin typeface="Arial" pitchFamily="34" charset="0"/>
                <a:cs typeface="Arial" pitchFamily="34" charset="0"/>
              </a:rPr>
              <a:t>Объектом исследования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является ОАО «ЕПК Самара».</a:t>
            </a:r>
          </a:p>
          <a:p>
            <a:pPr marL="342900" indent="-342900" algn="just">
              <a:spcBef>
                <a:spcPts val="1000"/>
              </a:spcBef>
              <a:spcAft>
                <a:spcPts val="1200"/>
              </a:spcAft>
              <a:buClr>
                <a:schemeClr val="accent1"/>
              </a:buClr>
              <a:buSzPct val="160000"/>
              <a:buBlip>
                <a:blip r:embed="rId2"/>
              </a:buBlip>
            </a:pPr>
            <a:r>
              <a:rPr lang="ru-RU" sz="1900" b="1" dirty="0">
                <a:latin typeface="Arial" pitchFamily="34" charset="0"/>
                <a:cs typeface="Arial" pitchFamily="34" charset="0"/>
              </a:rPr>
              <a:t>Предмет исследования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– система управления рисками ОАО «ЕПК Самара».</a:t>
            </a:r>
          </a:p>
        </p:txBody>
      </p:sp>
    </p:spTree>
    <p:extLst>
      <p:ext uri="{BB962C8B-B14F-4D97-AF65-F5344CB8AC3E}">
        <p14:creationId xmlns:p14="http://schemas.microsoft.com/office/powerpoint/2010/main" val="3420965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/>
        </p:nvSpPr>
        <p:spPr bwMode="auto">
          <a:xfrm>
            <a:off x="1524000" y="692697"/>
            <a:ext cx="9144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+mj-lt"/>
                <a:ea typeface="+mj-ea"/>
                <a:cs typeface="+mj-cs"/>
              </a:defRPr>
            </a:lvl1pPr>
            <a:lvl2pPr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2pPr>
            <a:lvl3pPr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3pPr>
            <a:lvl4pPr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4pPr>
            <a:lvl5pPr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5pPr>
            <a:lvl6pPr marL="457200"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6pPr>
            <a:lvl7pPr marL="914400"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7pPr>
            <a:lvl8pPr marL="1371600"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8pPr>
            <a:lvl9pPr marL="1828800"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Внешняя среда прямого воздействия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862" y="1422753"/>
            <a:ext cx="11344275" cy="4711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01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/>
        </p:nvSpPr>
        <p:spPr bwMode="auto">
          <a:xfrm>
            <a:off x="1524000" y="759620"/>
            <a:ext cx="9144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+mj-lt"/>
                <a:ea typeface="+mj-ea"/>
                <a:cs typeface="+mj-cs"/>
              </a:defRPr>
            </a:lvl1pPr>
            <a:lvl2pPr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2pPr>
            <a:lvl3pPr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3pPr>
            <a:lvl4pPr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4pPr>
            <a:lvl5pPr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5pPr>
            <a:lvl6pPr marL="457200"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6pPr>
            <a:lvl7pPr marL="914400"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7pPr>
            <a:lvl8pPr marL="1371600"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8pPr>
            <a:lvl9pPr marL="1828800" algn="l" defTabSz="728663" rtl="0" eaLnBrk="1" fontAlgn="base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Внешняя среда косвенного воздействия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6350" y="1719549"/>
            <a:ext cx="9853612" cy="42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408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>
            <a:extLst>
              <a:ext uri="{FF2B5EF4-FFF2-40B4-BE49-F238E27FC236}">
                <a16:creationId xmlns:a16="http://schemas.microsoft.com/office/drawing/2014/main" xmlns="" id="{1DF79708-5433-4212-AD41-D5BAA6F5D61C}"/>
              </a:ext>
            </a:extLst>
          </p:cNvPr>
          <p:cNvSpPr txBox="1">
            <a:spLocks/>
          </p:cNvSpPr>
          <p:nvPr/>
        </p:nvSpPr>
        <p:spPr bwMode="auto">
          <a:xfrm>
            <a:off x="767408" y="1038941"/>
            <a:ext cx="10790144" cy="153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ru-RU" sz="1600" b="0" dirty="0">
                <a:latin typeface="Arial" panose="020B0604020202020204" pitchFamily="34" charset="0"/>
                <a:cs typeface="Arial" panose="020B0604020202020204" pitchFamily="34" charset="0"/>
              </a:rPr>
              <a:t>производство широкой номенклатуры специальных подшипников, выпускаемых в соответствии с повышенными требованиями потребителей.</a:t>
            </a:r>
          </a:p>
          <a:p>
            <a:pPr marL="0" indent="0"/>
            <a:r>
              <a:rPr lang="ru-RU" sz="1600" b="0" dirty="0">
                <a:latin typeface="Arial" panose="020B0604020202020204" pitchFamily="34" charset="0"/>
                <a:cs typeface="Arial" panose="020B0604020202020204" pitchFamily="34" charset="0"/>
              </a:rPr>
              <a:t>Подшипниковая продукция ОАО «ЕПК Самара» предназначена для комплектации ответственных узлов изделий, поставляемых для гражданской авиации, судостроения, электротехнической промышленности, станкостроения, судостроения и других отраслей промышленности.</a:t>
            </a:r>
          </a:p>
        </p:txBody>
      </p:sp>
      <p:graphicFrame>
        <p:nvGraphicFramePr>
          <p:cNvPr id="3" name="Объект 3">
            <a:extLst>
              <a:ext uri="{FF2B5EF4-FFF2-40B4-BE49-F238E27FC236}">
                <a16:creationId xmlns:a16="http://schemas.microsoft.com/office/drawing/2014/main" xmlns="" id="{CFA3D5A1-B741-405F-BD6C-864AF629A3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4448383"/>
              </p:ext>
            </p:extLst>
          </p:nvPr>
        </p:nvGraphicFramePr>
        <p:xfrm>
          <a:off x="2244282" y="2276872"/>
          <a:ext cx="820891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028D77FE-A327-4BDF-BB61-A1E71319B4C5}"/>
              </a:ext>
            </a:extLst>
          </p:cNvPr>
          <p:cNvSpPr>
            <a:spLocks noGrp="1"/>
          </p:cNvSpPr>
          <p:nvPr/>
        </p:nvSpPr>
        <p:spPr bwMode="auto">
          <a:xfrm>
            <a:off x="-1" y="404664"/>
            <a:ext cx="12192001" cy="450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Вид деятельности ОАО «ЕПК Самара» –</a:t>
            </a:r>
          </a:p>
        </p:txBody>
      </p:sp>
    </p:spTree>
    <p:extLst>
      <p:ext uri="{BB962C8B-B14F-4D97-AF65-F5344CB8AC3E}">
        <p14:creationId xmlns:p14="http://schemas.microsoft.com/office/powerpoint/2010/main" val="3710013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8EB4CE-0590-4688-B7C1-60440C2B92D6}"/>
              </a:ext>
            </a:extLst>
          </p:cNvPr>
          <p:cNvSpPr txBox="1">
            <a:spLocks/>
          </p:cNvSpPr>
          <p:nvPr/>
        </p:nvSpPr>
        <p:spPr>
          <a:xfrm>
            <a:off x="266156" y="109940"/>
            <a:ext cx="5465172" cy="664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1600">
                <a:solidFill>
                  <a:srgbClr val="006666"/>
                </a:solidFill>
                <a:latin typeface="+mj-lt"/>
                <a:ea typeface="+mj-ea"/>
                <a:cs typeface="+mj-cs"/>
              </a:defRPr>
            </a:lvl1pPr>
            <a:lvl2pPr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2pPr>
            <a:lvl3pPr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3pPr>
            <a:lvl4pPr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4pPr>
            <a:lvl5pPr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5pPr>
            <a:lvl6pPr marL="457200"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6pPr>
            <a:lvl7pPr marL="914400"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7pPr>
            <a:lvl8pPr marL="1371600"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8pPr>
            <a:lvl9pPr marL="1828800"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 персонала ОАО «ЕПК Самара» по категориям за 2019 год, %</a:t>
            </a: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xmlns="" id="{2906CA63-0AAB-48F1-8F83-47673895D4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294290"/>
              </p:ext>
            </p:extLst>
          </p:nvPr>
        </p:nvGraphicFramePr>
        <p:xfrm>
          <a:off x="266157" y="885421"/>
          <a:ext cx="5465172" cy="1874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407457AC-C809-49CC-8107-16CC051611D2}"/>
              </a:ext>
            </a:extLst>
          </p:cNvPr>
          <p:cNvSpPr txBox="1">
            <a:spLocks/>
          </p:cNvSpPr>
          <p:nvPr/>
        </p:nvSpPr>
        <p:spPr bwMode="auto">
          <a:xfrm>
            <a:off x="266154" y="2883204"/>
            <a:ext cx="5465173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2pPr>
            <a:lvl3pPr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3pPr>
            <a:lvl4pPr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4pPr>
            <a:lvl5pPr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5pPr>
            <a:lvl6pPr marL="457200"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6pPr>
            <a:lvl7pPr marL="914400"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7pPr>
            <a:lvl8pPr marL="1371600"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8pPr>
            <a:lvl9pPr marL="1828800"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9pPr>
          </a:lstStyle>
          <a:p>
            <a:r>
              <a:rPr lang="ru-RU" sz="1600" dirty="0"/>
              <a:t>Динамика структуры персонала ОАО «ЕПК Самара» по категориям за 2017-2019 гг.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6A5C6AE6-A3B5-45F3-9AC0-75B7160621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8445904"/>
              </p:ext>
            </p:extLst>
          </p:nvPr>
        </p:nvGraphicFramePr>
        <p:xfrm>
          <a:off x="266154" y="3721082"/>
          <a:ext cx="5465173" cy="3006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xmlns="" id="{9147AF9F-AD5E-448D-8936-361B8A3569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7700863"/>
              </p:ext>
            </p:extLst>
          </p:nvPr>
        </p:nvGraphicFramePr>
        <p:xfrm>
          <a:off x="6337957" y="885419"/>
          <a:ext cx="3061759" cy="1886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BEFE5E58-72A6-4230-A4F9-F2C725DB421C}"/>
              </a:ext>
            </a:extLst>
          </p:cNvPr>
          <p:cNvSpPr/>
          <p:nvPr/>
        </p:nvSpPr>
        <p:spPr>
          <a:xfrm>
            <a:off x="9499049" y="831378"/>
            <a:ext cx="264562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2020 г. на предприятии </a:t>
            </a:r>
          </a:p>
          <a:p>
            <a:r>
              <a:rPr lang="ru-RU" sz="1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работает порядка </a:t>
            </a:r>
          </a:p>
          <a:p>
            <a:r>
              <a:rPr lang="ru-RU" sz="1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1 360 человек.</a:t>
            </a:r>
          </a:p>
          <a:p>
            <a:endParaRPr lang="ru-RU" sz="12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Средний возраст персонала – </a:t>
            </a:r>
          </a:p>
          <a:p>
            <a:r>
              <a:rPr lang="ru-RU" sz="1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47 лет.</a:t>
            </a:r>
          </a:p>
          <a:p>
            <a:endParaRPr lang="ru-RU" sz="12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 стажу работы </a:t>
            </a:r>
          </a:p>
          <a:p>
            <a:r>
              <a:rPr lang="ru-RU" sz="1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ОАО «ЕПК Самара» – </a:t>
            </a:r>
          </a:p>
          <a:p>
            <a:r>
              <a:rPr lang="ru-RU" sz="1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преобладает категория </a:t>
            </a:r>
          </a:p>
          <a:p>
            <a:r>
              <a:rPr lang="ru-RU" sz="1200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работающих более 5 лет.</a:t>
            </a:r>
            <a:endParaRPr lang="ru-RU" sz="1200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xmlns="" id="{4F7BADEF-3BE6-447C-8D83-3A479284C772}"/>
              </a:ext>
            </a:extLst>
          </p:cNvPr>
          <p:cNvSpPr txBox="1">
            <a:spLocks/>
          </p:cNvSpPr>
          <p:nvPr/>
        </p:nvSpPr>
        <p:spPr bwMode="auto">
          <a:xfrm>
            <a:off x="6237515" y="44624"/>
            <a:ext cx="546517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1300">
                <a:solidFill>
                  <a:srgbClr val="006666"/>
                </a:solidFill>
                <a:latin typeface="+mj-lt"/>
                <a:ea typeface="+mj-ea"/>
                <a:cs typeface="+mj-cs"/>
              </a:defRPr>
            </a:lvl1pPr>
            <a:lvl2pPr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2pPr>
            <a:lvl3pPr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3pPr>
            <a:lvl4pPr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4pPr>
            <a:lvl5pPr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5pPr>
            <a:lvl6pPr marL="457200"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6pPr>
            <a:lvl7pPr marL="914400"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7pPr>
            <a:lvl8pPr marL="1371600"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8pPr>
            <a:lvl9pPr marL="1828800"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006666"/>
                </a:solidFill>
                <a:latin typeface="Arial" charset="0"/>
              </a:defRPr>
            </a:lvl9pPr>
          </a:lstStyle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Изменение среднесписочной численности </a:t>
            </a:r>
            <a:b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ОАО «ЕПК Самара» (ППП) за 2017-2019 гг., человек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2FBBC1C5-8282-4425-BA23-48FFE083830B}"/>
              </a:ext>
            </a:extLst>
          </p:cNvPr>
          <p:cNvSpPr/>
          <p:nvPr/>
        </p:nvSpPr>
        <p:spPr>
          <a:xfrm>
            <a:off x="5827271" y="3011541"/>
            <a:ext cx="5749686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Изменение средней заработной платы и производительности труда (ППП)</a:t>
            </a:r>
          </a:p>
          <a:p>
            <a:pPr algn="ctr" defTabSz="728663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ОАО «ЕПК Самара» за 2017-2019 гг., руб.</a:t>
            </a: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73780"/>
              </p:ext>
            </p:extLst>
          </p:nvPr>
        </p:nvGraphicFramePr>
        <p:xfrm>
          <a:off x="6479059" y="397681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95060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BB5E6BAD-2CA2-4E81-AD9F-60E55F4F091E}"/>
              </a:ext>
            </a:extLst>
          </p:cNvPr>
          <p:cNvSpPr/>
          <p:nvPr/>
        </p:nvSpPr>
        <p:spPr>
          <a:xfrm>
            <a:off x="0" y="275725"/>
            <a:ext cx="121920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Основные результаты деятельности ОАО «ЕПК Самара» за 2017–2019 гг.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4E8E62D3-E3E5-4E6B-A1AA-928EE7F00E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3582996"/>
              </p:ext>
            </p:extLst>
          </p:nvPr>
        </p:nvGraphicFramePr>
        <p:xfrm>
          <a:off x="935285" y="3803212"/>
          <a:ext cx="5339854" cy="2996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39A8CBB6-0199-463F-A3CA-0CF65A5E63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9896162"/>
              </p:ext>
            </p:extLst>
          </p:nvPr>
        </p:nvGraphicFramePr>
        <p:xfrm>
          <a:off x="6893430" y="4077072"/>
          <a:ext cx="4572000" cy="1759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923925" y="3274491"/>
            <a:ext cx="5362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Динамика выручки, себестоимости и чистой прибыли ОАО «ЕПК Самара» за 2017-2019 гг., тыс. руб.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B88F3641-6A9D-430F-9F74-AD98570CC4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094075"/>
              </p:ext>
            </p:extLst>
          </p:nvPr>
        </p:nvGraphicFramePr>
        <p:xfrm>
          <a:off x="2279576" y="750775"/>
          <a:ext cx="7632848" cy="2262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37264">
                  <a:extLst>
                    <a:ext uri="{9D8B030D-6E8A-4147-A177-3AD203B41FA5}">
                      <a16:colId xmlns:a16="http://schemas.microsoft.com/office/drawing/2014/main" xmlns="" val="2238070700"/>
                    </a:ext>
                  </a:extLst>
                </a:gridCol>
                <a:gridCol w="1139188">
                  <a:extLst>
                    <a:ext uri="{9D8B030D-6E8A-4147-A177-3AD203B41FA5}">
                      <a16:colId xmlns:a16="http://schemas.microsoft.com/office/drawing/2014/main" xmlns="" val="1544754548"/>
                    </a:ext>
                  </a:extLst>
                </a:gridCol>
                <a:gridCol w="1155212">
                  <a:extLst>
                    <a:ext uri="{9D8B030D-6E8A-4147-A177-3AD203B41FA5}">
                      <a16:colId xmlns:a16="http://schemas.microsoft.com/office/drawing/2014/main" xmlns="" val="2690577768"/>
                    </a:ext>
                  </a:extLst>
                </a:gridCol>
                <a:gridCol w="1001184">
                  <a:extLst>
                    <a:ext uri="{9D8B030D-6E8A-4147-A177-3AD203B41FA5}">
                      <a16:colId xmlns:a16="http://schemas.microsoft.com/office/drawing/2014/main" xmlns="" val="3864211383"/>
                    </a:ext>
                  </a:extLst>
                </a:gridCol>
              </a:tblGrid>
              <a:tr h="423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 год,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год,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 год,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56314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6652383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Выручка, 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4 741 589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4 202 639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3 425 476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6204113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Валовая прибыль, 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2 275 142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2 026 226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1 453 072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1630452"/>
                  </a:ext>
                </a:extLst>
              </a:tr>
              <a:tr h="423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Чистая прибыль (нераспределенная прибыль (непокрытый убыток)), тыс. руб.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1 355 953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1 275 522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860 496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1966641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Себестоимость продаж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2 744 000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2 176 413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1 972 404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1123278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Рентабельность продукции (продаж), 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30,7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6960191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Рентабельность собственного капитала, 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3537454"/>
                  </a:ext>
                </a:extLst>
              </a:tr>
              <a:tr h="2022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Рентабельность активов, %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25,7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14,7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5720" marR="45720" marT="0" marB="0" anchor="ctr"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9016928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888089" y="3277826"/>
            <a:ext cx="4608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Структура продаж ОАО «ЕПК Самара»</a:t>
            </a:r>
          </a:p>
          <a:p>
            <a:pPr algn="ctr"/>
            <a:r>
              <a:rPr lang="ru-RU" sz="1400" b="1" dirty="0">
                <a:solidFill>
                  <a:srgbClr val="00666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 странам за 2019 год</a:t>
            </a:r>
          </a:p>
        </p:txBody>
      </p:sp>
    </p:spTree>
    <p:extLst>
      <p:ext uri="{BB962C8B-B14F-4D97-AF65-F5344CB8AC3E}">
        <p14:creationId xmlns:p14="http://schemas.microsoft.com/office/powerpoint/2010/main" val="16057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F506FDEC-17A7-4F76-8C53-7D6F1E762656}"/>
              </a:ext>
            </a:extLst>
          </p:cNvPr>
          <p:cNvSpPr txBox="1">
            <a:spLocks/>
          </p:cNvSpPr>
          <p:nvPr/>
        </p:nvSpPr>
        <p:spPr>
          <a:xfrm>
            <a:off x="0" y="71578"/>
            <a:ext cx="12192000" cy="548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ru-RU" sz="2800" dirty="0">
                <a:solidFill>
                  <a:srgbClr val="006666"/>
                </a:solidFill>
              </a:rPr>
              <a:t>SWOT-</a:t>
            </a:r>
            <a:r>
              <a:rPr lang="ru-RU" altLang="ru-RU" sz="2800" dirty="0">
                <a:solidFill>
                  <a:srgbClr val="006666"/>
                </a:solidFill>
              </a:rPr>
              <a:t>анализ </a:t>
            </a:r>
            <a:r>
              <a:rPr lang="ru-RU" sz="2800" dirty="0">
                <a:solidFill>
                  <a:srgbClr val="006666"/>
                </a:solidFill>
              </a:rPr>
              <a:t>ОАО «ЕПК Самара»</a:t>
            </a:r>
            <a:r>
              <a:rPr lang="ru-RU" altLang="ru-RU" sz="2800" dirty="0">
                <a:solidFill>
                  <a:srgbClr val="006666"/>
                </a:solidFill>
              </a:rPr>
              <a:t> </a:t>
            </a:r>
            <a:endParaRPr lang="ru-RU" sz="2800" dirty="0">
              <a:solidFill>
                <a:srgbClr val="006666"/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87EE94B2-C1CE-4244-B809-EE0A94BE7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629672"/>
              </p:ext>
            </p:extLst>
          </p:nvPr>
        </p:nvGraphicFramePr>
        <p:xfrm>
          <a:off x="299782" y="605613"/>
          <a:ext cx="11609616" cy="33761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006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090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967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(Сильные стороны)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454" marR="35454" marT="5408" marB="0"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kern="1200" dirty="0" err="1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Weaknesses</a:t>
                      </a: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(Слабые стороны)</a:t>
                      </a:r>
                    </a:p>
                  </a:txBody>
                  <a:tcPr marL="35454" marR="35454" marT="5408" marB="0"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79416"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Лидирующее положение на рынке;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Известный, узнаваемый бренд в РФ и ближнем зарубежье;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Долгосрочные налаженные отношения с поставщиками и потребителями;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Широкий ассортимент выпускаемой подшипниковой продукции; способность изготавливать продукцию в комплекте;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  <a:defRPr/>
                      </a:pPr>
                      <a:r>
                        <a:rPr lang="ru-RU" sz="1400" b="1" kern="120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Наличие</a:t>
                      </a:r>
                      <a:r>
                        <a:rPr lang="ru-RU" sz="1400" b="1" kern="1200" baseline="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ЦСКБ (престиж; работы в области НИР и ОКР; разработка новых типов подшипников);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Полный технологический комплекс производства.</a:t>
                      </a:r>
                    </a:p>
                  </a:txBody>
                  <a:tcPr marL="35454" marR="35454" marT="5408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Высокий износ, моральное устаревание значительной части оборудования;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Низкий темп обновления производственного парка оборудования;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Наличие единичного уникального оборудования, загруженного на 100%;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Высокий процент забракованной продукции;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Действующая</a:t>
                      </a:r>
                      <a:r>
                        <a:rPr lang="ru-RU" sz="1400" b="1" kern="1200" baseline="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СУР не является интегрированной в СУП;</a:t>
                      </a:r>
                      <a:endParaRPr lang="ru-RU" sz="1400" b="1" kern="1200" dirty="0">
                        <a:solidFill>
                          <a:srgbClr val="00717A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Большое количество поступивших и принятых претензий от потребителей по качеству подшипниковой продукции;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Необходимость приобретения комплементарных товаров;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Высокая себестоимость выпускаемой подшипниковой продукции;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rgbClr val="00717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Высокий средний возраст персонала.</a:t>
                      </a:r>
                    </a:p>
                  </a:txBody>
                  <a:tcPr marL="35454" marR="35454" marT="5408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8DBB1742-4DCE-4794-B09D-712C93D08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104106"/>
              </p:ext>
            </p:extLst>
          </p:nvPr>
        </p:nvGraphicFramePr>
        <p:xfrm>
          <a:off x="299782" y="3803858"/>
          <a:ext cx="11609615" cy="29825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199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96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187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Opportunities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(Возможности)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5454" marR="35454" marT="5408" marB="0"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Threats </a:t>
                      </a:r>
                      <a:r>
                        <a:rPr lang="ru-RU" sz="14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(Угрозы)</a:t>
                      </a:r>
                    </a:p>
                  </a:txBody>
                  <a:tcPr marL="35454" marR="35454" marT="5408" marB="0"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63781"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Государственная поддержка программ развития ВПК;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Благоприятные дипломатические отношения с Китаем, Индией;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Появление программ государственного субсидирования (федеральные и/или областные программы);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Снижение ставки рефинансирования;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Развитие</a:t>
                      </a:r>
                      <a:r>
                        <a:rPr lang="ru-RU" sz="1400" b="1" kern="1200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современного авиационного двигателестроения в сторону усложнения конструкций подшипниковых опор.</a:t>
                      </a:r>
                    </a:p>
                  </a:txBody>
                  <a:tcPr marL="35454" marR="35454" marT="5408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Вероятность</a:t>
                      </a:r>
                      <a:r>
                        <a:rPr lang="ru-RU" sz="1400" b="1" kern="1200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введения новых санкций против России;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Экономический спад в мире, в том числе в результате распространения новой коронавирусной инфекции 2019-nCov;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Повышение уровня инфляции;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Рост курса валют (доллар, евро) – ослабление курса рубля;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Ужесточение государственного контроля выпуска продукции по ГОЗ;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Ужесточение законодательства в части регулирования цен;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Освоение конкурентами части номенклатуры продукции нашего производства;</a:t>
                      </a:r>
                    </a:p>
                    <a:p>
                      <a:pPr marL="171450" lvl="0" indent="-171450" algn="l" defTabSz="914400" rtl="0" eaLnBrk="1" latinLnBrk="0" hangingPunct="1">
                        <a:lnSpc>
                          <a:spcPct val="107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  <a:tabLst>
                          <a:tab pos="113030" algn="l"/>
                        </a:tabLs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Появление контрафактной подшипниковой продукции.</a:t>
                      </a:r>
                    </a:p>
                  </a:txBody>
                  <a:tcPr marL="35454" marR="35454" marT="5408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7453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2063</Words>
  <Application>Microsoft Office PowerPoint</Application>
  <PresentationFormat>Широкоэкранный</PresentationFormat>
  <Paragraphs>539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</vt:lpstr>
      <vt:lpstr>Arial Narrow</vt:lpstr>
      <vt:lpstr>Calibri</vt:lpstr>
      <vt:lpstr>Cambria Math</vt:lpstr>
      <vt:lpstr>Magistral Bold</vt:lpstr>
      <vt:lpstr>Tahoma</vt:lpstr>
      <vt:lpstr>Times New Roman</vt:lpstr>
      <vt:lpstr>Wingdings 3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ASUSTEK</cp:lastModifiedBy>
  <cp:revision>52</cp:revision>
  <dcterms:created xsi:type="dcterms:W3CDTF">2020-11-21T06:31:54Z</dcterms:created>
  <dcterms:modified xsi:type="dcterms:W3CDTF">2020-11-30T12:59:33Z</dcterms:modified>
</cp:coreProperties>
</file>