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</p:sldMasterIdLst>
  <p:notesMasterIdLst>
    <p:notesMasterId r:id="rId16"/>
  </p:notesMasterIdLst>
  <p:handoutMasterIdLst>
    <p:handoutMasterId r:id="rId17"/>
  </p:handoutMasterIdLst>
  <p:sldIdLst>
    <p:sldId id="542" r:id="rId4"/>
    <p:sldId id="536" r:id="rId5"/>
    <p:sldId id="540" r:id="rId6"/>
    <p:sldId id="537" r:id="rId7"/>
    <p:sldId id="534" r:id="rId8"/>
    <p:sldId id="546" r:id="rId9"/>
    <p:sldId id="547" r:id="rId10"/>
    <p:sldId id="548" r:id="rId11"/>
    <p:sldId id="544" r:id="rId12"/>
    <p:sldId id="539" r:id="rId13"/>
    <p:sldId id="535" r:id="rId14"/>
    <p:sldId id="541" r:id="rId1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25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ev Ruslan (HQ)" initials="AR(" lastIdx="0" clrIdx="0">
    <p:extLst>
      <p:ext uri="{19B8F6BF-5375-455C-9EA6-DF929625EA0E}">
        <p15:presenceInfo xmlns:p15="http://schemas.microsoft.com/office/powerpoint/2012/main" userId="Aliev Ruslan (HQ)" providerId="None"/>
      </p:ext>
    </p:extLst>
  </p:cmAuthor>
  <p:cmAuthor id="2" name="Stepanova Anna (HQ)" initials="SA(" lastIdx="12" clrIdx="1">
    <p:extLst>
      <p:ext uri="{19B8F6BF-5375-455C-9EA6-DF929625EA0E}">
        <p15:presenceInfo xmlns:p15="http://schemas.microsoft.com/office/powerpoint/2012/main" userId="Stepanova Anna (HQ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56"/>
    <a:srgbClr val="A493D3"/>
    <a:srgbClr val="731982"/>
    <a:srgbClr val="28B93C"/>
    <a:srgbClr val="79FFB9"/>
    <a:srgbClr val="0067AC"/>
    <a:srgbClr val="348DC5"/>
    <a:srgbClr val="3BA6DD"/>
    <a:srgbClr val="42C3E6"/>
    <a:srgbClr val="04D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2" autoAdjust="0"/>
    <p:restoredTop sz="76410" autoAdjust="0"/>
  </p:normalViewPr>
  <p:slideViewPr>
    <p:cSldViewPr snapToGrid="0">
      <p:cViewPr varScale="1">
        <p:scale>
          <a:sx n="110" d="100"/>
          <a:sy n="110" d="100"/>
        </p:scale>
        <p:origin x="78" y="114"/>
      </p:cViewPr>
      <p:guideLst>
        <p:guide pos="32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10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gafon.ru\fr\MF\VLG\VOL02\roza.abdulina\&#1056;&#1072;&#1073;&#1086;&#1095;&#1080;&#1081;%20&#1089;&#1090;&#1086;&#1083;\&#1075;&#1088;&#1072;&#1092;&#1080;&#1082;&#1080;%20&#1076;&#1083;&#1103;%20&#1087;&#1088;&#1086;&#1077;&#1082;&#1090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gafon.ru\fr\MF\VLG\VOL02\roza.abdulina\&#1056;&#1072;&#1073;&#1086;&#1095;&#1080;&#1081;%20&#1089;&#1090;&#1086;&#1083;\&#1075;&#1088;&#1072;&#1092;&#1080;&#1082;&#1080;%20&#1076;&#1083;&#1103;%20&#1087;&#1088;&#1086;&#1077;&#1082;&#1090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gafon.ru\fr\MF\VLG\VOL02\roza.abdulina\&#1056;&#1072;&#1073;&#1086;&#1095;&#1080;&#1081;%20&#1089;&#1090;&#1086;&#1083;\&#1075;&#1088;&#1072;&#1092;&#1080;&#1082;&#1080;%20&#1076;&#1083;&#1103;%20&#1087;&#1088;&#1086;&#1077;&#1082;&#1090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baseline="0" dirty="0">
                <a:solidFill>
                  <a:schemeClr val="tx2"/>
                </a:solidFill>
                <a:effectLst/>
                <a:latin typeface="Arial Black" panose="020B0A04020102020204" pitchFamily="34" charset="0"/>
              </a:rPr>
              <a:t>Проникновения цифровых сервисов среди государственных заказчиков</a:t>
            </a:r>
            <a:endParaRPr lang="ru-RU" dirty="0">
              <a:solidFill>
                <a:schemeClr val="tx2"/>
              </a:solidFill>
              <a:latin typeface="Arial Black" panose="020B0A04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B05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15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536042444736171E-2"/>
          <c:y val="9.658854166666668E-2"/>
          <c:w val="0.94045385387148384"/>
          <c:h val="0.84299930282152236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Саратов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1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</c:dPt>
          <c:dPt>
            <c:idx val="11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</c:dPt>
          <c:dLbls>
            <c:dLbl>
              <c:idx val="1"/>
              <c:layout>
                <c:manualLayout>
                  <c:x val="-8.0808091091461517E-3"/>
                  <c:y val="-5.46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636369189389221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6969709309754418E-3"/>
                  <c:y val="-3.6458333333333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9374865701910301E-2"/>
                  <c:y val="3.61756070989782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987531077657161E-2"/>
                      <c:h val="3.5853920890869931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1.2929294574633843E-2"/>
                  <c:y val="-4.4270833333333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3939398258413897E-2"/>
                  <c:y val="4.9479166666666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7777780040121535E-2"/>
                  <c:y val="-4.4270833333333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2626265505609228E-2"/>
                  <c:y val="4.6874999999999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9090912792926148E-2"/>
                  <c:y val="4.4270833333333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2323236436584607E-2"/>
                  <c:y val="-3.90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4242427327438577E-2"/>
                  <c:y val="4.1666666666666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Лист1!$B$1:$N$1</c:f>
              <c:strCache>
                <c:ptCount val="13"/>
                <c:pt idx="1">
                  <c:v>янв</c:v>
                </c:pt>
                <c:pt idx="2">
                  <c:v>фев</c:v>
                </c:pt>
                <c:pt idx="3">
                  <c:v>мар</c:v>
                </c:pt>
                <c:pt idx="4">
                  <c:v>апр</c:v>
                </c:pt>
                <c:pt idx="5">
                  <c:v>май</c:v>
                </c:pt>
                <c:pt idx="6">
                  <c:v>июн</c:v>
                </c:pt>
                <c:pt idx="7">
                  <c:v>июл</c:v>
                </c:pt>
                <c:pt idx="8">
                  <c:v>авг</c:v>
                </c:pt>
                <c:pt idx="9">
                  <c:v>сен</c:v>
                </c:pt>
                <c:pt idx="10">
                  <c:v>окт</c:v>
                </c:pt>
                <c:pt idx="11">
                  <c:v>ноя</c:v>
                </c:pt>
                <c:pt idx="12">
                  <c:v>дек</c:v>
                </c:pt>
              </c:strCache>
            </c:strRef>
          </c:cat>
          <c:val>
            <c:numRef>
              <c:f>Лист1!$B$2:$N$2</c:f>
              <c:numCache>
                <c:formatCode>0.0%</c:formatCode>
                <c:ptCount val="13"/>
                <c:pt idx="1">
                  <c:v>2.8103044496487119E-2</c:v>
                </c:pt>
                <c:pt idx="2">
                  <c:v>2.1686746987951807E-2</c:v>
                </c:pt>
                <c:pt idx="3">
                  <c:v>2.9126213592233011E-2</c:v>
                </c:pt>
                <c:pt idx="4">
                  <c:v>2.4271844660194174E-2</c:v>
                </c:pt>
                <c:pt idx="5">
                  <c:v>3.5000000000000003E-2</c:v>
                </c:pt>
                <c:pt idx="6">
                  <c:v>3.482587064676617E-2</c:v>
                </c:pt>
                <c:pt idx="7">
                  <c:v>3.787878787878788E-2</c:v>
                </c:pt>
                <c:pt idx="8">
                  <c:v>3.787878787878788E-2</c:v>
                </c:pt>
                <c:pt idx="9">
                  <c:v>3.787878787878788E-2</c:v>
                </c:pt>
                <c:pt idx="10">
                  <c:v>4.0404040404040407E-2</c:v>
                </c:pt>
                <c:pt idx="11">
                  <c:v>4.2394014962593519E-2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37"/>
        <c:axId val="569437504"/>
        <c:axId val="569437112"/>
        <c:axId val="680865928"/>
      </c:line3DChart>
      <c:catAx>
        <c:axId val="569437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9437112"/>
        <c:crosses val="autoZero"/>
        <c:auto val="1"/>
        <c:lblAlgn val="ctr"/>
        <c:lblOffset val="100"/>
        <c:noMultiLvlLbl val="0"/>
      </c:catAx>
      <c:valAx>
        <c:axId val="56943711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569437504"/>
        <c:crosses val="autoZero"/>
        <c:crossBetween val="between"/>
      </c:valAx>
      <c:serAx>
        <c:axId val="680865928"/>
        <c:scaling>
          <c:orientation val="minMax"/>
        </c:scaling>
        <c:delete val="1"/>
        <c:axPos val="b"/>
        <c:majorTickMark val="out"/>
        <c:minorTickMark val="none"/>
        <c:tickLblPos val="nextTo"/>
        <c:crossAx val="56943711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400" b="0" i="0" u="none" strike="noStrike" kern="1200" spc="0" baseline="0">
                <a:solidFill>
                  <a:schemeClr val="tx2"/>
                </a:solidFill>
                <a:effectLst/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400" b="0" i="0" u="none" strike="noStrike" kern="1200" spc="0" baseline="0">
                <a:solidFill>
                  <a:schemeClr val="tx2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Динамика текучести кадров в корпоративном отделе СРО ПФ ПАО "МегаФон" 2017 - 2020 гг</a:t>
            </a:r>
          </a:p>
        </c:rich>
      </c:tx>
      <c:layout>
        <c:manualLayout>
          <c:xMode val="edge"/>
          <c:yMode val="edge"/>
          <c:x val="0.13404155730533684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400" b="0" i="0" u="none" strike="noStrike" kern="1200" spc="0" baseline="0">
              <a:solidFill>
                <a:schemeClr val="tx2"/>
              </a:solidFill>
              <a:effectLst/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8.3333333333333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031285822332269E-2"/>
                  <c:y val="-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7310259491351843E-3"/>
                  <c:y val="9.29421029464139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232906997861757E-2"/>
                      <c:h val="8.8592721495044255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0037542986798723E-2"/>
                  <c:y val="-8.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Лист1!$B$38:$E$38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xVal>
          <c:yVal>
            <c:numRef>
              <c:f>Лист1!$B$39:$E$39</c:f>
              <c:numCache>
                <c:formatCode>0%</c:formatCode>
                <c:ptCount val="4"/>
                <c:pt idx="0">
                  <c:v>0.19</c:v>
                </c:pt>
                <c:pt idx="1">
                  <c:v>0.19</c:v>
                </c:pt>
                <c:pt idx="2">
                  <c:v>0.45</c:v>
                </c:pt>
                <c:pt idx="3">
                  <c:v>0.47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2012096"/>
        <c:axId val="682007392"/>
      </c:scatterChart>
      <c:valAx>
        <c:axId val="682012096"/>
        <c:scaling>
          <c:orientation val="minMax"/>
          <c:max val="2020"/>
          <c:min val="2017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2007392"/>
        <c:crosses val="autoZero"/>
        <c:crossBetween val="midCat"/>
        <c:majorUnit val="1"/>
      </c:valAx>
      <c:valAx>
        <c:axId val="682007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82012096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Инвестиции </a:t>
            </a:r>
            <a:r>
              <a:rPr lang="ru-RU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проекта, 6 975 705 рублей.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Лист4!$B$1</c:f>
              <c:strCache>
                <c:ptCount val="1"/>
                <c:pt idx="0">
                  <c:v>Бюджет проекта, 6 975 705 рублей.</c:v>
                </c:pt>
              </c:strCache>
            </c:strRef>
          </c:tx>
          <c:spPr>
            <a:ln>
              <a:solidFill>
                <a:srgbClr val="00B956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rgbClr val="00B956"/>
                </a:solidFill>
              </a:ln>
              <a:effectLst/>
              <a:sp3d contourW="25400">
                <a:contourClr>
                  <a:srgbClr val="00B956"/>
                </a:contourClr>
              </a:sp3d>
            </c:spPr>
          </c:dPt>
          <c:dPt>
            <c:idx val="1"/>
            <c:bubble3D val="0"/>
            <c:spPr>
              <a:solidFill>
                <a:srgbClr val="7030A0"/>
              </a:solidFill>
              <a:ln w="25400">
                <a:solidFill>
                  <a:srgbClr val="00B956"/>
                </a:solidFill>
              </a:ln>
              <a:effectLst/>
              <a:sp3d contourW="25400">
                <a:contourClr>
                  <a:srgbClr val="00B956"/>
                </a:contourClr>
              </a:sp3d>
            </c:spPr>
          </c:dPt>
          <c:dPt>
            <c:idx val="2"/>
            <c:bubble3D val="0"/>
            <c:spPr>
              <a:solidFill>
                <a:srgbClr val="A493D3"/>
              </a:solidFill>
              <a:ln w="25400">
                <a:solidFill>
                  <a:srgbClr val="00B956"/>
                </a:solidFill>
              </a:ln>
              <a:effectLst/>
              <a:sp3d contourW="25400">
                <a:contourClr>
                  <a:srgbClr val="00B956"/>
                </a:contourClr>
              </a:sp3d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rgbClr val="00B956"/>
                </a:solidFill>
              </a:ln>
              <a:effectLst/>
              <a:sp3d contourW="25400">
                <a:contourClr>
                  <a:srgbClr val="00B956"/>
                </a:contourClr>
              </a:sp3d>
            </c:spPr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rgbClr val="00B956"/>
                </a:solidFill>
              </a:ln>
              <a:effectLst/>
              <a:sp3d contourW="25400">
                <a:contourClr>
                  <a:srgbClr val="00B956"/>
                </a:contourClr>
              </a:sp3d>
            </c:spPr>
          </c:dPt>
          <c:dPt>
            <c:idx val="5"/>
            <c:bubble3D val="0"/>
            <c:spPr>
              <a:solidFill>
                <a:srgbClr val="00B050"/>
              </a:solidFill>
              <a:ln w="25400">
                <a:solidFill>
                  <a:srgbClr val="00B956"/>
                </a:solidFill>
              </a:ln>
              <a:effectLst/>
              <a:sp3d contourW="25400">
                <a:contourClr>
                  <a:srgbClr val="00B956"/>
                </a:contourClr>
              </a:sp3d>
            </c:spPr>
          </c:dPt>
          <c:dLbls>
            <c:dLbl>
              <c:idx val="1"/>
              <c:layout>
                <c:manualLayout>
                  <c:x val="-4.7862744365241711E-2"/>
                  <c:y val="-5.8776886550103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Лист4!$A$2:$A$7</c:f>
              <c:strCache>
                <c:ptCount val="6"/>
                <c:pt idx="1">
                  <c:v>Оплата труда с начислениями</c:v>
                </c:pt>
                <c:pt idx="2">
                  <c:v>Покупка оборудования</c:v>
                </c:pt>
                <c:pt idx="3">
                  <c:v>Офисные расходы </c:v>
                </c:pt>
                <c:pt idx="4">
                  <c:v>Резервный фонд/финансовые затраты</c:v>
                </c:pt>
                <c:pt idx="5">
                  <c:v>Затраты на формирование отчетов</c:v>
                </c:pt>
              </c:strCache>
            </c:strRef>
          </c:cat>
          <c:val>
            <c:numRef>
              <c:f>Лист4!$B$2:$B$7</c:f>
              <c:numCache>
                <c:formatCode>General</c:formatCode>
                <c:ptCount val="6"/>
                <c:pt idx="1">
                  <c:v>2185</c:v>
                </c:pt>
                <c:pt idx="2" formatCode="#,##0">
                  <c:v>230</c:v>
                </c:pt>
                <c:pt idx="3" formatCode="#,##0">
                  <c:v>26</c:v>
                </c:pt>
                <c:pt idx="4" formatCode="#,##0">
                  <c:v>35</c:v>
                </c:pt>
                <c:pt idx="5">
                  <c:v>4500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A3A43-1A27-40DD-90F9-A05FF8DB302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99EA-B934-451B-9E6B-3C24DED33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679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BEEB9-B7CC-4288-9625-B9C44F76FDC5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44912-40D0-41BA-B1A8-03F024699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6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27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912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49350"/>
            <a:ext cx="5514975" cy="3103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24604"/>
            <a:ext cx="5486400" cy="3620131"/>
          </a:xfrm>
          <a:prstGeom prst="rect">
            <a:avLst/>
          </a:prstGeom>
        </p:spPr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195E-5987-41AF-AA30-F5BD22B7BF7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02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ru-RU" sz="1200" b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57051">
              <a:lnSpc>
                <a:spcPct val="120000"/>
              </a:lnSpc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032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−"/>
            </a:pPr>
            <a:endParaRPr 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endParaRPr lang="ru-RU" sz="12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−"/>
            </a:pPr>
            <a:endParaRPr 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948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89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4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00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9DF-37DF-4909-8A0B-0588E88C96FB}" type="datetime1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069584" y="5257800"/>
            <a:ext cx="2743200" cy="365125"/>
          </a:xfrm>
        </p:spPr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2272-2C4A-46DF-965A-EC58C04CA159}" type="datetime1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6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C15E-572E-474E-85A3-EAF126FFB2D2}" type="datetime1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/>
        </p:nvSpPr>
        <p:spPr>
          <a:xfrm>
            <a:off x="0" y="1"/>
            <a:ext cx="12192000" cy="568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0" tIns="47985" rIns="95970" bIns="47985" rtlCol="0" anchor="t" anchorCtr="0"/>
          <a:lstStyle/>
          <a:p>
            <a:pPr algn="ctr" defTabSz="609402"/>
            <a:endParaRPr lang="ru-RU" sz="2133" dirty="0">
              <a:solidFill>
                <a:srgbClr val="FFFFFF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384000" y="1701276"/>
            <a:ext cx="11426733" cy="1473282"/>
          </a:xfrm>
        </p:spPr>
        <p:txBody>
          <a:bodyPr anchor="b"/>
          <a:lstStyle>
            <a:lvl1pPr>
              <a:defRPr sz="5332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MegaFon Presentation title in</a:t>
            </a:r>
            <a:br>
              <a:rPr lang="ru-RU" dirty="0"/>
            </a:br>
            <a:r>
              <a:rPr lang="ru-RU" dirty="0"/>
              <a:t>two lines of copy text (34pt)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4001" y="3330710"/>
            <a:ext cx="9478433" cy="298717"/>
          </a:xfrm>
        </p:spPr>
        <p:txBody>
          <a:bodyPr/>
          <a:lstStyle>
            <a:lvl1pPr>
              <a:defRPr sz="1599" b="1">
                <a:solidFill>
                  <a:schemeClr val="accent2"/>
                </a:solidFill>
                <a:latin typeface="+mj-lt"/>
              </a:defRPr>
            </a:lvl1pPr>
            <a:lvl2pPr>
              <a:defRPr>
                <a:latin typeface="Arial Black" panose="020B0A04020102020204" pitchFamily="34" charset="0"/>
              </a:defRPr>
            </a:lvl2pPr>
            <a:lvl3pPr>
              <a:defRPr>
                <a:latin typeface="Arial Black" panose="020B0A04020102020204" pitchFamily="34" charset="0"/>
              </a:defRPr>
            </a:lvl3pPr>
            <a:lvl4pPr>
              <a:defRPr>
                <a:latin typeface="Arial Black" panose="020B0A04020102020204" pitchFamily="34" charset="0"/>
              </a:defRPr>
            </a:lvl4pPr>
            <a:lvl5pPr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ru-RU" dirty="0" err="1" smtClean="0"/>
              <a:t>Presenter</a:t>
            </a:r>
            <a:r>
              <a:rPr lang="ru-RU" dirty="0" smtClean="0"/>
              <a:t> (12pt), </a:t>
            </a:r>
            <a:r>
              <a:rPr lang="ru-RU" dirty="0" err="1" smtClean="0"/>
              <a:t>City</a:t>
            </a:r>
            <a:r>
              <a:rPr lang="ru-RU" dirty="0" smtClean="0"/>
              <a:t>, </a:t>
            </a:r>
            <a:r>
              <a:rPr lang="ru-RU" dirty="0" err="1" smtClean="0"/>
              <a:t>Month</a:t>
            </a:r>
            <a:r>
              <a:rPr lang="ru-RU" dirty="0" smtClean="0"/>
              <a:t> 2018</a:t>
            </a:r>
            <a:endParaRPr lang="ru-RU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33" y="6045865"/>
            <a:ext cx="2472000" cy="43929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28" name="Rectangle 27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988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8238D33-B69C-498B-8C54-1826A2422AD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5332">
                <a:latin typeface="+mj-lt"/>
              </a:defRPr>
            </a:lvl1pPr>
          </a:lstStyle>
          <a:p>
            <a:r>
              <a:rPr lang="ru-RU" dirty="0"/>
              <a:t>Agenda (40pt)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1847281"/>
            <a:ext cx="11419200" cy="3954828"/>
          </a:xfrm>
        </p:spPr>
        <p:txBody>
          <a:bodyPr/>
          <a:lstStyle>
            <a:lvl1pPr marL="457051" marR="0" indent="-457051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666" baseline="0"/>
            </a:lvl1pPr>
          </a:lstStyle>
          <a:p>
            <a:pPr lvl="0"/>
            <a:r>
              <a:rPr lang="ru-RU" dirty="0"/>
              <a:t>Lorem ipsum Ed ut perspiciatis unde omnis iste na (20pt)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</p:txBody>
      </p:sp>
    </p:spTree>
    <p:extLst>
      <p:ext uri="{BB962C8B-B14F-4D97-AF65-F5344CB8AC3E}">
        <p14:creationId xmlns:p14="http://schemas.microsoft.com/office/powerpoint/2010/main" val="2671937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8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2543215"/>
            <a:ext cx="11419200" cy="1530589"/>
          </a:xfrm>
        </p:spPr>
        <p:txBody>
          <a:bodyPr/>
          <a:lstStyle>
            <a:lvl1pPr>
              <a:defRPr sz="5332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err="1" smtClean="0"/>
              <a:t>Headline</a:t>
            </a:r>
            <a:r>
              <a:rPr lang="ru-RU" dirty="0" smtClean="0"/>
              <a:t> </a:t>
            </a:r>
            <a:r>
              <a:rPr lang="ru-RU" dirty="0" err="1" smtClean="0"/>
              <a:t>example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err="1" smtClean="0"/>
              <a:t>in</a:t>
            </a:r>
            <a:r>
              <a:rPr lang="ru-RU" dirty="0" smtClean="0"/>
              <a:t> </a:t>
            </a:r>
            <a:r>
              <a:rPr lang="ru-RU" dirty="0" err="1" smtClean="0"/>
              <a:t>two</a:t>
            </a:r>
            <a:r>
              <a:rPr lang="ru-RU" dirty="0" smtClean="0"/>
              <a:t> </a:t>
            </a:r>
            <a:r>
              <a:rPr lang="ru-RU" dirty="0" err="1" smtClean="0"/>
              <a:t>lines</a:t>
            </a:r>
            <a:r>
              <a:rPr lang="ru-RU" dirty="0" smtClean="0"/>
              <a:t>. (40pt)</a:t>
            </a:r>
            <a:endParaRPr lang="ru-R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83272-C96A-4D50-B10F-0206D78EC13A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385115"/>
            <a:ext cx="1388533" cy="1768141"/>
          </a:xfrm>
        </p:spPr>
        <p:txBody>
          <a:bodyPr/>
          <a:lstStyle>
            <a:lvl1pPr>
              <a:defRPr sz="1599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#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9" name="Ellipse 8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28" name="Rectangle 27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>
                <a:solidFill>
                  <a:srgbClr val="FFFFFF"/>
                </a:solidFill>
              </a:rPr>
              <a:t>Источник: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7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green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2543215"/>
            <a:ext cx="11419200" cy="1530589"/>
          </a:xfrm>
        </p:spPr>
        <p:txBody>
          <a:bodyPr/>
          <a:lstStyle>
            <a:lvl1pPr>
              <a:defRPr sz="5332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Headline example, </a:t>
            </a:r>
            <a:br>
              <a:rPr lang="ru-RU" dirty="0"/>
            </a:br>
            <a:r>
              <a:rPr lang="ru-RU" dirty="0"/>
              <a:t>in two lines. (40pt)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385115"/>
            <a:ext cx="1388533" cy="1768141"/>
          </a:xfrm>
        </p:spPr>
        <p:txBody>
          <a:bodyPr/>
          <a:lstStyle>
            <a:lvl1pPr>
              <a:defRPr sz="15995" b="1">
                <a:latin typeface="+mj-lt"/>
              </a:defRPr>
            </a:lvl1pPr>
          </a:lstStyle>
          <a:p>
            <a:pPr lvl="0"/>
            <a:r>
              <a:rPr lang="ru-RU" dirty="0"/>
              <a:t>#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13" name="Ellipse 12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3" name="Rectangle 42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41" name="Rectangle 40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9" name="Rectangle 38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39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7" name="Rectangle 36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5" name="Rectangle 34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3" name="Rectangle 32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7" name="Rectangle 26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7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2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2543215"/>
            <a:ext cx="11419200" cy="1530589"/>
          </a:xfrm>
        </p:spPr>
        <p:txBody>
          <a:bodyPr/>
          <a:lstStyle>
            <a:lvl1pPr>
              <a:defRPr sz="5332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Headline example, </a:t>
            </a:r>
            <a:br>
              <a:rPr lang="ru-RU" dirty="0"/>
            </a:br>
            <a:r>
              <a:rPr lang="ru-RU" dirty="0"/>
              <a:t>in two lines. (40pt)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83272-C96A-4D50-B10F-0206D78EC13A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385115"/>
            <a:ext cx="1388533" cy="1768141"/>
          </a:xfrm>
        </p:spPr>
        <p:txBody>
          <a:bodyPr/>
          <a:lstStyle>
            <a:lvl1pPr>
              <a:defRPr sz="15995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#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9" name="Ellipse 8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28" name="Rectangle 27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>
                <a:solidFill>
                  <a:srgbClr val="FFFFFF"/>
                </a:solidFill>
              </a:rPr>
              <a:t>Источник: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3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violet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2543215"/>
            <a:ext cx="11419200" cy="1530589"/>
          </a:xfrm>
        </p:spPr>
        <p:txBody>
          <a:bodyPr/>
          <a:lstStyle>
            <a:lvl1pPr>
              <a:defRPr sz="5332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ru-RU" dirty="0"/>
              <a:t>Headline example, </a:t>
            </a:r>
            <a:br>
              <a:rPr lang="ru-RU" dirty="0"/>
            </a:br>
            <a:r>
              <a:rPr lang="ru-RU" dirty="0"/>
              <a:t>in two lines. (40pt)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385115"/>
            <a:ext cx="1388533" cy="1768141"/>
          </a:xfrm>
        </p:spPr>
        <p:txBody>
          <a:bodyPr/>
          <a:lstStyle>
            <a:lvl1pPr>
              <a:defRPr sz="15995" b="1">
                <a:latin typeface="+mj-lt"/>
              </a:defRPr>
            </a:lvl1pPr>
          </a:lstStyle>
          <a:p>
            <a:pPr lvl="0"/>
            <a:r>
              <a:rPr lang="ru-RU" dirty="0" smtClean="0"/>
              <a:t>#</a:t>
            </a:r>
            <a:endParaRPr lang="ru-RU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13" name="Ellipse 12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3" name="Rectangle 42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41" name="Rectangle 40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9" name="Rectangle 38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39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7" name="Rectangle 36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5" name="Rectangle 34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3" name="Rectangle 32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7" name="Rectangle 26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7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389467" y="1507483"/>
            <a:ext cx="11419200" cy="4485153"/>
          </a:xfrm>
        </p:spPr>
        <p:txBody>
          <a:bodyPr/>
          <a:lstStyle/>
          <a:p>
            <a:pPr lvl="0"/>
            <a:r>
              <a:rPr lang="ru-RU" noProof="0" dirty="0"/>
              <a:t>Edit flowing text level 12pt to (16pt)</a:t>
            </a:r>
          </a:p>
          <a:p>
            <a:pPr lvl="1"/>
            <a:r>
              <a:rPr lang="ru-RU" noProof="0" dirty="0"/>
              <a:t>Second level</a:t>
            </a:r>
          </a:p>
          <a:p>
            <a:pPr lvl="2"/>
            <a:r>
              <a:rPr lang="ru-RU" noProof="0" dirty="0"/>
              <a:t>Third level</a:t>
            </a:r>
          </a:p>
          <a:p>
            <a:pPr lvl="3"/>
            <a:r>
              <a:rPr lang="ru-RU" noProof="0" dirty="0"/>
              <a:t>Fourth level</a:t>
            </a:r>
          </a:p>
          <a:p>
            <a:pPr lvl="4"/>
            <a:r>
              <a:rPr lang="ru-RU" noProof="0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Headline example (20pt), </a:t>
            </a:r>
            <a:br>
              <a:rPr lang="ru-RU" dirty="0"/>
            </a:br>
            <a:r>
              <a:rPr lang="ru-RU" dirty="0"/>
              <a:t>in two lines.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2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D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0" tIns="47985" rIns="95970" bIns="47985" rtlCol="0" anchor="ctr" anchorCtr="0">
            <a:noAutofit/>
          </a:bodyPr>
          <a:lstStyle/>
          <a:p>
            <a:pPr algn="ctr" defTabSz="609402"/>
            <a:endParaRPr lang="ru-RU" sz="2399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94808" y="1519458"/>
            <a:ext cx="11419200" cy="450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0" tIns="47985" rIns="95970" bIns="47985" rtlCol="0" anchor="ctr" anchorCtr="0">
            <a:noAutofit/>
          </a:bodyPr>
          <a:lstStyle/>
          <a:p>
            <a:pPr algn="ctr" defTabSz="609402"/>
            <a:endParaRPr lang="ru-RU" sz="2399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88800" y="335897"/>
            <a:ext cx="11419200" cy="787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0" tIns="47985" rIns="95970" bIns="47985" rtlCol="0" anchor="ctr" anchorCtr="0">
            <a:noAutofit/>
          </a:bodyPr>
          <a:lstStyle/>
          <a:p>
            <a:pPr algn="ctr" defTabSz="609402"/>
            <a:endParaRPr lang="ru-RU" sz="2399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00" y="335897"/>
            <a:ext cx="11419200" cy="78770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140109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379781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88800" y="0"/>
            <a:ext cx="0" cy="6858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808000" y="0"/>
            <a:ext cx="0" cy="6858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07483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8408" y="6024383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0" y="6618074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387077" y="3750060"/>
            <a:ext cx="11426931" cy="598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endCxn id="23" idx="2"/>
          </p:cNvCxnSpPr>
          <p:nvPr userDrawn="1"/>
        </p:nvCxnSpPr>
        <p:spPr>
          <a:xfrm>
            <a:off x="6104408" y="1507484"/>
            <a:ext cx="0" cy="451689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248107" y="1507483"/>
            <a:ext cx="0" cy="4502579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8960708" y="1507483"/>
            <a:ext cx="0" cy="4502579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181992" y="1490976"/>
            <a:ext cx="0" cy="4519086"/>
          </a:xfrm>
          <a:prstGeom prst="line">
            <a:avLst/>
          </a:prstGeom>
          <a:ln w="9525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8009159" y="1490976"/>
            <a:ext cx="0" cy="4533407"/>
          </a:xfrm>
          <a:prstGeom prst="line">
            <a:avLst/>
          </a:prstGeom>
          <a:ln w="9525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390525" y="2630978"/>
            <a:ext cx="11409068" cy="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>
            <a:off x="390525" y="4886993"/>
            <a:ext cx="11409068" cy="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>
            <a:off x="387077" y="3006778"/>
            <a:ext cx="11412515" cy="0"/>
          </a:xfrm>
          <a:prstGeom prst="line">
            <a:avLst/>
          </a:prstGeom>
          <a:ln w="9525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387077" y="4505317"/>
            <a:ext cx="11412515" cy="0"/>
          </a:xfrm>
          <a:prstGeom prst="line">
            <a:avLst/>
          </a:prstGeom>
          <a:ln w="9525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59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175" y="601431"/>
            <a:ext cx="11079944" cy="929419"/>
          </a:xfrm>
        </p:spPr>
        <p:txBody>
          <a:bodyPr anchor="t" anchorCtr="0">
            <a:normAutofit/>
          </a:bodyPr>
          <a:lstStyle>
            <a:lvl1pPr>
              <a:defRPr sz="3600">
                <a:latin typeface="GT Walsheim Pro Black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175" y="1835056"/>
            <a:ext cx="11079944" cy="4154778"/>
          </a:xfrm>
        </p:spPr>
        <p:txBody>
          <a:bodyPr/>
          <a:lstStyle>
            <a:lvl1pPr marL="2286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2pPr>
            <a:lvl3pPr marL="11430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3pPr>
            <a:lvl4pPr marL="16002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4pPr>
            <a:lvl5pPr marL="20574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-1691118" y="6173787"/>
            <a:ext cx="1248508" cy="365125"/>
          </a:xfrm>
        </p:spPr>
        <p:txBody>
          <a:bodyPr/>
          <a:lstStyle/>
          <a:p>
            <a:fld id="{B1379C52-B66C-44E8-AF37-185DDE1AC4C4}" type="datetime1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-1691118" y="5219211"/>
            <a:ext cx="1541585" cy="37695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412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orient="horz" pos="3952" userDrawn="1">
          <p15:clr>
            <a:srgbClr val="FBAE40"/>
          </p15:clr>
        </p15:guide>
        <p15:guide id="3" orient="horz" pos="3793" userDrawn="1">
          <p15:clr>
            <a:srgbClr val="FBAE40"/>
          </p15:clr>
        </p15:guide>
        <p15:guide id="4" pos="1300" userDrawn="1">
          <p15:clr>
            <a:srgbClr val="FBAE40"/>
          </p15:clr>
        </p15:guide>
        <p15:guide id="5" pos="590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27DCACE3-CA75-42D6-A907-7F4453873B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335897"/>
            <a:ext cx="11419200" cy="787707"/>
          </a:xfrm>
        </p:spPr>
        <p:txBody>
          <a:bodyPr/>
          <a:lstStyle/>
          <a:p>
            <a:r>
              <a:rPr lang="ru-RU" dirty="0"/>
              <a:t>Headline example (20pt), </a:t>
            </a:r>
            <a:br>
              <a:rPr lang="ru-RU" dirty="0"/>
            </a:br>
            <a:r>
              <a:rPr lang="ru-RU" dirty="0"/>
              <a:t>in two lines.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390525" y="6379782"/>
            <a:ext cx="320676" cy="238293"/>
          </a:xfrm>
        </p:spPr>
        <p:txBody>
          <a:bodyPr/>
          <a:lstStyle/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5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t's talk - fin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9468" y="5192774"/>
            <a:ext cx="5058833" cy="327411"/>
          </a:xfrm>
        </p:spPr>
        <p:txBody>
          <a:bodyPr/>
          <a:lstStyle>
            <a:lvl1pPr>
              <a:spcBef>
                <a:spcPts val="0"/>
              </a:spcBef>
              <a:defRPr b="1" baseline="0"/>
            </a:lvl1pPr>
            <a:lvl5pPr marL="954306" indent="0">
              <a:buNone/>
              <a:defRPr/>
            </a:lvl5pPr>
          </a:lstStyle>
          <a:p>
            <a:pPr lvl="0"/>
            <a:r>
              <a:rPr lang="ru-RU" dirty="0"/>
              <a:t>Contact Name (16pt)</a:t>
            </a:r>
          </a:p>
        </p:txBody>
      </p:sp>
      <p:sp>
        <p:nvSpPr>
          <p:cNvPr id="16" name="Textplatzhalt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89468" y="5573579"/>
            <a:ext cx="5058833" cy="297668"/>
          </a:xfrm>
        </p:spPr>
        <p:txBody>
          <a:bodyPr anchor="b"/>
          <a:lstStyle>
            <a:lvl1pPr>
              <a:spcBef>
                <a:spcPts val="0"/>
              </a:spcBef>
              <a:defRPr b="0" baseline="0"/>
            </a:lvl1pPr>
            <a:lvl5pPr marL="954306" indent="0">
              <a:buNone/>
              <a:defRPr/>
            </a:lvl5pPr>
          </a:lstStyle>
          <a:p>
            <a:pPr lvl="0"/>
            <a:r>
              <a:rPr lang="ru-RU" dirty="0"/>
              <a:t>Contact Title (16pt)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3393" y="2950942"/>
            <a:ext cx="5865375" cy="592484"/>
          </a:xfrm>
        </p:spPr>
        <p:txBody>
          <a:bodyPr/>
          <a:lstStyle>
            <a:lvl1pPr>
              <a:defRPr sz="5332" b="1">
                <a:latin typeface="+mj-lt"/>
              </a:defRPr>
            </a:lvl1pPr>
            <a:lvl2pPr>
              <a:defRPr sz="5332" b="0">
                <a:latin typeface="Arial Black" panose="020B0A04020102020204" pitchFamily="34" charset="0"/>
              </a:defRPr>
            </a:lvl2pPr>
            <a:lvl3pPr>
              <a:defRPr sz="5332" b="0">
                <a:latin typeface="Arial Black" panose="020B0A04020102020204" pitchFamily="34" charset="0"/>
              </a:defRPr>
            </a:lvl3pPr>
            <a:lvl4pPr>
              <a:defRPr sz="5332" b="0">
                <a:latin typeface="Arial Black" panose="020B0A04020102020204" pitchFamily="34" charset="0"/>
              </a:defRPr>
            </a:lvl4pPr>
            <a:lvl5pPr>
              <a:defRPr sz="5332" b="0">
                <a:latin typeface="Arial Black" panose="020B0A04020102020204" pitchFamily="34" charset="0"/>
              </a:defRPr>
            </a:lvl5pPr>
          </a:lstStyle>
          <a:p>
            <a:pPr lvl="0"/>
            <a:r>
              <a:rPr lang="ru-RU" noProof="0" dirty="0"/>
              <a:t>Let’s</a:t>
            </a:r>
            <a:r>
              <a:rPr lang="ru-RU" dirty="0"/>
              <a:t> Talk</a:t>
            </a:r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89468" y="5858306"/>
            <a:ext cx="5058833" cy="297508"/>
          </a:xfrm>
        </p:spPr>
        <p:txBody>
          <a:bodyPr anchor="b"/>
          <a:lstStyle>
            <a:lvl1pPr>
              <a:spcBef>
                <a:spcPts val="0"/>
              </a:spcBef>
              <a:defRPr b="0" baseline="0"/>
            </a:lvl1pPr>
            <a:lvl5pPr marL="954306" indent="0">
              <a:buNone/>
              <a:defRPr/>
            </a:lvl5pPr>
          </a:lstStyle>
          <a:p>
            <a:pPr lvl="0"/>
            <a:r>
              <a:rPr lang="ru-RU" dirty="0"/>
              <a:t>telephone</a:t>
            </a:r>
          </a:p>
        </p:txBody>
      </p:sp>
      <p:sp>
        <p:nvSpPr>
          <p:cNvPr id="7" name="Textplatzhalt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389468" y="6142872"/>
            <a:ext cx="5058833" cy="297508"/>
          </a:xfrm>
        </p:spPr>
        <p:txBody>
          <a:bodyPr anchor="b"/>
          <a:lstStyle>
            <a:lvl1pPr>
              <a:spcBef>
                <a:spcPts val="0"/>
              </a:spcBef>
              <a:defRPr b="0" baseline="0"/>
            </a:lvl1pPr>
            <a:lvl5pPr marL="954306" indent="0">
              <a:buNone/>
              <a:defRPr/>
            </a:lvl5pPr>
          </a:lstStyle>
          <a:p>
            <a:pPr lvl="0"/>
            <a:r>
              <a:rPr lang="ru-RU" dirty="0"/>
              <a:t>e-mail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33" y="6045865"/>
            <a:ext cx="2472000" cy="439292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0" name="Rectangle 9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28" name="Rectangle 27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578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62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53E0B131-36CD-4414-8234-40EDD9E7CD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1200" y="6379782"/>
            <a:ext cx="8023032" cy="238293"/>
          </a:xfrm>
        </p:spPr>
        <p:txBody>
          <a:bodyPr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xmlns="" id="{8FD724FB-0E84-48B6-9A26-565234A1D6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0525" y="6379782"/>
            <a:ext cx="320676" cy="238293"/>
          </a:xfrm>
        </p:spPr>
        <p:txBody>
          <a:bodyPr/>
          <a:lstStyle/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42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019DF-37DF-4909-8A0B-0588E88C96FB}" type="datetime1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069584" y="5257800"/>
            <a:ext cx="2743200" cy="365125"/>
          </a:xfrm>
        </p:spPr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41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лайд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5"/>
          <p:cNvSpPr txBox="1">
            <a:spLocks noGrp="1"/>
          </p:cNvSpPr>
          <p:nvPr>
            <p:ph type="body" sz="quarter" idx="13"/>
          </p:nvPr>
        </p:nvSpPr>
        <p:spPr>
          <a:xfrm>
            <a:off x="921538" y="454493"/>
            <a:ext cx="10911895" cy="744221"/>
          </a:xfrm>
          <a:prstGeom prst="rect">
            <a:avLst/>
          </a:prstGeom>
        </p:spPr>
        <p:txBody>
          <a:bodyPr lIns="72571" tIns="72571" rIns="72571" bIns="72571" anchor="b"/>
          <a:lstStyle>
            <a:lvl1pPr marL="0" indent="0" defTabSz="265772">
              <a:spcBef>
                <a:spcPts val="0"/>
              </a:spcBef>
              <a:buSzTx/>
              <a:buNone/>
              <a:defRPr sz="3663">
                <a:solidFill>
                  <a:srgbClr val="28B93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46" name="- подзаголовок слайда"/>
          <p:cNvSpPr txBox="1">
            <a:spLocks noGrp="1"/>
          </p:cNvSpPr>
          <p:nvPr>
            <p:ph type="body" sz="quarter" idx="14"/>
          </p:nvPr>
        </p:nvSpPr>
        <p:spPr>
          <a:xfrm>
            <a:off x="955509" y="1054105"/>
            <a:ext cx="10843947" cy="4306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354362">
              <a:spcBef>
                <a:spcPts val="0"/>
              </a:spcBef>
              <a:buSzTx/>
              <a:buNone/>
              <a:defRPr sz="2443">
                <a:solidFill>
                  <a:srgbClr val="73198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- подзаголовок слайда</a:t>
            </a:r>
          </a:p>
        </p:txBody>
      </p:sp>
      <p:sp>
        <p:nvSpPr>
          <p:cNvPr id="47" name="Текст слайда…"/>
          <p:cNvSpPr txBox="1">
            <a:spLocks noGrp="1"/>
          </p:cNvSpPr>
          <p:nvPr>
            <p:ph type="body" sz="quarter" idx="15"/>
          </p:nvPr>
        </p:nvSpPr>
        <p:spPr>
          <a:xfrm>
            <a:off x="1447802" y="1783943"/>
            <a:ext cx="10233955" cy="216982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 b="1">
                <a:latin typeface="Arial"/>
                <a:cs typeface="Arial"/>
                <a:sym typeface="Arial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t>Текст слайда</a:t>
            </a:r>
          </a:p>
          <a:p>
            <a:pPr marL="0" indent="0">
              <a:spcBef>
                <a:spcPts val="0"/>
              </a:spcBef>
              <a:buSzTx/>
              <a:buNone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Текст слайда</a:t>
            </a:r>
          </a:p>
          <a:p>
            <a:pPr marL="223249" lvl="1" indent="-111625">
              <a:spcBef>
                <a:spcPts val="0"/>
              </a:spcBef>
              <a:buSzPct val="100000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пункт 1</a:t>
            </a:r>
          </a:p>
          <a:p>
            <a:pPr marL="223249" lvl="1" indent="-111625">
              <a:spcBef>
                <a:spcPts val="0"/>
              </a:spcBef>
              <a:buSzPct val="100000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пункт 2</a:t>
            </a:r>
          </a:p>
          <a:p>
            <a:pPr marL="223249" lvl="1" indent="-111625">
              <a:spcBef>
                <a:spcPts val="0"/>
              </a:spcBef>
              <a:buSzPct val="100000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пункт 3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387"/>
            <a:fld id="{86CB4B4D-7CA3-9044-876B-883B54F8677D}" type="slidenum">
              <a:rPr lang="ru-RU" smtClean="0">
                <a:solidFill>
                  <a:srgbClr val="000000"/>
                </a:solidFill>
              </a:rPr>
              <a:pPr defTabSz="609387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7991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87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06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31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72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9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F4B-C050-406F-9526-55D8EF073EE3}" type="datetime1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22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53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54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43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00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7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2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E7C-AF73-4391-87D5-14DCF48B2CF1}" type="datetime1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99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BDF7-AC73-4DDF-8493-281189C79059}" type="datetime1">
              <a:rPr lang="ru-RU" smtClean="0"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6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1BF-625F-4B73-8DF8-C48C36B3A340}" type="datetime1">
              <a:rPr lang="ru-RU" smtClean="0"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6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4AB-EE74-4207-AAEF-02DB2CEB0F39}" type="datetime1">
              <a:rPr lang="ru-RU" smtClean="0"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5FE9-2B8F-47C9-9474-E9DB687400F7}" type="datetime1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73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BC13-0D16-450C-8F44-88074E878E9D}" type="datetime1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18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vmlDrawing" Target="../drawings/vmlDrawing8.v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26.xml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706D5-CE9B-405A-8905-E2971295A937}" type="datetime1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9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4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6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think-cell Slide" r:id="rId17" imgW="360" imgH="360" progId="TCLayout.ActiveDocument.1">
                  <p:embed/>
                </p:oleObj>
              </mc:Choice>
              <mc:Fallback>
                <p:oleObj name="think-cell Slid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platzhalter 7"/>
          <p:cNvSpPr>
            <a:spLocks noGrp="1"/>
          </p:cNvSpPr>
          <p:nvPr>
            <p:ph type="title"/>
          </p:nvPr>
        </p:nvSpPr>
        <p:spPr>
          <a:xfrm>
            <a:off x="388800" y="335897"/>
            <a:ext cx="11419200" cy="7877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Headline example (20pt), Lorem ipsum dolor sit amet, consectetur adipiscing elit ed ut perspiciatis unde omnis iste natus error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>
          <a:xfrm>
            <a:off x="390526" y="1508718"/>
            <a:ext cx="11418357" cy="44647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noProof="0" dirty="0"/>
              <a:t>Edit continuous text level 12pt to (16pt)</a:t>
            </a:r>
          </a:p>
          <a:p>
            <a:pPr lvl="1"/>
            <a:r>
              <a:rPr lang="ru-RU" noProof="0" dirty="0"/>
              <a:t>Second level</a:t>
            </a:r>
          </a:p>
          <a:p>
            <a:pPr lvl="2"/>
            <a:r>
              <a:rPr lang="ru-RU" noProof="0" dirty="0"/>
              <a:t>Third level</a:t>
            </a:r>
          </a:p>
          <a:p>
            <a:pPr lvl="3"/>
            <a:r>
              <a:rPr lang="ru-RU" noProof="0" dirty="0"/>
              <a:t>Fourth level</a:t>
            </a:r>
          </a:p>
          <a:p>
            <a:pPr lvl="4"/>
            <a:r>
              <a:rPr lang="ru-RU" noProof="0" dirty="0"/>
              <a:t>Fifth level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711200" y="6379782"/>
            <a:ext cx="8023032" cy="2382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609402"/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390525" y="6379782"/>
            <a:ext cx="320676" cy="2382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pPr defTabSz="609402"/>
            <a:fld id="{0E283272-C96A-4D50-B10F-0206D78EC13A}" type="slidenum">
              <a:rPr lang="ru-RU" smtClean="0">
                <a:solidFill>
                  <a:srgbClr val="000000"/>
                </a:solidFill>
              </a:rPr>
              <a:pPr defTabSz="609402"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5" name="Ellipse 4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2" name="Rectangle 1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3" name="Rectangle 2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52" name="Group 51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" name="Rectangle 3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21" name="Rectangle 20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23" name="Rectangle 22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25" name="Rectangle 24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27" name="Rectangle 26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7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Group 45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37" name="Rectangle 36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39" name="Rectangle 38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39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439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7" r:id="rId12"/>
    <p:sldLayoutId id="214748367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103" rtl="0" eaLnBrk="1" latinLnBrk="0" hangingPunct="1">
        <a:lnSpc>
          <a:spcPct val="95000"/>
        </a:lnSpc>
        <a:spcBef>
          <a:spcPct val="0"/>
        </a:spcBef>
        <a:buNone/>
        <a:defRPr sz="266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1000"/>
        </a:spcBef>
        <a:buFontTx/>
        <a:buNone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80328" indent="-243338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17317" indent="-236990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954307" indent="-236990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197644" indent="-243338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">
          <p15:clr>
            <a:srgbClr val="F26B43"/>
          </p15:clr>
        </p15:guide>
        <p15:guide id="2" pos="5579">
          <p15:clr>
            <a:srgbClr val="F26B43"/>
          </p15:clr>
        </p15:guide>
        <p15:guide id="3" orient="horz" pos="182">
          <p15:clr>
            <a:srgbClr val="F26B43"/>
          </p15:clr>
        </p15:guide>
        <p15:guide id="4" orient="horz" pos="3127">
          <p15:clr>
            <a:srgbClr val="F26B43"/>
          </p15:clr>
        </p15:guide>
        <p15:guide id="5" orient="horz" pos="3015">
          <p15:clr>
            <a:srgbClr val="F26B43"/>
          </p15:clr>
        </p15:guide>
        <p15:guide id="6" orient="horz" pos="2823">
          <p15:clr>
            <a:srgbClr val="F26B43"/>
          </p15:clr>
        </p15:guide>
        <p15:guide id="7" orient="horz" pos="532">
          <p15:clr>
            <a:srgbClr val="F26B43"/>
          </p15:clr>
        </p15:guide>
        <p15:guide id="8" orient="horz" pos="713">
          <p15:clr>
            <a:srgbClr val="F26B43"/>
          </p15:clr>
        </p15:guide>
        <p15:guide id="9" pos="1905">
          <p15:clr>
            <a:srgbClr val="F26B43"/>
          </p15:clr>
        </p15:guide>
        <p15:guide id="10" pos="2020">
          <p15:clr>
            <a:srgbClr val="F26B43"/>
          </p15:clr>
        </p15:guide>
        <p15:guide id="11" pos="3736">
          <p15:clr>
            <a:srgbClr val="F26B43"/>
          </p15:clr>
        </p15:guide>
        <p15:guide id="12" pos="3862">
          <p15:clr>
            <a:srgbClr val="F26B43"/>
          </p15:clr>
        </p15:guide>
        <p15:guide id="13" pos="2822">
          <p15:clr>
            <a:srgbClr val="F26B43"/>
          </p15:clr>
        </p15:guide>
        <p15:guide id="14" pos="2938">
          <p15:clr>
            <a:srgbClr val="F26B43"/>
          </p15:clr>
        </p15:guide>
        <p15:guide id="15" pos="988">
          <p15:clr>
            <a:srgbClr val="F26B43"/>
          </p15:clr>
        </p15:guide>
        <p15:guide id="16" pos="1098">
          <p15:clr>
            <a:srgbClr val="F26B43"/>
          </p15:clr>
        </p15:guide>
        <p15:guide id="17" pos="4770">
          <p15:clr>
            <a:srgbClr val="F26B43"/>
          </p15:clr>
        </p15:guide>
        <p15:guide id="18" pos="4662">
          <p15:clr>
            <a:srgbClr val="F26B43"/>
          </p15:clr>
        </p15:guide>
        <p15:guide id="19" orient="horz" pos="177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Слайд think-cell" r:id="rId16" imgW="395" imgH="396" progId="TCLayout.ActiveDocument.1">
                  <p:embed/>
                </p:oleObj>
              </mc:Choice>
              <mc:Fallback>
                <p:oleObj name="Слайд think-cell" r:id="rId16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4400" dirty="0">
              <a:solidFill>
                <a:prstClr val="white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2A8FD-7665-4A31-97D9-03FD44431B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6E69B-278B-4714-8D44-2474DBFBB2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3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emf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11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4.xml"/><Relationship Id="rId21" Type="http://schemas.microsoft.com/office/2007/relationships/hdphoto" Target="../media/hdphoto3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tags" Target="../tags/tag13.xml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7.e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24.png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5.wdp"/><Relationship Id="rId11" Type="http://schemas.openxmlformats.org/officeDocument/2006/relationships/image" Target="../media/image7.png"/><Relationship Id="rId5" Type="http://schemas.openxmlformats.org/officeDocument/2006/relationships/image" Target="../media/image35.png"/><Relationship Id="rId10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1"/>
          <p:cNvSpPr txBox="1">
            <a:spLocks/>
          </p:cNvSpPr>
          <p:nvPr/>
        </p:nvSpPr>
        <p:spPr>
          <a:xfrm>
            <a:off x="438022" y="2825110"/>
            <a:ext cx="11097352" cy="10175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«</a:t>
            </a:r>
            <a:r>
              <a:rPr lang="ru-RU" sz="2400" dirty="0">
                <a:latin typeface="Arial Black" panose="020B0A04020102020204" pitchFamily="34" charset="0"/>
                <a:cs typeface="Arial" panose="020B0604020202020204" pitchFamily="34" charset="0"/>
              </a:rPr>
              <a:t>ВНЕДРЕНИЕ СИСТЕМЫ ПРОДАЖ ЦИФРОВЫХ СЕРВИСОВ </a:t>
            </a:r>
            <a:r>
              <a:rPr lang="ru-RU" sz="2400" dirty="0">
                <a:latin typeface="Arial Black" panose="020B0A04020102020204" pitchFamily="34" charset="0"/>
                <a:cs typeface="Arial" panose="020B0604020202020204" pitchFamily="34" charset="0"/>
              </a:rPr>
              <a:t>ДЛЯ ГОСУДАРСТВЕННЫХ </a:t>
            </a:r>
            <a:r>
              <a:rPr lang="ru-RU" sz="2400" dirty="0">
                <a:latin typeface="Arial Black" panose="020B0A04020102020204" pitchFamily="34" charset="0"/>
                <a:cs typeface="Arial" panose="020B0604020202020204" pitchFamily="34" charset="0"/>
              </a:rPr>
              <a:t>ЗАКАЗЧИКОВ И ОРГАНИЗАЦИЙ С ГОСУДАРСТВЕННЫМ УЧАСТИЕМ  В СРО ПФ ПАО "</a:t>
            </a:r>
            <a:r>
              <a:rPr lang="ru-RU" sz="2400" dirty="0">
                <a:latin typeface="Arial Black" panose="020B0A04020102020204" pitchFamily="34" charset="0"/>
                <a:cs typeface="Arial" panose="020B0604020202020204" pitchFamily="34" charset="0"/>
              </a:rPr>
              <a:t>МЕГАФОН"»</a:t>
            </a:r>
          </a:p>
        </p:txBody>
      </p:sp>
      <p:grpSp>
        <p:nvGrpSpPr>
          <p:cNvPr id="6" name="Группа 5"/>
          <p:cNvGrpSpPr/>
          <p:nvPr/>
        </p:nvGrpSpPr>
        <p:grpSpPr>
          <a:xfrm rot="10800000">
            <a:off x="511175" y="692150"/>
            <a:ext cx="3799609" cy="1188244"/>
            <a:chOff x="11032332" y="870068"/>
            <a:chExt cx="895040" cy="283368"/>
          </a:xfrm>
        </p:grpSpPr>
        <p:sp>
          <p:nvSpPr>
            <p:cNvPr id="7" name="Овал 6"/>
            <p:cNvSpPr/>
            <p:nvPr/>
          </p:nvSpPr>
          <p:spPr>
            <a:xfrm>
              <a:off x="11032332" y="870068"/>
              <a:ext cx="283368" cy="283368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11644004" y="870068"/>
              <a:ext cx="283368" cy="283368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31982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11338168" y="870068"/>
              <a:ext cx="283368" cy="283368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68" y="5948026"/>
            <a:ext cx="2312861" cy="735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174" y="4494512"/>
            <a:ext cx="10857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Автор проекта: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Абдулина Роза Алексеевна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Научный руководитель</a:t>
            </a:r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Моисеенко Наталья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Владимировна</a:t>
            </a:r>
            <a:endParaRPr lang="ru-RU" sz="16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Заведующий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кафедрой управления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персоналом,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кандидат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психологических наук,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доцент.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3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Объект 7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7" y="224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Слайд think-cell" r:id="rId5" imgW="470" imgH="469" progId="TCLayout.ActiveDocument.1">
                  <p:embed/>
                </p:oleObj>
              </mc:Choice>
              <mc:Fallback>
                <p:oleObj name="Слайд think-cell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7" y="224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5" y="5947251"/>
            <a:ext cx="2312148" cy="734911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22940" y="7765"/>
            <a:ext cx="5322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387"/>
            <a:r>
              <a:rPr lang="ru-RU" sz="3600" dirty="0" smtClean="0">
                <a:solidFill>
                  <a:srgbClr val="000000"/>
                </a:solidFill>
                <a:latin typeface="GT Walsheim v2 Manual Black" panose="00000900000000000000" pitchFamily="50" charset="-52"/>
                <a:sym typeface="Arial Black"/>
              </a:rPr>
              <a:t>Результаты проекта</a:t>
            </a:r>
            <a:endParaRPr lang="ru-RU" sz="3600" dirty="0">
              <a:solidFill>
                <a:srgbClr val="000000"/>
              </a:solidFill>
              <a:latin typeface="GT Walsheim v2 Manual Black" panose="00000900000000000000" pitchFamily="50" charset="-52"/>
              <a:sym typeface="Arial Black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18209" y="2185065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T Walsheim Pro" panose="000005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879" y="1067633"/>
            <a:ext cx="7654099" cy="1264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Прогнозируется увеличение доли проникновения цифровых сервисов, по мере реализации проекта с 3,8% до 4,5%. После реализации услуг данным заказчикам, проект будет представлен главам муниципальных образований. Соответствие общей стратегии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компании.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6"/>
          <a:stretch/>
        </p:blipFill>
        <p:spPr>
          <a:xfrm>
            <a:off x="575036" y="1329267"/>
            <a:ext cx="679016" cy="59416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65363" y="23319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Внедрена система продаж цифровых сервисов на основе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5"/>
          <a:stretch/>
        </p:blipFill>
        <p:spPr>
          <a:xfrm>
            <a:off x="602140" y="2388265"/>
            <a:ext cx="663345" cy="57461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10878" y="3254727"/>
            <a:ext cx="864752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Укрепление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связей: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Министерством Цифрового развития и связи,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комитет по Туризму, Министерством транспорта и дорожного хозяйства области, Министерством занятости, труда и миграции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области,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также с Главами муниципальных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образований.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629485" y="3454023"/>
            <a:ext cx="653351" cy="6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377944" y="2096512"/>
            <a:ext cx="7740561" cy="18720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r>
              <a:rPr lang="ru-RU" sz="1400" dirty="0" smtClean="0">
                <a:latin typeface="GT Walsheim v2 Manual" panose="00000500000000000000" pitchFamily="50" charset="-52"/>
              </a:rPr>
              <a:t>Сбор аналитики по точкам притяжения, типам размещения, количества и типов туристов, длительности пребывания </a:t>
            </a:r>
            <a:br>
              <a:rPr lang="ru-RU" sz="1400" dirty="0" smtClean="0">
                <a:latin typeface="GT Walsheim v2 Manual" panose="00000500000000000000" pitchFamily="50" charset="-52"/>
              </a:rPr>
            </a:br>
            <a:r>
              <a:rPr lang="ru-RU" sz="1400" dirty="0" smtClean="0">
                <a:latin typeface="GT Walsheim v2 Manual" panose="00000500000000000000" pitchFamily="50" charset="-52"/>
              </a:rPr>
              <a:t>и целях посещения</a:t>
            </a: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r>
              <a:rPr lang="ru-RU" sz="1400" dirty="0" smtClean="0">
                <a:latin typeface="GT Walsheim v2 Manual" panose="00000500000000000000" pitchFamily="50" charset="-52"/>
              </a:rPr>
              <a:t>Мониторинг </a:t>
            </a:r>
            <a:r>
              <a:rPr lang="ru-RU" sz="1400" dirty="0">
                <a:latin typeface="GT Walsheim v2 Manual" panose="00000500000000000000" pitchFamily="50" charset="-52"/>
              </a:rPr>
              <a:t>ключевых событий и своевременная </a:t>
            </a:r>
            <a:r>
              <a:rPr lang="ru-RU" sz="1400" dirty="0" smtClean="0">
                <a:latin typeface="GT Walsheim v2 Manual" panose="00000500000000000000" pitchFamily="50" charset="-52"/>
              </a:rPr>
              <a:t>коммуникация</a:t>
            </a: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r>
              <a:rPr lang="ru-RU" sz="1400" dirty="0" smtClean="0">
                <a:latin typeface="GT Walsheim v2 Manual" panose="00000500000000000000" pitchFamily="50" charset="-52"/>
              </a:rPr>
              <a:t>Прогнозирование </a:t>
            </a:r>
            <a:r>
              <a:rPr lang="ru-RU" sz="1400" dirty="0">
                <a:latin typeface="GT Walsheim v2 Manual" panose="00000500000000000000" pitchFamily="50" charset="-52"/>
              </a:rPr>
              <a:t>потенциала </a:t>
            </a:r>
            <a:r>
              <a:rPr lang="ru-RU" sz="1400" dirty="0" smtClean="0">
                <a:latin typeface="GT Walsheim v2 Manual" panose="00000500000000000000" pitchFamily="50" charset="-52"/>
              </a:rPr>
              <a:t>туристических локаций</a:t>
            </a: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r>
              <a:rPr lang="ru-RU" sz="1400" dirty="0" smtClean="0">
                <a:latin typeface="GT Walsheim v2 Manual" panose="00000500000000000000" pitchFamily="50" charset="-52"/>
              </a:rPr>
              <a:t>Перевод </a:t>
            </a:r>
            <a:r>
              <a:rPr lang="ru-RU" sz="1400" dirty="0">
                <a:latin typeface="GT Walsheim v2 Manual" panose="00000500000000000000" pitchFamily="50" charset="-52"/>
              </a:rPr>
              <a:t>турпотока из частных мест </a:t>
            </a:r>
            <a:r>
              <a:rPr lang="ru-RU" sz="1400" dirty="0" smtClean="0">
                <a:latin typeface="GT Walsheim v2 Manual" panose="00000500000000000000" pitchFamily="50" charset="-52"/>
              </a:rPr>
              <a:t>размещения в гостиницы</a:t>
            </a: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r>
              <a:rPr lang="ru-RU" sz="1400" dirty="0" smtClean="0">
                <a:latin typeface="GT Walsheim v2 Manual" panose="00000500000000000000" pitchFamily="50" charset="-52"/>
              </a:rPr>
              <a:t>Размещение дополнительных </a:t>
            </a:r>
            <a:r>
              <a:rPr lang="ru-RU" sz="1400" dirty="0">
                <a:latin typeface="GT Walsheim v2 Manual" panose="00000500000000000000" pitchFamily="50" charset="-52"/>
              </a:rPr>
              <a:t>точек питания в местах </a:t>
            </a:r>
            <a:r>
              <a:rPr lang="ru-RU" sz="1400" dirty="0" smtClean="0">
                <a:latin typeface="GT Walsheim v2 Manual" panose="00000500000000000000" pitchFamily="50" charset="-52"/>
              </a:rPr>
              <a:t>скопления </a:t>
            </a:r>
            <a:r>
              <a:rPr lang="ru-RU" sz="1400" dirty="0">
                <a:latin typeface="GT Walsheim v2 Manual" panose="00000500000000000000" pitchFamily="50" charset="-52"/>
              </a:rPr>
              <a:t>туристов</a:t>
            </a: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endParaRPr lang="ru-RU" sz="1400" dirty="0" smtClean="0">
              <a:latin typeface="GT Walsheim v2 Manual" panose="00000500000000000000" pitchFamily="50" charset="-52"/>
            </a:endParaRP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endParaRPr lang="ru-RU" sz="1400" dirty="0" smtClean="0">
              <a:latin typeface="GT Walsheim v2 Manual" panose="00000500000000000000" pitchFamily="50" charset="-52"/>
            </a:endParaRP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endParaRPr lang="ru-RU" sz="1400" dirty="0" smtClean="0">
              <a:latin typeface="GT Walsheim v2 Manual" panose="00000500000000000000" pitchFamily="50" charset="-52"/>
            </a:endParaRP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endParaRPr lang="ru-RU" sz="1400" dirty="0">
              <a:latin typeface="GT Walsheim v2 Manual" panose="00000500000000000000" pitchFamily="50" charset="-52"/>
            </a:endParaRPr>
          </a:p>
        </p:txBody>
      </p:sp>
      <p:graphicFrame>
        <p:nvGraphicFramePr>
          <p:cNvPr id="74" name="Объект 7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7" y="224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Слайд think-cell" r:id="rId5" imgW="470" imgH="469" progId="TCLayout.ActiveDocument.1">
                  <p:embed/>
                </p:oleObj>
              </mc:Choice>
              <mc:Fallback>
                <p:oleObj name="Слайд think-cell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7" y="224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4"/>
          <p:cNvSpPr txBox="1">
            <a:spLocks/>
          </p:cNvSpPr>
          <p:nvPr/>
        </p:nvSpPr>
        <p:spPr>
          <a:xfrm>
            <a:off x="322940" y="751125"/>
            <a:ext cx="6231684" cy="304555"/>
          </a:xfrm>
          <a:prstGeom prst="rect">
            <a:avLst/>
          </a:prstGeom>
        </p:spPr>
        <p:txBody>
          <a:bodyPr vert="horz" lIns="91412" tIns="45707" rIns="91412" bIns="45707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00" dirty="0">
                <a:latin typeface="GT Walsheim v2 Manual Black" panose="00000900000000000000" pitchFamily="50" charset="-52"/>
                <a:ea typeface="+mn-ea"/>
                <a:cs typeface="+mn-cs"/>
              </a:rPr>
              <a:t>Эффективное управление транспортом, улично-дорожной сетью и перевозками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5" y="5947251"/>
            <a:ext cx="2312148" cy="73491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31098" y="2030975"/>
            <a:ext cx="5439539" cy="222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446319" y="5209820"/>
            <a:ext cx="11382256" cy="0"/>
          </a:xfrm>
          <a:prstGeom prst="line">
            <a:avLst/>
          </a:prstGeom>
          <a:ln w="381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31098" y="2343109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1098" y="2800622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1098" y="3165098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414842" y="1032578"/>
            <a:ext cx="2170631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400" dirty="0" err="1" smtClean="0">
                <a:latin typeface="GT Walsheim v2 Manual Bold" panose="00000800000000000000" pitchFamily="50" charset="-52"/>
              </a:rPr>
              <a:t>Геоаналитические</a:t>
            </a:r>
            <a:r>
              <a:rPr lang="ru-RU" sz="1400" dirty="0" smtClean="0">
                <a:latin typeface="GT Walsheim v2 Manual Bold" panose="00000800000000000000" pitchFamily="50" charset="-52"/>
              </a:rPr>
              <a:t> сервисы на основе больших данных</a:t>
            </a:r>
            <a:endParaRPr lang="ru-RU" sz="1400" dirty="0">
              <a:latin typeface="GT Walsheim v2 Manual Bold" panose="00000800000000000000" pitchFamily="50" charset="-5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0427" y="3659716"/>
            <a:ext cx="5438918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1098" y="4158208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5783" y="1109968"/>
            <a:ext cx="5775123" cy="6529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r>
              <a:rPr lang="ru-RU" sz="1400" dirty="0">
                <a:latin typeface="GT Walsheim v2 Manual" panose="00000500000000000000" pitchFamily="50" charset="-52"/>
              </a:rPr>
              <a:t>Получение рекомендаций по выбору локаций для строительства транспортных развязок, дорог, мостов, альтернативного внеуличного транспорта </a:t>
            </a:r>
          </a:p>
        </p:txBody>
      </p:sp>
      <p:cxnSp>
        <p:nvCxnSpPr>
          <p:cNvPr id="77" name="Прямая со стрелкой 76"/>
          <p:cNvCxnSpPr/>
          <p:nvPr/>
        </p:nvCxnSpPr>
        <p:spPr>
          <a:xfrm>
            <a:off x="7390130" y="2800622"/>
            <a:ext cx="728375" cy="0"/>
          </a:xfrm>
          <a:prstGeom prst="straightConnector1">
            <a:avLst/>
          </a:prstGeom>
          <a:ln w="28575">
            <a:solidFill>
              <a:srgbClr val="7319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17466" y="2130901"/>
            <a:ext cx="2685822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400" dirty="0" err="1">
                <a:latin typeface="GT Walsheim v2 Manual Bold" panose="00000800000000000000" pitchFamily="50" charset="-52"/>
              </a:rPr>
              <a:t>Геоаналитические</a:t>
            </a:r>
            <a:r>
              <a:rPr lang="ru-RU" sz="1400" dirty="0">
                <a:latin typeface="GT Walsheim v2 Manual Bold" panose="00000800000000000000" pitchFamily="50" charset="-52"/>
              </a:rPr>
              <a:t> сервисы на основе больших данных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17466" y="2761121"/>
            <a:ext cx="2476056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400" dirty="0">
                <a:latin typeface="GT Walsheim v2 Manual Bold" panose="00000800000000000000" pitchFamily="50" charset="-52"/>
              </a:rPr>
              <a:t>Платформа Активный гражданин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48032" y="5817623"/>
            <a:ext cx="2064801" cy="4868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 smtClean="0">
                <a:latin typeface="GT Walsheim v2 Manual Bold" panose="00000800000000000000" pitchFamily="50" charset="-52"/>
              </a:rPr>
              <a:t>«Живой» источник данных</a:t>
            </a:r>
            <a:endParaRPr lang="ru-RU" sz="1400" dirty="0">
              <a:latin typeface="GT Walsheim v2 Manual Bold" panose="00000800000000000000" pitchFamily="50" charset="-52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83" y="5135864"/>
            <a:ext cx="795849" cy="79584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1190" y="5785945"/>
            <a:ext cx="2564045" cy="522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 smtClean="0">
                <a:latin typeface="GT Walsheim v2 Manual Bold" panose="00000800000000000000" pitchFamily="50" charset="-52"/>
              </a:rPr>
              <a:t>Большой </a:t>
            </a:r>
            <a:r>
              <a:rPr lang="ru-RU" sz="1400" dirty="0" smtClean="0">
                <a:latin typeface="GT Walsheim v2 Manual Bold" panose="00000800000000000000" pitchFamily="50" charset="-52"/>
              </a:rPr>
              <a:t>набор эталонов </a:t>
            </a:r>
            <a:r>
              <a:rPr lang="en-US" sz="1400" dirty="0" smtClean="0">
                <a:latin typeface="GT Walsheim v2 Manual Bold" panose="00000800000000000000" pitchFamily="50" charset="-52"/>
              </a:rPr>
              <a:t/>
            </a:r>
            <a:br>
              <a:rPr lang="en-US" sz="1400" dirty="0" smtClean="0">
                <a:latin typeface="GT Walsheim v2 Manual Bold" panose="00000800000000000000" pitchFamily="50" charset="-52"/>
              </a:rPr>
            </a:br>
            <a:r>
              <a:rPr lang="ru-RU" sz="1400" dirty="0" smtClean="0">
                <a:latin typeface="GT Walsheim v2 Manual Bold" panose="00000800000000000000" pitchFamily="50" charset="-52"/>
              </a:rPr>
              <a:t>и готовых математических моделей</a:t>
            </a:r>
            <a:endParaRPr lang="ru-RU" sz="1400" dirty="0">
              <a:latin typeface="GT Walsheim v2 Manual Bold" panose="00000800000000000000" pitchFamily="50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713447" y="5811444"/>
            <a:ext cx="2600875" cy="522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>
                <a:latin typeface="GT Walsheim v2 Manual Bold" panose="00000800000000000000" pitchFamily="50" charset="-52"/>
              </a:rPr>
              <a:t>Агрегация анонимных данных различных </a:t>
            </a:r>
            <a:r>
              <a:rPr lang="ru-RU" sz="1400" dirty="0" smtClean="0">
                <a:latin typeface="GT Walsheim v2 Manual Bold" panose="00000800000000000000" pitchFamily="50" charset="-52"/>
              </a:rPr>
              <a:t>сфер</a:t>
            </a:r>
            <a:endParaRPr lang="ru-RU" sz="1400" dirty="0">
              <a:latin typeface="GT Walsheim v2 Manual Bold" panose="00000800000000000000" pitchFamily="50" charset="-5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18088" y="5785944"/>
            <a:ext cx="2600875" cy="522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>
                <a:latin typeface="GT Walsheim v2 Manual Bold" panose="00000800000000000000" pitchFamily="50" charset="-52"/>
              </a:rPr>
              <a:t>Формирование рекомендаций на основании </a:t>
            </a:r>
            <a:r>
              <a:rPr lang="ru-RU" sz="1400" dirty="0" smtClean="0">
                <a:latin typeface="GT Walsheim v2 Manual Bold" panose="00000800000000000000" pitchFamily="50" charset="-52"/>
              </a:rPr>
              <a:t>множества поведенческих профилей</a:t>
            </a:r>
            <a:endParaRPr lang="ru-RU" sz="1400" dirty="0">
              <a:latin typeface="GT Walsheim v2 Manual Bold" panose="00000800000000000000" pitchFamily="50" charset="-52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15" y="5205072"/>
            <a:ext cx="595050" cy="59505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553" y="5163520"/>
            <a:ext cx="651751" cy="65175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74" y="5171208"/>
            <a:ext cx="671864" cy="671864"/>
          </a:xfrm>
          <a:prstGeom prst="rect">
            <a:avLst/>
          </a:prstGeom>
        </p:spPr>
      </p:pic>
      <p:sp>
        <p:nvSpPr>
          <p:cNvPr id="32" name="Заголовок 4"/>
          <p:cNvSpPr txBox="1">
            <a:spLocks/>
          </p:cNvSpPr>
          <p:nvPr/>
        </p:nvSpPr>
        <p:spPr>
          <a:xfrm>
            <a:off x="322940" y="1764514"/>
            <a:ext cx="7862450" cy="304555"/>
          </a:xfrm>
          <a:prstGeom prst="rect">
            <a:avLst/>
          </a:prstGeom>
        </p:spPr>
        <p:txBody>
          <a:bodyPr vert="horz" lIns="91412" tIns="45707" rIns="91412" bIns="45707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00" dirty="0">
                <a:latin typeface="GT Walsheim v2 Manual Black" panose="00000900000000000000" pitchFamily="50" charset="-52"/>
                <a:ea typeface="+mn-ea"/>
                <a:cs typeface="+mn-cs"/>
              </a:rPr>
              <a:t>Повышение доходов от туризма</a:t>
            </a:r>
            <a:endParaRPr lang="ru-RU" sz="1400" dirty="0">
              <a:latin typeface="GT Walsheim v2 Manual Black" panose="00000900000000000000" pitchFamily="50" charset="-52"/>
              <a:ea typeface="+mn-ea"/>
              <a:cs typeface="+mn-cs"/>
            </a:endParaRPr>
          </a:p>
        </p:txBody>
      </p:sp>
      <p:sp>
        <p:nvSpPr>
          <p:cNvPr id="35" name="Заголовок 4"/>
          <p:cNvSpPr txBox="1">
            <a:spLocks/>
          </p:cNvSpPr>
          <p:nvPr/>
        </p:nvSpPr>
        <p:spPr>
          <a:xfrm>
            <a:off x="322940" y="3976783"/>
            <a:ext cx="7862450" cy="304555"/>
          </a:xfrm>
          <a:prstGeom prst="rect">
            <a:avLst/>
          </a:prstGeom>
        </p:spPr>
        <p:txBody>
          <a:bodyPr vert="horz" lIns="91412" tIns="45707" rIns="91412" bIns="45707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00" dirty="0">
                <a:latin typeface="GT Walsheim v2 Manual Black" panose="00000900000000000000" pitchFamily="50" charset="-52"/>
                <a:ea typeface="+mn-ea"/>
                <a:cs typeface="+mn-cs"/>
              </a:rPr>
              <a:t>Контроль миграционной активности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2324" y="4243666"/>
            <a:ext cx="5775123" cy="6529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r>
              <a:rPr lang="ru-RU" sz="1400" dirty="0">
                <a:latin typeface="GT Walsheim v2 Manual" panose="00000500000000000000" pitchFamily="50" charset="-52"/>
              </a:rPr>
              <a:t>Автоматизация инструментов анализа и прогнозирования</a:t>
            </a:r>
          </a:p>
          <a:p>
            <a:pPr marL="228594" indent="-228594">
              <a:spcAft>
                <a:spcPts val="800"/>
              </a:spcAft>
              <a:buFont typeface="GT Walsheim Pro" panose="00000500000000000000" pitchFamily="50" charset="-52"/>
              <a:buChar char="–"/>
            </a:pPr>
            <a:r>
              <a:rPr lang="ru-RU" sz="1400" dirty="0">
                <a:latin typeface="GT Walsheim v2 Manual" panose="00000500000000000000" pitchFamily="50" charset="-52"/>
              </a:rPr>
              <a:t>Сбор аналитики по местам и типам размещения, количеству, длительности пребывания и странам происхождения трудовых иммигрантов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44" y="1966692"/>
            <a:ext cx="712288" cy="71228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5" y="2585761"/>
            <a:ext cx="751805" cy="75180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478" y="3802064"/>
            <a:ext cx="712288" cy="71228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478" y="4378936"/>
            <a:ext cx="712288" cy="71228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414842" y="3951433"/>
            <a:ext cx="259199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400" dirty="0" err="1" smtClean="0">
                <a:latin typeface="GT Walsheim v2 Manual Bold" panose="00000800000000000000" pitchFamily="50" charset="-52"/>
              </a:rPr>
              <a:t>Геоаналитические</a:t>
            </a:r>
            <a:r>
              <a:rPr lang="ru-RU" sz="1400" dirty="0" smtClean="0">
                <a:latin typeface="GT Walsheim v2 Manual Bold" panose="00000800000000000000" pitchFamily="50" charset="-52"/>
              </a:rPr>
              <a:t> сервисы на основе больших данных</a:t>
            </a:r>
            <a:endParaRPr lang="ru-RU" sz="1400" dirty="0">
              <a:latin typeface="GT Walsheim v2 Manual Bold" panose="00000800000000000000" pitchFamily="50" charset="-5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14842" y="4508262"/>
            <a:ext cx="259199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400" dirty="0" smtClean="0">
                <a:latin typeface="GT Walsheim v2 Manual Bold" panose="00000800000000000000" pitchFamily="50" charset="-52"/>
              </a:rPr>
              <a:t>Выявление </a:t>
            </a:r>
            <a:r>
              <a:rPr lang="ru-RU" sz="1400" dirty="0">
                <a:latin typeface="GT Walsheim v2 Manual Bold" panose="00000800000000000000" pitchFamily="50" charset="-52"/>
              </a:rPr>
              <a:t>количества трудовых </a:t>
            </a:r>
            <a:r>
              <a:rPr lang="ru-RU" sz="1400" dirty="0" smtClean="0">
                <a:latin typeface="GT Walsheim v2 Manual Bold" panose="00000800000000000000" pitchFamily="50" charset="-52"/>
              </a:rPr>
              <a:t>мигрантов</a:t>
            </a:r>
            <a:endParaRPr lang="ru-RU" sz="1400" dirty="0">
              <a:latin typeface="GT Walsheim v2 Manual Bold" panose="00000800000000000000" pitchFamily="50" charset="-52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7390130" y="4504439"/>
            <a:ext cx="728375" cy="0"/>
          </a:xfrm>
          <a:prstGeom prst="straightConnector1">
            <a:avLst/>
          </a:prstGeom>
          <a:ln w="28575">
            <a:solidFill>
              <a:srgbClr val="7319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7390130" y="1303684"/>
            <a:ext cx="728375" cy="0"/>
          </a:xfrm>
          <a:prstGeom prst="straightConnector1">
            <a:avLst/>
          </a:prstGeom>
          <a:ln w="28575">
            <a:solidFill>
              <a:srgbClr val="7319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778" y="979148"/>
            <a:ext cx="731713" cy="73171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90" y="5185636"/>
            <a:ext cx="716542" cy="71654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9780974" y="5811444"/>
            <a:ext cx="2025705" cy="3049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>
                <a:latin typeface="GT Walsheim v2 Manual Bold" panose="00000800000000000000" pitchFamily="50" charset="-52"/>
              </a:rPr>
              <a:t>Высокая точность </a:t>
            </a:r>
            <a:r>
              <a:rPr lang="ru-RU" sz="1400" dirty="0" err="1">
                <a:latin typeface="GT Walsheim v2 Manual Bold" panose="00000800000000000000" pitchFamily="50" charset="-52"/>
              </a:rPr>
              <a:t>геопозиционирования</a:t>
            </a:r>
            <a:endParaRPr lang="ru-RU" sz="1400" dirty="0">
              <a:latin typeface="GT Walsheim v2 Manual Bold" panose="00000800000000000000" pitchFamily="50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22940" y="7765"/>
            <a:ext cx="5168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387"/>
            <a:r>
              <a:rPr lang="ru-RU" sz="3600" dirty="0" smtClean="0">
                <a:solidFill>
                  <a:srgbClr val="000000"/>
                </a:solidFill>
                <a:latin typeface="GT Walsheim v2 Manual Black" panose="00000900000000000000" pitchFamily="50" charset="-52"/>
                <a:sym typeface="Arial Black"/>
              </a:rPr>
              <a:t>Результаты проекта</a:t>
            </a:r>
            <a:endParaRPr lang="ru-RU" sz="3600" dirty="0">
              <a:solidFill>
                <a:srgbClr val="000000"/>
              </a:solidFill>
              <a:latin typeface="GT Walsheim v2 Manual Black" panose="00000900000000000000" pitchFamily="50" charset="-52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4822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1"/>
          <p:cNvSpPr txBox="1">
            <a:spLocks/>
          </p:cNvSpPr>
          <p:nvPr/>
        </p:nvSpPr>
        <p:spPr>
          <a:xfrm>
            <a:off x="511174" y="2743604"/>
            <a:ext cx="11097352" cy="1897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Arial Black" panose="020B0A04020102020204" pitchFamily="34" charset="0"/>
              </a:rPr>
              <a:t>«</a:t>
            </a:r>
            <a:r>
              <a:rPr lang="ru-RU" sz="2400" dirty="0">
                <a:latin typeface="Arial Black" panose="020B0A04020102020204" pitchFamily="34" charset="0"/>
              </a:rPr>
              <a:t>ВНЕДРЕНИЕ СИСТЕМЫ ПРОДАЖ ЦИФРОВЫХ СЕРВИСОВ </a:t>
            </a:r>
            <a:r>
              <a:rPr lang="ru-RU" sz="2400" dirty="0" smtClean="0">
                <a:latin typeface="Arial Black" panose="020B0A04020102020204" pitchFamily="34" charset="0"/>
              </a:rPr>
              <a:t>ДЛЯ ГОСУДАРСТВЕННЫХ </a:t>
            </a:r>
            <a:r>
              <a:rPr lang="ru-RU" sz="2400" dirty="0">
                <a:latin typeface="Arial Black" panose="020B0A04020102020204" pitchFamily="34" charset="0"/>
              </a:rPr>
              <a:t>ЗАКАЗЧИКОВ И ОРГАНИЗАЦИЙ С ГОСУДАРСТВЕННЫМ УЧАСТИЕМ  В СРО ПФ ПАО "</a:t>
            </a:r>
            <a:r>
              <a:rPr lang="ru-RU" sz="2400" dirty="0" smtClean="0">
                <a:latin typeface="Arial Black" panose="020B0A04020102020204" pitchFamily="34" charset="0"/>
              </a:rPr>
              <a:t>МЕГАФОН"»</a:t>
            </a:r>
            <a:endParaRPr lang="ru-RU" sz="2400" dirty="0" smtClean="0">
              <a:latin typeface="Arial Black" panose="020B0A040201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 rot="10800000">
            <a:off x="511175" y="692150"/>
            <a:ext cx="3799609" cy="1188244"/>
            <a:chOff x="11032332" y="870068"/>
            <a:chExt cx="895040" cy="283368"/>
          </a:xfrm>
        </p:grpSpPr>
        <p:sp>
          <p:nvSpPr>
            <p:cNvPr id="7" name="Овал 6"/>
            <p:cNvSpPr/>
            <p:nvPr/>
          </p:nvSpPr>
          <p:spPr>
            <a:xfrm>
              <a:off x="11032332" y="870068"/>
              <a:ext cx="283368" cy="283368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11644004" y="870068"/>
              <a:ext cx="283368" cy="283368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31982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11338168" y="870068"/>
              <a:ext cx="283368" cy="283368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12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68" y="5948026"/>
            <a:ext cx="2312861" cy="735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174" y="4494512"/>
            <a:ext cx="10857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Автор проекта: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Абдулина Роза Алексеевна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Научный руководитель</a:t>
            </a:r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Моисеенко Наталья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Владимировна</a:t>
            </a:r>
            <a:endParaRPr lang="ru-RU" sz="16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Заведующий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кафедрой управления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персоналом,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кандидат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психологических наук,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доцент.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382105" y="3260786"/>
            <a:ext cx="9475357" cy="1805581"/>
          </a:xfrm>
        </p:spPr>
        <p:txBody>
          <a:bodyPr/>
          <a:lstStyle/>
          <a:p>
            <a:pPr algn="l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</a:t>
            </a:r>
            <a:r>
              <a:rPr lang="ru-RU" sz="2000" b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«МегаФон» «Развиваем </a:t>
            </a:r>
            <a:r>
              <a:rPr lang="ru-RU" sz="20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мир».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1-й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приоритет 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«Самый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счастливый клиент».</a:t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2-й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приоритет 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«Самая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быстрая 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компания».</a:t>
            </a:r>
            <a:b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3-й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приоритет 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«Цифровизация государства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и индустрий».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Миссия компании: «Подключаем возможности</a:t>
            </a:r>
            <a:r>
              <a:rPr lang="ru-RU" sz="2000" b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МегаФон дает своим абонентам возможности для иного качества жизни либо потребления традиционных услуг в новом формате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Кредо компании: «Выбор № 1 и лучший партнер для жизни». </a:t>
            </a:r>
            <a:endParaRPr lang="ru-RU" b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4" name="Объект 7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7" y="224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Слайд think-cell" r:id="rId4" imgW="470" imgH="469" progId="TCLayout.ActiveDocument.1">
                  <p:embed/>
                </p:oleObj>
              </mc:Choice>
              <mc:Fallback>
                <p:oleObj name="Слайд think-cell" r:id="rId4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7" y="224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4"/>
          <p:cNvSpPr txBox="1">
            <a:spLocks/>
          </p:cNvSpPr>
          <p:nvPr/>
        </p:nvSpPr>
        <p:spPr>
          <a:xfrm>
            <a:off x="322940" y="228601"/>
            <a:ext cx="11532272" cy="1380995"/>
          </a:xfrm>
          <a:prstGeom prst="rect">
            <a:avLst/>
          </a:prstGeom>
        </p:spPr>
        <p:txBody>
          <a:bodyPr vert="horz" lIns="91412" tIns="45707" rIns="91412" bIns="45707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999" dirty="0">
                <a:latin typeface="Arial Black" panose="020B0A04020102020204" pitchFamily="34" charset="0"/>
                <a:ea typeface="+mn-ea"/>
                <a:cs typeface="+mn-cs"/>
              </a:rPr>
              <a:t>Целевые </a:t>
            </a:r>
            <a:r>
              <a:rPr lang="ru-RU" sz="3999" dirty="0" smtClean="0">
                <a:latin typeface="Arial Black" panose="020B0A04020102020204" pitchFamily="34" charset="0"/>
                <a:ea typeface="+mn-ea"/>
                <a:cs typeface="+mn-cs"/>
              </a:rPr>
              <a:t>ориентиры компании </a:t>
            </a:r>
            <a:endParaRPr lang="ru-RU" sz="3999" dirty="0"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5" y="5947251"/>
            <a:ext cx="2312148" cy="73491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31098" y="2030975"/>
            <a:ext cx="5439539" cy="222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377944" y="5165498"/>
            <a:ext cx="11382256" cy="0"/>
          </a:xfrm>
          <a:prstGeom prst="line">
            <a:avLst/>
          </a:prstGeom>
          <a:ln w="381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31098" y="2343109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1098" y="2800622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1098" y="3165098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0427" y="3659716"/>
            <a:ext cx="5438918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1098" y="4158208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3643" y="5494353"/>
            <a:ext cx="9290448" cy="3049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Мы уже сотрудничаем со многими российскими регионами и в 2019 году заключили соглашения о реализации цифровых проектов с представителями администрации Сочи, Республики Калмыкия, Новосибирской, Тульской и Рязанской областей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9" y="5346360"/>
            <a:ext cx="666961" cy="666961"/>
          </a:xfrm>
          <a:prstGeom prst="rect">
            <a:avLst/>
          </a:prstGeom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0" y="2557250"/>
            <a:ext cx="457839" cy="49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biLevel thresh="50000"/>
          </a:blip>
          <a:stretch>
            <a:fillRect/>
          </a:stretch>
        </p:blipFill>
        <p:spPr>
          <a:xfrm>
            <a:off x="356748" y="2120873"/>
            <a:ext cx="383772" cy="372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263" y="1477918"/>
            <a:ext cx="393516" cy="41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Объект 7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7" y="224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Слайд think-cell" r:id="rId5" imgW="470" imgH="469" progId="TCLayout.ActiveDocument.1">
                  <p:embed/>
                </p:oleObj>
              </mc:Choice>
              <mc:Fallback>
                <p:oleObj name="Слайд think-cell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7" y="224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4"/>
          <p:cNvSpPr txBox="1">
            <a:spLocks/>
          </p:cNvSpPr>
          <p:nvPr/>
        </p:nvSpPr>
        <p:spPr>
          <a:xfrm>
            <a:off x="322940" y="228601"/>
            <a:ext cx="11532272" cy="1380995"/>
          </a:xfrm>
          <a:prstGeom prst="rect">
            <a:avLst/>
          </a:prstGeom>
        </p:spPr>
        <p:txBody>
          <a:bodyPr vert="horz" lIns="91412" tIns="45707" rIns="91412" bIns="45707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999" dirty="0" smtClean="0">
                <a:latin typeface="Arial Black" panose="020B0A04020102020204" pitchFamily="34" charset="0"/>
                <a:ea typeface="+mn-ea"/>
                <a:cs typeface="+mn-cs"/>
              </a:rPr>
              <a:t>Цели и задачи работы</a:t>
            </a:r>
            <a:endParaRPr lang="ru-RU" sz="3999" dirty="0"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5" y="5947251"/>
            <a:ext cx="2312148" cy="73491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153862" y="2485035"/>
            <a:ext cx="10535376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endParaRPr lang="ru-RU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95350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организационный аудит Саратовского регионального отделения Поволжского филиала ПАО «МегаФон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342900" indent="-342900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Проанализировать формы и методы взаимодействия Саратовского регионального отделения Поволжского филиала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ПАО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«МегаФон» с государственными заказчиками и организациями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государственным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участием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715963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Разработать мероприятия по внедрению системы продаж цифровых сервисов для государственных заказчиков и организаций с государственным участием в Саратовском региональном отделении Поволжского филиала ПАО «МегаФон».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728" y="1586692"/>
            <a:ext cx="648561" cy="649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3862" y="1510440"/>
            <a:ext cx="10259568" cy="7767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проекта по внедрению системы продаж цифровых сервисов для государственных заказчиков и организаций с государственным участием в Саратовском региональном отделении Поволжского филиала ПАО «МегаФон».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341515" y="2994406"/>
            <a:ext cx="585774" cy="6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029202"/>
              </p:ext>
            </p:extLst>
          </p:nvPr>
        </p:nvGraphicFramePr>
        <p:xfrm>
          <a:off x="254805" y="899018"/>
          <a:ext cx="6077861" cy="3604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4" name="Объект 7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7" y="224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Слайд think-cell" r:id="rId6" imgW="470" imgH="469" progId="TCLayout.ActiveDocument.1">
                  <p:embed/>
                </p:oleObj>
              </mc:Choice>
              <mc:Fallback>
                <p:oleObj name="Слайд think-cell" r:id="rId6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7" y="224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5" y="5947251"/>
            <a:ext cx="2312148" cy="73491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31098" y="2343109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0427" y="3659716"/>
            <a:ext cx="5438918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1098" y="4158208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325" y="4511773"/>
            <a:ext cx="643084" cy="64308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9" y="4549769"/>
            <a:ext cx="686780" cy="686780"/>
          </a:xfrm>
          <a:prstGeom prst="rect">
            <a:avLst/>
          </a:prstGeom>
        </p:spPr>
      </p:pic>
      <p:graphicFrame>
        <p:nvGraphicFramePr>
          <p:cNvPr id="39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089669"/>
              </p:ext>
            </p:extLst>
          </p:nvPr>
        </p:nvGraphicFramePr>
        <p:xfrm>
          <a:off x="6632568" y="920256"/>
          <a:ext cx="5208268" cy="2938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0" name="Заголовок 4"/>
          <p:cNvSpPr txBox="1">
            <a:spLocks/>
          </p:cNvSpPr>
          <p:nvPr/>
        </p:nvSpPr>
        <p:spPr>
          <a:xfrm>
            <a:off x="308564" y="142442"/>
            <a:ext cx="11532272" cy="1380995"/>
          </a:xfrm>
          <a:prstGeom prst="rect">
            <a:avLst/>
          </a:prstGeom>
        </p:spPr>
        <p:txBody>
          <a:bodyPr vert="horz" lIns="91412" tIns="45707" rIns="91412" bIns="45707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999" dirty="0" smtClean="0">
                <a:latin typeface="Arial Black" panose="020B0A04020102020204" pitchFamily="34" charset="0"/>
                <a:ea typeface="+mn-ea"/>
                <a:cs typeface="+mn-cs"/>
              </a:rPr>
              <a:t>Выявленные проблемы</a:t>
            </a:r>
            <a:endParaRPr lang="ru-RU" sz="3999" dirty="0"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9757" y="4551485"/>
            <a:ext cx="50198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Низкое проникновение цифровых сервисов, что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противоречит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текущей Стратегии «МегаФона»: «Развиваем цифровой мир».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591490" y="4549769"/>
            <a:ext cx="42493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Текучесть кадров -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патология является как частой проблемой, так и патологией у многих крупных российских компаний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Слайд think-cell" r:id="rId5" imgW="470" imgH="469" progId="TCLayout.ActiveDocument.1">
                  <p:embed/>
                </p:oleObj>
              </mc:Choice>
              <mc:Fallback>
                <p:oleObj name="Слайд think-cell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41" y="2344843"/>
            <a:ext cx="4182207" cy="26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67601" y="208360"/>
            <a:ext cx="11911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387"/>
            <a:r>
              <a:rPr lang="ru-RU" sz="3600" dirty="0" smtClean="0">
                <a:solidFill>
                  <a:srgbClr val="000000"/>
                </a:solidFill>
                <a:latin typeface="GT Walsheim v2 Manual Black" panose="00000900000000000000" pitchFamily="50" charset="-52"/>
                <a:sym typeface="Arial Black"/>
              </a:rPr>
              <a:t>Направления для решения выявленной проблемы</a:t>
            </a:r>
            <a:endParaRPr lang="ru-RU" sz="3600" dirty="0">
              <a:solidFill>
                <a:srgbClr val="000000"/>
              </a:solidFill>
              <a:latin typeface="GT Walsheim v2 Manual Black" panose="00000900000000000000" pitchFamily="50" charset="-52"/>
              <a:sym typeface="Arial Black"/>
            </a:endParaRPr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5" y="5947251"/>
            <a:ext cx="2312148" cy="734911"/>
          </a:xfrm>
          <a:prstGeom prst="rect">
            <a:avLst/>
          </a:prstGeom>
        </p:spPr>
      </p:pic>
      <p:sp>
        <p:nvSpPr>
          <p:cNvPr id="89" name="Овал 88"/>
          <p:cNvSpPr/>
          <p:nvPr/>
        </p:nvSpPr>
        <p:spPr>
          <a:xfrm>
            <a:off x="3978903" y="1662276"/>
            <a:ext cx="4240822" cy="4240822"/>
          </a:xfrm>
          <a:prstGeom prst="ellipse">
            <a:avLst/>
          </a:prstGeom>
          <a:noFill/>
          <a:ln w="19050">
            <a:solidFill>
              <a:srgbClr val="00B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55" name="TextBox 86"/>
          <p:cNvSpPr txBox="1"/>
          <p:nvPr/>
        </p:nvSpPr>
        <p:spPr>
          <a:xfrm>
            <a:off x="1085583" y="5038053"/>
            <a:ext cx="3137100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Контроль основных параметров </a:t>
            </a:r>
            <a:b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</a:br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жизни региона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62521" y="1660673"/>
            <a:ext cx="672000" cy="672000"/>
            <a:chOff x="12812227" y="-72000"/>
            <a:chExt cx="504000" cy="504000"/>
          </a:xfrm>
        </p:grpSpPr>
        <p:sp>
          <p:nvSpPr>
            <p:cNvPr id="101" name="Овал 100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3976503" y="2264666"/>
            <a:ext cx="672000" cy="672000"/>
            <a:chOff x="12812227" y="-72000"/>
            <a:chExt cx="504000" cy="504000"/>
          </a:xfrm>
        </p:grpSpPr>
        <p:sp>
          <p:nvSpPr>
            <p:cNvPr id="125" name="Овал 124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3670660" y="3143304"/>
            <a:ext cx="672000" cy="672000"/>
            <a:chOff x="12812227" y="-72000"/>
            <a:chExt cx="504000" cy="504000"/>
          </a:xfrm>
        </p:grpSpPr>
        <p:sp>
          <p:nvSpPr>
            <p:cNvPr id="130" name="Овал 129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3660330" y="4041923"/>
            <a:ext cx="672000" cy="672000"/>
            <a:chOff x="12812227" y="-72000"/>
            <a:chExt cx="504000" cy="504000"/>
          </a:xfrm>
        </p:grpSpPr>
        <p:sp>
          <p:nvSpPr>
            <p:cNvPr id="158" name="Овал 157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4150531" y="4857022"/>
            <a:ext cx="672000" cy="672000"/>
            <a:chOff x="12812227" y="-72000"/>
            <a:chExt cx="504000" cy="504000"/>
          </a:xfrm>
        </p:grpSpPr>
        <p:sp>
          <p:nvSpPr>
            <p:cNvPr id="161" name="Овал 160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63" name="Группа 162"/>
          <p:cNvGrpSpPr/>
          <p:nvPr/>
        </p:nvGrpSpPr>
        <p:grpSpPr>
          <a:xfrm>
            <a:off x="5705615" y="1291166"/>
            <a:ext cx="672000" cy="672000"/>
            <a:chOff x="12812227" y="-72000"/>
            <a:chExt cx="504000" cy="504000"/>
          </a:xfrm>
        </p:grpSpPr>
        <p:sp>
          <p:nvSpPr>
            <p:cNvPr id="164" name="Овал 163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75" name="Группа 174"/>
          <p:cNvGrpSpPr/>
          <p:nvPr/>
        </p:nvGrpSpPr>
        <p:grpSpPr>
          <a:xfrm>
            <a:off x="6851596" y="1646851"/>
            <a:ext cx="672000" cy="672000"/>
            <a:chOff x="12812227" y="-72000"/>
            <a:chExt cx="504000" cy="504000"/>
          </a:xfrm>
        </p:grpSpPr>
        <p:sp>
          <p:nvSpPr>
            <p:cNvPr id="176" name="Овал 175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77" name="Овал 176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7576961" y="2342978"/>
            <a:ext cx="672000" cy="672000"/>
            <a:chOff x="12812227" y="-72000"/>
            <a:chExt cx="504000" cy="504000"/>
          </a:xfrm>
        </p:grpSpPr>
        <p:sp>
          <p:nvSpPr>
            <p:cNvPr id="179" name="Овал 178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7897742" y="3283385"/>
            <a:ext cx="672000" cy="672000"/>
            <a:chOff x="12812227" y="-72000"/>
            <a:chExt cx="504000" cy="504000"/>
          </a:xfrm>
        </p:grpSpPr>
        <p:sp>
          <p:nvSpPr>
            <p:cNvPr id="182" name="Овал 181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Группа 183"/>
          <p:cNvGrpSpPr/>
          <p:nvPr/>
        </p:nvGrpSpPr>
        <p:grpSpPr>
          <a:xfrm>
            <a:off x="10601151" y="8551713"/>
            <a:ext cx="672000" cy="672000"/>
            <a:chOff x="12812227" y="-72000"/>
            <a:chExt cx="504000" cy="504000"/>
          </a:xfrm>
        </p:grpSpPr>
        <p:sp>
          <p:nvSpPr>
            <p:cNvPr id="185" name="Овал 184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86" name="Овал 185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11414127" y="8551713"/>
            <a:ext cx="672000" cy="672000"/>
            <a:chOff x="12812227" y="-72000"/>
            <a:chExt cx="504000" cy="504000"/>
          </a:xfrm>
        </p:grpSpPr>
        <p:sp>
          <p:nvSpPr>
            <p:cNvPr id="188" name="Овал 187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89" name="Овал 188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3" name="Группа 192"/>
          <p:cNvGrpSpPr/>
          <p:nvPr/>
        </p:nvGrpSpPr>
        <p:grpSpPr>
          <a:xfrm>
            <a:off x="10601151" y="7752158"/>
            <a:ext cx="672000" cy="672000"/>
            <a:chOff x="12812227" y="-72000"/>
            <a:chExt cx="504000" cy="504000"/>
          </a:xfrm>
        </p:grpSpPr>
        <p:sp>
          <p:nvSpPr>
            <p:cNvPr id="194" name="Овал 193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95" name="Овал 194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11414127" y="7755799"/>
            <a:ext cx="672000" cy="672000"/>
            <a:chOff x="12812227" y="-72000"/>
            <a:chExt cx="504000" cy="504000"/>
          </a:xfrm>
        </p:grpSpPr>
        <p:sp>
          <p:nvSpPr>
            <p:cNvPr id="197" name="Овал 196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98" name="Овал 197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Группа 204"/>
          <p:cNvGrpSpPr/>
          <p:nvPr/>
        </p:nvGrpSpPr>
        <p:grpSpPr>
          <a:xfrm>
            <a:off x="10601151" y="6977319"/>
            <a:ext cx="672000" cy="672000"/>
            <a:chOff x="12812227" y="-72000"/>
            <a:chExt cx="504000" cy="504000"/>
          </a:xfrm>
        </p:grpSpPr>
        <p:sp>
          <p:nvSpPr>
            <p:cNvPr id="206" name="Овал 205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207" name="Овал 206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Группа 207"/>
          <p:cNvGrpSpPr/>
          <p:nvPr/>
        </p:nvGrpSpPr>
        <p:grpSpPr>
          <a:xfrm>
            <a:off x="11407407" y="6966026"/>
            <a:ext cx="672000" cy="672000"/>
            <a:chOff x="12812227" y="-72000"/>
            <a:chExt cx="504000" cy="504000"/>
          </a:xfrm>
        </p:grpSpPr>
        <p:sp>
          <p:nvSpPr>
            <p:cNvPr id="209" name="Овал 208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sp>
        <p:nvSpPr>
          <p:cNvPr id="138" name="Равнобедренный треугольник 137"/>
          <p:cNvSpPr/>
          <p:nvPr/>
        </p:nvSpPr>
        <p:spPr>
          <a:xfrm rot="9730118">
            <a:off x="8101905" y="3193074"/>
            <a:ext cx="110274" cy="139652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11" name="Равнобедренный треугольник 210"/>
          <p:cNvSpPr/>
          <p:nvPr/>
        </p:nvSpPr>
        <p:spPr>
          <a:xfrm rot="8729174">
            <a:off x="7649560" y="2331118"/>
            <a:ext cx="110274" cy="139678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12" name="Равнобедренный треугольник 211"/>
          <p:cNvSpPr/>
          <p:nvPr/>
        </p:nvSpPr>
        <p:spPr>
          <a:xfrm rot="6957613">
            <a:off x="6814998" y="1739028"/>
            <a:ext cx="110274" cy="139678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13" name="Равнобедренный треугольник 212"/>
          <p:cNvSpPr/>
          <p:nvPr/>
        </p:nvSpPr>
        <p:spPr>
          <a:xfrm rot="4400528">
            <a:off x="5643192" y="1618821"/>
            <a:ext cx="110274" cy="139652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17" name="Равнобедренный треугольник 216"/>
          <p:cNvSpPr/>
          <p:nvPr/>
        </p:nvSpPr>
        <p:spPr>
          <a:xfrm rot="20388663">
            <a:off x="4125215" y="4604157"/>
            <a:ext cx="110274" cy="139678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18" name="Равнобедренный треугольник 217"/>
          <p:cNvSpPr/>
          <p:nvPr/>
        </p:nvSpPr>
        <p:spPr>
          <a:xfrm>
            <a:off x="3932450" y="3755898"/>
            <a:ext cx="110274" cy="139678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19" name="Равнобедренный треугольник 218"/>
          <p:cNvSpPr/>
          <p:nvPr/>
        </p:nvSpPr>
        <p:spPr>
          <a:xfrm rot="1268035">
            <a:off x="4104615" y="2860118"/>
            <a:ext cx="110274" cy="139678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20" name="Равнобедренный треугольник 219"/>
          <p:cNvSpPr/>
          <p:nvPr/>
        </p:nvSpPr>
        <p:spPr>
          <a:xfrm rot="2560210">
            <a:off x="4670739" y="2097576"/>
            <a:ext cx="110274" cy="139678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5947412" y="3843194"/>
            <a:ext cx="917476" cy="335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1" rIns="96000" bIns="48001" rtlCol="0" anchor="t" anchorCtr="0"/>
          <a:lstStyle/>
          <a:p>
            <a:pPr algn="ctr"/>
            <a:endParaRPr lang="ru-RU" sz="2133" dirty="0" err="1"/>
          </a:p>
        </p:txBody>
      </p:sp>
      <p:grpSp>
        <p:nvGrpSpPr>
          <p:cNvPr id="140" name="Группа 139"/>
          <p:cNvGrpSpPr/>
          <p:nvPr/>
        </p:nvGrpSpPr>
        <p:grpSpPr>
          <a:xfrm>
            <a:off x="7718812" y="4253417"/>
            <a:ext cx="672000" cy="672000"/>
            <a:chOff x="12812227" y="-72000"/>
            <a:chExt cx="504000" cy="504000"/>
          </a:xfrm>
        </p:grpSpPr>
        <p:sp>
          <p:nvSpPr>
            <p:cNvPr id="141" name="Овал 140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sp>
        <p:nvSpPr>
          <p:cNvPr id="148" name="Равнобедренный треугольник 147"/>
          <p:cNvSpPr/>
          <p:nvPr/>
        </p:nvSpPr>
        <p:spPr>
          <a:xfrm rot="1033867" flipV="1">
            <a:off x="8104020" y="4202374"/>
            <a:ext cx="110028" cy="139678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52" name="Равнобедренный треугольник 151"/>
          <p:cNvSpPr/>
          <p:nvPr/>
        </p:nvSpPr>
        <p:spPr>
          <a:xfrm rot="2427690" flipV="1">
            <a:off x="7704109" y="5027587"/>
            <a:ext cx="110274" cy="139652"/>
          </a:xfrm>
          <a:prstGeom prst="triangle">
            <a:avLst/>
          </a:prstGeom>
          <a:solidFill>
            <a:srgbClr val="00B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grpSp>
        <p:nvGrpSpPr>
          <p:cNvPr id="153" name="Группа 152"/>
          <p:cNvGrpSpPr/>
          <p:nvPr/>
        </p:nvGrpSpPr>
        <p:grpSpPr>
          <a:xfrm>
            <a:off x="7118330" y="5065900"/>
            <a:ext cx="672000" cy="672000"/>
            <a:chOff x="12812227" y="-72000"/>
            <a:chExt cx="504000" cy="504000"/>
          </a:xfrm>
        </p:grpSpPr>
        <p:sp>
          <p:nvSpPr>
            <p:cNvPr id="154" name="Овал 153"/>
            <p:cNvSpPr/>
            <p:nvPr/>
          </p:nvSpPr>
          <p:spPr>
            <a:xfrm>
              <a:off x="12812227" y="-7200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12884227" y="5026"/>
              <a:ext cx="360000" cy="360000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ru-RU" sz="1066" dirty="0">
                <a:solidFill>
                  <a:srgbClr val="FFFFFF"/>
                </a:solidFill>
                <a:latin typeface="GT Walsheim v2 Manual Bold" panose="00000800000000000000" pitchFamily="50" charset="-52"/>
                <a:cs typeface="Arial" panose="020B0604020202020204" pitchFamily="34" charset="0"/>
              </a:endParaRPr>
            </a:p>
          </p:txBody>
        </p:sp>
      </p:grpSp>
      <p:sp>
        <p:nvSpPr>
          <p:cNvPr id="98" name="TextBox 86"/>
          <p:cNvSpPr txBox="1"/>
          <p:nvPr/>
        </p:nvSpPr>
        <p:spPr>
          <a:xfrm>
            <a:off x="803426" y="2422607"/>
            <a:ext cx="3137100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Эффективное планирование социальной инфраструктуры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sp>
        <p:nvSpPr>
          <p:cNvPr id="99" name="TextBox 86"/>
          <p:cNvSpPr txBox="1"/>
          <p:nvPr/>
        </p:nvSpPr>
        <p:spPr>
          <a:xfrm>
            <a:off x="548470" y="3334664"/>
            <a:ext cx="3137100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Эффективное управление транспортом, улично-дорожной сетью </a:t>
            </a:r>
            <a:r>
              <a:rPr lang="ru-RU" sz="1250" kern="0" dirty="0">
                <a:solidFill>
                  <a:srgbClr val="000000"/>
                </a:solidFill>
                <a:latin typeface="GT Walsheim v2 Manual" panose="00000500000000000000" pitchFamily="50" charset="-52"/>
              </a:rPr>
              <a:t>и </a:t>
            </a:r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перевозками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sp>
        <p:nvSpPr>
          <p:cNvPr id="100" name="TextBox 86"/>
          <p:cNvSpPr txBox="1"/>
          <p:nvPr/>
        </p:nvSpPr>
        <p:spPr>
          <a:xfrm>
            <a:off x="451747" y="4253380"/>
            <a:ext cx="3137100" cy="37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Обеспечение общественной безопасности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sp>
        <p:nvSpPr>
          <p:cNvPr id="102" name="TextBox 86"/>
          <p:cNvSpPr txBox="1"/>
          <p:nvPr/>
        </p:nvSpPr>
        <p:spPr>
          <a:xfrm>
            <a:off x="1552375" y="1749552"/>
            <a:ext cx="3137100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Повышение эффективности коммунального хозяйства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sp>
        <p:nvSpPr>
          <p:cNvPr id="103" name="TextBox 86"/>
          <p:cNvSpPr txBox="1"/>
          <p:nvPr/>
        </p:nvSpPr>
        <p:spPr>
          <a:xfrm>
            <a:off x="2607191" y="1352448"/>
            <a:ext cx="3137100" cy="24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hangingPunct="0"/>
            <a:r>
              <a:rPr lang="ru-RU" sz="1250" kern="0" dirty="0">
                <a:solidFill>
                  <a:srgbClr val="000000"/>
                </a:solidFill>
                <a:latin typeface="GT Walsheim v2 Manual" panose="00000500000000000000" pitchFamily="50" charset="-52"/>
              </a:rPr>
              <a:t>Увеличение собираемости налогов</a:t>
            </a:r>
          </a:p>
        </p:txBody>
      </p:sp>
      <p:sp>
        <p:nvSpPr>
          <p:cNvPr id="104" name="TextBox 86"/>
          <p:cNvSpPr txBox="1"/>
          <p:nvPr/>
        </p:nvSpPr>
        <p:spPr>
          <a:xfrm>
            <a:off x="7509153" y="1742469"/>
            <a:ext cx="3137100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algn="l"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Обеспечение высокого уровня экологической эффективности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sp>
        <p:nvSpPr>
          <p:cNvPr id="105" name="TextBox 86"/>
          <p:cNvSpPr txBox="1"/>
          <p:nvPr/>
        </p:nvSpPr>
        <p:spPr>
          <a:xfrm>
            <a:off x="8200245" y="2546973"/>
            <a:ext cx="3137100" cy="22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algn="l"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Повышение доходов от туризма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sp>
        <p:nvSpPr>
          <p:cNvPr id="106" name="TextBox 86"/>
          <p:cNvSpPr txBox="1"/>
          <p:nvPr/>
        </p:nvSpPr>
        <p:spPr>
          <a:xfrm>
            <a:off x="8548926" y="3528913"/>
            <a:ext cx="3137100" cy="22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algn="l"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Контроль миграционной активности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sp>
        <p:nvSpPr>
          <p:cNvPr id="107" name="TextBox 86"/>
          <p:cNvSpPr txBox="1"/>
          <p:nvPr/>
        </p:nvSpPr>
        <p:spPr>
          <a:xfrm>
            <a:off x="8390812" y="4434381"/>
            <a:ext cx="3137100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algn="l"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Обеспечение высокого уровня эффективности здравоохранения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sp>
        <p:nvSpPr>
          <p:cNvPr id="108" name="TextBox 86"/>
          <p:cNvSpPr txBox="1"/>
          <p:nvPr/>
        </p:nvSpPr>
        <p:spPr>
          <a:xfrm>
            <a:off x="7759246" y="5259400"/>
            <a:ext cx="3137100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>
            <a:lvl1pPr algn="r" defTabSz="1828800">
              <a:lnSpc>
                <a:spcPct val="70000"/>
              </a:lnSpc>
              <a:defRPr sz="2500" b="0">
                <a:latin typeface="GT Walsheim v2 Manual Regular"/>
                <a:ea typeface="GT Walsheim v2 Manual Regular"/>
                <a:cs typeface="GT Walsheim v2 Manual Regular"/>
                <a:sym typeface="GT Walsheim v2 Manual Regular"/>
              </a:defRPr>
            </a:lvl1pPr>
          </a:lstStyle>
          <a:p>
            <a:pPr algn="l" hangingPunct="0"/>
            <a:r>
              <a:rPr lang="ru-RU" sz="1250" kern="0" dirty="0" smtClean="0">
                <a:solidFill>
                  <a:srgbClr val="000000"/>
                </a:solidFill>
                <a:latin typeface="GT Walsheim v2 Manual" panose="00000500000000000000" pitchFamily="50" charset="-52"/>
              </a:rPr>
              <a:t>Повышение удовлетворенности граждан </a:t>
            </a:r>
            <a:endParaRPr lang="ru-RU" sz="1250" kern="0" dirty="0">
              <a:solidFill>
                <a:srgbClr val="000000"/>
              </a:solidFill>
              <a:latin typeface="GT Walsheim v2 Manual" panose="00000500000000000000" pitchFamily="50" charset="-52"/>
            </a:endParaRP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24" t="-926" r="924" b="42485"/>
          <a:stretch/>
        </p:blipFill>
        <p:spPr>
          <a:xfrm>
            <a:off x="4225050" y="5026023"/>
            <a:ext cx="514993" cy="300963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1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07" y="4355147"/>
            <a:ext cx="497438" cy="497438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61" y="4136340"/>
            <a:ext cx="517304" cy="51730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1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20" y="2400872"/>
            <a:ext cx="504389" cy="504389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35" y="5170865"/>
            <a:ext cx="488436" cy="488436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27" y="1390018"/>
            <a:ext cx="487697" cy="48769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1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21" y="1752327"/>
            <a:ext cx="456387" cy="456387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1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24" y="3225240"/>
            <a:ext cx="511081" cy="511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89"/>
          <a:stretch/>
        </p:blipFill>
        <p:spPr>
          <a:xfrm>
            <a:off x="6958357" y="1785898"/>
            <a:ext cx="438150" cy="377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472"/>
          <a:stretch/>
        </p:blipFill>
        <p:spPr>
          <a:xfrm>
            <a:off x="4120597" y="2445679"/>
            <a:ext cx="333376" cy="288463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2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13" y="3354223"/>
            <a:ext cx="485295" cy="48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77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80" y="-304800"/>
            <a:ext cx="12357247" cy="73690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39" t="60594" r="24914" b="15113"/>
          <a:stretch/>
        </p:blipFill>
        <p:spPr>
          <a:xfrm>
            <a:off x="6647397" y="2138896"/>
            <a:ext cx="3614204" cy="3614204"/>
          </a:xfrm>
          <a:prstGeom prst="ellipse">
            <a:avLst/>
          </a:prstGeom>
        </p:spPr>
      </p:pic>
      <p:sp>
        <p:nvSpPr>
          <p:cNvPr id="49" name="Заголовок 5"/>
          <p:cNvSpPr txBox="1">
            <a:spLocks/>
          </p:cNvSpPr>
          <p:nvPr/>
        </p:nvSpPr>
        <p:spPr>
          <a:xfrm>
            <a:off x="960120" y="1052513"/>
            <a:ext cx="5567680" cy="13718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387">
              <a:buNone/>
            </a:pPr>
            <a:endParaRPr lang="ru-RU" sz="4000" dirty="0" smtClean="0">
              <a:solidFill>
                <a:srgbClr val="000000"/>
              </a:solidFill>
              <a:latin typeface="GT Walsheim v2 Manual Black" panose="00000900000000000000" pitchFamily="50" charset="-52"/>
              <a:sym typeface="Arial Black"/>
            </a:endParaRPr>
          </a:p>
          <a:p>
            <a:pPr marL="0" indent="0" defTabSz="609387">
              <a:buNone/>
            </a:pPr>
            <a:r>
              <a:rPr lang="ru-RU" sz="4000" dirty="0" smtClean="0">
                <a:solidFill>
                  <a:srgbClr val="000000"/>
                </a:solidFill>
                <a:latin typeface="GT Walsheim v2 Manual Black" panose="00000900000000000000" pitchFamily="50" charset="-52"/>
                <a:sym typeface="Arial Black"/>
              </a:rPr>
              <a:t>Как </a:t>
            </a:r>
            <a:r>
              <a:rPr lang="ru-RU" sz="4000" dirty="0">
                <a:solidFill>
                  <a:srgbClr val="000000"/>
                </a:solidFill>
                <a:latin typeface="GT Walsheim v2 Manual Black" panose="00000900000000000000" pitchFamily="50" charset="-52"/>
                <a:sym typeface="Arial Black"/>
              </a:rPr>
              <a:t>это работает…</a:t>
            </a:r>
            <a:endParaRPr lang="ru-RU" sz="4000" dirty="0">
              <a:solidFill>
                <a:srgbClr val="000000"/>
              </a:solidFill>
              <a:latin typeface="GT Walsheim v2 Manual Black" panose="00000900000000000000" pitchFamily="50" charset="-52"/>
              <a:sym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2499" y="2539632"/>
            <a:ext cx="5257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 для </a:t>
            </a: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 характеристик структуры </a:t>
            </a:r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и </a:t>
            </a: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перемещения населения на заданной </a:t>
            </a:r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endParaRPr lang="ru-RU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9" y="6086654"/>
            <a:ext cx="2022253" cy="473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476250"/>
            <a:ext cx="7489825" cy="7489825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065214" y="2387600"/>
            <a:ext cx="6402386" cy="1282700"/>
            <a:chOff x="1060450" y="1946551"/>
            <a:chExt cx="3218609" cy="488117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3722340" y="1947207"/>
              <a:ext cx="556719" cy="487461"/>
            </a:xfrm>
            <a:prstGeom prst="line">
              <a:avLst/>
            </a:prstGeom>
            <a:ln w="6350" cap="rnd">
              <a:solidFill>
                <a:schemeClr val="bg1"/>
              </a:solidFill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060450" y="1946551"/>
              <a:ext cx="2661890" cy="0"/>
            </a:xfrm>
            <a:prstGeom prst="line">
              <a:avLst/>
            </a:prstGeom>
            <a:ln w="6350" cap="rnd">
              <a:solidFill>
                <a:schemeClr val="bg1"/>
              </a:solidFill>
              <a:round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/>
          <p:cNvSpPr/>
          <p:nvPr/>
        </p:nvSpPr>
        <p:spPr>
          <a:xfrm>
            <a:off x="952499" y="3269218"/>
            <a:ext cx="4019819" cy="102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>
              <a:spcAft>
                <a:spcPts val="600"/>
              </a:spcAft>
              <a:buClr>
                <a:prstClr val="white"/>
              </a:buClr>
            </a:pPr>
            <a:r>
              <a:rPr lang="ru-RU" sz="1600" dirty="0" smtClean="0">
                <a:latin typeface="Arial Black" panose="020B0A04020102020204" pitchFamily="34" charset="0"/>
                <a:ea typeface="GT Walsheim Pro" charset="0"/>
                <a:cs typeface="Arial" panose="020B0604020202020204" pitchFamily="34" charset="0"/>
              </a:rPr>
              <a:t>Оценка взаимосвязи территорий</a:t>
            </a:r>
            <a:r>
              <a:rPr lang="ru-RU" sz="1600" dirty="0" smtClean="0"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 </a:t>
            </a:r>
          </a:p>
          <a:p>
            <a:pPr defTabSz="1072743">
              <a:lnSpc>
                <a:spcPct val="110000"/>
              </a:lnSpc>
              <a:spcAft>
                <a:spcPts val="600"/>
              </a:spcAft>
              <a:buClr>
                <a:prstClr val="white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Изучение объема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перемещений между транспортными районами, чтобы дополнить транспортные модели надежным источником данных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GT Walsheim Pro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45141" y="4549277"/>
            <a:ext cx="4015046" cy="127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>
              <a:spcAft>
                <a:spcPts val="600"/>
              </a:spcAft>
              <a:buClr>
                <a:prstClr val="white"/>
              </a:buClr>
            </a:pP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ea typeface="GT Walsheim Pro" charset="0"/>
                <a:cs typeface="Arial" panose="020B0604020202020204" pitchFamily="34" charset="0"/>
              </a:rPr>
              <a:t>Анализ ключевых показателей по населению территории</a:t>
            </a: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ea typeface="GT Walsheim Pro" charset="0"/>
              <a:cs typeface="Arial" panose="020B0604020202020204" pitchFamily="34" charset="0"/>
            </a:endParaRPr>
          </a:p>
          <a:p>
            <a:pPr defTabSz="1072743">
              <a:lnSpc>
                <a:spcPct val="110000"/>
              </a:lnSpc>
              <a:spcAft>
                <a:spcPts val="600"/>
              </a:spcAft>
              <a:buClr>
                <a:prstClr val="white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Определение самодостаточности, урбанизированности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районов и т.п.,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для            оценки необходимости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вложений в их развитие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GT Walsheim Pro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625601" y="560613"/>
            <a:ext cx="8916464" cy="6297387"/>
            <a:chOff x="1346200" y="760513"/>
            <a:chExt cx="9182100" cy="609748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200" y="760513"/>
              <a:ext cx="9182100" cy="6097488"/>
            </a:xfrm>
            <a:prstGeom prst="rect">
              <a:avLst/>
            </a:prstGeom>
            <a:effectLst>
              <a:outerShdw blurRad="50800" dist="457200" dir="7500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5" name="Скругленный прямоугольник 4"/>
            <p:cNvSpPr/>
            <p:nvPr/>
          </p:nvSpPr>
          <p:spPr>
            <a:xfrm>
              <a:off x="3886200" y="2209787"/>
              <a:ext cx="3897819" cy="2942024"/>
            </a:xfrm>
            <a:custGeom>
              <a:avLst/>
              <a:gdLst>
                <a:gd name="connsiteX0" fmla="*/ 0 w 3785056"/>
                <a:gd name="connsiteY0" fmla="*/ 13278 h 3038475"/>
                <a:gd name="connsiteX1" fmla="*/ 13278 w 3785056"/>
                <a:gd name="connsiteY1" fmla="*/ 0 h 3038475"/>
                <a:gd name="connsiteX2" fmla="*/ 3771778 w 3785056"/>
                <a:gd name="connsiteY2" fmla="*/ 0 h 3038475"/>
                <a:gd name="connsiteX3" fmla="*/ 3785056 w 3785056"/>
                <a:gd name="connsiteY3" fmla="*/ 13278 h 3038475"/>
                <a:gd name="connsiteX4" fmla="*/ 3785056 w 3785056"/>
                <a:gd name="connsiteY4" fmla="*/ 3025197 h 3038475"/>
                <a:gd name="connsiteX5" fmla="*/ 3771778 w 3785056"/>
                <a:gd name="connsiteY5" fmla="*/ 3038475 h 3038475"/>
                <a:gd name="connsiteX6" fmla="*/ 13278 w 3785056"/>
                <a:gd name="connsiteY6" fmla="*/ 3038475 h 3038475"/>
                <a:gd name="connsiteX7" fmla="*/ 0 w 3785056"/>
                <a:gd name="connsiteY7" fmla="*/ 3025197 h 3038475"/>
                <a:gd name="connsiteX8" fmla="*/ 0 w 3785056"/>
                <a:gd name="connsiteY8" fmla="*/ 13278 h 3038475"/>
                <a:gd name="connsiteX0" fmla="*/ 0 w 3785056"/>
                <a:gd name="connsiteY0" fmla="*/ 13278 h 3038475"/>
                <a:gd name="connsiteX1" fmla="*/ 13278 w 3785056"/>
                <a:gd name="connsiteY1" fmla="*/ 0 h 3038475"/>
                <a:gd name="connsiteX2" fmla="*/ 3771778 w 3785056"/>
                <a:gd name="connsiteY2" fmla="*/ 0 h 3038475"/>
                <a:gd name="connsiteX3" fmla="*/ 3785056 w 3785056"/>
                <a:gd name="connsiteY3" fmla="*/ 13278 h 3038475"/>
                <a:gd name="connsiteX4" fmla="*/ 3785056 w 3785056"/>
                <a:gd name="connsiteY4" fmla="*/ 2987097 h 3038475"/>
                <a:gd name="connsiteX5" fmla="*/ 3771778 w 3785056"/>
                <a:gd name="connsiteY5" fmla="*/ 3038475 h 3038475"/>
                <a:gd name="connsiteX6" fmla="*/ 13278 w 3785056"/>
                <a:gd name="connsiteY6" fmla="*/ 3038475 h 3038475"/>
                <a:gd name="connsiteX7" fmla="*/ 0 w 3785056"/>
                <a:gd name="connsiteY7" fmla="*/ 3025197 h 3038475"/>
                <a:gd name="connsiteX8" fmla="*/ 0 w 3785056"/>
                <a:gd name="connsiteY8" fmla="*/ 13278 h 3038475"/>
                <a:gd name="connsiteX0" fmla="*/ 0 w 3785056"/>
                <a:gd name="connsiteY0" fmla="*/ 13278 h 3038475"/>
                <a:gd name="connsiteX1" fmla="*/ 13278 w 3785056"/>
                <a:gd name="connsiteY1" fmla="*/ 0 h 3038475"/>
                <a:gd name="connsiteX2" fmla="*/ 3771778 w 3785056"/>
                <a:gd name="connsiteY2" fmla="*/ 0 h 3038475"/>
                <a:gd name="connsiteX3" fmla="*/ 3785056 w 3785056"/>
                <a:gd name="connsiteY3" fmla="*/ 13278 h 3038475"/>
                <a:gd name="connsiteX4" fmla="*/ 3785056 w 3785056"/>
                <a:gd name="connsiteY4" fmla="*/ 2987097 h 3038475"/>
                <a:gd name="connsiteX5" fmla="*/ 3774159 w 3785056"/>
                <a:gd name="connsiteY5" fmla="*/ 3021807 h 3038475"/>
                <a:gd name="connsiteX6" fmla="*/ 13278 w 3785056"/>
                <a:gd name="connsiteY6" fmla="*/ 3038475 h 3038475"/>
                <a:gd name="connsiteX7" fmla="*/ 0 w 3785056"/>
                <a:gd name="connsiteY7" fmla="*/ 3025197 h 3038475"/>
                <a:gd name="connsiteX8" fmla="*/ 0 w 3785056"/>
                <a:gd name="connsiteY8" fmla="*/ 13278 h 3038475"/>
                <a:gd name="connsiteX0" fmla="*/ 0 w 3785056"/>
                <a:gd name="connsiteY0" fmla="*/ 13278 h 3038475"/>
                <a:gd name="connsiteX1" fmla="*/ 13278 w 3785056"/>
                <a:gd name="connsiteY1" fmla="*/ 0 h 3038475"/>
                <a:gd name="connsiteX2" fmla="*/ 3771778 w 3785056"/>
                <a:gd name="connsiteY2" fmla="*/ 0 h 3038475"/>
                <a:gd name="connsiteX3" fmla="*/ 3785056 w 3785056"/>
                <a:gd name="connsiteY3" fmla="*/ 13278 h 3038475"/>
                <a:gd name="connsiteX4" fmla="*/ 3785056 w 3785056"/>
                <a:gd name="connsiteY4" fmla="*/ 2987097 h 3038475"/>
                <a:gd name="connsiteX5" fmla="*/ 3767016 w 3785056"/>
                <a:gd name="connsiteY5" fmla="*/ 3019425 h 3038475"/>
                <a:gd name="connsiteX6" fmla="*/ 13278 w 3785056"/>
                <a:gd name="connsiteY6" fmla="*/ 3038475 h 3038475"/>
                <a:gd name="connsiteX7" fmla="*/ 0 w 3785056"/>
                <a:gd name="connsiteY7" fmla="*/ 3025197 h 3038475"/>
                <a:gd name="connsiteX8" fmla="*/ 0 w 3785056"/>
                <a:gd name="connsiteY8" fmla="*/ 13278 h 303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056" h="3038475">
                  <a:moveTo>
                    <a:pt x="0" y="13278"/>
                  </a:moveTo>
                  <a:cubicBezTo>
                    <a:pt x="0" y="5945"/>
                    <a:pt x="5945" y="0"/>
                    <a:pt x="13278" y="0"/>
                  </a:cubicBezTo>
                  <a:lnTo>
                    <a:pt x="3771778" y="0"/>
                  </a:lnTo>
                  <a:cubicBezTo>
                    <a:pt x="3779111" y="0"/>
                    <a:pt x="3785056" y="5945"/>
                    <a:pt x="3785056" y="13278"/>
                  </a:cubicBezTo>
                  <a:lnTo>
                    <a:pt x="3785056" y="2987097"/>
                  </a:lnTo>
                  <a:cubicBezTo>
                    <a:pt x="3785056" y="2994430"/>
                    <a:pt x="3774349" y="3019425"/>
                    <a:pt x="3767016" y="3019425"/>
                  </a:cubicBezTo>
                  <a:lnTo>
                    <a:pt x="13278" y="3038475"/>
                  </a:lnTo>
                  <a:cubicBezTo>
                    <a:pt x="5945" y="3038475"/>
                    <a:pt x="0" y="3032530"/>
                    <a:pt x="0" y="3025197"/>
                  </a:cubicBezTo>
                  <a:lnTo>
                    <a:pt x="0" y="13278"/>
                  </a:lnTo>
                  <a:close/>
                </a:path>
              </a:pathLst>
            </a:cu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9" y="6086654"/>
            <a:ext cx="2022253" cy="473950"/>
          </a:xfrm>
          <a:prstGeom prst="rect">
            <a:avLst/>
          </a:prstGeom>
        </p:spPr>
      </p:pic>
      <p:sp>
        <p:nvSpPr>
          <p:cNvPr id="7" name="Shape 256"/>
          <p:cNvSpPr/>
          <p:nvPr/>
        </p:nvSpPr>
        <p:spPr>
          <a:xfrm>
            <a:off x="557214" y="2355158"/>
            <a:ext cx="2752232" cy="3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перемещения населения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258"/>
          <p:cNvSpPr/>
          <p:nvPr/>
        </p:nvSpPr>
        <p:spPr>
          <a:xfrm>
            <a:off x="9445343" y="4249322"/>
            <a:ext cx="2650750" cy="385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Точки притяжения жителей и посетителей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5343" y="2355158"/>
            <a:ext cx="3012208" cy="7198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200" spc="-58"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1400" b="1" spc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численности населения</a:t>
            </a:r>
            <a:endParaRPr lang="ru-RU" sz="1400" b="1" spc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- подзаголовок слайда"/>
          <p:cNvSpPr txBox="1">
            <a:spLocks/>
          </p:cNvSpPr>
          <p:nvPr/>
        </p:nvSpPr>
        <p:spPr>
          <a:xfrm>
            <a:off x="335677" y="281216"/>
            <a:ext cx="10920463" cy="622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prstClr val="black"/>
                </a:solidFill>
                <a:latin typeface="Arial Black" panose="020B0A04020102020204" pitchFamily="34" charset="0"/>
                <a:ea typeface="GT Walsheim Pro Black" charset="0"/>
                <a:cs typeface="GT Walsheim Pro Black" charset="0"/>
              </a:rPr>
              <a:t>Какие аналитические срезы доступны?</a:t>
            </a:r>
            <a:endParaRPr lang="ru-RU" sz="3200" b="1" dirty="0">
              <a:solidFill>
                <a:prstClr val="black"/>
              </a:solidFill>
              <a:latin typeface="Arial Black" panose="020B0A04020102020204" pitchFamily="34" charset="0"/>
              <a:ea typeface="GT Walsheim Pro Black" charset="0"/>
              <a:cs typeface="GT Walsheim Pro Black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0776993" y="6144632"/>
            <a:ext cx="1079995" cy="341925"/>
            <a:chOff x="10776993" y="6289862"/>
            <a:chExt cx="1079995" cy="341925"/>
          </a:xfrm>
        </p:grpSpPr>
        <p:sp>
          <p:nvSpPr>
            <p:cNvPr id="37" name="Овал 36"/>
            <p:cNvSpPr/>
            <p:nvPr/>
          </p:nvSpPr>
          <p:spPr>
            <a:xfrm>
              <a:off x="10776993" y="6289862"/>
              <a:ext cx="341924" cy="341925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11515064" y="6289862"/>
              <a:ext cx="341924" cy="341925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11146028" y="6289862"/>
              <a:ext cx="341924" cy="341925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335676" y="831402"/>
            <a:ext cx="104413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>
              <a:buClr>
                <a:prstClr val="white"/>
              </a:buClr>
            </a:pPr>
            <a:r>
              <a:rPr lang="ru-RU" sz="1600" dirty="0" smtClean="0">
                <a:solidFill>
                  <a:srgbClr val="00B956"/>
                </a:solidFill>
                <a:latin typeface="Arial Black" panose="020B0A04020102020204" pitchFamily="34" charset="0"/>
                <a:ea typeface="GT Walsheim Pro" charset="0"/>
                <a:cs typeface="Arial" panose="020B0604020202020204" pitchFamily="34" charset="0"/>
              </a:rPr>
              <a:t>Сервис решает большинство задач по анализу городской инфраструктуры</a:t>
            </a:r>
            <a:endParaRPr lang="en-US" sz="1600" dirty="0">
              <a:solidFill>
                <a:srgbClr val="00B956"/>
              </a:solidFill>
              <a:latin typeface="Arial Black" panose="020B0A04020102020204" pitchFamily="34" charset="0"/>
              <a:ea typeface="GT Walsheim Pro" charset="0"/>
              <a:cs typeface="Arial" panose="020B0604020202020204" pitchFamily="34" charset="0"/>
            </a:endParaRPr>
          </a:p>
        </p:txBody>
      </p:sp>
      <p:sp>
        <p:nvSpPr>
          <p:cNvPr id="45" name="Shape 258"/>
          <p:cNvSpPr/>
          <p:nvPr/>
        </p:nvSpPr>
        <p:spPr>
          <a:xfrm>
            <a:off x="557215" y="4249322"/>
            <a:ext cx="2605580" cy="385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корреспонденций «Дом-Работа»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4869924" y="2292350"/>
            <a:ext cx="707944" cy="707944"/>
          </a:xfrm>
          <a:prstGeom prst="ellipse">
            <a:avLst/>
          </a:prstGeom>
          <a:solidFill>
            <a:srgbClr val="731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6316139" y="2292350"/>
            <a:ext cx="707944" cy="707944"/>
          </a:xfrm>
          <a:prstGeom prst="ellipse">
            <a:avLst/>
          </a:prstGeom>
          <a:solidFill>
            <a:srgbClr val="731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4869924" y="4143106"/>
            <a:ext cx="707944" cy="707944"/>
          </a:xfrm>
          <a:prstGeom prst="ellipse">
            <a:avLst/>
          </a:prstGeom>
          <a:solidFill>
            <a:srgbClr val="731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6316139" y="4143106"/>
            <a:ext cx="707944" cy="707944"/>
          </a:xfrm>
          <a:prstGeom prst="ellipse">
            <a:avLst/>
          </a:prstGeom>
          <a:solidFill>
            <a:srgbClr val="731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01" y="2327415"/>
            <a:ext cx="595415" cy="5954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67" y="4268162"/>
            <a:ext cx="443840" cy="44384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84" y="2434255"/>
            <a:ext cx="427683" cy="42768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37" y="4228503"/>
            <a:ext cx="521434" cy="521434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2747695" y="2520950"/>
            <a:ext cx="19767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024752" y="4473575"/>
            <a:ext cx="16996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147595" y="2520950"/>
            <a:ext cx="211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213600" y="4441825"/>
            <a:ext cx="21304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Рисунок 7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1" y="5948026"/>
            <a:ext cx="2312861" cy="73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9" y="6086654"/>
            <a:ext cx="2022253" cy="473950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0776993" y="6144632"/>
            <a:ext cx="1079995" cy="341925"/>
            <a:chOff x="10776993" y="6289862"/>
            <a:chExt cx="1079995" cy="341925"/>
          </a:xfrm>
        </p:grpSpPr>
        <p:sp>
          <p:nvSpPr>
            <p:cNvPr id="37" name="Овал 36"/>
            <p:cNvSpPr/>
            <p:nvPr/>
          </p:nvSpPr>
          <p:spPr>
            <a:xfrm>
              <a:off x="10776993" y="6289862"/>
              <a:ext cx="341924" cy="341925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11515064" y="6289862"/>
              <a:ext cx="341924" cy="341925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11146028" y="6289862"/>
              <a:ext cx="341924" cy="341925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4" name="Рисунок 7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1" y="5948026"/>
            <a:ext cx="2312861" cy="735139"/>
          </a:xfrm>
          <a:prstGeom prst="rect">
            <a:avLst/>
          </a:prstGeom>
        </p:spPr>
      </p:pic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0790822"/>
              </p:ext>
            </p:extLst>
          </p:nvPr>
        </p:nvGraphicFramePr>
        <p:xfrm>
          <a:off x="146757" y="904215"/>
          <a:ext cx="8455376" cy="4402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- подзаголовок слайда"/>
          <p:cNvSpPr txBox="1">
            <a:spLocks/>
          </p:cNvSpPr>
          <p:nvPr/>
        </p:nvSpPr>
        <p:spPr>
          <a:xfrm>
            <a:off x="335677" y="281216"/>
            <a:ext cx="10920463" cy="622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prstClr val="black"/>
                </a:solidFill>
                <a:latin typeface="Arial Black" panose="020B0A04020102020204" pitchFamily="34" charset="0"/>
                <a:ea typeface="GT Walsheim Pro Black" charset="0"/>
                <a:cs typeface="GT Walsheim Pro Black" charset="0"/>
              </a:rPr>
              <a:t>Бюджет проекта</a:t>
            </a:r>
            <a:endParaRPr lang="ru-RU" sz="3200" b="1" dirty="0">
              <a:solidFill>
                <a:prstClr val="black"/>
              </a:solidFill>
              <a:latin typeface="Arial Black" panose="020B0A04020102020204" pitchFamily="34" charset="0"/>
              <a:ea typeface="GT Walsheim Pro Black" charset="0"/>
              <a:cs typeface="GT Walsheim Pro Black" charset="0"/>
            </a:endParaRPr>
          </a:p>
        </p:txBody>
      </p:sp>
      <p:sp>
        <p:nvSpPr>
          <p:cNvPr id="35" name="Freeform 211"/>
          <p:cNvSpPr>
            <a:spLocks noEditPoints="1"/>
          </p:cNvSpPr>
          <p:nvPr/>
        </p:nvSpPr>
        <p:spPr bwMode="auto">
          <a:xfrm>
            <a:off x="7762185" y="1722625"/>
            <a:ext cx="251642" cy="311819"/>
          </a:xfrm>
          <a:custGeom>
            <a:avLst/>
            <a:gdLst>
              <a:gd name="T0" fmla="*/ 160 w 245"/>
              <a:gd name="T1" fmla="*/ 198 h 363"/>
              <a:gd name="T2" fmla="*/ 160 w 245"/>
              <a:gd name="T3" fmla="*/ 198 h 363"/>
              <a:gd name="T4" fmla="*/ 222 w 245"/>
              <a:gd name="T5" fmla="*/ 170 h 363"/>
              <a:gd name="T6" fmla="*/ 245 w 245"/>
              <a:gd name="T7" fmla="*/ 99 h 363"/>
              <a:gd name="T8" fmla="*/ 222 w 245"/>
              <a:gd name="T9" fmla="*/ 28 h 363"/>
              <a:gd name="T10" fmla="*/ 160 w 245"/>
              <a:gd name="T11" fmla="*/ 0 h 363"/>
              <a:gd name="T12" fmla="*/ 61 w 245"/>
              <a:gd name="T13" fmla="*/ 0 h 363"/>
              <a:gd name="T14" fmla="*/ 53 w 245"/>
              <a:gd name="T15" fmla="*/ 9 h 363"/>
              <a:gd name="T16" fmla="*/ 53 w 245"/>
              <a:gd name="T17" fmla="*/ 182 h 363"/>
              <a:gd name="T18" fmla="*/ 0 w 245"/>
              <a:gd name="T19" fmla="*/ 182 h 363"/>
              <a:gd name="T20" fmla="*/ 0 w 245"/>
              <a:gd name="T21" fmla="*/ 198 h 363"/>
              <a:gd name="T22" fmla="*/ 53 w 245"/>
              <a:gd name="T23" fmla="*/ 198 h 363"/>
              <a:gd name="T24" fmla="*/ 53 w 245"/>
              <a:gd name="T25" fmla="*/ 260 h 363"/>
              <a:gd name="T26" fmla="*/ 0 w 245"/>
              <a:gd name="T27" fmla="*/ 260 h 363"/>
              <a:gd name="T28" fmla="*/ 0 w 245"/>
              <a:gd name="T29" fmla="*/ 276 h 363"/>
              <a:gd name="T30" fmla="*/ 53 w 245"/>
              <a:gd name="T31" fmla="*/ 276 h 363"/>
              <a:gd name="T32" fmla="*/ 53 w 245"/>
              <a:gd name="T33" fmla="*/ 363 h 363"/>
              <a:gd name="T34" fmla="*/ 69 w 245"/>
              <a:gd name="T35" fmla="*/ 363 h 363"/>
              <a:gd name="T36" fmla="*/ 69 w 245"/>
              <a:gd name="T37" fmla="*/ 276 h 363"/>
              <a:gd name="T38" fmla="*/ 228 w 245"/>
              <a:gd name="T39" fmla="*/ 276 h 363"/>
              <a:gd name="T40" fmla="*/ 228 w 245"/>
              <a:gd name="T41" fmla="*/ 260 h 363"/>
              <a:gd name="T42" fmla="*/ 69 w 245"/>
              <a:gd name="T43" fmla="*/ 260 h 363"/>
              <a:gd name="T44" fmla="*/ 69 w 245"/>
              <a:gd name="T45" fmla="*/ 198 h 363"/>
              <a:gd name="T46" fmla="*/ 160 w 245"/>
              <a:gd name="T47" fmla="*/ 198 h 363"/>
              <a:gd name="T48" fmla="*/ 69 w 245"/>
              <a:gd name="T49" fmla="*/ 17 h 363"/>
              <a:gd name="T50" fmla="*/ 69 w 245"/>
              <a:gd name="T51" fmla="*/ 17 h 363"/>
              <a:gd name="T52" fmla="*/ 160 w 245"/>
              <a:gd name="T53" fmla="*/ 17 h 363"/>
              <a:gd name="T54" fmla="*/ 209 w 245"/>
              <a:gd name="T55" fmla="*/ 39 h 363"/>
              <a:gd name="T56" fmla="*/ 228 w 245"/>
              <a:gd name="T57" fmla="*/ 99 h 363"/>
              <a:gd name="T58" fmla="*/ 209 w 245"/>
              <a:gd name="T59" fmla="*/ 160 h 363"/>
              <a:gd name="T60" fmla="*/ 160 w 245"/>
              <a:gd name="T61" fmla="*/ 182 h 363"/>
              <a:gd name="T62" fmla="*/ 69 w 245"/>
              <a:gd name="T63" fmla="*/ 182 h 363"/>
              <a:gd name="T64" fmla="*/ 69 w 245"/>
              <a:gd name="T65" fmla="*/ 17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5" h="363">
                <a:moveTo>
                  <a:pt x="160" y="198"/>
                </a:moveTo>
                <a:lnTo>
                  <a:pt x="160" y="198"/>
                </a:lnTo>
                <a:cubicBezTo>
                  <a:pt x="185" y="198"/>
                  <a:pt x="207" y="189"/>
                  <a:pt x="222" y="170"/>
                </a:cubicBezTo>
                <a:cubicBezTo>
                  <a:pt x="237" y="152"/>
                  <a:pt x="245" y="128"/>
                  <a:pt x="245" y="99"/>
                </a:cubicBezTo>
                <a:cubicBezTo>
                  <a:pt x="245" y="70"/>
                  <a:pt x="237" y="47"/>
                  <a:pt x="222" y="28"/>
                </a:cubicBezTo>
                <a:cubicBezTo>
                  <a:pt x="207" y="10"/>
                  <a:pt x="185" y="0"/>
                  <a:pt x="160" y="0"/>
                </a:cubicBezTo>
                <a:lnTo>
                  <a:pt x="61" y="0"/>
                </a:lnTo>
                <a:cubicBezTo>
                  <a:pt x="56" y="0"/>
                  <a:pt x="53" y="4"/>
                  <a:pt x="53" y="9"/>
                </a:cubicBezTo>
                <a:lnTo>
                  <a:pt x="53" y="182"/>
                </a:lnTo>
                <a:lnTo>
                  <a:pt x="0" y="182"/>
                </a:lnTo>
                <a:lnTo>
                  <a:pt x="0" y="198"/>
                </a:lnTo>
                <a:lnTo>
                  <a:pt x="53" y="198"/>
                </a:lnTo>
                <a:lnTo>
                  <a:pt x="53" y="260"/>
                </a:lnTo>
                <a:lnTo>
                  <a:pt x="0" y="260"/>
                </a:lnTo>
                <a:lnTo>
                  <a:pt x="0" y="276"/>
                </a:lnTo>
                <a:lnTo>
                  <a:pt x="53" y="276"/>
                </a:lnTo>
                <a:lnTo>
                  <a:pt x="53" y="363"/>
                </a:lnTo>
                <a:lnTo>
                  <a:pt x="69" y="363"/>
                </a:lnTo>
                <a:lnTo>
                  <a:pt x="69" y="276"/>
                </a:lnTo>
                <a:lnTo>
                  <a:pt x="228" y="276"/>
                </a:lnTo>
                <a:lnTo>
                  <a:pt x="228" y="260"/>
                </a:lnTo>
                <a:lnTo>
                  <a:pt x="69" y="260"/>
                </a:lnTo>
                <a:lnTo>
                  <a:pt x="69" y="198"/>
                </a:lnTo>
                <a:lnTo>
                  <a:pt x="160" y="198"/>
                </a:lnTo>
                <a:close/>
                <a:moveTo>
                  <a:pt x="69" y="17"/>
                </a:moveTo>
                <a:lnTo>
                  <a:pt x="69" y="17"/>
                </a:lnTo>
                <a:lnTo>
                  <a:pt x="160" y="17"/>
                </a:lnTo>
                <a:cubicBezTo>
                  <a:pt x="181" y="17"/>
                  <a:pt x="197" y="24"/>
                  <a:pt x="209" y="39"/>
                </a:cubicBezTo>
                <a:cubicBezTo>
                  <a:pt x="222" y="54"/>
                  <a:pt x="228" y="74"/>
                  <a:pt x="228" y="99"/>
                </a:cubicBezTo>
                <a:cubicBezTo>
                  <a:pt x="228" y="124"/>
                  <a:pt x="222" y="145"/>
                  <a:pt x="209" y="160"/>
                </a:cubicBezTo>
                <a:cubicBezTo>
                  <a:pt x="197" y="174"/>
                  <a:pt x="181" y="182"/>
                  <a:pt x="160" y="182"/>
                </a:cubicBezTo>
                <a:lnTo>
                  <a:pt x="69" y="182"/>
                </a:lnTo>
                <a:lnTo>
                  <a:pt x="69" y="17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41" name="Freeform 212"/>
          <p:cNvSpPr>
            <a:spLocks noEditPoints="1"/>
          </p:cNvSpPr>
          <p:nvPr/>
        </p:nvSpPr>
        <p:spPr bwMode="auto">
          <a:xfrm>
            <a:off x="7620000" y="1602515"/>
            <a:ext cx="634737" cy="534549"/>
          </a:xfrm>
          <a:custGeom>
            <a:avLst/>
            <a:gdLst>
              <a:gd name="T0" fmla="*/ 312 w 625"/>
              <a:gd name="T1" fmla="*/ 625 h 625"/>
              <a:gd name="T2" fmla="*/ 312 w 625"/>
              <a:gd name="T3" fmla="*/ 625 h 625"/>
              <a:gd name="T4" fmla="*/ 0 w 625"/>
              <a:gd name="T5" fmla="*/ 312 h 625"/>
              <a:gd name="T6" fmla="*/ 312 w 625"/>
              <a:gd name="T7" fmla="*/ 0 h 625"/>
              <a:gd name="T8" fmla="*/ 625 w 625"/>
              <a:gd name="T9" fmla="*/ 312 h 625"/>
              <a:gd name="T10" fmla="*/ 312 w 625"/>
              <a:gd name="T11" fmla="*/ 625 h 625"/>
              <a:gd name="T12" fmla="*/ 312 w 625"/>
              <a:gd name="T13" fmla="*/ 50 h 625"/>
              <a:gd name="T14" fmla="*/ 312 w 625"/>
              <a:gd name="T15" fmla="*/ 50 h 625"/>
              <a:gd name="T16" fmla="*/ 50 w 625"/>
              <a:gd name="T17" fmla="*/ 312 h 625"/>
              <a:gd name="T18" fmla="*/ 312 w 625"/>
              <a:gd name="T19" fmla="*/ 575 h 625"/>
              <a:gd name="T20" fmla="*/ 575 w 625"/>
              <a:gd name="T21" fmla="*/ 312 h 625"/>
              <a:gd name="T22" fmla="*/ 312 w 625"/>
              <a:gd name="T23" fmla="*/ 50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25" h="625">
                <a:moveTo>
                  <a:pt x="312" y="625"/>
                </a:moveTo>
                <a:lnTo>
                  <a:pt x="312" y="625"/>
                </a:lnTo>
                <a:cubicBezTo>
                  <a:pt x="140" y="625"/>
                  <a:pt x="0" y="485"/>
                  <a:pt x="0" y="312"/>
                </a:cubicBezTo>
                <a:cubicBezTo>
                  <a:pt x="0" y="140"/>
                  <a:pt x="140" y="0"/>
                  <a:pt x="312" y="0"/>
                </a:cubicBezTo>
                <a:cubicBezTo>
                  <a:pt x="485" y="0"/>
                  <a:pt x="625" y="140"/>
                  <a:pt x="625" y="312"/>
                </a:cubicBezTo>
                <a:cubicBezTo>
                  <a:pt x="625" y="485"/>
                  <a:pt x="485" y="625"/>
                  <a:pt x="312" y="625"/>
                </a:cubicBezTo>
                <a:close/>
                <a:moveTo>
                  <a:pt x="312" y="50"/>
                </a:moveTo>
                <a:lnTo>
                  <a:pt x="312" y="50"/>
                </a:lnTo>
                <a:cubicBezTo>
                  <a:pt x="168" y="50"/>
                  <a:pt x="50" y="168"/>
                  <a:pt x="50" y="312"/>
                </a:cubicBezTo>
                <a:cubicBezTo>
                  <a:pt x="50" y="457"/>
                  <a:pt x="168" y="575"/>
                  <a:pt x="312" y="575"/>
                </a:cubicBezTo>
                <a:cubicBezTo>
                  <a:pt x="457" y="575"/>
                  <a:pt x="575" y="457"/>
                  <a:pt x="575" y="312"/>
                </a:cubicBezTo>
                <a:cubicBezTo>
                  <a:pt x="575" y="168"/>
                  <a:pt x="457" y="50"/>
                  <a:pt x="312" y="5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42" name="Freeform 213"/>
          <p:cNvSpPr>
            <a:spLocks/>
          </p:cNvSpPr>
          <p:nvPr/>
        </p:nvSpPr>
        <p:spPr bwMode="auto">
          <a:xfrm>
            <a:off x="8032364" y="1599545"/>
            <a:ext cx="401875" cy="537518"/>
          </a:xfrm>
          <a:custGeom>
            <a:avLst/>
            <a:gdLst>
              <a:gd name="T0" fmla="*/ 83 w 396"/>
              <a:gd name="T1" fmla="*/ 626 h 626"/>
              <a:gd name="T2" fmla="*/ 83 w 396"/>
              <a:gd name="T3" fmla="*/ 626 h 626"/>
              <a:gd name="T4" fmla="*/ 0 w 396"/>
              <a:gd name="T5" fmla="*/ 615 h 626"/>
              <a:gd name="T6" fmla="*/ 13 w 396"/>
              <a:gd name="T7" fmla="*/ 566 h 626"/>
              <a:gd name="T8" fmla="*/ 83 w 396"/>
              <a:gd name="T9" fmla="*/ 576 h 626"/>
              <a:gd name="T10" fmla="*/ 346 w 396"/>
              <a:gd name="T11" fmla="*/ 313 h 626"/>
              <a:gd name="T12" fmla="*/ 83 w 396"/>
              <a:gd name="T13" fmla="*/ 50 h 626"/>
              <a:gd name="T14" fmla="*/ 18 w 396"/>
              <a:gd name="T15" fmla="*/ 59 h 626"/>
              <a:gd name="T16" fmla="*/ 5 w 396"/>
              <a:gd name="T17" fmla="*/ 10 h 626"/>
              <a:gd name="T18" fmla="*/ 83 w 396"/>
              <a:gd name="T19" fmla="*/ 0 h 626"/>
              <a:gd name="T20" fmla="*/ 396 w 396"/>
              <a:gd name="T21" fmla="*/ 313 h 626"/>
              <a:gd name="T22" fmla="*/ 83 w 396"/>
              <a:gd name="T23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6" h="626">
                <a:moveTo>
                  <a:pt x="83" y="626"/>
                </a:moveTo>
                <a:lnTo>
                  <a:pt x="83" y="626"/>
                </a:lnTo>
                <a:cubicBezTo>
                  <a:pt x="55" y="626"/>
                  <a:pt x="27" y="622"/>
                  <a:pt x="0" y="615"/>
                </a:cubicBezTo>
                <a:lnTo>
                  <a:pt x="13" y="566"/>
                </a:lnTo>
                <a:cubicBezTo>
                  <a:pt x="36" y="572"/>
                  <a:pt x="60" y="576"/>
                  <a:pt x="83" y="576"/>
                </a:cubicBezTo>
                <a:cubicBezTo>
                  <a:pt x="228" y="576"/>
                  <a:pt x="346" y="458"/>
                  <a:pt x="346" y="313"/>
                </a:cubicBezTo>
                <a:cubicBezTo>
                  <a:pt x="346" y="168"/>
                  <a:pt x="228" y="50"/>
                  <a:pt x="83" y="50"/>
                </a:cubicBezTo>
                <a:cubicBezTo>
                  <a:pt x="61" y="50"/>
                  <a:pt x="39" y="53"/>
                  <a:pt x="18" y="59"/>
                </a:cubicBezTo>
                <a:lnTo>
                  <a:pt x="5" y="10"/>
                </a:lnTo>
                <a:cubicBezTo>
                  <a:pt x="30" y="4"/>
                  <a:pt x="57" y="0"/>
                  <a:pt x="83" y="0"/>
                </a:cubicBezTo>
                <a:cubicBezTo>
                  <a:pt x="255" y="0"/>
                  <a:pt x="396" y="141"/>
                  <a:pt x="396" y="313"/>
                </a:cubicBezTo>
                <a:cubicBezTo>
                  <a:pt x="396" y="485"/>
                  <a:pt x="255" y="626"/>
                  <a:pt x="83" y="62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49344" y="1444565"/>
            <a:ext cx="33076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целях минимизации финансовых рисков предусмотрен резервный фонд в размере 0,5 % от суммы бюджета проекта.</a:t>
            </a:r>
            <a:endParaRPr lang="ru-RU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Объект 7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7" y="224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Слайд think-cell" r:id="rId5" imgW="470" imgH="469" progId="TCLayout.ActiveDocument.1">
                  <p:embed/>
                </p:oleObj>
              </mc:Choice>
              <mc:Fallback>
                <p:oleObj name="Слайд think-cell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7" y="224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5" y="5947251"/>
            <a:ext cx="2312148" cy="73491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31098" y="2343109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1098" y="2800622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1098" y="3165098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0427" y="3659716"/>
            <a:ext cx="5438918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1098" y="4158208"/>
            <a:ext cx="5439539" cy="4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>
              <a:buFont typeface="GT Walsheim Pro" panose="00000500000000000000" pitchFamily="50" charset="-52"/>
              <a:buChar char="–"/>
            </a:pPr>
            <a:endParaRPr lang="ru-RU" sz="1466" dirty="0">
              <a:latin typeface="GT Walsheim Pro" panose="00000500000000000000" pitchFamily="50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22940" y="7765"/>
            <a:ext cx="10407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387"/>
            <a:r>
              <a:rPr lang="ru-RU" sz="3600" dirty="0" smtClean="0">
                <a:solidFill>
                  <a:srgbClr val="000000"/>
                </a:solidFill>
                <a:latin typeface="GT Walsheim v2 Manual Black" panose="00000900000000000000" pitchFamily="50" charset="-52"/>
                <a:sym typeface="Arial Black"/>
              </a:rPr>
              <a:t>Реализация проекта. План мероприятий </a:t>
            </a:r>
            <a:endParaRPr lang="ru-RU" sz="3600" dirty="0">
              <a:solidFill>
                <a:srgbClr val="000000"/>
              </a:solidFill>
              <a:latin typeface="GT Walsheim v2 Manual Black" panose="00000900000000000000" pitchFamily="50" charset="-52"/>
              <a:sym typeface="Arial Black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8"/>
          <a:srcRect l="1392" t="24652" r="53222" b="23122"/>
          <a:stretch/>
        </p:blipFill>
        <p:spPr>
          <a:xfrm>
            <a:off x="254805" y="612827"/>
            <a:ext cx="11524868" cy="43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I77dxfqAlrlwUkodvu9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7_MegaFon">
  <a:themeElements>
    <a:clrScheme name="Megaph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8B93C"/>
      </a:accent1>
      <a:accent2>
        <a:srgbClr val="731982"/>
      </a:accent2>
      <a:accent3>
        <a:srgbClr val="5BD9E5"/>
      </a:accent3>
      <a:accent4>
        <a:srgbClr val="444189"/>
      </a:accent4>
      <a:accent5>
        <a:srgbClr val="FFA717"/>
      </a:accent5>
      <a:accent6>
        <a:srgbClr val="EB5A40"/>
      </a:accent6>
      <a:hlink>
        <a:srgbClr val="0563C1"/>
      </a:hlink>
      <a:folHlink>
        <a:srgbClr val="954F72"/>
      </a:folHlink>
    </a:clrScheme>
    <a:fontScheme name="Custom 2">
      <a:majorFont>
        <a:latin typeface="PF DinDisplay Pro"/>
        <a:ea typeface=""/>
        <a:cs typeface=""/>
      </a:majorFont>
      <a:minorFont>
        <a:latin typeface="PF DinDisplay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AFADD"/>
        </a:solidFill>
        <a:ln>
          <a:noFill/>
        </a:ln>
      </a:spPr>
      <a:bodyPr lIns="72000" tIns="36000" rIns="72000" bIns="36000" rtlCol="0" anchor="ctr" anchorCtr="0">
        <a:noAutofit/>
      </a:bodyPr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71212_Master_Megafon_v8_russ_dada.pptx" id="{2694D020-C0EC-49A7-9A97-8B1A65519322}" vid="{7F9E97A4-098C-4AED-AF73-C7495AC81A1B}"/>
    </a:ext>
  </a:extLst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18856</TotalTime>
  <Words>672</Words>
  <Application>Microsoft Office PowerPoint</Application>
  <PresentationFormat>Широкоэкранный</PresentationFormat>
  <Paragraphs>133</Paragraphs>
  <Slides>12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GT Walsheim Pro</vt:lpstr>
      <vt:lpstr>GT Walsheim Pro Black</vt:lpstr>
      <vt:lpstr>GT Walsheim v2 Manual</vt:lpstr>
      <vt:lpstr>GT Walsheim v2 Manual Black</vt:lpstr>
      <vt:lpstr>GT Walsheim v2 Manual Bold</vt:lpstr>
      <vt:lpstr>GT Walsheim v2 Manual Regular</vt:lpstr>
      <vt:lpstr>PF DinDisplay Pro</vt:lpstr>
      <vt:lpstr>Verdana</vt:lpstr>
      <vt:lpstr>Тема Office</vt:lpstr>
      <vt:lpstr>2017_MegaFon</vt:lpstr>
      <vt:lpstr>7_Тема Office</vt:lpstr>
      <vt:lpstr>think-cell Slide</vt:lpstr>
      <vt:lpstr>Слайд think-cell</vt:lpstr>
      <vt:lpstr>Презентация PowerPoint</vt:lpstr>
      <vt:lpstr>                 Стратегия ПАО «МегаФон» «Развиваем цифровой мир».            1-й приоритет «Самый счастливый клиент».          2-й приоритет «Самая быстрая компания».          3-й приоритет «Цифровизация государства и индустрий».  Миссия компании: «Подключаем возможности».   «МегаФон дает своим абонентам возможности для иного качества жизни либо потребления традиционных услуг в новом формате.  Кредо компании: «Выбор № 1 и лучший партнер для жизни».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ПАО "МегаФон"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Levinsky (HQ)</dc:creator>
  <cp:lastModifiedBy>Abdulina Roza (VLG)</cp:lastModifiedBy>
  <cp:revision>490</cp:revision>
  <cp:lastPrinted>2020-12-03T14:50:44Z</cp:lastPrinted>
  <dcterms:created xsi:type="dcterms:W3CDTF">2018-04-18T10:25:57Z</dcterms:created>
  <dcterms:modified xsi:type="dcterms:W3CDTF">2020-12-04T05:12:11Z</dcterms:modified>
</cp:coreProperties>
</file>