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439" r:id="rId3"/>
    <p:sldId id="534" r:id="rId4"/>
    <p:sldId id="542" r:id="rId5"/>
    <p:sldId id="541" r:id="rId6"/>
    <p:sldId id="546" r:id="rId7"/>
    <p:sldId id="531" r:id="rId8"/>
    <p:sldId id="532" r:id="rId9"/>
    <p:sldId id="533" r:id="rId10"/>
    <p:sldId id="543" r:id="rId11"/>
    <p:sldId id="548" r:id="rId12"/>
    <p:sldId id="549" r:id="rId13"/>
    <p:sldId id="540" r:id="rId14"/>
    <p:sldId id="539" r:id="rId15"/>
    <p:sldId id="538" r:id="rId16"/>
    <p:sldId id="536" r:id="rId17"/>
    <p:sldId id="551" r:id="rId18"/>
    <p:sldId id="535" r:id="rId19"/>
    <p:sldId id="552" r:id="rId20"/>
    <p:sldId id="553" r:id="rId21"/>
    <p:sldId id="544" r:id="rId22"/>
    <p:sldId id="545" r:id="rId23"/>
    <p:sldId id="554" r:id="rId24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25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ev Ruslan (HQ)" initials="AR(" lastIdx="0" clrIdx="0">
    <p:extLst>
      <p:ext uri="{19B8F6BF-5375-455C-9EA6-DF929625EA0E}">
        <p15:presenceInfo xmlns:p15="http://schemas.microsoft.com/office/powerpoint/2012/main" userId="Aliev Ruslan (HQ)" providerId="None"/>
      </p:ext>
    </p:extLst>
  </p:cmAuthor>
  <p:cmAuthor id="2" name="Stepanova Anna (HQ)" initials="SA(" lastIdx="12" clrIdx="1">
    <p:extLst>
      <p:ext uri="{19B8F6BF-5375-455C-9EA6-DF929625EA0E}">
        <p15:presenceInfo xmlns:p15="http://schemas.microsoft.com/office/powerpoint/2012/main" userId="Stepanova Anna (HQ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B93C"/>
    <a:srgbClr val="731982"/>
    <a:srgbClr val="00B956"/>
    <a:srgbClr val="79FFB9"/>
    <a:srgbClr val="0067AC"/>
    <a:srgbClr val="348DC5"/>
    <a:srgbClr val="3BA6DD"/>
    <a:srgbClr val="42C3E6"/>
    <a:srgbClr val="04D0E0"/>
    <a:srgbClr val="444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7" autoAdjust="0"/>
    <p:restoredTop sz="92927" autoAdjust="0"/>
  </p:normalViewPr>
  <p:slideViewPr>
    <p:cSldViewPr snapToGrid="0">
      <p:cViewPr varScale="1">
        <p:scale>
          <a:sx n="121" d="100"/>
          <a:sy n="121" d="100"/>
        </p:scale>
        <p:origin x="90" y="96"/>
      </p:cViewPr>
      <p:guideLst>
        <p:guide pos="325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07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A3A43-1A27-40DD-90F9-A05FF8DB3021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99EA-B934-451B-9E6B-3C24DED33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679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BEEB9-B7CC-4288-9625-B9C44F76FDC5}" type="datetimeFigureOut">
              <a:rPr lang="ru-RU" smtClean="0"/>
              <a:t>04.12.2020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44912-40D0-41BA-B1A8-03F024699A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46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17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44912-40D0-41BA-B1A8-03F024699A0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53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27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3FA93-D4A7-47E2-BBB9-E15276C28BC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73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019DF-37DF-4909-8A0B-0588E88C96FB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069584" y="5257800"/>
            <a:ext cx="2743200" cy="365125"/>
          </a:xfrm>
        </p:spPr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3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72272-2C4A-46DF-965A-EC58C04CA159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6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C15E-572E-474E-85A3-EAF126FFB2D2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0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0" y="1"/>
            <a:ext cx="12192000" cy="56809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t" anchorCtr="0"/>
          <a:lstStyle/>
          <a:p>
            <a:pPr algn="ctr" defTabSz="609402"/>
            <a:endParaRPr lang="ru-RU" sz="2133" dirty="0">
              <a:solidFill>
                <a:srgbClr val="FFFFFF"/>
              </a:solidFill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84000" y="1701276"/>
            <a:ext cx="11426733" cy="1473282"/>
          </a:xfrm>
        </p:spPr>
        <p:txBody>
          <a:bodyPr anchor="b"/>
          <a:lstStyle>
            <a:lvl1pPr>
              <a:defRPr sz="5332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MegaFon Presentation title in</a:t>
            </a:r>
            <a:br>
              <a:rPr lang="ru-RU" dirty="0"/>
            </a:br>
            <a:r>
              <a:rPr lang="ru-RU" dirty="0"/>
              <a:t>two lines of copy text (34pt)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4001" y="3330710"/>
            <a:ext cx="9478433" cy="298717"/>
          </a:xfrm>
        </p:spPr>
        <p:txBody>
          <a:bodyPr/>
          <a:lstStyle>
            <a:lvl1pPr>
              <a:defRPr sz="1599" b="1">
                <a:solidFill>
                  <a:schemeClr val="accent2"/>
                </a:solidFill>
                <a:latin typeface="+mj-lt"/>
              </a:defRPr>
            </a:lvl1pPr>
            <a:lvl2pPr>
              <a:defRPr>
                <a:latin typeface="Arial Black" panose="020B0A04020102020204" pitchFamily="34" charset="0"/>
              </a:defRPr>
            </a:lvl2pPr>
            <a:lvl3pPr>
              <a:defRPr>
                <a:latin typeface="Arial Black" panose="020B0A04020102020204" pitchFamily="34" charset="0"/>
              </a:defRPr>
            </a:lvl3pPr>
            <a:lvl4pPr>
              <a:defRPr>
                <a:latin typeface="Arial Black" panose="020B0A04020102020204" pitchFamily="34" charset="0"/>
              </a:defRPr>
            </a:lvl4pPr>
            <a:lvl5pPr>
              <a:defRPr>
                <a:latin typeface="Arial Black" panose="020B0A04020102020204" pitchFamily="34" charset="0"/>
              </a:defRPr>
            </a:lvl5pPr>
          </a:lstStyle>
          <a:p>
            <a:pPr lvl="0"/>
            <a:r>
              <a:rPr lang="ru-RU" dirty="0" err="1" smtClean="0"/>
              <a:t>Presenter</a:t>
            </a:r>
            <a:r>
              <a:rPr lang="ru-RU" dirty="0" smtClean="0"/>
              <a:t> (12pt), </a:t>
            </a:r>
            <a:r>
              <a:rPr lang="ru-RU" dirty="0" err="1" smtClean="0"/>
              <a:t>City</a:t>
            </a:r>
            <a:r>
              <a:rPr lang="ru-RU" dirty="0" smtClean="0"/>
              <a:t>, </a:t>
            </a:r>
            <a:r>
              <a:rPr lang="ru-RU" dirty="0" err="1" smtClean="0"/>
              <a:t>Month</a:t>
            </a:r>
            <a:r>
              <a:rPr lang="ru-RU" dirty="0" smtClean="0"/>
              <a:t> 2018</a:t>
            </a:r>
            <a:endParaRPr lang="ru-RU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3" y="6045865"/>
            <a:ext cx="2472000" cy="43929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98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A8238D33-B69C-498B-8C54-1826A2422AD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5332">
                <a:latin typeface="+mj-lt"/>
              </a:defRPr>
            </a:lvl1pPr>
          </a:lstStyle>
          <a:p>
            <a:r>
              <a:rPr lang="ru-RU" dirty="0"/>
              <a:t>Agenda (40pt)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1847281"/>
            <a:ext cx="11419200" cy="3954828"/>
          </a:xfrm>
        </p:spPr>
        <p:txBody>
          <a:bodyPr/>
          <a:lstStyle>
            <a:lvl1pPr marL="457051" marR="0" indent="-457051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666" baseline="0"/>
            </a:lvl1pPr>
          </a:lstStyle>
          <a:p>
            <a:pPr lvl="0"/>
            <a:r>
              <a:rPr lang="ru-RU" dirty="0"/>
              <a:t>Lorem ipsum Ed ut perspiciatis unde omnis iste na (20pt)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  <a:p>
            <a:pPr lvl="0"/>
            <a:r>
              <a:rPr lang="ru-RU" dirty="0"/>
              <a:t>Lorem ipsum Ed ut perspiciatis unde omnis iste na</a:t>
            </a:r>
          </a:p>
        </p:txBody>
      </p:sp>
    </p:spTree>
    <p:extLst>
      <p:ext uri="{BB962C8B-B14F-4D97-AF65-F5344CB8AC3E}">
        <p14:creationId xmlns:p14="http://schemas.microsoft.com/office/powerpoint/2010/main" val="2671937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 err="1" smtClean="0"/>
              <a:t>Headline</a:t>
            </a:r>
            <a:r>
              <a:rPr lang="ru-RU" dirty="0" smtClean="0"/>
              <a:t> </a:t>
            </a:r>
            <a:r>
              <a:rPr lang="ru-RU" dirty="0" err="1" smtClean="0"/>
              <a:t>example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err="1" smtClean="0"/>
              <a:t>in</a:t>
            </a:r>
            <a:r>
              <a:rPr lang="ru-RU" dirty="0" smtClean="0"/>
              <a:t> </a:t>
            </a:r>
            <a:r>
              <a:rPr lang="ru-RU" dirty="0" err="1" smtClean="0"/>
              <a:t>two</a:t>
            </a:r>
            <a:r>
              <a:rPr lang="ru-RU" dirty="0" smtClean="0"/>
              <a:t> </a:t>
            </a:r>
            <a:r>
              <a:rPr lang="ru-RU" dirty="0" err="1" smtClean="0"/>
              <a:t>lines</a:t>
            </a:r>
            <a:r>
              <a:rPr lang="ru-RU" dirty="0" smtClean="0"/>
              <a:t>. (40pt)</a:t>
            </a:r>
            <a:endParaRPr lang="ru-RU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9" name="Ellipse 8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>
                <a:solidFill>
                  <a:srgbClr val="FFFFFF"/>
                </a:solidFill>
              </a:rPr>
              <a:t>Источник: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green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13" name="Ellipse 12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3" name="Rectangle 42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41" name="Rectangle 4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5" name="Rectangle 34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3" name="Rectangle 32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2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#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9" name="Ellipse 8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0" name="Ellipse 9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1" name="Ellipse 10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2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>
                <a:solidFill>
                  <a:srgbClr val="FFFFFF"/>
                </a:solidFill>
              </a:rPr>
              <a:t>Источник: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3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violet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2543215"/>
            <a:ext cx="11419200" cy="1530589"/>
          </a:xfrm>
        </p:spPr>
        <p:txBody>
          <a:bodyPr/>
          <a:lstStyle>
            <a:lvl1pPr>
              <a:defRPr sz="5332" b="1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ru-RU" dirty="0"/>
              <a:t>Headline example, </a:t>
            </a:r>
            <a:br>
              <a:rPr lang="ru-RU" dirty="0"/>
            </a:br>
            <a:r>
              <a:rPr lang="ru-RU" dirty="0"/>
              <a:t>in two lines. (40pt)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89467" y="385115"/>
            <a:ext cx="1388533" cy="1768141"/>
          </a:xfrm>
        </p:spPr>
        <p:txBody>
          <a:bodyPr/>
          <a:lstStyle>
            <a:lvl1pPr>
              <a:defRPr sz="15995" b="1">
                <a:latin typeface="+mj-lt"/>
              </a:defRPr>
            </a:lvl1pPr>
          </a:lstStyle>
          <a:p>
            <a:pPr lvl="0"/>
            <a:r>
              <a:rPr lang="ru-RU" dirty="0" smtClean="0"/>
              <a:t>#</a:t>
            </a:r>
            <a:endParaRPr lang="ru-RU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13" name="Ellipse 12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3" name="Rectangle 42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41" name="Rectangle 4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5" name="Rectangle 34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3" name="Rectangle 32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31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6" name="Group 25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389467" y="1507483"/>
            <a:ext cx="11419200" cy="4485153"/>
          </a:xfrm>
        </p:spPr>
        <p:txBody>
          <a:bodyPr/>
          <a:lstStyle/>
          <a:p>
            <a:pPr lvl="0"/>
            <a:r>
              <a:rPr lang="ru-RU" noProof="0" dirty="0"/>
              <a:t>Edit flowing text level 12pt to (16pt)</a:t>
            </a:r>
          </a:p>
          <a:p>
            <a:pPr lvl="1"/>
            <a:r>
              <a:rPr lang="ru-RU" noProof="0" dirty="0"/>
              <a:t>Second level</a:t>
            </a:r>
          </a:p>
          <a:p>
            <a:pPr lvl="2"/>
            <a:r>
              <a:rPr lang="ru-RU" noProof="0" dirty="0"/>
              <a:t>Third level</a:t>
            </a:r>
          </a:p>
          <a:p>
            <a:pPr lvl="3"/>
            <a:r>
              <a:rPr lang="ru-RU" noProof="0" dirty="0"/>
              <a:t>Fourth level</a:t>
            </a:r>
          </a:p>
          <a:p>
            <a:pPr lvl="4"/>
            <a:r>
              <a:rPr lang="ru-RU" noProof="0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Headline example (20pt), </a:t>
            </a:r>
            <a:br>
              <a:rPr lang="ru-RU" dirty="0"/>
            </a:br>
            <a:r>
              <a:rPr lang="ru-RU" dirty="0"/>
              <a:t>in two lines.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2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D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94808" y="1519458"/>
            <a:ext cx="11419200" cy="450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388800" y="335897"/>
            <a:ext cx="11419200" cy="78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970" tIns="47985" rIns="95970" bIns="47985" rtlCol="0" anchor="ctr" anchorCtr="0">
            <a:noAutofit/>
          </a:bodyPr>
          <a:lstStyle/>
          <a:p>
            <a:pPr algn="ctr" defTabSz="609402"/>
            <a:endParaRPr lang="ru-RU" sz="2399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00" y="335897"/>
            <a:ext cx="11419200" cy="78770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40109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6379781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88800" y="0"/>
            <a:ext cx="0" cy="6858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808000" y="0"/>
            <a:ext cx="0" cy="685800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1507483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8408" y="6024383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0" y="6618074"/>
            <a:ext cx="12192000" cy="0"/>
          </a:xfrm>
          <a:prstGeom prst="line">
            <a:avLst/>
          </a:prstGeom>
          <a:ln w="952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387077" y="3750060"/>
            <a:ext cx="11426931" cy="598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endCxn id="23" idx="2"/>
          </p:cNvCxnSpPr>
          <p:nvPr userDrawn="1"/>
        </p:nvCxnSpPr>
        <p:spPr>
          <a:xfrm>
            <a:off x="6104408" y="1507484"/>
            <a:ext cx="0" cy="4516899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248107" y="1507483"/>
            <a:ext cx="0" cy="4502579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8960708" y="1507483"/>
            <a:ext cx="0" cy="4502579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181992" y="1490976"/>
            <a:ext cx="0" cy="4519086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8009159" y="1490976"/>
            <a:ext cx="0" cy="4533407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390525" y="2630978"/>
            <a:ext cx="11409068" cy="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390525" y="4886993"/>
            <a:ext cx="11409068" cy="0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>
            <a:off x="387077" y="3006778"/>
            <a:ext cx="11412515" cy="0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387077" y="4505317"/>
            <a:ext cx="11412515" cy="0"/>
          </a:xfrm>
          <a:prstGeom prst="line">
            <a:avLst/>
          </a:prstGeom>
          <a:ln w="9525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9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175" y="601431"/>
            <a:ext cx="11079944" cy="929419"/>
          </a:xfrm>
        </p:spPr>
        <p:txBody>
          <a:bodyPr anchor="t" anchorCtr="0">
            <a:normAutofit/>
          </a:bodyPr>
          <a:lstStyle>
            <a:lvl1pPr>
              <a:defRPr sz="3600">
                <a:latin typeface="GT Walsheim Pro Black" panose="00000900000000000000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175" y="1835056"/>
            <a:ext cx="11079944" cy="4154778"/>
          </a:xfrm>
        </p:spPr>
        <p:txBody>
          <a:bodyPr/>
          <a:lstStyle>
            <a:lvl1pPr marL="2286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2pPr>
            <a:lvl3pPr marL="11430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3pPr>
            <a:lvl4pPr marL="16002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4pPr>
            <a:lvl5pPr marL="2057400" indent="-228600">
              <a:buFont typeface="Calibri" panose="020F0502020204030204" pitchFamily="34" charset="0"/>
              <a:buChar char="-"/>
              <a:defRPr>
                <a:latin typeface="GT Walsheim Pro" panose="00000500000000000000" pitchFamily="50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-1691118" y="6173787"/>
            <a:ext cx="1248508" cy="365125"/>
          </a:xfrm>
        </p:spPr>
        <p:txBody>
          <a:bodyPr/>
          <a:lstStyle/>
          <a:p>
            <a:fld id="{B1379C52-B66C-44E8-AF37-185DDE1AC4C4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-1691118" y="5219211"/>
            <a:ext cx="1541585" cy="37695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412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156" userDrawn="1">
          <p15:clr>
            <a:srgbClr val="FBAE40"/>
          </p15:clr>
        </p15:guide>
        <p15:guide id="2" orient="horz" pos="3952" userDrawn="1">
          <p15:clr>
            <a:srgbClr val="FBAE40"/>
          </p15:clr>
        </p15:guide>
        <p15:guide id="3" orient="horz" pos="3793" userDrawn="1">
          <p15:clr>
            <a:srgbClr val="FBAE40"/>
          </p15:clr>
        </p15:guide>
        <p15:guide id="4" pos="1300" userDrawn="1">
          <p15:clr>
            <a:srgbClr val="FBAE40"/>
          </p15:clr>
        </p15:guide>
        <p15:guide id="5" pos="5904" userDrawn="1">
          <p15:clr>
            <a:srgbClr val="FBAE40"/>
          </p15:clr>
        </p15:guide>
        <p15:guide id="6" pos="72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xmlns="" id="{27DCACE3-CA75-42D6-A907-7F4453873B2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8800" y="335897"/>
            <a:ext cx="11419200" cy="787707"/>
          </a:xfrm>
        </p:spPr>
        <p:txBody>
          <a:bodyPr/>
          <a:lstStyle/>
          <a:p>
            <a:r>
              <a:rPr lang="ru-RU" dirty="0"/>
              <a:t>Headline example (20pt), </a:t>
            </a:r>
            <a:br>
              <a:rPr lang="ru-RU" dirty="0"/>
            </a:br>
            <a:r>
              <a:rPr lang="ru-RU" dirty="0"/>
              <a:t>in two lines.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6400" cy="238293"/>
          </a:xfrm>
        </p:spPr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90525" y="6379782"/>
            <a:ext cx="320676" cy="238293"/>
          </a:xfrm>
        </p:spPr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t's talk - fina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89468" y="5192774"/>
            <a:ext cx="5058833" cy="327411"/>
          </a:xfrm>
        </p:spPr>
        <p:txBody>
          <a:bodyPr/>
          <a:lstStyle>
            <a:lvl1pPr>
              <a:spcBef>
                <a:spcPts val="0"/>
              </a:spcBef>
              <a:defRPr b="1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Contact Name (16pt)</a:t>
            </a:r>
          </a:p>
        </p:txBody>
      </p:sp>
      <p:sp>
        <p:nvSpPr>
          <p:cNvPr id="16" name="Textplatzhalt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389468" y="5573579"/>
            <a:ext cx="5058833" cy="29766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Contact Title (16pt)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53393" y="2950942"/>
            <a:ext cx="5865375" cy="592484"/>
          </a:xfrm>
        </p:spPr>
        <p:txBody>
          <a:bodyPr/>
          <a:lstStyle>
            <a:lvl1pPr>
              <a:defRPr sz="5332" b="1">
                <a:latin typeface="+mj-lt"/>
              </a:defRPr>
            </a:lvl1pPr>
            <a:lvl2pPr>
              <a:defRPr sz="5332" b="0">
                <a:latin typeface="Arial Black" panose="020B0A04020102020204" pitchFamily="34" charset="0"/>
              </a:defRPr>
            </a:lvl2pPr>
            <a:lvl3pPr>
              <a:defRPr sz="5332" b="0">
                <a:latin typeface="Arial Black" panose="020B0A04020102020204" pitchFamily="34" charset="0"/>
              </a:defRPr>
            </a:lvl3pPr>
            <a:lvl4pPr>
              <a:defRPr sz="5332" b="0">
                <a:latin typeface="Arial Black" panose="020B0A04020102020204" pitchFamily="34" charset="0"/>
              </a:defRPr>
            </a:lvl4pPr>
            <a:lvl5pPr>
              <a:defRPr sz="5332" b="0">
                <a:latin typeface="Arial Black" panose="020B0A04020102020204" pitchFamily="34" charset="0"/>
              </a:defRPr>
            </a:lvl5pPr>
          </a:lstStyle>
          <a:p>
            <a:pPr lvl="0"/>
            <a:r>
              <a:rPr lang="ru-RU" noProof="0" dirty="0"/>
              <a:t>Let’s</a:t>
            </a:r>
            <a:r>
              <a:rPr lang="ru-RU" dirty="0"/>
              <a:t> Talk</a:t>
            </a:r>
          </a:p>
        </p:txBody>
      </p:sp>
      <p:sp>
        <p:nvSpPr>
          <p:cNvPr id="6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89468" y="5858306"/>
            <a:ext cx="5058833" cy="29750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telephone</a:t>
            </a:r>
          </a:p>
        </p:txBody>
      </p:sp>
      <p:sp>
        <p:nvSpPr>
          <p:cNvPr id="7" name="Textplatzhalt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389468" y="6142872"/>
            <a:ext cx="5058833" cy="297508"/>
          </a:xfrm>
        </p:spPr>
        <p:txBody>
          <a:bodyPr anchor="b"/>
          <a:lstStyle>
            <a:lvl1pPr>
              <a:spcBef>
                <a:spcPts val="0"/>
              </a:spcBef>
              <a:defRPr b="0" baseline="0"/>
            </a:lvl1pPr>
            <a:lvl5pPr marL="954306" indent="0">
              <a:buNone/>
              <a:defRPr/>
            </a:lvl5pPr>
          </a:lstStyle>
          <a:p>
            <a:pPr lvl="0"/>
            <a:r>
              <a:rPr lang="ru-RU" dirty="0"/>
              <a:t>e-mail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33" y="6045865"/>
            <a:ext cx="2472000" cy="43929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10" name="Rectangle 9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0" name="Rectangle 39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38" name="Rectangle 37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34" name="Rectangle 33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28" name="Rectangle 27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6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3" name="Group 22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24" name="Rectangle 23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578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62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3">
            <a:extLst>
              <a:ext uri="{FF2B5EF4-FFF2-40B4-BE49-F238E27FC236}">
                <a16:creationId xmlns:a16="http://schemas.microsoft.com/office/drawing/2014/main" xmlns="" id="{53E0B131-36CD-4414-8234-40EDD9E7CD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1200" y="6379782"/>
            <a:ext cx="8023032" cy="238293"/>
          </a:xfrm>
        </p:spPr>
        <p:txBody>
          <a:bodyPr/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xmlns="" id="{8FD724FB-0E84-48B6-9A26-565234A1D6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90525" y="6379782"/>
            <a:ext cx="320676" cy="238293"/>
          </a:xfrm>
        </p:spPr>
        <p:txBody>
          <a:bodyPr/>
          <a:lstStyle/>
          <a:p>
            <a:fld id="{0E283272-C96A-4D50-B10F-0206D78EC13A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2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0019DF-37DF-4909-8A0B-0588E88C96FB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069584" y="5257800"/>
            <a:ext cx="2743200" cy="365125"/>
          </a:xfrm>
        </p:spPr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41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>
          <a:xfrm>
            <a:off x="4275667" y="6379782"/>
            <a:ext cx="1048803" cy="2382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FBD1789-28E3-4E5C-95C9-1A4A526DC9DA}" type="datetime1">
              <a:rPr lang="ru-RU"/>
              <a:pPr/>
              <a:t>04.12.2020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704FA31B-7EA9-4779-B860-573CE63D1F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7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9F4B-C050-406F-9526-55D8EF073EE3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22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EE7C-AF73-4391-87D5-14DCF48B2CF1}" type="datetime1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9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2BDF7-AC73-4DDF-8493-281189C79059}" type="datetime1">
              <a:rPr lang="ru-RU" smtClean="0"/>
              <a:t>04.12.2020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6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711BF-625F-4B73-8DF8-C48C36B3A340}" type="datetime1">
              <a:rPr lang="ru-RU" smtClean="0"/>
              <a:t>04.12.2020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6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5A4AB-EE74-4207-AAEF-02DB2CEB0F39}" type="datetime1">
              <a:rPr lang="ru-RU" smtClean="0"/>
              <a:t>04.12.2020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6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5FE9-2B8F-47C9-9474-E9DB687400F7}" type="datetime1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73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BC13-0D16-450C-8F44-88074E878E9D}" type="datetime1">
              <a:rPr lang="ru-RU" smtClean="0"/>
              <a:t>04.12.2020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8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706D5-CE9B-405A-8905-E2971295A937}" type="datetime1">
              <a:rPr lang="ru-RU" smtClean="0"/>
              <a:t>04.12.2020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D42C2-9CC4-4324-AC1B-3D1B3C09C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69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4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16"/>
            </p:custDataLst>
            <p:extLst/>
          </p:nvPr>
        </p:nvGraphicFramePr>
        <p:xfrm>
          <a:off x="2118" y="2118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platzhalter 7"/>
          <p:cNvSpPr>
            <a:spLocks noGrp="1"/>
          </p:cNvSpPr>
          <p:nvPr>
            <p:ph type="title"/>
          </p:nvPr>
        </p:nvSpPr>
        <p:spPr>
          <a:xfrm>
            <a:off x="388800" y="335897"/>
            <a:ext cx="11419200" cy="7877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Headline example (20pt), Lorem ipsum dolor sit amet, consectetur adipiscing elit ed ut perspiciatis unde omnis iste natus error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>
          <a:xfrm>
            <a:off x="390526" y="1508718"/>
            <a:ext cx="11418357" cy="44647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noProof="0" dirty="0"/>
              <a:t>Edit continuous text level 12pt to (16pt)</a:t>
            </a:r>
          </a:p>
          <a:p>
            <a:pPr lvl="1"/>
            <a:r>
              <a:rPr lang="ru-RU" noProof="0" dirty="0"/>
              <a:t>Second level</a:t>
            </a:r>
          </a:p>
          <a:p>
            <a:pPr lvl="2"/>
            <a:r>
              <a:rPr lang="ru-RU" noProof="0" dirty="0"/>
              <a:t>Third level</a:t>
            </a:r>
          </a:p>
          <a:p>
            <a:pPr lvl="3"/>
            <a:r>
              <a:rPr lang="ru-RU" noProof="0" dirty="0"/>
              <a:t>Fourth level</a:t>
            </a:r>
          </a:p>
          <a:p>
            <a:pPr lvl="4"/>
            <a:r>
              <a:rPr lang="ru-RU" noProof="0" dirty="0"/>
              <a:t>Fifth level</a:t>
            </a: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711200" y="6379782"/>
            <a:ext cx="8023032" cy="2382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defTabSz="609402"/>
            <a:r>
              <a:rPr lang="ru-RU" smtClean="0">
                <a:solidFill>
                  <a:srgbClr val="000000"/>
                </a:solidFill>
              </a:rPr>
              <a:t>Источник: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>
          <a:xfrm>
            <a:off x="390525" y="6379782"/>
            <a:ext cx="320676" cy="23829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pPr defTabSz="609402"/>
            <a:fld id="{0E283272-C96A-4D50-B10F-0206D78EC13A}" type="slidenum">
              <a:rPr lang="ru-RU" smtClean="0">
                <a:solidFill>
                  <a:srgbClr val="000000"/>
                </a:solidFill>
              </a:rPr>
              <a:pPr defTabSz="609402"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11564407" y="6551177"/>
            <a:ext cx="244477" cy="69829"/>
            <a:chOff x="8673305" y="4914900"/>
            <a:chExt cx="183358" cy="52388"/>
          </a:xfrm>
        </p:grpSpPr>
        <p:sp>
          <p:nvSpPr>
            <p:cNvPr id="5" name="Ellipse 4"/>
            <p:cNvSpPr/>
            <p:nvPr userDrawn="1"/>
          </p:nvSpPr>
          <p:spPr>
            <a:xfrm>
              <a:off x="8804275" y="4914900"/>
              <a:ext cx="52388" cy="523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4" name="Ellipse 13"/>
            <p:cNvSpPr/>
            <p:nvPr userDrawn="1"/>
          </p:nvSpPr>
          <p:spPr>
            <a:xfrm>
              <a:off x="8738790" y="4914900"/>
              <a:ext cx="52388" cy="523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673305" y="4914900"/>
              <a:ext cx="52388" cy="523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ru-RU" sz="2399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oup 52"/>
          <p:cNvGrpSpPr/>
          <p:nvPr userDrawn="1"/>
        </p:nvGrpSpPr>
        <p:grpSpPr>
          <a:xfrm>
            <a:off x="12293599" y="0"/>
            <a:ext cx="1917700" cy="6858000"/>
            <a:chOff x="9220199" y="0"/>
            <a:chExt cx="1438275" cy="5145088"/>
          </a:xfrm>
        </p:grpSpPr>
        <p:sp>
          <p:nvSpPr>
            <p:cNvPr id="2" name="Rectangle 1"/>
            <p:cNvSpPr/>
            <p:nvPr userDrawn="1"/>
          </p:nvSpPr>
          <p:spPr>
            <a:xfrm>
              <a:off x="9220199" y="0"/>
              <a:ext cx="1438275" cy="5145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endParaRPr lang="ru-RU" sz="2399">
                <a:solidFill>
                  <a:srgbClr val="FFFFFF"/>
                </a:solidFill>
              </a:endParaRPr>
            </a:p>
          </p:txBody>
        </p:sp>
        <p:sp>
          <p:nvSpPr>
            <p:cNvPr id="3" name="Rectangle 2"/>
            <p:cNvSpPr/>
            <p:nvPr userDrawn="1"/>
          </p:nvSpPr>
          <p:spPr>
            <a:xfrm>
              <a:off x="9278604" y="80549"/>
              <a:ext cx="1321463" cy="3429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 anchorCtr="0">
              <a:noAutofit/>
            </a:bodyPr>
            <a:lstStyle/>
            <a:p>
              <a:pPr algn="ctr" defTabSz="609402"/>
              <a:r>
                <a:rPr lang="en-US" sz="1599" b="1" dirty="0" smtClean="0">
                  <a:solidFill>
                    <a:srgbClr val="000000"/>
                  </a:solidFill>
                </a:rPr>
                <a:t>RGB colors</a:t>
              </a:r>
              <a:endParaRPr lang="ru-RU" sz="1599" b="1" dirty="0">
                <a:solidFill>
                  <a:srgbClr val="000000"/>
                </a:solidFill>
              </a:endParaRPr>
            </a:p>
          </p:txBody>
        </p:sp>
        <p:grpSp>
          <p:nvGrpSpPr>
            <p:cNvPr id="52" name="Group 51"/>
            <p:cNvGrpSpPr/>
            <p:nvPr userDrawn="1"/>
          </p:nvGrpSpPr>
          <p:grpSpPr>
            <a:xfrm>
              <a:off x="9258894" y="635301"/>
              <a:ext cx="1360884" cy="415324"/>
              <a:chOff x="9258894" y="382056"/>
              <a:chExt cx="1360884" cy="415324"/>
            </a:xfrm>
          </p:grpSpPr>
          <p:sp>
            <p:nvSpPr>
              <p:cNvPr id="4" name="Rectangle 3"/>
              <p:cNvSpPr/>
              <p:nvPr userDrawn="1"/>
            </p:nvSpPr>
            <p:spPr>
              <a:xfrm>
                <a:off x="9258894" y="382056"/>
                <a:ext cx="657225" cy="4153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040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185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Rectangle 15"/>
              <p:cNvSpPr/>
              <p:nvPr userDrawn="1"/>
            </p:nvSpPr>
            <p:spPr>
              <a:xfrm>
                <a:off x="9962553" y="382056"/>
                <a:ext cx="657225" cy="4153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208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213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" name="Group 50"/>
            <p:cNvGrpSpPr/>
            <p:nvPr userDrawn="1"/>
          </p:nvGrpSpPr>
          <p:grpSpPr>
            <a:xfrm>
              <a:off x="9258894" y="1113435"/>
              <a:ext cx="1360884" cy="415324"/>
              <a:chOff x="9258894" y="842963"/>
              <a:chExt cx="1360884" cy="415324"/>
            </a:xfrm>
          </p:grpSpPr>
          <p:sp>
            <p:nvSpPr>
              <p:cNvPr id="21" name="Rectangle 20"/>
              <p:cNvSpPr/>
              <p:nvPr userDrawn="1"/>
            </p:nvSpPr>
            <p:spPr>
              <a:xfrm>
                <a:off x="9258894" y="842963"/>
                <a:ext cx="657225" cy="41532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115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025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/>
              <p:cNvSpPr/>
              <p:nvPr userDrawn="1"/>
            </p:nvSpPr>
            <p:spPr>
              <a:xfrm>
                <a:off x="9962553" y="842963"/>
                <a:ext cx="657225" cy="4153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244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 userDrawn="1"/>
          </p:nvGrpSpPr>
          <p:grpSpPr>
            <a:xfrm>
              <a:off x="9258894" y="1591569"/>
              <a:ext cx="1360884" cy="415324"/>
              <a:chOff x="9258894" y="1303870"/>
              <a:chExt cx="1360884" cy="415324"/>
            </a:xfrm>
          </p:grpSpPr>
          <p:sp>
            <p:nvSpPr>
              <p:cNvPr id="23" name="Rectangle 22"/>
              <p:cNvSpPr/>
              <p:nvPr userDrawn="1"/>
            </p:nvSpPr>
            <p:spPr>
              <a:xfrm>
                <a:off x="9258894" y="1303870"/>
                <a:ext cx="657225" cy="415324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229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23"/>
              <p:cNvSpPr/>
              <p:nvPr userDrawn="1"/>
            </p:nvSpPr>
            <p:spPr>
              <a:xfrm>
                <a:off x="9962553" y="1303870"/>
                <a:ext cx="657225" cy="41532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250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9" name="Group 48"/>
            <p:cNvGrpSpPr/>
            <p:nvPr userDrawn="1"/>
          </p:nvGrpSpPr>
          <p:grpSpPr>
            <a:xfrm>
              <a:off x="9258894" y="2069703"/>
              <a:ext cx="1360884" cy="415324"/>
              <a:chOff x="9258894" y="1759330"/>
              <a:chExt cx="1360884" cy="415324"/>
            </a:xfrm>
          </p:grpSpPr>
          <p:sp>
            <p:nvSpPr>
              <p:cNvPr id="25" name="Rectangle 24"/>
              <p:cNvSpPr/>
              <p:nvPr userDrawn="1"/>
            </p:nvSpPr>
            <p:spPr>
              <a:xfrm>
                <a:off x="9258894" y="1759330"/>
                <a:ext cx="657225" cy="41532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068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065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137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>
              <a:xfrm>
                <a:off x="9962553" y="1759330"/>
                <a:ext cx="657225" cy="41532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214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213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235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8" name="Group 47"/>
            <p:cNvGrpSpPr/>
            <p:nvPr userDrawn="1"/>
          </p:nvGrpSpPr>
          <p:grpSpPr>
            <a:xfrm>
              <a:off x="9258894" y="2547837"/>
              <a:ext cx="1360884" cy="415324"/>
              <a:chOff x="9258894" y="2220306"/>
              <a:chExt cx="1360884" cy="415324"/>
            </a:xfrm>
          </p:grpSpPr>
          <p:sp>
            <p:nvSpPr>
              <p:cNvPr id="27" name="Rectangle 26"/>
              <p:cNvSpPr/>
              <p:nvPr userDrawn="1"/>
            </p:nvSpPr>
            <p:spPr>
              <a:xfrm>
                <a:off x="9258894" y="2220306"/>
                <a:ext cx="657225" cy="41532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023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7"/>
              <p:cNvSpPr/>
              <p:nvPr userDrawn="1"/>
            </p:nvSpPr>
            <p:spPr>
              <a:xfrm>
                <a:off x="9962553" y="2220306"/>
                <a:ext cx="657225" cy="4153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237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209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7" name="Group 46"/>
            <p:cNvGrpSpPr/>
            <p:nvPr userDrawn="1"/>
          </p:nvGrpSpPr>
          <p:grpSpPr>
            <a:xfrm>
              <a:off x="9258894" y="3025971"/>
              <a:ext cx="1360884" cy="415324"/>
              <a:chOff x="9258894" y="2681282"/>
              <a:chExt cx="1360884" cy="415324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9258894" y="2681282"/>
                <a:ext cx="657225" cy="41532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235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090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064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9962553" y="2681282"/>
                <a:ext cx="657225" cy="41532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251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222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Group 45"/>
            <p:cNvGrpSpPr/>
            <p:nvPr userDrawn="1"/>
          </p:nvGrpSpPr>
          <p:grpSpPr>
            <a:xfrm>
              <a:off x="9258894" y="3504105"/>
              <a:ext cx="1360884" cy="415324"/>
              <a:chOff x="9258894" y="3142258"/>
              <a:chExt cx="1360884" cy="415324"/>
            </a:xfrm>
          </p:grpSpPr>
          <p:sp>
            <p:nvSpPr>
              <p:cNvPr id="37" name="Rectangle 36"/>
              <p:cNvSpPr/>
              <p:nvPr userDrawn="1"/>
            </p:nvSpPr>
            <p:spPr>
              <a:xfrm>
                <a:off x="9258894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242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242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7"/>
              <p:cNvSpPr/>
              <p:nvPr userDrawn="1"/>
            </p:nvSpPr>
            <p:spPr>
              <a:xfrm>
                <a:off x="9962553" y="3142258"/>
                <a:ext cx="657225" cy="4153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217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217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Group 44"/>
            <p:cNvGrpSpPr/>
            <p:nvPr userDrawn="1"/>
          </p:nvGrpSpPr>
          <p:grpSpPr>
            <a:xfrm>
              <a:off x="9258894" y="3982239"/>
              <a:ext cx="1360884" cy="415324"/>
              <a:chOff x="9258894" y="3603234"/>
              <a:chExt cx="1360884" cy="415324"/>
            </a:xfrm>
          </p:grpSpPr>
          <p:sp>
            <p:nvSpPr>
              <p:cNvPr id="39" name="Rectangle 38"/>
              <p:cNvSpPr/>
              <p:nvPr userDrawn="1"/>
            </p:nvSpPr>
            <p:spPr>
              <a:xfrm>
                <a:off x="9258894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R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G 191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000000"/>
                    </a:solidFill>
                  </a:rPr>
                  <a:t>B 191</a:t>
                </a:r>
                <a:endParaRPr lang="ru-RU" sz="1066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9"/>
              <p:cNvSpPr/>
              <p:nvPr userDrawn="1"/>
            </p:nvSpPr>
            <p:spPr>
              <a:xfrm>
                <a:off x="9962553" y="3603234"/>
                <a:ext cx="657225" cy="41532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166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166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>
            <a:xfrm>
              <a:off x="9258894" y="4460376"/>
              <a:ext cx="1360884" cy="415324"/>
              <a:chOff x="9258894" y="4064210"/>
              <a:chExt cx="1360884" cy="415324"/>
            </a:xfrm>
          </p:grpSpPr>
          <p:sp>
            <p:nvSpPr>
              <p:cNvPr id="42" name="Rectangle 41"/>
              <p:cNvSpPr/>
              <p:nvPr userDrawn="1"/>
            </p:nvSpPr>
            <p:spPr>
              <a:xfrm>
                <a:off x="9258894" y="4064210"/>
                <a:ext cx="657225" cy="41532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127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127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>
              <a:xfrm>
                <a:off x="9962553" y="4064210"/>
                <a:ext cx="657225" cy="4153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36000" rIns="72000" bIns="36000" rtlCol="0" anchor="ctr" anchorCtr="0">
                <a:noAutofit/>
              </a:bodyPr>
              <a:lstStyle/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R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G 000</a:t>
                </a:r>
              </a:p>
              <a:p>
                <a:pPr algn="ctr" defTabSz="609402"/>
                <a:r>
                  <a:rPr lang="en-US" sz="1066" dirty="0" smtClean="0">
                    <a:solidFill>
                      <a:srgbClr val="FFFFFF"/>
                    </a:solidFill>
                  </a:rPr>
                  <a:t>B 000</a:t>
                </a:r>
                <a:endParaRPr lang="ru-RU" sz="1066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39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7" r:id="rId12"/>
    <p:sldLayoutId id="214748367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103" rtl="0" eaLnBrk="1" latinLnBrk="0" hangingPunct="1">
        <a:lnSpc>
          <a:spcPct val="95000"/>
        </a:lnSpc>
        <a:spcBef>
          <a:spcPct val="0"/>
        </a:spcBef>
        <a:buNone/>
        <a:defRPr sz="266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03" rtl="0" eaLnBrk="1" latinLnBrk="0" hangingPunct="1">
        <a:lnSpc>
          <a:spcPct val="90000"/>
        </a:lnSpc>
        <a:spcBef>
          <a:spcPts val="1000"/>
        </a:spcBef>
        <a:buFontTx/>
        <a:buNone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80328" indent="-243338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717317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954307" indent="-236990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1197644" indent="-243338" algn="l" defTabSz="91410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">
          <p15:clr>
            <a:srgbClr val="F26B43"/>
          </p15:clr>
        </p15:guide>
        <p15:guide id="2" pos="5579">
          <p15:clr>
            <a:srgbClr val="F26B43"/>
          </p15:clr>
        </p15:guide>
        <p15:guide id="3" orient="horz" pos="182">
          <p15:clr>
            <a:srgbClr val="F26B43"/>
          </p15:clr>
        </p15:guide>
        <p15:guide id="4" orient="horz" pos="3127">
          <p15:clr>
            <a:srgbClr val="F26B43"/>
          </p15:clr>
        </p15:guide>
        <p15:guide id="5" orient="horz" pos="3015">
          <p15:clr>
            <a:srgbClr val="F26B43"/>
          </p15:clr>
        </p15:guide>
        <p15:guide id="6" orient="horz" pos="2823">
          <p15:clr>
            <a:srgbClr val="F26B43"/>
          </p15:clr>
        </p15:guide>
        <p15:guide id="7" orient="horz" pos="532">
          <p15:clr>
            <a:srgbClr val="F26B43"/>
          </p15:clr>
        </p15:guide>
        <p15:guide id="8" orient="horz" pos="713">
          <p15:clr>
            <a:srgbClr val="F26B43"/>
          </p15:clr>
        </p15:guide>
        <p15:guide id="9" pos="1905">
          <p15:clr>
            <a:srgbClr val="F26B43"/>
          </p15:clr>
        </p15:guide>
        <p15:guide id="10" pos="2020">
          <p15:clr>
            <a:srgbClr val="F26B43"/>
          </p15:clr>
        </p15:guide>
        <p15:guide id="11" pos="3736">
          <p15:clr>
            <a:srgbClr val="F26B43"/>
          </p15:clr>
        </p15:guide>
        <p15:guide id="12" pos="3862">
          <p15:clr>
            <a:srgbClr val="F26B43"/>
          </p15:clr>
        </p15:guide>
        <p15:guide id="13" pos="2822">
          <p15:clr>
            <a:srgbClr val="F26B43"/>
          </p15:clr>
        </p15:guide>
        <p15:guide id="14" pos="2938">
          <p15:clr>
            <a:srgbClr val="F26B43"/>
          </p15:clr>
        </p15:guide>
        <p15:guide id="15" pos="988">
          <p15:clr>
            <a:srgbClr val="F26B43"/>
          </p15:clr>
        </p15:guide>
        <p15:guide id="16" pos="1098">
          <p15:clr>
            <a:srgbClr val="F26B43"/>
          </p15:clr>
        </p15:guide>
        <p15:guide id="17" pos="4770">
          <p15:clr>
            <a:srgbClr val="F26B43"/>
          </p15:clr>
        </p15:guide>
        <p15:guide id="18" pos="4662">
          <p15:clr>
            <a:srgbClr val="F26B43"/>
          </p15:clr>
        </p15:guide>
        <p15:guide id="19" orient="horz" pos="177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/>
          <p:cNvSpPr txBox="1">
            <a:spLocks/>
          </p:cNvSpPr>
          <p:nvPr/>
        </p:nvSpPr>
        <p:spPr>
          <a:xfrm>
            <a:off x="511174" y="2679186"/>
            <a:ext cx="11330214" cy="1897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«Организация Центра внедрения цифровых </a:t>
            </a:r>
            <a:r>
              <a:rPr lang="ru-RU" sz="2000" dirty="0">
                <a:latin typeface="Arial Black" panose="020B0A04020102020204" pitchFamily="34" charset="0"/>
              </a:rPr>
              <a:t>сервисов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для корпоративных клиентов Саратовского </a:t>
            </a:r>
            <a:r>
              <a:rPr lang="ru-RU" sz="2000" dirty="0">
                <a:latin typeface="Arial Black" panose="020B0A04020102020204" pitchFamily="34" charset="0"/>
              </a:rPr>
              <a:t>регионального отделения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Поволжского филиала ПАО </a:t>
            </a:r>
            <a:r>
              <a:rPr lang="ru-RU" sz="2000" dirty="0">
                <a:latin typeface="Arial Black" panose="020B0A04020102020204" pitchFamily="34" charset="0"/>
              </a:rPr>
              <a:t>«МегаФон»</a:t>
            </a:r>
            <a:endParaRPr lang="ru-RU" sz="2000" dirty="0" smtClean="0">
              <a:latin typeface="Arial Black" panose="020B0A040201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10800000">
            <a:off x="511175" y="692150"/>
            <a:ext cx="3799609" cy="1188244"/>
            <a:chOff x="11032332" y="870068"/>
            <a:chExt cx="895040" cy="283368"/>
          </a:xfrm>
        </p:grpSpPr>
        <p:sp>
          <p:nvSpPr>
            <p:cNvPr id="7" name="Овал 6"/>
            <p:cNvSpPr/>
            <p:nvPr/>
          </p:nvSpPr>
          <p:spPr>
            <a:xfrm>
              <a:off x="11032332" y="870068"/>
              <a:ext cx="283368" cy="283368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11644004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31982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11338168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68" y="5948026"/>
            <a:ext cx="2312861" cy="73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344" y="4253492"/>
            <a:ext cx="10857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Автор проекта: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Башкевич Андрей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Витальевич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Научные руководители: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Корсаков Юрий Александрович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философских наук,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</a:t>
            </a: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Кондратов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Дмитрий Вячеславович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Доктор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физико-математических наук, заведующий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кафедрой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/>
          <p:cNvSpPr txBox="1">
            <a:spLocks/>
          </p:cNvSpPr>
          <p:nvPr/>
        </p:nvSpPr>
        <p:spPr>
          <a:xfrm>
            <a:off x="579684" y="384714"/>
            <a:ext cx="11754206" cy="6952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Проблема</a:t>
            </a:r>
            <a:r>
              <a:rPr lang="en-US" sz="3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ru-RU" sz="3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развития цифровых проектов </a:t>
            </a:r>
            <a:endParaRPr lang="ru-RU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8487" y="1335038"/>
            <a:ext cx="5140146" cy="491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Вызов у Клиента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Наличие потребности в модернизации бизнеса и внедрении цифровых решений.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Проблема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выбора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Решения.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Риск реализации/ Опыт «0».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Отсутствие инвестиции.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Квалификация персонала.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8940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77324" y="1041023"/>
            <a:ext cx="5543569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Ответ МегаФона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Портфель Лучших цифровых продуктов на рынке. 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Пилотирование и внедрение.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/ Инвестиции.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Квалифицированный персонал.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Проверка 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решении на </a:t>
            </a: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практике.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Рейтинг Подрядчиков.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Сервисная модель.</a:t>
            </a: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4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458" y="608432"/>
            <a:ext cx="10867869" cy="766398"/>
          </a:xfrm>
        </p:spPr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Освоение нового рынка</a:t>
            </a:r>
            <a:endParaRPr lang="ru-RU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4459" y="1499016"/>
            <a:ext cx="11122701" cy="472190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Цель работы – повышение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конкурентоспособности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«МегаФон»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путем создания системы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продаж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интеграционных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услуг (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ИКТ-решений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цифровых сервисов)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основе Центра внедрения цифровых решений для корпоративных клиентов Саратовского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регионального отделения Поволжского филиала ПАО «МегаФон».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11</a:t>
            </a:fld>
            <a:endParaRPr lang="ru-RU"/>
          </a:p>
        </p:txBody>
      </p:sp>
      <p:sp>
        <p:nvSpPr>
          <p:cNvPr id="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1200" y="6379782"/>
            <a:ext cx="8023032" cy="23829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2319" y="3476296"/>
            <a:ext cx="2607441" cy="1371600"/>
          </a:xfrm>
          <a:prstGeom prst="rect">
            <a:avLst/>
          </a:prstGeom>
          <a:solidFill>
            <a:srgbClr val="8AF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МегаФона как игрока на рынке Интеграционных услуг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31900" y="4847896"/>
            <a:ext cx="2607441" cy="1371600"/>
          </a:xfrm>
          <a:prstGeom prst="rect">
            <a:avLst/>
          </a:prstGeom>
          <a:solidFill>
            <a:srgbClr val="8AF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выручка в сегменте В2Х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481" y="3524909"/>
            <a:ext cx="2607441" cy="1371600"/>
          </a:xfrm>
          <a:prstGeom prst="rect">
            <a:avLst/>
          </a:prstGeom>
          <a:solidFill>
            <a:srgbClr val="8AF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партнерства с Поставщиками и возможности для МегаФона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83202" y="4847896"/>
            <a:ext cx="2607441" cy="1371600"/>
          </a:xfrm>
          <a:prstGeom prst="rect">
            <a:avLst/>
          </a:prstGeom>
          <a:solidFill>
            <a:srgbClr val="8AF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Клиентов и создание у них условий для внедрения цифровых сервисов </a:t>
            </a:r>
          </a:p>
        </p:txBody>
      </p:sp>
    </p:spTree>
    <p:extLst>
      <p:ext uri="{BB962C8B-B14F-4D97-AF65-F5344CB8AC3E}">
        <p14:creationId xmlns:p14="http://schemas.microsoft.com/office/powerpoint/2010/main" val="32531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4458" y="608432"/>
            <a:ext cx="10867869" cy="766398"/>
          </a:xfrm>
        </p:spPr>
        <p:txBody>
          <a:bodyPr/>
          <a:lstStyle/>
          <a:p>
            <a:r>
              <a:rPr lang="ru-RU" sz="4000" dirty="0">
                <a:solidFill>
                  <a:schemeClr val="accent2"/>
                </a:solidFill>
                <a:latin typeface="Arial Black" panose="020B0A04020102020204" pitchFamily="34" charset="0"/>
              </a:rPr>
              <a:t>Матрица власти/интересов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4459" y="1499016"/>
            <a:ext cx="11122701" cy="472190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 smtClean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256168"/>
              </p:ext>
            </p:extLst>
          </p:nvPr>
        </p:nvGraphicFramePr>
        <p:xfrm>
          <a:off x="618278" y="1631552"/>
          <a:ext cx="11280228" cy="4038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2979"/>
                <a:gridCol w="5967249"/>
              </a:tblGrid>
              <a:tr h="2169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уровень власти,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заинтересованности: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Руководители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Клиентов государственного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сегмента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уровень власти,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заинтересованности: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Руководители крупных корпоративных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Клиентов; 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103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«МегаФон» Акционеры </a:t>
                      </a: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топ-менеджмент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8691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уровень власти, 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заинтересованности: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государственных </a:t>
                      </a:r>
                      <a:r>
                        <a:rPr lang="ru-RU" sz="20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Клиентов;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Сотрудники корпоративных Клиентов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уровень заинтересованности, низкий уровень власти: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Министерство цифрового развития и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связи,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ПАО «МегаФон» 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Руководство и сотрудники 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5872899" y="1631552"/>
            <a:ext cx="25730" cy="4537706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12" idx="1"/>
            <a:endCxn id="12" idx="3"/>
          </p:cNvCxnSpPr>
          <p:nvPr/>
        </p:nvCxnSpPr>
        <p:spPr>
          <a:xfrm>
            <a:off x="618278" y="3650852"/>
            <a:ext cx="11280228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0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4118" y="297904"/>
            <a:ext cx="9144000" cy="796378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SWOT-</a:t>
            </a:r>
            <a:r>
              <a:rPr lang="ru-RU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анализ</a:t>
            </a:r>
            <a:endParaRPr lang="ru-RU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4656" y="1094283"/>
            <a:ext cx="11002780" cy="49167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13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1607"/>
              </p:ext>
            </p:extLst>
          </p:nvPr>
        </p:nvGraphicFramePr>
        <p:xfrm>
          <a:off x="344774" y="1094282"/>
          <a:ext cx="11361123" cy="5196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6933"/>
                <a:gridCol w="4055872"/>
                <a:gridCol w="3878318"/>
              </a:tblGrid>
              <a:tr h="15227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</a:t>
                      </a:r>
                      <a:r>
                        <a:rPr lang="ru-RU" sz="11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МегаФон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Рынок ИКТ и цифровых сервисов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– возможности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связи; 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 решений от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Партнеров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числа потребителей интернета за счет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интернета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вещей;</a:t>
                      </a:r>
                    </a:p>
                    <a:p>
                      <a:pPr marL="17145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потребления интернета за счет онлайн сервисов;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рынки сбыта + география (страны СНГ);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– угрозы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потребления классических услуг связи (голос, смс);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доходов абонентов, снижение бюджетов на связь;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качества сети конкурентов за счет опережающих инвестиции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Конкуренция со стороны альтернативных сервисов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Государственное</a:t>
                      </a:r>
                      <a:r>
                        <a:rPr lang="ru-RU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регулирование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 anchor="ctr"/>
                </a:tc>
              </a:tr>
              <a:tr h="1995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– сильные стороны: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профессиональная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команда; 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крупнейшая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сеть связи с высоким качеством покрытия;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бренд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высокой степенью доверия Клиентов;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широкая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линейка дополнительных сервисов для всех сегментов рынка;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для модернизации и развития сети;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возможностей 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ГК «ИКС Холдинг»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продуктов и сервисов;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 – использование сильных сторон: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Предложение продуктов и сервисов для Клиентов на базе новых технологий;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Расширение набора услуг для бизнес-рынка за счет решений от ИКС-холдинга;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Внедрение уникальных услуг, отсутствующих у конкурентов;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Расширение каналов обслуживания потребителей, за счет внедрения технологий;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точек продаж услуг за счет внедрения саморегистрации абонентов.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сокращение влияния угроз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9875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Расширение услуг и сервисов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технологий. 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9875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качества сети за счет опережающих инвестиций в инфраструктуру.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9875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собственных сервисов Оператора для покрытия возникающих потребностей, (мессенджеров,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видеочатов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других).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9875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Продажа оборудования для использования М2М решений Оператора.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9875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Переговоры с производителями по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кастомизации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оборудования под 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ESIM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</a:tr>
              <a:tr h="1173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– слабые стороны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политика;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аварийность отдельных сервисов (партнерских платформ);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бюрократизация бизнес-процессов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низкий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аппетит к риску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возможности отрасли.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наполнение тарифов новыми цифровыми сервисами;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выход на новые рынки СНГ с целью расширения присутствия компании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предложение оборудования с интеграцией М2М симкарт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 сокращение влияния угроз за счет внутренних резервов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эффективное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инфраструктуры (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совмест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операторами, сдача в аренду для размещения иного оборудования) 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глубокая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интеграция и резервирование для снижения риска аварий партнерских сервисов</a:t>
                      </a: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Интеграция</a:t>
                      </a:r>
                      <a:r>
                        <a:rPr lang="ru-RU" sz="1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Продуктов в систему управления Сети</a:t>
                      </a:r>
                      <a:endParaRPr lang="ru-RU" sz="11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344" marR="6734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8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8923"/>
            <a:ext cx="9144000" cy="416877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2"/>
                </a:solidFill>
              </a:rPr>
              <a:t>Задачи и этапы проекта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11460480" cy="1655762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Подготовительный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этап.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Создать и обеспечить работу новой организационной структуры РО «Центра внедрения цифровых решений для корпоративных клиентов»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кадровыми, материально-техническими, информационно-коммуникативными ресурсами.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Рабочий этап.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Организовать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систему продаж продуктов в рамках Центра.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Организовать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работу не менее 3-х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коммуникационных площадок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рамках Центра: 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Площадка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демонстрации технологических решений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(на базе ИТК-решений и цифровых сервисов) для Заказчиков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Площадка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обмена опытом по внедрению цифровых технологии среди действующих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Клиентов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Площадка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обучения персонала действующих и потенциальных Клиентов работе 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цифровыми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сервисами и технологиями.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Организовать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работу по внедрению, мониторингу и консультированию в вопросах эксплуатации одобренных Клиентами ИКТ-решений и цифровых сервисов.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Провести анализ деятельности Центра, оценить эффективность и представить публичный отчет по проекту. 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02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1524" y="688811"/>
            <a:ext cx="9144000" cy="146761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План-график проекта</a:t>
            </a:r>
            <a:endParaRPr lang="ru-RU" sz="40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6572" y="1139417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2293"/>
              </p:ext>
            </p:extLst>
          </p:nvPr>
        </p:nvGraphicFramePr>
        <p:xfrm>
          <a:off x="609599" y="835574"/>
          <a:ext cx="10978056" cy="487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1517"/>
                <a:gridCol w="2192511"/>
                <a:gridCol w="1404743"/>
                <a:gridCol w="1399285"/>
              </a:tblGrid>
              <a:tr h="4087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 проекта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конец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311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 инициативной группы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11.01.2021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18.01.2021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4661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Презентация проекта ведущим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стейкхолдерам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(Руководство Поволжский филиал)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19.01.2021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22.01.2021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596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РГ для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 Проекта на базе РО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23.01.2021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29.01.2021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50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пакета ВНД по деятельности Центра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01.02.2021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22.02.2021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603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Подбор персонала по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новым штатным 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единицам Центра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01.02.2021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22.02.2021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304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рабочих мест по штатным сотрудникам Центра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22.02.2021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26.02.2021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246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Формирования плана работы Центра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01.03.2021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31.03.2021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5125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портфеля продуктов Партнеров на базе ИКТ-решений и цифровых сервисов для презентации и демонстрации</a:t>
                      </a:r>
                      <a:endParaRPr lang="ru-RU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02.03.2021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12.03.2021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408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Разработка, адаптация материалов по ИКТ-решениям для Презентации Клиентам Центра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15.03.2021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29.03.2021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284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презентации и встреч с Клиентами (по графику)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30.03.2021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31.05.2021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4084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воронки продаж сделок по ИКТ-решениям и цифровым </a:t>
                      </a: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сервисам / Заключение сделок с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Клиентами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30.03.2021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01.07.2021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  <a:tr h="766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</a:t>
                      </a:r>
                      <a:r>
                        <a:rPr lang="ru-RU" sz="14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 решения  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даты согласования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Технического задания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710" marR="37710" marT="0" marB="0" anchor="ctr"/>
                </a:tc>
              </a:tr>
            </a:tbl>
          </a:graphicData>
        </a:graphic>
      </p:graphicFrame>
      <p:sp>
        <p:nvSpPr>
          <p:cNvPr id="7" name="Подзаголовок 2"/>
          <p:cNvSpPr txBox="1">
            <a:spLocks/>
          </p:cNvSpPr>
          <p:nvPr/>
        </p:nvSpPr>
        <p:spPr>
          <a:xfrm>
            <a:off x="609599" y="5714025"/>
            <a:ext cx="11407074" cy="8941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ctr" defTabSz="91410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время реализации проекта – 6 мес.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на регулярные сделки – с 01 июля 2021 г. 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86791"/>
            <a:ext cx="9144000" cy="462071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РИСКИ ПРОЕКТА / УПРАВЛЕНИЕ</a:t>
            </a:r>
            <a:endParaRPr lang="ru-RU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5572" y="985345"/>
            <a:ext cx="9832428" cy="46375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16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508407"/>
              </p:ext>
            </p:extLst>
          </p:nvPr>
        </p:nvGraphicFramePr>
        <p:xfrm>
          <a:off x="835572" y="910222"/>
          <a:ext cx="10778251" cy="48485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9876"/>
                <a:gridCol w="5100804"/>
                <a:gridCol w="3297571"/>
              </a:tblGrid>
              <a:tr h="428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Возможные риски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 anchor="b"/>
                </a:tc>
              </a:tr>
              <a:tr h="5586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Организационные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Неэффективная коммуникация среди участников Проекта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процедур согласования</a:t>
                      </a:r>
                    </a:p>
                    <a:p>
                      <a:pPr marL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системы коммуникации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690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Управленческие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Несоблюдение сроков реализации проекта;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Различный уровень управленческой подготовки и мотивации членов проектной и локальных проектных групп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 хода реализации проекта и гибкое планирование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575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Недостаточный уровень квалификации участников Проекта Компании и Клиента;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201295" algn="l"/>
                        </a:tabLs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Изменения требований к знаниям и навыкам;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Подбор и развитие персонала в проект,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5295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Инвестиционные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Недостаточность </a:t>
                      </a: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инвестиций;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11125" algn="l"/>
                        </a:tabLs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достижение параметров окупаемости проекта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Оценка инвестиций в несколько сценариев, работа с затратами в период реализации проекта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532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Интересов участников проекта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Возникновение противоречий между участниками проекта, различные мнения по оценке результатов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Единая шкала оценки проекта, регламент взаимодействия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неверная оценка способа решения задачи Клиента с использованием ИКТ-решения;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дополнительных экспертов для оценки способа решения задачи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3678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Внедренческие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технологии внедрения либо проведения СМР при реализации ИКТ проекта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Технологический контроль этапов проекта 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  <a:tr h="575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Контрактные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нарушение условии контрактов по реализуемым Проектам, переносы сроков поставок, отказ от согласованных условий (финансовых, ценовых, временных).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Подробная оценка подрядчика-поставщика по проекту.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3468" marR="43468" marT="0" marB="0"/>
                </a:tc>
              </a:tr>
            </a:tbl>
          </a:graphicData>
        </a:graphic>
      </p:graphicFrame>
      <p:sp>
        <p:nvSpPr>
          <p:cNvPr id="8" name="Подзаголовок 2"/>
          <p:cNvSpPr txBox="1">
            <a:spLocks/>
          </p:cNvSpPr>
          <p:nvPr/>
        </p:nvSpPr>
        <p:spPr>
          <a:xfrm>
            <a:off x="916323" y="5805826"/>
            <a:ext cx="11275677" cy="5739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ctr" defTabSz="91410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Снизить риски Проекта позволит привлечение Персонала с квалификацией Эксперт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86791"/>
            <a:ext cx="9144000" cy="462071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Бюджет проекта</a:t>
            </a:r>
            <a:endParaRPr lang="ru-RU" sz="40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55833"/>
            <a:ext cx="9144000" cy="42670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17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154139"/>
              </p:ext>
            </p:extLst>
          </p:nvPr>
        </p:nvGraphicFramePr>
        <p:xfrm>
          <a:off x="980388" y="980388"/>
          <a:ext cx="10416617" cy="5033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7779"/>
                <a:gridCol w="4709907"/>
                <a:gridCol w="1686046"/>
                <a:gridCol w="1605760"/>
                <a:gridCol w="1677125"/>
              </a:tblGrid>
              <a:tr h="781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№,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 расходов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Расходы всего, тыс. руб.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 </a:t>
                      </a:r>
                      <a:r>
                        <a:rPr lang="ru-RU" sz="1200" dirty="0" err="1">
                          <a:effectLst/>
                        </a:rPr>
                        <a:t>внутр</a:t>
                      </a:r>
                      <a:r>
                        <a:rPr lang="ru-RU" sz="1200" dirty="0">
                          <a:effectLst/>
                        </a:rPr>
                        <a:t> резервы, тыс. руб.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Факт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расходы, тыс. руб.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4116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ФОТ с </a:t>
                      </a:r>
                      <a:r>
                        <a:rPr lang="ru-RU" sz="1200" dirty="0">
                          <a:effectLst/>
                        </a:rPr>
                        <a:t>начислениями </a:t>
                      </a:r>
                      <a:r>
                        <a:rPr lang="ru-RU" sz="1200" dirty="0" smtClean="0">
                          <a:effectLst/>
                        </a:rPr>
                        <a:t>по </a:t>
                      </a:r>
                      <a:r>
                        <a:rPr lang="ru-RU" sz="1200" dirty="0">
                          <a:effectLst/>
                        </a:rPr>
                        <a:t>вводимым 2 штатным единицам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2 100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Организация 2 рабочих мест </a:t>
                      </a:r>
                      <a:r>
                        <a:rPr lang="ru-RU" sz="1200" dirty="0" smtClean="0">
                          <a:effectLst/>
                        </a:rPr>
                        <a:t>(офисная</a:t>
                      </a:r>
                      <a:r>
                        <a:rPr lang="ru-RU" sz="1200" baseline="0" dirty="0" smtClean="0">
                          <a:effectLst/>
                        </a:rPr>
                        <a:t> техника, мебель)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Оборудования для презентаций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350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Связь и </a:t>
                      </a:r>
                      <a:r>
                        <a:rPr lang="ru-RU" sz="1200" dirty="0" smtClean="0">
                          <a:effectLst/>
                        </a:rPr>
                        <a:t>коммуникации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Офисные расходы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7169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Расходы на проведение презентации/оплату выступлений на внешних площадках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Командировочные расходы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7169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Оплата услуг приглашённых спикеров и экспертов (для обучающих мероприятий)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3584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Инвестиционный  </a:t>
                      </a:r>
                      <a:r>
                        <a:rPr lang="ru-RU" sz="1200" dirty="0">
                          <a:effectLst/>
                        </a:rPr>
                        <a:t>фонд на пилотирование </a:t>
                      </a:r>
                      <a:r>
                        <a:rPr lang="ru-RU" sz="1200" dirty="0" smtClean="0">
                          <a:effectLst/>
                        </a:rPr>
                        <a:t>проектов*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  <a:tr h="2557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5 568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4 938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3" marR="68573" marT="0" marB="0" anchor="ctr"/>
                </a:tc>
              </a:tr>
            </a:tbl>
          </a:graphicData>
        </a:graphic>
      </p:graphicFrame>
      <p:sp>
        <p:nvSpPr>
          <p:cNvPr id="12" name="Подзаголовок 2"/>
          <p:cNvSpPr txBox="1">
            <a:spLocks/>
          </p:cNvSpPr>
          <p:nvPr/>
        </p:nvSpPr>
        <p:spPr>
          <a:xfrm>
            <a:off x="980388" y="6014300"/>
            <a:ext cx="11275677" cy="57395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ctr" defTabSz="91410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внутренних резервов – 11% затрат.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025" y="286791"/>
            <a:ext cx="11579701" cy="462071"/>
          </a:xfrm>
        </p:spPr>
        <p:txBody>
          <a:bodyPr/>
          <a:lstStyle/>
          <a:p>
            <a:r>
              <a:rPr lang="ru-RU" sz="3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Эффективность проекта (коммерческая)</a:t>
            </a:r>
            <a:endParaRPr lang="ru-RU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943" y="1355834"/>
            <a:ext cx="11783505" cy="4267091"/>
          </a:xfrm>
        </p:spPr>
        <p:txBody>
          <a:bodyPr/>
          <a:lstStyle/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Рост выручки в сегменте В2Х от направления Цифровых сервисов (ИКТ-решений) + 20% год к году.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Доля в выручке сегмента В2Х не менее 5% по итогам года.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реализованных ИКТ-Проектов 3.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Расширение воронки продаж с Клиентами в 2 раза.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943" y="828958"/>
            <a:ext cx="11579701" cy="462071"/>
          </a:xfrm>
        </p:spPr>
        <p:txBody>
          <a:bodyPr/>
          <a:lstStyle/>
          <a:p>
            <a:r>
              <a:rPr lang="ru-RU" sz="38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Эффективность проекта (социальные и маркетинговые показатели)</a:t>
            </a:r>
            <a:endParaRPr lang="ru-RU" sz="3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943" y="1355834"/>
            <a:ext cx="11783505" cy="4267091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системы формирования у Клиентов видения потенциальных зон внедрения ИКТ – решений и цифровых сервисов с учётом специфики их бизнеса.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квалификации руководителей и сотрудников действующих и потенциальных Клиентов в части использования цифровых технологии.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 действующих и потенциальных Клиентов образа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ПАО «МегаФон»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как игрока рынка интеграционных услуг.</a:t>
            </a:r>
          </a:p>
          <a:p>
            <a:pPr marL="514350" indent="-514350" algn="l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63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185" y="280157"/>
            <a:ext cx="11327524" cy="736917"/>
          </a:xfrm>
        </p:spPr>
        <p:txBody>
          <a:bodyPr/>
          <a:lstStyle/>
          <a:p>
            <a:r>
              <a:rPr lang="ru-RU" sz="3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Динамика рынка мобильной связи 1999 – 2019 (Абоненты)</a:t>
            </a:r>
            <a:endParaRPr lang="ru-RU" sz="30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27326" y="1188402"/>
            <a:ext cx="3761754" cy="5307526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Ключевые регионы: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Москва 20%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 15%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Санкт-Петербург 10%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область 5%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Остальные города-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миллионники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15%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Прочие регионы 35%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84" y="5045297"/>
            <a:ext cx="1765622" cy="161251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2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" y="1188402"/>
            <a:ext cx="8176261" cy="4251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109" y="4797451"/>
            <a:ext cx="1885325" cy="21082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56" y="4969089"/>
            <a:ext cx="1692491" cy="18889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335" y="4841004"/>
            <a:ext cx="1922020" cy="21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1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7621" y="277384"/>
            <a:ext cx="3639059" cy="502573"/>
          </a:xfrm>
          <a:prstGeom prst="rect">
            <a:avLst/>
          </a:prstGeom>
          <a:solidFill>
            <a:srgbClr val="00BC36"/>
          </a:solidFill>
        </p:spPr>
        <p:txBody>
          <a:bodyPr wrap="square" rtlCol="0">
            <a:spAutoFit/>
          </a:bodyPr>
          <a:lstStyle/>
          <a:p>
            <a:endParaRPr lang="en-US" sz="2666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620" y="277384"/>
            <a:ext cx="1141735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9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Площадка обучения</a:t>
            </a:r>
            <a:r>
              <a:rPr lang="ru-RU" sz="2399" dirty="0" smtClean="0">
                <a:solidFill>
                  <a:srgbClr val="731982"/>
                </a:solidFill>
                <a:latin typeface="Arial Black" panose="020B0A04020102020204" pitchFamily="34" charset="0"/>
              </a:rPr>
              <a:t> </a:t>
            </a:r>
            <a:r>
              <a:rPr lang="ru-RU" sz="2399" dirty="0">
                <a:solidFill>
                  <a:srgbClr val="731982"/>
                </a:solidFill>
                <a:latin typeface="Arial Black" panose="020B0A04020102020204" pitchFamily="34" charset="0"/>
              </a:rPr>
              <a:t>по </a:t>
            </a:r>
            <a:r>
              <a:rPr lang="ru-RU" sz="2399" dirty="0" smtClean="0">
                <a:solidFill>
                  <a:srgbClr val="731982"/>
                </a:solidFill>
                <a:latin typeface="Arial Black" panose="020B0A04020102020204" pitchFamily="34" charset="0"/>
              </a:rPr>
              <a:t>ИКТ решениям и цифровым сервисам</a:t>
            </a:r>
            <a:endParaRPr lang="en-US" sz="2399" dirty="0">
              <a:solidFill>
                <a:srgbClr val="731982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0" y="1188107"/>
            <a:ext cx="7882766" cy="52042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9502" y="1283654"/>
            <a:ext cx="3551293" cy="51086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Зоны развития </a:t>
            </a:r>
          </a:p>
          <a:p>
            <a:pPr marL="457051" indent="-457051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безопасность.</a:t>
            </a:r>
          </a:p>
          <a:p>
            <a:pPr marL="457051" indent="-457051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Большие данные в государственном управлении.</a:t>
            </a:r>
          </a:p>
          <a:p>
            <a:pPr marL="457051" indent="-457051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Облачные решения для оптимизации ИТ инфраструктуры.</a:t>
            </a:r>
          </a:p>
          <a:p>
            <a:pPr marL="457051" indent="-457051">
              <a:lnSpc>
                <a:spcPct val="150000"/>
              </a:lnSpc>
              <a:buAutoNum type="arabicPeriod"/>
            </a:pP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Видеоаналитика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051" indent="-457051">
              <a:lnSpc>
                <a:spcPct val="150000"/>
              </a:lnSpc>
              <a:buAutoNum type="arabicPeriod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 электронного управления.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33" dirty="0"/>
              <a:t> </a:t>
            </a:r>
          </a:p>
          <a:p>
            <a:pPr marL="457051" indent="-457051">
              <a:buAutoNum type="arabicPeriod"/>
            </a:pPr>
            <a:endParaRPr lang="ru-RU" sz="2133" dirty="0"/>
          </a:p>
        </p:txBody>
      </p:sp>
    </p:spTree>
    <p:extLst>
      <p:ext uri="{BB962C8B-B14F-4D97-AF65-F5344CB8AC3E}">
        <p14:creationId xmlns:p14="http://schemas.microsoft.com/office/powerpoint/2010/main" val="411763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7620" y="256732"/>
            <a:ext cx="11417351" cy="502573"/>
          </a:xfrm>
          <a:prstGeom prst="rect">
            <a:avLst/>
          </a:prstGeom>
          <a:solidFill>
            <a:srgbClr val="00BC36"/>
          </a:solidFill>
        </p:spPr>
        <p:txBody>
          <a:bodyPr wrap="square" rtlCol="0">
            <a:spAutoFit/>
          </a:bodyPr>
          <a:lstStyle/>
          <a:p>
            <a:endParaRPr lang="en-US" sz="2666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619" y="256732"/>
            <a:ext cx="1141735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9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Площадка демонстрации решений Центра (зона пилота) </a:t>
            </a:r>
            <a:endParaRPr lang="en-US" sz="2399" dirty="0">
              <a:solidFill>
                <a:srgbClr val="751C82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0" y="1225527"/>
            <a:ext cx="7622106" cy="5081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291" y="1225528"/>
            <a:ext cx="4261802" cy="19326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399" dirty="0">
                <a:latin typeface="Arial Black" panose="020B0A04020102020204" pitchFamily="34" charset="0"/>
              </a:rPr>
              <a:t>МегаФон </a:t>
            </a:r>
            <a:r>
              <a:rPr lang="ru-RU" sz="2399" dirty="0" smtClean="0">
                <a:latin typeface="Arial Black" panose="020B0A04020102020204" pitchFamily="34" charset="0"/>
              </a:rPr>
              <a:t>для ЖКХ</a:t>
            </a:r>
            <a:endParaRPr lang="ru-RU" sz="2399" dirty="0">
              <a:latin typeface="Arial Black" panose="020B0A04020102020204" pitchFamily="34" charset="0"/>
            </a:endParaRPr>
          </a:p>
          <a:p>
            <a:r>
              <a:rPr lang="ru-RU" sz="2399" dirty="0" smtClean="0">
                <a:latin typeface="Arial Black" panose="020B0A04020102020204" pitchFamily="34" charset="0"/>
              </a:rPr>
              <a:t>«промышленный</a:t>
            </a:r>
            <a:endParaRPr lang="ru-RU" sz="2399" dirty="0">
              <a:latin typeface="Arial Black" panose="020B0A04020102020204" pitchFamily="34" charset="0"/>
            </a:endParaRPr>
          </a:p>
          <a:p>
            <a:r>
              <a:rPr lang="ru-RU" sz="2399" dirty="0" smtClean="0">
                <a:latin typeface="Arial Black" panose="020B0A04020102020204" pitchFamily="34" charset="0"/>
              </a:rPr>
              <a:t>интернет вещей» </a:t>
            </a:r>
            <a:r>
              <a:rPr lang="ru-RU" sz="2399" dirty="0">
                <a:latin typeface="Arial Black" panose="020B0A04020102020204" pitchFamily="34" charset="0"/>
              </a:rPr>
              <a:t>на базе стандарта </a:t>
            </a:r>
            <a:r>
              <a:rPr lang="en-US" sz="2399" dirty="0" smtClean="0">
                <a:latin typeface="Arial Black" panose="020B0A04020102020204" pitchFamily="34" charset="0"/>
              </a:rPr>
              <a:t>NB-</a:t>
            </a:r>
            <a:r>
              <a:rPr lang="en-US" sz="2399" dirty="0" err="1" smtClean="0">
                <a:latin typeface="Arial Black" panose="020B0A04020102020204" pitchFamily="34" charset="0"/>
              </a:rPr>
              <a:t>IoT</a:t>
            </a:r>
            <a:endParaRPr lang="ru-RU" sz="2399" dirty="0" smtClean="0">
              <a:latin typeface="Arial Black" panose="020B0A04020102020204" pitchFamily="34" charset="0"/>
            </a:endParaRPr>
          </a:p>
          <a:p>
            <a:endParaRPr lang="ru-RU" sz="2399" dirty="0"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1501" t="54180" r="30698" b="9006"/>
          <a:stretch/>
        </p:blipFill>
        <p:spPr>
          <a:xfrm>
            <a:off x="8025147" y="2848131"/>
            <a:ext cx="3995959" cy="33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/>
          <p:cNvSpPr txBox="1">
            <a:spLocks/>
          </p:cNvSpPr>
          <p:nvPr/>
        </p:nvSpPr>
        <p:spPr>
          <a:xfrm>
            <a:off x="511174" y="2679186"/>
            <a:ext cx="11330214" cy="18973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«Организация Центра внедрения цифровых </a:t>
            </a:r>
            <a:r>
              <a:rPr lang="ru-RU" sz="2000" dirty="0">
                <a:latin typeface="Arial Black" panose="020B0A04020102020204" pitchFamily="34" charset="0"/>
              </a:rPr>
              <a:t>сервисов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для корпоративных клиентов Саратовского </a:t>
            </a:r>
            <a:r>
              <a:rPr lang="ru-RU" sz="2000" dirty="0">
                <a:latin typeface="Arial Black" panose="020B0A04020102020204" pitchFamily="34" charset="0"/>
              </a:rPr>
              <a:t>регионального отделения </a:t>
            </a:r>
            <a:endParaRPr lang="ru-RU" sz="2000" dirty="0" smtClean="0"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Arial Black" panose="020B0A04020102020204" pitchFamily="34" charset="0"/>
              </a:rPr>
              <a:t>Поволжского филиала ПАО </a:t>
            </a:r>
            <a:r>
              <a:rPr lang="ru-RU" sz="2000" dirty="0">
                <a:latin typeface="Arial Black" panose="020B0A04020102020204" pitchFamily="34" charset="0"/>
              </a:rPr>
              <a:t>«МегаФон»</a:t>
            </a:r>
            <a:endParaRPr lang="ru-RU" sz="2000" dirty="0" smtClean="0">
              <a:latin typeface="Arial Black" panose="020B0A040201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 rot="10800000">
            <a:off x="511175" y="692150"/>
            <a:ext cx="3799609" cy="1188244"/>
            <a:chOff x="11032332" y="870068"/>
            <a:chExt cx="895040" cy="283368"/>
          </a:xfrm>
        </p:grpSpPr>
        <p:sp>
          <p:nvSpPr>
            <p:cNvPr id="7" name="Овал 6"/>
            <p:cNvSpPr/>
            <p:nvPr/>
          </p:nvSpPr>
          <p:spPr>
            <a:xfrm>
              <a:off x="11032332" y="870068"/>
              <a:ext cx="283368" cy="283368"/>
            </a:xfrm>
            <a:prstGeom prst="ellipse">
              <a:avLst/>
            </a:prstGeom>
            <a:solidFill>
              <a:srgbClr val="7319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/>
            <p:cNvSpPr/>
            <p:nvPr/>
          </p:nvSpPr>
          <p:spPr>
            <a:xfrm>
              <a:off x="11644004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31982"/>
                </a:solidFill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11338168" y="870068"/>
              <a:ext cx="283368" cy="283368"/>
            </a:xfrm>
            <a:prstGeom prst="ellipse">
              <a:avLst/>
            </a:prstGeom>
            <a:solidFill>
              <a:srgbClr val="00B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22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768" y="5948026"/>
            <a:ext cx="2312861" cy="735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344" y="4253492"/>
            <a:ext cx="10857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Автор проекта: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Башкевич Андрей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Витальевич</a:t>
            </a: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Научные руководители: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Корсаков Юрий Александрович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Кандидат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философских наук,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доцент</a:t>
            </a: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Кондратов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Дмитрий Вячеславович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Доктор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физико-математических наук, заведующий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кафедрой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2260" y="399141"/>
            <a:ext cx="11119320" cy="736917"/>
          </a:xfrm>
        </p:spPr>
        <p:txBody>
          <a:bodyPr/>
          <a:lstStyle/>
          <a:p>
            <a:r>
              <a:rPr lang="ru-RU" sz="3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Динамика рынка мобильной связи 1999-2019 (выручка)  </a:t>
            </a:r>
            <a:endParaRPr lang="ru-RU" sz="30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65" y="1136058"/>
            <a:ext cx="5915235" cy="4304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02" y="1335718"/>
            <a:ext cx="5946059" cy="50440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920" y="2611712"/>
            <a:ext cx="1083456" cy="10834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881" y="3894828"/>
            <a:ext cx="963534" cy="9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973" y="137193"/>
            <a:ext cx="9643106" cy="884421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Новый рынок – ИТ - интеграция </a:t>
            </a:r>
            <a:endParaRPr lang="ru-RU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1179" y="1103585"/>
            <a:ext cx="5941052" cy="55144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выбора данного направления подтверждается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политикой,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связанной 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Цифровой экономики </a:t>
            </a:r>
          </a:p>
          <a:p>
            <a:pPr>
              <a:lnSpc>
                <a:spcPct val="10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Указ Президента Российской Федерации от 09.05.2017 г. № 203 «О Стратегии развития информационного общества в Российской Федерации на 2017 – 2030 годы» 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Распоряжение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Правительства Российской Федерации   от 28.07.2017 г. № 1632-р «Программа Цифровая экономика»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9" y="991648"/>
            <a:ext cx="5733340" cy="5626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3" y="5062561"/>
            <a:ext cx="5052767" cy="5486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5" y="3476455"/>
            <a:ext cx="5052767" cy="5016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23" y="4671686"/>
            <a:ext cx="5052767" cy="5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378" y="137193"/>
            <a:ext cx="10838793" cy="884421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Наш новый рынок ИТ-интеграция </a:t>
            </a:r>
            <a:endParaRPr lang="ru-RU" sz="40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6437" y="5775269"/>
            <a:ext cx="11095813" cy="769545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МегаФон</a:t>
            </a:r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выбирает стратегию роста на рынке </a:t>
            </a:r>
          </a:p>
          <a:p>
            <a:r>
              <a:rPr lang="ru-RU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Партнерство с Лидерами –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ИКС-Холдинг</a:t>
            </a:r>
            <a:endParaRPr lang="ru-RU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4" y="1021614"/>
            <a:ext cx="5422198" cy="4638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22" y="1223374"/>
            <a:ext cx="5596328" cy="44615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27522" y="3996965"/>
            <a:ext cx="4904252" cy="471340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1960" y="3648173"/>
            <a:ext cx="4904252" cy="348792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6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19957"/>
          <a:stretch/>
        </p:blipFill>
        <p:spPr>
          <a:xfrm>
            <a:off x="3374105" y="1024556"/>
            <a:ext cx="3147934" cy="2403307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6589126" y="289559"/>
            <a:ext cx="5534557" cy="63960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ctr" defTabSz="91410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июня 1993 г.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рождения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«МегаФона»: создана компания ЗАО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«Северо-Западный GSM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г.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GSM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«МегаФон» в Саратове.</a:t>
            </a:r>
          </a:p>
          <a:p>
            <a:pPr fontAlgn="base"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г.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МегаФон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первым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запускает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сеть 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 поколения 3G.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2014 г.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МегаФон Генеральный телекоммуникационный партнёр Олимпийских/Параолимпийских игр</a:t>
            </a:r>
          </a:p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г.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Санкт-Петербург, ПМЭФ – первый тест связи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совместно с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NOKIA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</a:t>
            </a:r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г.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техническое партнерство для Кубка Конфедерации и Кубка Мира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FIFA</a:t>
            </a:r>
            <a:endParaRPr lang="ru-R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Июль 2020 г. 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 проекта «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Connect</a:t>
            </a:r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 прокладке подводной волоконно-оптической линии связи из Европы в Азию.</a:t>
            </a:r>
            <a:r>
              <a:rPr lang="ru-RU" sz="2000" dirty="0" smtClean="0">
                <a:solidFill>
                  <a:schemeClr val="tx2"/>
                </a:solidFill>
              </a:rPr>
              <a:t> </a:t>
            </a:r>
          </a:p>
          <a:p>
            <a:endParaRPr lang="ru-RU" sz="2000" dirty="0">
              <a:solidFill>
                <a:srgbClr val="000000"/>
              </a:solidFill>
            </a:endParaRPr>
          </a:p>
          <a:p>
            <a:endParaRPr lang="ru-RU" sz="22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141" y="5257800"/>
            <a:ext cx="3147934" cy="1325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65" y="1024556"/>
            <a:ext cx="3101553" cy="2403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637" y="3915912"/>
            <a:ext cx="3212870" cy="90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32" y="3647664"/>
            <a:ext cx="2603218" cy="1438781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3381" y="9476"/>
            <a:ext cx="5281448" cy="884421"/>
          </a:xfrm>
        </p:spPr>
        <p:txBody>
          <a:bodyPr/>
          <a:lstStyle/>
          <a:p>
            <a:r>
              <a:rPr lang="ru-RU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Наша История</a:t>
            </a:r>
            <a:endParaRPr lang="ru-RU" sz="36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7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7</a:t>
            </a:fld>
            <a:endParaRPr lang="ru-RU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501056" y="122111"/>
            <a:ext cx="7397086" cy="66137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ctr" defTabSz="914103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1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МегаФон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национальный российский оператор цифровых возможностей, занимающий лидирующие позиции на телекоммуникационном рынке в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России. </a:t>
            </a:r>
          </a:p>
          <a:p>
            <a:pPr algn="just" fontAlgn="base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среди операторов связи внедрили стандарты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3G, 4G, LTE и LTE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предложили своим клиентам услуги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SMS, MMS и мобильного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телевидения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продемонстрировали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сетях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5G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скорость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более 1 Гбит/с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на коммерческом смартфоне в 2018 году и провели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трансляцию футбольного матча в формате VR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с использованием технологии 5G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Мобильный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интернет от 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МегаФона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четвёртый год подряд признается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самым быстрым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в стране по результатам международного исследования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Ookla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связи МегаФона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доступны почти 100% населения России, при этом около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имеют доступ к 4G в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регионах страны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Саратовская область – МегаФон, сеть связи более 2 700 базовых станции,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сеть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ВОЛС более 3 700 км.</a:t>
            </a:r>
          </a:p>
          <a:p>
            <a:pPr algn="just"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Клиенты – более 1 млн. абонентов</a:t>
            </a:r>
          </a:p>
          <a:p>
            <a:pPr algn="just" fontAlgn="base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Штат персонала Регионального отделения – 76 человек</a:t>
            </a:r>
          </a:p>
          <a:p>
            <a:endParaRPr lang="ru-RU" sz="2200" dirty="0">
              <a:solidFill>
                <a:srgbClr val="000000"/>
              </a:solidFill>
            </a:endParaRPr>
          </a:p>
          <a:p>
            <a:endParaRPr lang="ru-RU" sz="2200" dirty="0">
              <a:solidFill>
                <a:srgbClr val="000000"/>
              </a:solidFill>
            </a:endParaRPr>
          </a:p>
        </p:txBody>
      </p:sp>
      <p:pic>
        <p:nvPicPr>
          <p:cNvPr id="9218" name="Picture 2" descr="https://i1.photo.2gis.com/images/geo/43/6051712012874530_ce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7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69617" y="6858000"/>
            <a:ext cx="68411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11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8</a:t>
            </a:fld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69617" y="6858000"/>
            <a:ext cx="684112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1187116" y="1604210"/>
            <a:ext cx="2584784" cy="2586790"/>
          </a:xfrm>
          <a:prstGeom prst="ellipse">
            <a:avLst/>
          </a:prstGeom>
          <a:solidFill>
            <a:srgbClr val="28B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812633" y="1604210"/>
            <a:ext cx="2548287" cy="2586790"/>
          </a:xfrm>
          <a:prstGeom prst="ellipse">
            <a:avLst/>
          </a:prstGeom>
          <a:solidFill>
            <a:srgbClr val="28B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438149" y="1604210"/>
            <a:ext cx="2565131" cy="2586790"/>
          </a:xfrm>
          <a:prstGeom prst="ellipse">
            <a:avLst/>
          </a:prstGeom>
          <a:solidFill>
            <a:srgbClr val="731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>
            <a:noAutofit/>
          </a:bodyPr>
          <a:lstStyle/>
          <a:p>
            <a:pPr algn="ctr"/>
            <a:endParaRPr lang="ru-RU" sz="1200" dirty="0" smtClean="0">
              <a:solidFill>
                <a:schemeClr val="tx1"/>
              </a:solidFill>
            </a:endParaRPr>
          </a:p>
        </p:txBody>
      </p:sp>
      <p:pic>
        <p:nvPicPr>
          <p:cNvPr id="10244" name="Picture 4" descr="https://on.rbsmi.ru/upload/iblock/98c/98c31f4f6be231a09bfcec1a1c9e27c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7"/>
          <a:stretch/>
        </p:blipFill>
        <p:spPr bwMode="auto">
          <a:xfrm>
            <a:off x="8548022" y="1712635"/>
            <a:ext cx="2373121" cy="23755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cachchoichungkhoan.com/wp-content/uploads/2019/06/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2218"/>
          <a:stretch/>
        </p:blipFill>
        <p:spPr bwMode="auto">
          <a:xfrm>
            <a:off x="4908888" y="1683061"/>
            <a:ext cx="2369856" cy="24050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don24.ru/uploads/2019/12/%D1%8D%D0%BA%D0%BE%D0%BD%D0%BE%D0%BC%D0%B8%D0%BA%D0%B0-xkLl7-ZRCuAqxMeH9kDMpuSDuEmQM_3k/%D0%9C%D0%B5%D0%B3%D0%B0%D1%84%D0%BE%D0%BD_0001-a2_4umT5uwcbUsyjQKy8JICstYsxF5Y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16"/>
          <a:stretch/>
        </p:blipFill>
        <p:spPr bwMode="auto">
          <a:xfrm>
            <a:off x="1274511" y="1712635"/>
            <a:ext cx="2405949" cy="237552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794476" y="4167010"/>
            <a:ext cx="24657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 smtClean="0">
                <a:solidFill>
                  <a:srgbClr val="28B93C"/>
                </a:solidFill>
                <a:latin typeface="Arial Black" panose="020B0A04020102020204" pitchFamily="34" charset="0"/>
              </a:rPr>
              <a:t>B2</a:t>
            </a:r>
            <a:r>
              <a:rPr lang="ru-RU" sz="8000" dirty="0" smtClean="0">
                <a:solidFill>
                  <a:srgbClr val="28B93C"/>
                </a:solidFill>
                <a:latin typeface="Arial Black" panose="020B0A04020102020204" pitchFamily="34" charset="0"/>
              </a:rPr>
              <a:t>Х</a:t>
            </a:r>
            <a:endParaRPr lang="en-US" sz="8000" dirty="0" smtClean="0">
              <a:solidFill>
                <a:srgbClr val="28B93C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59792" y="4167010"/>
            <a:ext cx="252184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731982"/>
                </a:solidFill>
                <a:latin typeface="Arial Black" panose="020B0A04020102020204" pitchFamily="34" charset="0"/>
              </a:rPr>
              <a:t>B2O</a:t>
            </a:r>
            <a:endParaRPr lang="ru-RU" sz="8000" dirty="0">
              <a:solidFill>
                <a:srgbClr val="73198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26066" y="4191000"/>
            <a:ext cx="24657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28B93C"/>
                </a:solidFill>
                <a:latin typeface="Arial Black" panose="020B0A04020102020204" pitchFamily="34" charset="0"/>
              </a:rPr>
              <a:t>B2C</a:t>
            </a:r>
          </a:p>
        </p:txBody>
      </p:sp>
      <p:sp>
        <p:nvSpPr>
          <p:cNvPr id="24" name="Заголовок 11"/>
          <p:cNvSpPr txBox="1">
            <a:spLocks/>
          </p:cNvSpPr>
          <p:nvPr/>
        </p:nvSpPr>
        <p:spPr>
          <a:xfrm>
            <a:off x="106680" y="345084"/>
            <a:ext cx="10296494" cy="7185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40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Основные направления бизнеса</a:t>
            </a:r>
          </a:p>
        </p:txBody>
      </p:sp>
      <p:sp>
        <p:nvSpPr>
          <p:cNvPr id="14" name="Заголовок 11"/>
          <p:cNvSpPr txBox="1">
            <a:spLocks/>
          </p:cNvSpPr>
          <p:nvPr/>
        </p:nvSpPr>
        <p:spPr>
          <a:xfrm>
            <a:off x="0" y="5514439"/>
            <a:ext cx="12192000" cy="7185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мобильной и фиксированной связи, передачи данных, аренда каналов связи, доступа в интернет, </a:t>
            </a:r>
            <a:r>
              <a:rPr lang="ru-RU" sz="2000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телематические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услуги, </a:t>
            </a:r>
            <a:r>
              <a:rPr lang="en-US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VAS-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1331" y="260919"/>
            <a:ext cx="1399936" cy="15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132" y="182880"/>
            <a:ext cx="8613048" cy="2716564"/>
          </a:xfrm>
        </p:spPr>
        <p:txBody>
          <a:bodyPr/>
          <a:lstStyle/>
          <a:p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ПАО «МегаФон» «Развиваем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мир».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 компании: «Подключаем возможности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b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МегаФон дает своим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Абонентам </a:t>
            </a: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для иного качества жизни либо потребления традиционных услуг в новом </a:t>
            </a:r>
            <a: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формате».</a:t>
            </a:r>
            <a:br>
              <a:rPr 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Кредо компании: «Выбор № 1 и лучший партнер для жизни»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D42C2-9CC4-4324-AC1B-3D1B3C09CF98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" y="3429000"/>
            <a:ext cx="5661554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54" y="3429000"/>
            <a:ext cx="5733826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3179" y="362474"/>
            <a:ext cx="2886932" cy="2886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14969" y="3485213"/>
            <a:ext cx="3546428" cy="978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248 </a:t>
            </a:r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674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4321" y="3664009"/>
            <a:ext cx="3122106" cy="2697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БС МегаФона в РФ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4013" y="356805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Основано на анализе данных</a:t>
            </a:r>
          </a:p>
          <a:p>
            <a:pPr algn="ctr">
              <a:defRPr sz="12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OOKLA®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SpeedTest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®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4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MegaFon">
  <a:themeElements>
    <a:clrScheme name="Megapho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8B93C"/>
      </a:accent1>
      <a:accent2>
        <a:srgbClr val="731982"/>
      </a:accent2>
      <a:accent3>
        <a:srgbClr val="5BD9E5"/>
      </a:accent3>
      <a:accent4>
        <a:srgbClr val="444189"/>
      </a:accent4>
      <a:accent5>
        <a:srgbClr val="FFA717"/>
      </a:accent5>
      <a:accent6>
        <a:srgbClr val="EB5A40"/>
      </a:accent6>
      <a:hlink>
        <a:srgbClr val="0563C1"/>
      </a:hlink>
      <a:folHlink>
        <a:srgbClr val="954F72"/>
      </a:folHlink>
    </a:clrScheme>
    <a:fontScheme name="Custom 2">
      <a:majorFont>
        <a:latin typeface="PF DinDisplay Pro"/>
        <a:ea typeface=""/>
        <a:cs typeface=""/>
      </a:majorFont>
      <a:minorFont>
        <a:latin typeface="PF DinDisplay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8AFADD"/>
        </a:solidFill>
        <a:ln>
          <a:noFill/>
        </a:ln>
      </a:spPr>
      <a:bodyPr lIns="72000" tIns="36000" rIns="72000" bIns="36000" rtlCol="0" anchor="ctr" anchorCtr="0">
        <a:noAutofit/>
      </a:bodyPr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71212_Master_Megafon_v8_russ_dada.pptx" id="{2694D020-C0EC-49A7-9A97-8B1A65519322}" vid="{7F9E97A4-098C-4AED-AF73-C7495AC81A1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20312</TotalTime>
  <Words>1560</Words>
  <Application>Microsoft Office PowerPoint</Application>
  <PresentationFormat>Широкоэкранный</PresentationFormat>
  <Paragraphs>360</Paragraphs>
  <Slides>22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GT Walsheim Pro</vt:lpstr>
      <vt:lpstr>GT Walsheim Pro Black</vt:lpstr>
      <vt:lpstr>PF DinDisplay Pro</vt:lpstr>
      <vt:lpstr>Symbol</vt:lpstr>
      <vt:lpstr>Times New Roman</vt:lpstr>
      <vt:lpstr>Тема Office</vt:lpstr>
      <vt:lpstr>2017_MegaFon</vt:lpstr>
      <vt:lpstr>think-cell Slide</vt:lpstr>
      <vt:lpstr>Презентация PowerPoint</vt:lpstr>
      <vt:lpstr>Динамика рынка мобильной связи 1999 – 2019 (Абоненты)</vt:lpstr>
      <vt:lpstr>Динамика рынка мобильной связи 1999-2019 (выручка)  </vt:lpstr>
      <vt:lpstr>Новый рынок – ИТ - интеграция </vt:lpstr>
      <vt:lpstr>Наш новый рынок ИТ-интеграция </vt:lpstr>
      <vt:lpstr>Наша История</vt:lpstr>
      <vt:lpstr>Презентация PowerPoint</vt:lpstr>
      <vt:lpstr>Презентация PowerPoint</vt:lpstr>
      <vt:lpstr>Стратегия ПАО «МегаФон» «Развиваем цифровой мир».   Миссия компании: «Подключаем возможности».   «МегаФон дает своим Абонентам возможности для иного качества жизни либо потребления традиционных услуг в новом формате».  Кредо компании: «Выбор № 1 и лучший партнер для жизни». </vt:lpstr>
      <vt:lpstr>Презентация PowerPoint</vt:lpstr>
      <vt:lpstr>Освоение нового рынка</vt:lpstr>
      <vt:lpstr>Матрица власти/интересов</vt:lpstr>
      <vt:lpstr>SWOT-анализ</vt:lpstr>
      <vt:lpstr>Задачи и этапы проекта</vt:lpstr>
      <vt:lpstr>План-график проекта</vt:lpstr>
      <vt:lpstr>РИСКИ ПРОЕКТА / УПРАВЛЕНИЕ</vt:lpstr>
      <vt:lpstr>Бюджет проекта</vt:lpstr>
      <vt:lpstr>Эффективность проекта (коммерческая)</vt:lpstr>
      <vt:lpstr>Эффективность проекта (социальные и маркетинговые показатели)</vt:lpstr>
      <vt:lpstr>Презентация PowerPoint</vt:lpstr>
      <vt:lpstr>Презентация PowerPoint</vt:lpstr>
      <vt:lpstr>Презентация PowerPoint</vt:lpstr>
    </vt:vector>
  </TitlesOfParts>
  <Company>ПАО "МегаФон"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Levinsky (HQ)</dc:creator>
  <cp:lastModifiedBy>Andrey Bashkevich (VLG)</cp:lastModifiedBy>
  <cp:revision>546</cp:revision>
  <cp:lastPrinted>2019-04-12T14:28:18Z</cp:lastPrinted>
  <dcterms:created xsi:type="dcterms:W3CDTF">2018-04-18T10:25:57Z</dcterms:created>
  <dcterms:modified xsi:type="dcterms:W3CDTF">2020-12-04T12:09:31Z</dcterms:modified>
</cp:coreProperties>
</file>