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" charset="1" panose="020B0606030504020204"/>
      <p:regular r:id="rId10"/>
    </p:embeddedFont>
    <p:embeddedFont>
      <p:font typeface="Open Sans Bold" charset="1" panose="020B0806030504020204"/>
      <p:regular r:id="rId11"/>
    </p:embeddedFont>
    <p:embeddedFont>
      <p:font typeface="Open Sans Italics" charset="1" panose="020B0606030504020204"/>
      <p:regular r:id="rId12"/>
    </p:embeddedFont>
    <p:embeddedFont>
      <p:font typeface="Open Sans Bold Italics" charset="1" panose="020B0806030504020204"/>
      <p:regular r:id="rId13"/>
    </p:embeddedFont>
    <p:embeddedFont>
      <p:font typeface="Frank Ruhl Libre Light" charset="1" panose="00000400000000000000"/>
      <p:regular r:id="rId14"/>
    </p:embeddedFont>
    <p:embeddedFont>
      <p:font typeface="Frank Ruhl Libre Light Bold" charset="1" panose="00000500000000000000"/>
      <p:regular r:id="rId15"/>
    </p:embeddedFont>
    <p:embeddedFont>
      <p:font typeface="Libre Franklin Bold" charset="1" panose="00000800000000000000"/>
      <p:regular r:id="rId16"/>
    </p:embeddedFont>
    <p:embeddedFont>
      <p:font typeface="Libre Franklin Bold Bold" charset="1" panose="00000900000000000000"/>
      <p:regular r:id="rId17"/>
    </p:embeddedFont>
    <p:embeddedFont>
      <p:font typeface="Libre Franklin Bold Italics" charset="1" panose="00000800000000000000"/>
      <p:regular r:id="rId18"/>
    </p:embeddedFont>
    <p:embeddedFont>
      <p:font typeface="Libre Franklin Bold Bold Italics" charset="1" panose="00000900000000000000"/>
      <p:regular r:id="rId19"/>
    </p:embeddedFont>
    <p:embeddedFont>
      <p:font typeface="Libre Franklin Light" charset="1" panose="00000400000000000000"/>
      <p:regular r:id="rId20"/>
    </p:embeddedFont>
    <p:embeddedFont>
      <p:font typeface="Libre Franklin Light Bold" charset="1" panose="00000500000000000000"/>
      <p:regular r:id="rId21"/>
    </p:embeddedFont>
    <p:embeddedFont>
      <p:font typeface="Libre Franklin Light Italics" charset="1" panose="00000400000000000000"/>
      <p:regular r:id="rId22"/>
    </p:embeddedFont>
    <p:embeddedFont>
      <p:font typeface="Libre Franklin Light Bold Italics" charset="1" panose="00000500000000000000"/>
      <p:regular r:id="rId23"/>
    </p:embeddedFont>
    <p:embeddedFont>
      <p:font typeface="Bicubik" charset="1" panose="020005030200000200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36" Target="slides/slide12.xml" Type="http://schemas.openxmlformats.org/officeDocument/2006/relationships/slide"/><Relationship Id="rId37" Target="slides/slide13.xml" Type="http://schemas.openxmlformats.org/officeDocument/2006/relationships/slide"/><Relationship Id="rId38" Target="slides/slide14.xml" Type="http://schemas.openxmlformats.org/officeDocument/2006/relationships/slide"/><Relationship Id="rId39" Target="slides/slide15.xml" Type="http://schemas.openxmlformats.org/officeDocument/2006/relationships/slide"/><Relationship Id="rId4" Target="theme/theme1.xml" Type="http://schemas.openxmlformats.org/officeDocument/2006/relationships/theme"/><Relationship Id="rId40" Target="slides/slide16.xml" Type="http://schemas.openxmlformats.org/officeDocument/2006/relationships/slide"/><Relationship Id="rId41" Target="slides/slide17.xml" Type="http://schemas.openxmlformats.org/officeDocument/2006/relationships/slide"/><Relationship Id="rId42" Target="slides/slide18.xml" Type="http://schemas.openxmlformats.org/officeDocument/2006/relationships/slide"/><Relationship Id="rId43" Target="slides/slide19.xml" Type="http://schemas.openxmlformats.org/officeDocument/2006/relationships/slide"/><Relationship Id="rId44" Target="slides/slide20.xml" Type="http://schemas.openxmlformats.org/officeDocument/2006/relationships/slide"/><Relationship Id="rId45" Target="slides/slide21.xml" Type="http://schemas.openxmlformats.org/officeDocument/2006/relationships/slide"/><Relationship Id="rId46" Target="slides/slide22.xml" Type="http://schemas.openxmlformats.org/officeDocument/2006/relationships/slide"/><Relationship Id="rId47" Target="slides/slide23.xml" Type="http://schemas.openxmlformats.org/officeDocument/2006/relationships/slide"/><Relationship Id="rId48" Target="slides/slide24.xml" Type="http://schemas.openxmlformats.org/officeDocument/2006/relationships/slide"/><Relationship Id="rId49" Target="slides/slide25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.jpe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25" r="0" b="782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705078" y="0"/>
            <a:ext cx="273041" cy="9258300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72000"/>
          </a:blip>
          <a:srcRect l="0" t="0" r="0" b="0"/>
          <a:stretch>
            <a:fillRect/>
          </a:stretch>
        </p:blipFill>
        <p:spPr>
          <a:xfrm flipH="false" flipV="false" rot="0">
            <a:off x="12332656" y="294923"/>
            <a:ext cx="5612658" cy="561265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31395" y="822763"/>
            <a:ext cx="10432676" cy="217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24"/>
              </a:lnSpc>
            </a:pPr>
            <a:r>
              <a:rPr lang="en-US" sz="4437" spc="297">
                <a:solidFill>
                  <a:srgbClr val="699AA5"/>
                </a:solidFill>
                <a:latin typeface="Bicubik"/>
              </a:rPr>
              <a:t>ФОРМИРОВАНИЕ КОРПОРАТИВНОГО СТИЛЯ </a:t>
            </a:r>
          </a:p>
          <a:p>
            <a:pPr>
              <a:lnSpc>
                <a:spcPts val="5724"/>
              </a:lnSpc>
            </a:pPr>
            <a:r>
              <a:rPr lang="en-US" sz="4437" spc="297">
                <a:solidFill>
                  <a:srgbClr val="699AA5"/>
                </a:solidFill>
                <a:latin typeface="Bicubik"/>
              </a:rPr>
              <a:t>ООО “ОРЕЛЪ”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11324855" y="0"/>
            <a:ext cx="273041" cy="5986636"/>
          </a:xfrm>
          <a:prstGeom prst="rect">
            <a:avLst/>
          </a:prstGeom>
          <a:solidFill>
            <a:srgbClr val="EEF5F6">
              <a:alpha val="49803"/>
            </a:srgbClr>
          </a:solidFill>
        </p:spPr>
      </p:sp>
      <p:sp>
        <p:nvSpPr>
          <p:cNvPr name="TextBox 6" id="6"/>
          <p:cNvSpPr txBox="true"/>
          <p:nvPr/>
        </p:nvSpPr>
        <p:spPr>
          <a:xfrm rot="0">
            <a:off x="-935481" y="6520201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31395" y="6198644"/>
            <a:ext cx="6882387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 Bold"/>
              </a:rPr>
              <a:t>Автор:</a:t>
            </a:r>
            <a:r>
              <a:rPr lang="en-US" sz="3200">
                <a:solidFill>
                  <a:srgbClr val="FFFFFF"/>
                </a:solidFill>
                <a:latin typeface="Frank Ruhl Libre Light"/>
              </a:rPr>
              <a:t>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Васильева Ирина Владиславовна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1395" y="7800975"/>
            <a:ext cx="7725638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 Bold"/>
              </a:rPr>
              <a:t>Научный руководитель: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Кандидат социологических наук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Андрющенко Оксана Владимировна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10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084490" y="737391"/>
            <a:ext cx="6267690" cy="881221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527468" y="737391"/>
            <a:ext cx="6442654" cy="882555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37164" y="2299158"/>
            <a:ext cx="5075428" cy="572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3"/>
              </a:lnSpc>
            </a:pPr>
            <a:r>
              <a:rPr lang="en-US" sz="4781">
                <a:solidFill>
                  <a:srgbClr val="D9D9D9"/>
                </a:solidFill>
                <a:latin typeface="Frank Ruhl Libre Light Bold"/>
              </a:rPr>
              <a:t>Создание шаблона оформления внутренних документов организации</a:t>
            </a:r>
          </a:p>
        </p:txBody>
      </p:sp>
      <p:sp>
        <p:nvSpPr>
          <p:cNvPr name="AutoShape 7" id="7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758" y="3201427"/>
            <a:ext cx="5075428" cy="3799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3"/>
              </a:lnSpc>
            </a:pPr>
            <a:r>
              <a:rPr lang="en-US" sz="4781">
                <a:solidFill>
                  <a:srgbClr val="D9D9D9"/>
                </a:solidFill>
                <a:latin typeface="Frank Ruhl Libre Light Bold"/>
              </a:rPr>
              <a:t>Разработка рекламно-сувенирной продукции</a:t>
            </a:r>
          </a:p>
        </p:txBody>
      </p:sp>
      <p:sp>
        <p:nvSpPr>
          <p:cNvPr name="AutoShape 5" id="5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29124" t="28285" r="29340" b="28212"/>
          <a:stretch>
            <a:fillRect/>
          </a:stretch>
        </p:blipFill>
        <p:spPr>
          <a:xfrm flipH="false" flipV="false" rot="0">
            <a:off x="4980450" y="1587301"/>
            <a:ext cx="4800138" cy="711239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14840" t="14740" r="14901" b="14941"/>
          <a:stretch>
            <a:fillRect/>
          </a:stretch>
        </p:blipFill>
        <p:spPr>
          <a:xfrm flipH="false" flipV="false" rot="0">
            <a:off x="9895020" y="2076257"/>
            <a:ext cx="8184066" cy="57918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-404549" y="-1188909"/>
            <a:ext cx="3985448" cy="3985448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404549" y="754446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12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5604626" y="50099"/>
            <a:ext cx="9525" cy="10821803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9815473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6" id="6"/>
          <p:cNvSpPr/>
          <p:nvPr/>
        </p:nvSpPr>
        <p:spPr>
          <a:xfrm rot="0">
            <a:off x="14026319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7" id="7"/>
          <p:cNvSpPr/>
          <p:nvPr/>
        </p:nvSpPr>
        <p:spPr>
          <a:xfrm rot="0">
            <a:off x="6001175" y="7689698"/>
            <a:ext cx="3419153" cy="2357672"/>
          </a:xfrm>
          <a:prstGeom prst="rect">
            <a:avLst/>
          </a:prstGeom>
          <a:solidFill>
            <a:srgbClr val="699AA5">
              <a:alpha val="60000"/>
            </a:srgbClr>
          </a:solidFill>
        </p:spPr>
      </p:sp>
      <p:sp>
        <p:nvSpPr>
          <p:cNvPr name="AutoShape 8" id="8"/>
          <p:cNvSpPr/>
          <p:nvPr/>
        </p:nvSpPr>
        <p:spPr>
          <a:xfrm rot="0">
            <a:off x="10211061" y="7689698"/>
            <a:ext cx="3419153" cy="2357672"/>
          </a:xfrm>
          <a:prstGeom prst="rect">
            <a:avLst/>
          </a:prstGeom>
          <a:solidFill>
            <a:srgbClr val="619AA6">
              <a:alpha val="60000"/>
            </a:srgbClr>
          </a:solidFill>
        </p:spPr>
      </p:sp>
      <p:sp>
        <p:nvSpPr>
          <p:cNvPr name="AutoShape 9" id="9"/>
          <p:cNvSpPr/>
          <p:nvPr/>
        </p:nvSpPr>
        <p:spPr>
          <a:xfrm rot="0">
            <a:off x="14420947" y="7689698"/>
            <a:ext cx="3419153" cy="2357672"/>
          </a:xfrm>
          <a:prstGeom prst="rect">
            <a:avLst/>
          </a:prstGeom>
          <a:solidFill>
            <a:srgbClr val="639AA7">
              <a:alpha val="60000"/>
            </a:srgbClr>
          </a:solidFill>
        </p:spPr>
      </p:sp>
      <p:sp>
        <p:nvSpPr>
          <p:cNvPr name="TextBox 10" id="10"/>
          <p:cNvSpPr txBox="true"/>
          <p:nvPr/>
        </p:nvSpPr>
        <p:spPr>
          <a:xfrm rot="0">
            <a:off x="6001175" y="982503"/>
            <a:ext cx="3419153" cy="4712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D9D9D9"/>
                </a:solidFill>
                <a:latin typeface="Libre Franklin Light"/>
              </a:rPr>
              <a:t>Внутрицеховая спецодежда с последующим нанесением логотипа компании. (комбинезон, куртка, футболка, каска)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0947" y="990600"/>
            <a:ext cx="3419153" cy="5236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D9D9D9"/>
                </a:solidFill>
                <a:latin typeface="Libre Franklin Light"/>
              </a:rPr>
              <a:t>Футболки, бомберы, спортивные костюмы, рюкзаки и тд. в корпоративных цветах компании для проведения досуга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3046126"/>
            <a:ext cx="5763022" cy="2648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089"/>
              </a:lnSpc>
            </a:pPr>
            <a:r>
              <a:rPr lang="en-US" sz="5100">
                <a:solidFill>
                  <a:srgbClr val="D9D9D9"/>
                </a:solidFill>
                <a:latin typeface="Frank Ruhl Libre Light Bold"/>
              </a:rPr>
              <a:t>Брендирование спецодежды сотрудников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11061" y="982503"/>
            <a:ext cx="3419153" cy="3140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D9D9D9"/>
                </a:solidFill>
                <a:latin typeface="Libre Franklin Light"/>
              </a:rPr>
              <a:t>Корпоративные значки с градацией по подразделениям и занимаемым должностям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56785" y="7890316"/>
            <a:ext cx="3307932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D9D9D9"/>
                </a:solidFill>
                <a:latin typeface="Frank Ruhl Libre Light Bold"/>
              </a:rPr>
              <a:t>Производственные рабочие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31369" y="8209404"/>
            <a:ext cx="297853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D9D9D9"/>
                </a:solidFill>
                <a:latin typeface="Frank Ruhl Libre Light Bold"/>
              </a:rPr>
              <a:t>Сотрудники офиса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773013" y="8528491"/>
            <a:ext cx="2715021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D9D9D9"/>
                </a:solidFill>
                <a:latin typeface="Frank Ruhl Libre Light Bold"/>
              </a:rPr>
              <a:t>Для всех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3" id="3"/>
          <p:cNvSpPr/>
          <p:nvPr/>
        </p:nvSpPr>
        <p:spPr>
          <a:xfrm rot="-5400000">
            <a:off x="7773165" y="2208147"/>
            <a:ext cx="232613" cy="14783449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12372069" y="-822563"/>
            <a:ext cx="3985448" cy="398544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7362" r="0" b="0"/>
          <a:stretch>
            <a:fillRect/>
          </a:stretch>
        </p:blipFill>
        <p:spPr>
          <a:xfrm flipH="false" flipV="false" rot="0">
            <a:off x="497748" y="2637861"/>
            <a:ext cx="8037742" cy="558448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5479" r="1128" b="18132"/>
          <a:stretch>
            <a:fillRect/>
          </a:stretch>
        </p:blipFill>
        <p:spPr>
          <a:xfrm flipH="false" flipV="false" rot="0">
            <a:off x="8773337" y="2714038"/>
            <a:ext cx="9258514" cy="536483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988" y="303089"/>
            <a:ext cx="12931756" cy="1705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Создание дизайн-проекта офисных помещений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3" id="3"/>
          <p:cNvSpPr/>
          <p:nvPr/>
        </p:nvSpPr>
        <p:spPr>
          <a:xfrm rot="-5400000">
            <a:off x="7773165" y="2208147"/>
            <a:ext cx="232613" cy="14783449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4934" y="2982647"/>
            <a:ext cx="8891627" cy="500154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12372069" y="-822563"/>
            <a:ext cx="3985448" cy="398544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238381" y="2982647"/>
            <a:ext cx="8891627" cy="500154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988" y="732647"/>
            <a:ext cx="8481249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Создание макета сайта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3" id="3"/>
          <p:cNvSpPr/>
          <p:nvPr/>
        </p:nvSpPr>
        <p:spPr>
          <a:xfrm rot="-5400000">
            <a:off x="7773165" y="2208147"/>
            <a:ext cx="232613" cy="14783449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12372069" y="-822563"/>
            <a:ext cx="3985448" cy="398544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23988" y="3015367"/>
            <a:ext cx="8833457" cy="496882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247107" y="3015367"/>
            <a:ext cx="8833457" cy="496882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988" y="732647"/>
            <a:ext cx="8481249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Создание макета сайта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TextBox 3" id="3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16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97000"/>
          </a:blip>
          <a:srcRect l="0" t="0" r="0" b="0"/>
          <a:stretch>
            <a:fillRect/>
          </a:stretch>
        </p:blipFill>
        <p:spPr>
          <a:xfrm flipH="false" flipV="false" rot="0">
            <a:off x="5044607" y="1793919"/>
            <a:ext cx="12309633" cy="692416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50000"/>
          </a:blip>
          <a:srcRect l="0" t="0" r="0" b="0"/>
          <a:stretch>
            <a:fillRect/>
          </a:stretch>
        </p:blipFill>
        <p:spPr>
          <a:xfrm flipH="false" flipV="false" rot="0">
            <a:off x="-483620" y="6612020"/>
            <a:ext cx="4446601" cy="4446601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-5400000">
            <a:off x="7773165" y="2208147"/>
            <a:ext cx="232613" cy="14783449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sp>
        <p:nvSpPr>
          <p:cNvPr name="TextBox 7" id="7"/>
          <p:cNvSpPr txBox="true"/>
          <p:nvPr/>
        </p:nvSpPr>
        <p:spPr>
          <a:xfrm rot="0">
            <a:off x="223988" y="732647"/>
            <a:ext cx="8481249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Создание макета сайта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083" y="2316712"/>
            <a:ext cx="4957525" cy="412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87"/>
              </a:lnSpc>
            </a:pPr>
            <a:r>
              <a:rPr lang="en-US" sz="2919">
                <a:solidFill>
                  <a:srgbClr val="D9D9D9"/>
                </a:solidFill>
                <a:latin typeface="Open Sans"/>
              </a:rPr>
              <a:t>Предусм</a:t>
            </a:r>
            <a:r>
              <a:rPr lang="en-US" sz="2919">
                <a:solidFill>
                  <a:srgbClr val="D9D9D9"/>
                </a:solidFill>
                <a:latin typeface="Open Sans"/>
              </a:rPr>
              <a:t>отрено также создание доменного имени zavodorel.ru  и внедрение электронных ящиков сотрудников в домене zavodorel.ru с надлежащим оформлением.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404549" y="754446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17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5604626" y="50099"/>
            <a:ext cx="9525" cy="10821803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sp>
        <p:nvSpPr>
          <p:cNvPr name="AutoShape 4" id="4"/>
          <p:cNvSpPr/>
          <p:nvPr/>
        </p:nvSpPr>
        <p:spPr>
          <a:xfrm rot="0">
            <a:off x="9815473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14026319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6" id="6"/>
          <p:cNvSpPr/>
          <p:nvPr/>
        </p:nvSpPr>
        <p:spPr>
          <a:xfrm rot="0">
            <a:off x="6001175" y="7689698"/>
            <a:ext cx="3419153" cy="2357672"/>
          </a:xfrm>
          <a:prstGeom prst="rect">
            <a:avLst/>
          </a:prstGeom>
          <a:solidFill>
            <a:srgbClr val="737373">
              <a:alpha val="48627"/>
            </a:srgbClr>
          </a:solidFill>
        </p:spPr>
      </p:sp>
      <p:sp>
        <p:nvSpPr>
          <p:cNvPr name="AutoShape 7" id="7"/>
          <p:cNvSpPr/>
          <p:nvPr/>
        </p:nvSpPr>
        <p:spPr>
          <a:xfrm rot="0">
            <a:off x="10211061" y="7689698"/>
            <a:ext cx="3419153" cy="2357672"/>
          </a:xfrm>
          <a:prstGeom prst="rect">
            <a:avLst/>
          </a:prstGeom>
          <a:solidFill>
            <a:srgbClr val="737373">
              <a:alpha val="40784"/>
            </a:srgbClr>
          </a:solidFill>
        </p:spPr>
      </p:sp>
      <p:sp>
        <p:nvSpPr>
          <p:cNvPr name="AutoShape 8" id="8"/>
          <p:cNvSpPr/>
          <p:nvPr/>
        </p:nvSpPr>
        <p:spPr>
          <a:xfrm rot="0">
            <a:off x="14420947" y="7689698"/>
            <a:ext cx="3419153" cy="2357672"/>
          </a:xfrm>
          <a:prstGeom prst="rect">
            <a:avLst/>
          </a:prstGeom>
          <a:solidFill>
            <a:srgbClr val="737373">
              <a:alpha val="42745"/>
            </a:srgbClr>
          </a:solidFill>
        </p:spPr>
      </p:sp>
      <p:sp>
        <p:nvSpPr>
          <p:cNvPr name="TextBox 9" id="9"/>
          <p:cNvSpPr txBox="true"/>
          <p:nvPr/>
        </p:nvSpPr>
        <p:spPr>
          <a:xfrm rot="0">
            <a:off x="6001175" y="201481"/>
            <a:ext cx="3700322" cy="744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спонсорство внешних проектов</a:t>
            </a:r>
          </a:p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размещение на отраслевых выставках</a:t>
            </a:r>
          </a:p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организация  профессиональных мероприятий отрасли (семинары, научные конференции, собрания представителей технических профессий на базе учебного класса ООО «ОРЕЛЪ»)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41892" y="201481"/>
            <a:ext cx="3419153" cy="656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Профессиональные праздники, корпоративные игры-квесты по оформлению офисных помещений в корпоративном стиле, инициативные игры по введению новых технологий, правил, традиций или частей интерьера и тд.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1758" y="144331"/>
            <a:ext cx="5763022" cy="6675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72"/>
              </a:lnSpc>
            </a:pPr>
            <a:r>
              <a:rPr lang="en-US" sz="4800">
                <a:solidFill>
                  <a:srgbClr val="D9D9D9"/>
                </a:solidFill>
                <a:latin typeface="Frank Ruhl Libre Light Bold"/>
              </a:rPr>
              <a:t>Разработка элементов корпоративного стиля  в рамках комплекса мероприятий (ивент-активностей)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11061" y="201481"/>
            <a:ext cx="3419153" cy="7004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организация инженерно-технических мероприятий  на базе образовательных учреждений</a:t>
            </a:r>
          </a:p>
          <a:p>
            <a:pPr>
              <a:lnSpc>
                <a:spcPts val="3510"/>
              </a:lnSpc>
            </a:pPr>
          </a:p>
          <a:p>
            <a:pPr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 -образовательных мероприятий для студентов технических специальностей от инженерного состава высшей категории.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56785" y="8528491"/>
            <a:ext cx="330793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639AA7"/>
                </a:solidFill>
                <a:latin typeface="Frank Ruhl Libre Light Bold"/>
              </a:rPr>
              <a:t>Внешние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47858" y="8101154"/>
            <a:ext cx="3145559" cy="1487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9"/>
              </a:lnSpc>
              <a:spcBef>
                <a:spcPct val="0"/>
              </a:spcBef>
            </a:pPr>
            <a:r>
              <a:rPr lang="en-US" sz="2842">
                <a:solidFill>
                  <a:srgbClr val="639AA7"/>
                </a:solidFill>
                <a:latin typeface="Frank Ruhl Libre Light Bold"/>
              </a:rPr>
              <a:t>Направленные на привлечение соискателей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889422" y="8130971"/>
            <a:ext cx="4482203" cy="1457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7"/>
              </a:lnSpc>
              <a:spcBef>
                <a:spcPct val="0"/>
              </a:spcBef>
            </a:pPr>
            <a:r>
              <a:rPr lang="en-US" sz="2783">
                <a:solidFill>
                  <a:srgbClr val="639AA7"/>
                </a:solidFill>
                <a:latin typeface="Frank Ruhl Libre Light Bold"/>
              </a:rPr>
              <a:t>Направленные на внутреннюю организацию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2000"/>
          </a:blip>
          <a:srcRect l="14895" t="0" r="14234" b="0"/>
          <a:stretch>
            <a:fillRect/>
          </a:stretch>
        </p:blipFill>
        <p:spPr>
          <a:xfrm flipH="false" flipV="false" rot="0">
            <a:off x="671141" y="892303"/>
            <a:ext cx="6809184" cy="813686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274998">
            <a:off x="929156" y="547020"/>
            <a:ext cx="6399263" cy="8826069"/>
            <a:chOff x="0" y="0"/>
            <a:chExt cx="111510224" cy="153798484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11510229" cy="153798488"/>
            </a:xfrm>
            <a:custGeom>
              <a:avLst/>
              <a:gdLst/>
              <a:ahLst/>
              <a:cxnLst/>
              <a:rect r="r" b="b" t="t" l="l"/>
              <a:pathLst>
                <a:path h="153798488" w="111510229">
                  <a:moveTo>
                    <a:pt x="111284159" y="0"/>
                  </a:moveTo>
                  <a:lnTo>
                    <a:pt x="0" y="0"/>
                  </a:lnTo>
                  <a:lnTo>
                    <a:pt x="0" y="153798488"/>
                  </a:lnTo>
                  <a:lnTo>
                    <a:pt x="111510229" y="153798488"/>
                  </a:lnTo>
                  <a:lnTo>
                    <a:pt x="111510229" y="0"/>
                  </a:lnTo>
                  <a:lnTo>
                    <a:pt x="111284159" y="0"/>
                  </a:lnTo>
                  <a:close/>
                  <a:moveTo>
                    <a:pt x="111284159" y="153572431"/>
                  </a:moveTo>
                  <a:lnTo>
                    <a:pt x="228600" y="153572431"/>
                  </a:lnTo>
                  <a:lnTo>
                    <a:pt x="228600" y="228600"/>
                  </a:lnTo>
                  <a:lnTo>
                    <a:pt x="111284159" y="228600"/>
                  </a:lnTo>
                  <a:lnTo>
                    <a:pt x="111284159" y="153572431"/>
                  </a:lnTo>
                  <a:close/>
                </a:path>
              </a:pathLst>
            </a:custGeom>
            <a:solidFill>
              <a:srgbClr val="699AA5"/>
            </a:solidFill>
          </p:spPr>
        </p:sp>
      </p:grpSp>
      <p:sp>
        <p:nvSpPr>
          <p:cNvPr name="AutoShape 5" id="5"/>
          <p:cNvSpPr/>
          <p:nvPr/>
        </p:nvSpPr>
        <p:spPr>
          <a:xfrm rot="-5400000">
            <a:off x="10159388" y="-3434990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57000"/>
          </a:blip>
          <a:srcRect l="0" t="0" r="0" b="0"/>
          <a:stretch>
            <a:fillRect/>
          </a:stretch>
        </p:blipFill>
        <p:spPr>
          <a:xfrm flipH="false" flipV="false" rot="0">
            <a:off x="1292026" y="2396462"/>
            <a:ext cx="5612658" cy="561265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876545" y="405867"/>
            <a:ext cx="10171359" cy="834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5400" spc="91">
                <a:solidFill>
                  <a:srgbClr val="699AA5"/>
                </a:solidFill>
                <a:latin typeface="Frank Ruhl Libre Light Bold"/>
              </a:rPr>
              <a:t>Разработка макетов элементов корпоративного стиля в рамках продвижения компании через социальные сети и печатные носители</a:t>
            </a:r>
          </a:p>
          <a:p>
            <a:pPr algn="ctr">
              <a:lnSpc>
                <a:spcPts val="3924"/>
              </a:lnSpc>
            </a:pPr>
          </a:p>
          <a:p>
            <a:pPr algn="ctr">
              <a:lnSpc>
                <a:spcPts val="3924"/>
              </a:lnSpc>
            </a:pPr>
          </a:p>
          <a:p>
            <a:pPr>
              <a:lnSpc>
                <a:spcPts val="5040"/>
              </a:lnSpc>
            </a:pPr>
            <a:r>
              <a:rPr lang="en-US" sz="3600" spc="61">
                <a:solidFill>
                  <a:srgbClr val="D9D9D9"/>
                </a:solidFill>
                <a:latin typeface="Frank Ruhl Libre Light"/>
              </a:rPr>
              <a:t>- Р</a:t>
            </a:r>
            <a:r>
              <a:rPr lang="en-US" sz="3600">
                <a:solidFill>
                  <a:srgbClr val="D9D9D9"/>
                </a:solidFill>
                <a:latin typeface="Frank Ruhl Libre Light"/>
              </a:rPr>
              <a:t>азработка макетов для размещения в профессиональных отраслевых научно-популярных периодических изданиях, таких как «Ритм машиностроения», «Аддитивные технологии», «Новый оборонный заказ» и др.</a:t>
            </a: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D9D9D9"/>
                </a:solidFill>
                <a:latin typeface="Frank Ruhl Libre Light"/>
              </a:rPr>
              <a:t>- Создание страницы ООО «ОРЕЛЪ» в социальной сети «Facebook», ее ведение.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990253" y="661243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6000"/>
          </a:blip>
          <a:srcRect l="0" t="0" r="0" b="0"/>
          <a:stretch>
            <a:fillRect/>
          </a:stretch>
        </p:blipFill>
        <p:spPr>
          <a:xfrm flipH="false" flipV="false" rot="0">
            <a:off x="15205249" y="759644"/>
            <a:ext cx="4031563" cy="4031563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17195519" y="-1349366"/>
            <a:ext cx="25513" cy="3227741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3990253" y="661243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19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17221031" y="3529630"/>
            <a:ext cx="25513" cy="3227741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grpSp>
        <p:nvGrpSpPr>
          <p:cNvPr name="Group 6" id="6"/>
          <p:cNvGrpSpPr/>
          <p:nvPr/>
        </p:nvGrpSpPr>
        <p:grpSpPr>
          <a:xfrm rot="0">
            <a:off x="211801" y="4690247"/>
            <a:ext cx="3206341" cy="2441266"/>
            <a:chOff x="0" y="0"/>
            <a:chExt cx="59070386" cy="44975419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59070385" cy="44975419"/>
            </a:xfrm>
            <a:custGeom>
              <a:avLst/>
              <a:gdLst/>
              <a:ahLst/>
              <a:cxnLst/>
              <a:rect r="r" b="b" t="t" l="l"/>
              <a:pathLst>
                <a:path h="44975419" w="59070385">
                  <a:moveTo>
                    <a:pt x="58844328" y="0"/>
                  </a:moveTo>
                  <a:lnTo>
                    <a:pt x="0" y="0"/>
                  </a:lnTo>
                  <a:lnTo>
                    <a:pt x="0" y="44975419"/>
                  </a:lnTo>
                  <a:lnTo>
                    <a:pt x="59070385" y="44975419"/>
                  </a:lnTo>
                  <a:lnTo>
                    <a:pt x="59070385" y="0"/>
                  </a:lnTo>
                  <a:lnTo>
                    <a:pt x="58844328" y="0"/>
                  </a:lnTo>
                  <a:close/>
                  <a:moveTo>
                    <a:pt x="58844328" y="44749358"/>
                  </a:moveTo>
                  <a:lnTo>
                    <a:pt x="228600" y="44749358"/>
                  </a:lnTo>
                  <a:lnTo>
                    <a:pt x="228600" y="228600"/>
                  </a:lnTo>
                  <a:lnTo>
                    <a:pt x="58844328" y="228600"/>
                  </a:lnTo>
                  <a:lnTo>
                    <a:pt x="58844328" y="44749358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4692789" y="4690247"/>
            <a:ext cx="3206341" cy="2441266"/>
            <a:chOff x="0" y="0"/>
            <a:chExt cx="59070386" cy="44975419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59070385" cy="44975419"/>
            </a:xfrm>
            <a:custGeom>
              <a:avLst/>
              <a:gdLst/>
              <a:ahLst/>
              <a:cxnLst/>
              <a:rect r="r" b="b" t="t" l="l"/>
              <a:pathLst>
                <a:path h="44975419" w="59070385">
                  <a:moveTo>
                    <a:pt x="58844328" y="0"/>
                  </a:moveTo>
                  <a:lnTo>
                    <a:pt x="0" y="0"/>
                  </a:lnTo>
                  <a:lnTo>
                    <a:pt x="0" y="44975419"/>
                  </a:lnTo>
                  <a:lnTo>
                    <a:pt x="59070385" y="44975419"/>
                  </a:lnTo>
                  <a:lnTo>
                    <a:pt x="59070385" y="0"/>
                  </a:lnTo>
                  <a:lnTo>
                    <a:pt x="58844328" y="0"/>
                  </a:lnTo>
                  <a:close/>
                  <a:moveTo>
                    <a:pt x="58844328" y="44749358"/>
                  </a:moveTo>
                  <a:lnTo>
                    <a:pt x="228600" y="44749358"/>
                  </a:lnTo>
                  <a:lnTo>
                    <a:pt x="228600" y="228600"/>
                  </a:lnTo>
                  <a:lnTo>
                    <a:pt x="58844328" y="228600"/>
                  </a:lnTo>
                  <a:lnTo>
                    <a:pt x="58844328" y="44749358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44000" y="4690247"/>
            <a:ext cx="3206341" cy="2441266"/>
            <a:chOff x="0" y="0"/>
            <a:chExt cx="59070386" cy="44975419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59070385" cy="44975419"/>
            </a:xfrm>
            <a:custGeom>
              <a:avLst/>
              <a:gdLst/>
              <a:ahLst/>
              <a:cxnLst/>
              <a:rect r="r" b="b" t="t" l="l"/>
              <a:pathLst>
                <a:path h="44975419" w="59070385">
                  <a:moveTo>
                    <a:pt x="58844328" y="0"/>
                  </a:moveTo>
                  <a:lnTo>
                    <a:pt x="0" y="0"/>
                  </a:lnTo>
                  <a:lnTo>
                    <a:pt x="0" y="44975419"/>
                  </a:lnTo>
                  <a:lnTo>
                    <a:pt x="59070385" y="44975419"/>
                  </a:lnTo>
                  <a:lnTo>
                    <a:pt x="59070385" y="0"/>
                  </a:lnTo>
                  <a:lnTo>
                    <a:pt x="58844328" y="0"/>
                  </a:lnTo>
                  <a:close/>
                  <a:moveTo>
                    <a:pt x="58844328" y="44749358"/>
                  </a:moveTo>
                  <a:lnTo>
                    <a:pt x="228600" y="44749358"/>
                  </a:lnTo>
                  <a:lnTo>
                    <a:pt x="228600" y="228600"/>
                  </a:lnTo>
                  <a:lnTo>
                    <a:pt x="58844328" y="228600"/>
                  </a:lnTo>
                  <a:lnTo>
                    <a:pt x="58844328" y="44749358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600563" y="4690247"/>
            <a:ext cx="3206341" cy="2441266"/>
            <a:chOff x="0" y="0"/>
            <a:chExt cx="59070386" cy="44975419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59070385" cy="44975419"/>
            </a:xfrm>
            <a:custGeom>
              <a:avLst/>
              <a:gdLst/>
              <a:ahLst/>
              <a:cxnLst/>
              <a:rect r="r" b="b" t="t" l="l"/>
              <a:pathLst>
                <a:path h="44975419" w="59070385">
                  <a:moveTo>
                    <a:pt x="58844328" y="0"/>
                  </a:moveTo>
                  <a:lnTo>
                    <a:pt x="0" y="0"/>
                  </a:lnTo>
                  <a:lnTo>
                    <a:pt x="0" y="44975419"/>
                  </a:lnTo>
                  <a:lnTo>
                    <a:pt x="59070385" y="44975419"/>
                  </a:lnTo>
                  <a:lnTo>
                    <a:pt x="59070385" y="0"/>
                  </a:lnTo>
                  <a:lnTo>
                    <a:pt x="58844328" y="0"/>
                  </a:lnTo>
                  <a:close/>
                  <a:moveTo>
                    <a:pt x="58844328" y="44749358"/>
                  </a:moveTo>
                  <a:lnTo>
                    <a:pt x="228600" y="44749358"/>
                  </a:lnTo>
                  <a:lnTo>
                    <a:pt x="228600" y="228600"/>
                  </a:lnTo>
                  <a:lnTo>
                    <a:pt x="58844328" y="228600"/>
                  </a:lnTo>
                  <a:lnTo>
                    <a:pt x="58844328" y="44749358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11801" y="1172510"/>
            <a:ext cx="9564637" cy="235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639AA7"/>
                </a:solidFill>
                <a:latin typeface="Libre Franklin Bold Bold"/>
              </a:rPr>
              <a:t>Разработка регламента внедрения корпоративного стиля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06653" y="4974404"/>
            <a:ext cx="2016637" cy="187295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118328" y="5029485"/>
            <a:ext cx="2173843" cy="176278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809877" y="4978273"/>
            <a:ext cx="1874587" cy="1865214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4060351" y="7212954"/>
            <a:ext cx="4273580" cy="2836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Frank Ruhl Libre Light"/>
              </a:rPr>
              <a:t>запрет руководителя на подпись и визирование документов на старых бланках, не содержащих элементы корпоративного</a:t>
            </a:r>
            <a:r>
              <a:rPr lang="en-US" sz="2700">
                <a:solidFill>
                  <a:srgbClr val="FFFFFF"/>
                </a:solidFill>
                <a:latin typeface="Frank Ruhl Libre Light"/>
              </a:rPr>
              <a:t> стиля.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4271" y="7179783"/>
            <a:ext cx="4497568" cy="2836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Frank Ruhl Libre Light"/>
              </a:rPr>
              <a:t>обеспечение оперативного получения</a:t>
            </a:r>
            <a:r>
              <a:rPr lang="en-US" sz="2700">
                <a:solidFill>
                  <a:srgbClr val="FFFFFF"/>
                </a:solidFill>
                <a:latin typeface="Frank Ruhl Libre Light"/>
              </a:rPr>
              <a:t> рекламно-сувенирной продукции и элементов персональной идентификации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626381" y="5036003"/>
            <a:ext cx="1339156" cy="1756271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317207" y="7212954"/>
            <a:ext cx="3206341" cy="23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Frank Ruhl Libre Light"/>
              </a:rPr>
              <a:t>контроль</a:t>
            </a:r>
            <a:r>
              <a:rPr lang="en-US" sz="2700">
                <a:solidFill>
                  <a:srgbClr val="FFFFFF"/>
                </a:solidFill>
                <a:latin typeface="Frank Ruhl Libre Light"/>
              </a:rPr>
              <a:t> за своевременным обеспечением и доступностью информации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174069" y="7212954"/>
            <a:ext cx="4497568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Frank Ruhl Libre Light"/>
              </a:rPr>
              <a:t>мониторинг че</a:t>
            </a:r>
            <a:r>
              <a:rPr lang="en-US" sz="2700">
                <a:solidFill>
                  <a:srgbClr val="FFFFFF"/>
                </a:solidFill>
                <a:latin typeface="Frank Ruhl Libre Light"/>
              </a:rPr>
              <a:t>рез систему BITRIX24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634513" y="9727125"/>
            <a:ext cx="9791507" cy="180426"/>
          </a:xfrm>
          <a:prstGeom prst="rect">
            <a:avLst/>
          </a:prstGeom>
          <a:solidFill>
            <a:srgbClr val="699AA5">
              <a:alpha val="54901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alphaModFix amt="51000"/>
          </a:blip>
          <a:srcRect l="0" t="0" r="0" b="0"/>
          <a:stretch>
            <a:fillRect/>
          </a:stretch>
        </p:blipFill>
        <p:spPr>
          <a:xfrm flipH="false" flipV="false" rot="0">
            <a:off x="-737730" y="-475311"/>
            <a:ext cx="4088349" cy="408834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144000" y="2484813"/>
            <a:ext cx="8823972" cy="588448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94305" y="-233241"/>
            <a:ext cx="13393649" cy="3632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28"/>
              </a:lnSpc>
            </a:pPr>
            <a:r>
              <a:rPr lang="en-US" sz="5400">
                <a:solidFill>
                  <a:srgbClr val="FFFFFF"/>
                </a:solidFill>
                <a:latin typeface="Frank Ruhl Libre Light Bold"/>
              </a:rPr>
              <a:t>ООО ШМЗ “ОРЕЛЪ”. Общие сведения</a:t>
            </a:r>
          </a:p>
          <a:p>
            <a:pPr>
              <a:lnSpc>
                <a:spcPts val="9828"/>
              </a:lnSpc>
            </a:pPr>
          </a:p>
          <a:p>
            <a:pPr>
              <a:lnSpc>
                <a:spcPts val="982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898028" y="1521074"/>
            <a:ext cx="8586723" cy="6647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52"/>
              </a:lnSpc>
            </a:pPr>
          </a:p>
          <a:p>
            <a:pPr>
              <a:lnSpc>
                <a:spcPts val="5824"/>
              </a:lnSpc>
            </a:pPr>
            <a:r>
              <a:rPr lang="en-US" sz="3200">
                <a:solidFill>
                  <a:srgbClr val="FFFFFF"/>
                </a:solidFill>
                <a:latin typeface="Libre Franklin Bold"/>
              </a:rPr>
              <a:t>Год создания предприятия: 2000</a:t>
            </a:r>
          </a:p>
          <a:p>
            <a:pPr>
              <a:lnSpc>
                <a:spcPts val="5824"/>
              </a:lnSpc>
            </a:pPr>
            <a:r>
              <a:rPr lang="en-US" sz="3200">
                <a:solidFill>
                  <a:srgbClr val="FFFFFF"/>
                </a:solidFill>
                <a:latin typeface="Libre Franklin Bold"/>
              </a:rPr>
              <a:t>Число учредителей: 5</a:t>
            </a:r>
          </a:p>
          <a:p>
            <a:pPr>
              <a:lnSpc>
                <a:spcPts val="5824"/>
              </a:lnSpc>
            </a:pPr>
            <a:r>
              <a:rPr lang="en-US" sz="3200">
                <a:solidFill>
                  <a:srgbClr val="FFFFFF"/>
                </a:solidFill>
                <a:latin typeface="Libre Franklin Bold"/>
              </a:rPr>
              <a:t>Средний возраст сотрудников: 36 лет</a:t>
            </a:r>
          </a:p>
          <a:p>
            <a:pPr>
              <a:lnSpc>
                <a:spcPts val="5824"/>
              </a:lnSpc>
            </a:pPr>
            <a:r>
              <a:rPr lang="en-US" sz="3200">
                <a:solidFill>
                  <a:srgbClr val="FFFFFF"/>
                </a:solidFill>
                <a:latin typeface="Libre Franklin Bold"/>
              </a:rPr>
              <a:t>Область деятельности: производство металлоизделий оборонного и гражданского назначения</a:t>
            </a:r>
          </a:p>
          <a:p>
            <a:pPr>
              <a:lnSpc>
                <a:spcPts val="5824"/>
              </a:lnSpc>
            </a:pPr>
            <a:r>
              <a:rPr lang="en-US" sz="3200">
                <a:solidFill>
                  <a:srgbClr val="FFFFFF"/>
                </a:solidFill>
                <a:latin typeface="Libre Franklin Bold"/>
              </a:rPr>
              <a:t>Годовой оборот за 2020 г. (январь-сентябрь): 63,8 млн. руб.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62056" y="-146432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02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20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637" y="2239867"/>
            <a:ext cx="5075428" cy="572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3"/>
              </a:lnSpc>
            </a:pPr>
            <a:r>
              <a:rPr lang="en-US" sz="4781">
                <a:solidFill>
                  <a:srgbClr val="D9D9D9"/>
                </a:solidFill>
                <a:latin typeface="Frank Ruhl Libre Light Bold"/>
              </a:rPr>
              <a:t>Создание шаблона оформления внутренних документов организации</a:t>
            </a:r>
          </a:p>
        </p:txBody>
      </p:sp>
      <p:sp>
        <p:nvSpPr>
          <p:cNvPr name="AutoShape 5" id="5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TextBox 6" id="6"/>
          <p:cNvSpPr txBox="true"/>
          <p:nvPr/>
        </p:nvSpPr>
        <p:spPr>
          <a:xfrm rot="0">
            <a:off x="5127588" y="563473"/>
            <a:ext cx="6523930" cy="8209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400">
                <a:solidFill>
                  <a:srgbClr val="699AA5"/>
                </a:solidFill>
                <a:latin typeface="Frank Ruhl Libre Light Bold"/>
              </a:rPr>
              <a:t>Результаты-продукты: </a:t>
            </a:r>
          </a:p>
          <a:p>
            <a:pPr>
              <a:lnSpc>
                <a:spcPts val="3779"/>
              </a:lnSpc>
            </a:pP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-макет логотипа – 2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-макет брендбука – 1 шт. 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-шаблоны оформления внутренних документов организации – 2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 -макеты документов персональной идентификации – 4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 -макет сайта – 1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-макет элементов корпоративного стиля спецодежды сотрудников – 1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-макет кубариков – 1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-макет блокнота – 1 шт.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 -макет подарочного набора – 2 шт. </a:t>
            </a:r>
          </a:p>
          <a:p>
            <a:pPr>
              <a:lnSpc>
                <a:spcPts val="4374"/>
              </a:lnSpc>
            </a:pPr>
            <a:r>
              <a:rPr lang="en-US" sz="2700">
                <a:solidFill>
                  <a:srgbClr val="D9D9D9"/>
                </a:solidFill>
                <a:latin typeface="Frank Ruhl Libre Light"/>
              </a:rPr>
              <a:t>-дизайн-проект  – 7 шт.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83276" y="487273"/>
            <a:ext cx="6299941" cy="69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32"/>
              </a:lnSpc>
            </a:pPr>
            <a:r>
              <a:rPr lang="en-US" sz="3600">
                <a:solidFill>
                  <a:srgbClr val="D9D9D9"/>
                </a:solidFill>
                <a:latin typeface="Frank Ruhl Libre Light Bold"/>
              </a:rPr>
              <a:t>Результаты-эффекты:</a:t>
            </a:r>
            <a:r>
              <a:rPr lang="en-US" sz="3600">
                <a:solidFill>
                  <a:srgbClr val="699AA5"/>
                </a:solidFill>
                <a:latin typeface="Frank Ruhl Libre Light Bold"/>
              </a:rPr>
              <a:t>  </a:t>
            </a:r>
          </a:p>
          <a:p>
            <a:pPr algn="r">
              <a:lnSpc>
                <a:spcPts val="5832"/>
              </a:lnSpc>
            </a:pPr>
          </a:p>
          <a:p>
            <a:pPr algn="r">
              <a:lnSpc>
                <a:spcPts val="4941"/>
              </a:lnSpc>
            </a:pPr>
            <a:r>
              <a:rPr lang="en-US" sz="2700">
                <a:solidFill>
                  <a:srgbClr val="699AA5"/>
                </a:solidFill>
                <a:latin typeface="Frank Ruhl Libre Light"/>
              </a:rPr>
              <a:t>-прирост клиентской базы на 30% </a:t>
            </a:r>
          </a:p>
          <a:p>
            <a:pPr algn="r">
              <a:lnSpc>
                <a:spcPts val="4941"/>
              </a:lnSpc>
            </a:pPr>
            <a:r>
              <a:rPr lang="en-US" sz="2700">
                <a:solidFill>
                  <a:srgbClr val="699AA5"/>
                </a:solidFill>
                <a:latin typeface="Frank Ruhl Libre Light"/>
              </a:rPr>
              <a:t>-повышение % сотрудников, имеющих устойчивую идентификацию с организацией</a:t>
            </a:r>
          </a:p>
          <a:p>
            <a:pPr algn="r">
              <a:lnSpc>
                <a:spcPts val="4941"/>
              </a:lnSpc>
            </a:pPr>
            <a:r>
              <a:rPr lang="en-US" sz="2700">
                <a:solidFill>
                  <a:srgbClr val="699AA5"/>
                </a:solidFill>
                <a:latin typeface="Frank Ruhl Libre Light"/>
              </a:rPr>
              <a:t>-снижение текучести кадров на 60% </a:t>
            </a:r>
          </a:p>
          <a:p>
            <a:pPr algn="r">
              <a:lnSpc>
                <a:spcPts val="4941"/>
              </a:lnSpc>
            </a:pPr>
            <a:r>
              <a:rPr lang="en-US" sz="2700">
                <a:solidFill>
                  <a:srgbClr val="699AA5"/>
                </a:solidFill>
                <a:latin typeface="Frank Ruhl Libre Light"/>
              </a:rPr>
              <a:t>-повышение притока новых соискателей на 30%</a:t>
            </a:r>
          </a:p>
          <a:p>
            <a:pPr algn="r">
              <a:lnSpc>
                <a:spcPts val="4941"/>
              </a:lnSpc>
            </a:pPr>
            <a:r>
              <a:rPr lang="en-US" sz="2700">
                <a:solidFill>
                  <a:srgbClr val="699AA5"/>
                </a:solidFill>
                <a:latin typeface="Frank Ruhl Libre Light"/>
              </a:rPr>
              <a:t>- увеличение принимаемых офферов на 20%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404549" y="754446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21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5604626" y="50099"/>
            <a:ext cx="9525" cy="10821803"/>
          </a:xfrm>
          <a:prstGeom prst="rect">
            <a:avLst/>
          </a:prstGeom>
          <a:solidFill>
            <a:srgbClr val="FFFFFF">
              <a:alpha val="49803"/>
            </a:srgbClr>
          </a:solidFill>
        </p:spPr>
      </p:sp>
      <p:sp>
        <p:nvSpPr>
          <p:cNvPr name="AutoShape 4" id="4"/>
          <p:cNvSpPr/>
          <p:nvPr/>
        </p:nvSpPr>
        <p:spPr>
          <a:xfrm rot="0">
            <a:off x="9815473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14026319" y="50099"/>
            <a:ext cx="29216" cy="10821803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6" id="6"/>
          <p:cNvSpPr/>
          <p:nvPr/>
        </p:nvSpPr>
        <p:spPr>
          <a:xfrm rot="0">
            <a:off x="6001175" y="7689698"/>
            <a:ext cx="3419153" cy="2357672"/>
          </a:xfrm>
          <a:prstGeom prst="rect">
            <a:avLst/>
          </a:prstGeom>
          <a:solidFill>
            <a:srgbClr val="737373">
              <a:alpha val="48627"/>
            </a:srgbClr>
          </a:solidFill>
        </p:spPr>
      </p:sp>
      <p:sp>
        <p:nvSpPr>
          <p:cNvPr name="AutoShape 7" id="7"/>
          <p:cNvSpPr/>
          <p:nvPr/>
        </p:nvSpPr>
        <p:spPr>
          <a:xfrm rot="0">
            <a:off x="10211061" y="7689698"/>
            <a:ext cx="3419153" cy="2357672"/>
          </a:xfrm>
          <a:prstGeom prst="rect">
            <a:avLst/>
          </a:prstGeom>
          <a:solidFill>
            <a:srgbClr val="737373">
              <a:alpha val="40784"/>
            </a:srgbClr>
          </a:solidFill>
        </p:spPr>
      </p:sp>
      <p:sp>
        <p:nvSpPr>
          <p:cNvPr name="AutoShape 8" id="8"/>
          <p:cNvSpPr/>
          <p:nvPr/>
        </p:nvSpPr>
        <p:spPr>
          <a:xfrm rot="0">
            <a:off x="14420947" y="7689698"/>
            <a:ext cx="3419153" cy="2357672"/>
          </a:xfrm>
          <a:prstGeom prst="rect">
            <a:avLst/>
          </a:prstGeom>
          <a:solidFill>
            <a:srgbClr val="737373">
              <a:alpha val="42745"/>
            </a:srgbClr>
          </a:solidFill>
        </p:spPr>
      </p:sp>
      <p:sp>
        <p:nvSpPr>
          <p:cNvPr name="TextBox 9" id="9"/>
          <p:cNvSpPr txBox="true"/>
          <p:nvPr/>
        </p:nvSpPr>
        <p:spPr>
          <a:xfrm rot="0">
            <a:off x="5894780" y="1604831"/>
            <a:ext cx="3700322" cy="418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D9D9D9"/>
                </a:solidFill>
                <a:latin typeface="Libre Franklin Light"/>
              </a:rPr>
              <a:t> графические редакторы: Adobe Photoshop CС 2020, Adobe Illustrator CC 2020, кроссплатформенный редактор Canva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341892" y="201481"/>
            <a:ext cx="3419153" cy="7004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STEP AGENCY - агентство интернет-рекламы, интернет-маркетинга. </a:t>
            </a:r>
          </a:p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        </a:t>
            </a:r>
          </a:p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- ООО «Восток-Сервис» - производитель и поставщик спецодежды   </a:t>
            </a:r>
          </a:p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         </a:t>
            </a:r>
          </a:p>
          <a:p>
            <a:pPr algn="ctr">
              <a:lnSpc>
                <a:spcPts val="3510"/>
              </a:lnSpc>
            </a:pPr>
            <a:r>
              <a:rPr lang="en-US" sz="2700">
                <a:solidFill>
                  <a:srgbClr val="D9D9D9"/>
                </a:solidFill>
                <a:latin typeface="Libre Franklin Light"/>
              </a:rPr>
              <a:t>  - Типография ФОРМАТ 	              - KRAFT COLORS – интерьерная студия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alphaModFix amt="52000"/>
          </a:blip>
          <a:srcRect l="0" t="0" r="0" b="0"/>
          <a:stretch>
            <a:fillRect/>
          </a:stretch>
        </p:blipFill>
        <p:spPr>
          <a:xfrm flipH="false" flipV="false" rot="0">
            <a:off x="578290" y="2067136"/>
            <a:ext cx="4446601" cy="444660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31758" y="220599"/>
            <a:ext cx="5763022" cy="808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72"/>
              </a:lnSpc>
            </a:pPr>
            <a:r>
              <a:rPr lang="en-US" sz="4800">
                <a:solidFill>
                  <a:srgbClr val="699AA5"/>
                </a:solidFill>
                <a:latin typeface="Frank Ruhl Libre Light Bold"/>
              </a:rPr>
              <a:t>Ресурсы проекта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47858" y="2721351"/>
            <a:ext cx="3419153" cy="1569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D9D9D9"/>
                </a:solidFill>
                <a:latin typeface="Libre Franklin Light"/>
              </a:rPr>
              <a:t>денежные средства предприятия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56785" y="8304957"/>
            <a:ext cx="3307932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39AA7"/>
                </a:solidFill>
                <a:latin typeface="Frank Ruhl Libre Light Bold"/>
              </a:rPr>
              <a:t>Программное обеспечение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47858" y="8358489"/>
            <a:ext cx="3145559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39AA7"/>
                </a:solidFill>
                <a:latin typeface="Frank Ruhl Libre Light Bold"/>
              </a:rPr>
              <a:t>Финансовые ресурсы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889422" y="8353271"/>
            <a:ext cx="4482203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639AA7"/>
                </a:solidFill>
                <a:latin typeface="Frank Ruhl Libre Light Bold"/>
              </a:rPr>
              <a:t>Сторонние организации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22</a:t>
            </a:r>
          </a:p>
        </p:txBody>
      </p:sp>
      <p:sp>
        <p:nvSpPr>
          <p:cNvPr name="AutoShape 4" id="4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46000"/>
          </a:blip>
          <a:srcRect l="0" t="0" r="0" b="0"/>
          <a:stretch>
            <a:fillRect/>
          </a:stretch>
        </p:blipFill>
        <p:spPr>
          <a:xfrm flipH="false" flipV="false" rot="0">
            <a:off x="14203504" y="399391"/>
            <a:ext cx="3513010" cy="41148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81390" y="4051574"/>
            <a:ext cx="4337584" cy="2189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04"/>
              </a:lnSpc>
            </a:pPr>
            <a:r>
              <a:rPr lang="en-US" sz="5600">
                <a:solidFill>
                  <a:srgbClr val="D9D9D9"/>
                </a:solidFill>
                <a:latin typeface="Frank Ruhl Libre Light Bold"/>
              </a:rPr>
              <a:t>Сроки проекта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02346" y="4605020"/>
            <a:ext cx="8434685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Open Sans"/>
              </a:rPr>
              <a:t>Май 2020 г. - май 2021 г.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23</a:t>
            </a:r>
          </a:p>
        </p:txBody>
      </p:sp>
      <p:sp>
        <p:nvSpPr>
          <p:cNvPr name="AutoShape 4" id="4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TextBox 5" id="5"/>
          <p:cNvSpPr txBox="true"/>
          <p:nvPr/>
        </p:nvSpPr>
        <p:spPr>
          <a:xfrm rot="0">
            <a:off x="5114110" y="3703001"/>
            <a:ext cx="13028957" cy="383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00"/>
              </a:lnSpc>
            </a:pPr>
            <a:r>
              <a:rPr lang="en-US" sz="4000">
                <a:solidFill>
                  <a:srgbClr val="FFFFFF"/>
                </a:solidFill>
                <a:latin typeface="Open Sans Bold"/>
              </a:rPr>
              <a:t>ФОТ </a:t>
            </a:r>
            <a:r>
              <a:rPr lang="en-US" sz="4000">
                <a:solidFill>
                  <a:srgbClr val="FFFFFF"/>
                </a:solidFill>
                <a:latin typeface="Open Sans"/>
              </a:rPr>
              <a:t>- 900 тыс. руб.</a:t>
            </a:r>
          </a:p>
          <a:p>
            <a:pPr>
              <a:lnSpc>
                <a:spcPts val="7800"/>
              </a:lnSpc>
            </a:pPr>
            <a:r>
              <a:rPr lang="en-US" sz="4000">
                <a:solidFill>
                  <a:srgbClr val="FFFFFF"/>
                </a:solidFill>
                <a:latin typeface="Open Sans Bold"/>
              </a:rPr>
              <a:t>Услуги сторонних организаций</a:t>
            </a:r>
            <a:r>
              <a:rPr lang="en-US" sz="4000">
                <a:solidFill>
                  <a:srgbClr val="FFFFFF"/>
                </a:solidFill>
                <a:latin typeface="Open Sans"/>
              </a:rPr>
              <a:t> - 1 565 тыс. руб.</a:t>
            </a:r>
          </a:p>
          <a:p>
            <a:pPr>
              <a:lnSpc>
                <a:spcPts val="7800"/>
              </a:lnSpc>
            </a:pPr>
            <a:r>
              <a:rPr lang="en-US" sz="4000">
                <a:solidFill>
                  <a:srgbClr val="FFFFFF"/>
                </a:solidFill>
                <a:latin typeface="Open Sans Bold"/>
              </a:rPr>
              <a:t>Материалы</a:t>
            </a:r>
            <a:r>
              <a:rPr lang="en-US" sz="4000">
                <a:solidFill>
                  <a:srgbClr val="FFFFFF"/>
                </a:solidFill>
                <a:latin typeface="Open Sans"/>
              </a:rPr>
              <a:t> - 545  тыс. руб.</a:t>
            </a:r>
          </a:p>
          <a:p>
            <a:pPr algn="ctr">
              <a:lnSpc>
                <a:spcPts val="7800"/>
              </a:lnSpc>
            </a:pPr>
            <a:r>
              <a:rPr lang="en-US" sz="4000">
                <a:solidFill>
                  <a:srgbClr val="699AA5"/>
                </a:solidFill>
                <a:latin typeface="Open Sans Bold"/>
              </a:rPr>
              <a:t>Итого:</a:t>
            </a:r>
            <a:r>
              <a:rPr lang="en-US" sz="400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000">
                <a:solidFill>
                  <a:srgbClr val="FFFFFF"/>
                </a:solidFill>
                <a:latin typeface="Open Sans Bold"/>
              </a:rPr>
              <a:t>3 010 тыс. руб.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43999"/>
          </a:blip>
          <a:srcRect l="0" t="0" r="0" b="0"/>
          <a:stretch>
            <a:fillRect/>
          </a:stretch>
        </p:blipFill>
        <p:spPr>
          <a:xfrm flipH="false" flipV="false" rot="0">
            <a:off x="13281199" y="380039"/>
            <a:ext cx="4114800" cy="41148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1390" y="4051574"/>
            <a:ext cx="4337584" cy="2189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904"/>
              </a:lnSpc>
            </a:pPr>
            <a:r>
              <a:rPr lang="en-US" sz="5600">
                <a:solidFill>
                  <a:srgbClr val="D9D9D9"/>
                </a:solidFill>
                <a:latin typeface="Frank Ruhl Libre Light Bold"/>
              </a:rPr>
              <a:t>Бюджет проекта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8000"/>
          </a:blip>
          <a:srcRect l="0" t="0" r="0" b="0"/>
          <a:stretch>
            <a:fillRect/>
          </a:stretch>
        </p:blipFill>
        <p:spPr>
          <a:xfrm flipH="false" flipV="false" rot="0">
            <a:off x="1503029" y="3797942"/>
            <a:ext cx="2915945" cy="291594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-384536" y="3246479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24</a:t>
            </a:r>
          </a:p>
        </p:txBody>
      </p:sp>
      <p:sp>
        <p:nvSpPr>
          <p:cNvPr name="AutoShape 4" id="4"/>
          <p:cNvSpPr/>
          <p:nvPr/>
        </p:nvSpPr>
        <p:spPr>
          <a:xfrm rot="-10800000">
            <a:off x="4620863" y="1175768"/>
            <a:ext cx="220338" cy="8041711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TextBox 5" id="5"/>
          <p:cNvSpPr txBox="true"/>
          <p:nvPr/>
        </p:nvSpPr>
        <p:spPr>
          <a:xfrm rot="0">
            <a:off x="4620863" y="3522319"/>
            <a:ext cx="13028957" cy="475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Повышается узнаваемость бренда на рынке ⇒  упрощается идентификация ООО «ОРЕЛЪ», как качественного поставщика товаров и услуг отрасли</a:t>
            </a:r>
          </a:p>
          <a:p>
            <a:pPr algn="ctr">
              <a:lnSpc>
                <a:spcPts val="5460"/>
              </a:lnSpc>
            </a:pPr>
          </a:p>
          <a:p>
            <a:pPr algn="ctr">
              <a:lnSpc>
                <a:spcPts val="546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</a:rPr>
              <a:t>Внешние соискатели приобретают быструю иден</a:t>
            </a:r>
            <a:r>
              <a:rPr lang="en-US" sz="3500">
                <a:solidFill>
                  <a:srgbClr val="FFFFFF"/>
                </a:solidFill>
                <a:latin typeface="Open Sans"/>
              </a:rPr>
              <a:t>тификацию надежного работодателя в лице ООО «ОРЕЛЪ»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373837" y="228909"/>
            <a:ext cx="4386152" cy="274134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81390" y="4283938"/>
            <a:ext cx="4539473" cy="1672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37"/>
              </a:lnSpc>
            </a:pPr>
            <a:r>
              <a:rPr lang="en-US" sz="4300">
                <a:solidFill>
                  <a:srgbClr val="D9D9D9"/>
                </a:solidFill>
                <a:latin typeface="Frank Ruhl Libre Light Bold"/>
              </a:rPr>
              <a:t>Социальная эффективность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25" r="0" b="782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705078" y="0"/>
            <a:ext cx="273041" cy="9258300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72000"/>
          </a:blip>
          <a:srcRect l="0" t="0" r="0" b="0"/>
          <a:stretch>
            <a:fillRect/>
          </a:stretch>
        </p:blipFill>
        <p:spPr>
          <a:xfrm flipH="false" flipV="false" rot="0">
            <a:off x="12332656" y="294923"/>
            <a:ext cx="5612658" cy="561265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31395" y="822763"/>
            <a:ext cx="10432676" cy="2170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24"/>
              </a:lnSpc>
            </a:pPr>
            <a:r>
              <a:rPr lang="en-US" sz="4437" spc="297">
                <a:solidFill>
                  <a:srgbClr val="699AA5"/>
                </a:solidFill>
                <a:latin typeface="Bicubik"/>
              </a:rPr>
              <a:t>ФОРМИРОВАНИЕ КОРПОРАТИВНОГО СТИЛЯ </a:t>
            </a:r>
          </a:p>
          <a:p>
            <a:pPr>
              <a:lnSpc>
                <a:spcPts val="5724"/>
              </a:lnSpc>
            </a:pPr>
            <a:r>
              <a:rPr lang="en-US" sz="4437" spc="297">
                <a:solidFill>
                  <a:srgbClr val="699AA5"/>
                </a:solidFill>
                <a:latin typeface="Bicubik"/>
              </a:rPr>
              <a:t>ООО “ОРЕЛЪ”</a:t>
            </a:r>
          </a:p>
        </p:txBody>
      </p:sp>
      <p:sp>
        <p:nvSpPr>
          <p:cNvPr name="AutoShape 5" id="5"/>
          <p:cNvSpPr/>
          <p:nvPr/>
        </p:nvSpPr>
        <p:spPr>
          <a:xfrm rot="0">
            <a:off x="11324855" y="0"/>
            <a:ext cx="273041" cy="5986636"/>
          </a:xfrm>
          <a:prstGeom prst="rect">
            <a:avLst/>
          </a:prstGeom>
          <a:solidFill>
            <a:srgbClr val="EEF5F6">
              <a:alpha val="49803"/>
            </a:srgbClr>
          </a:solidFill>
        </p:spPr>
      </p:sp>
      <p:sp>
        <p:nvSpPr>
          <p:cNvPr name="TextBox 6" id="6"/>
          <p:cNvSpPr txBox="true"/>
          <p:nvPr/>
        </p:nvSpPr>
        <p:spPr>
          <a:xfrm rot="0">
            <a:off x="-935481" y="6520201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25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31395" y="6198644"/>
            <a:ext cx="6882387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 Bold"/>
              </a:rPr>
              <a:t>Автор:</a:t>
            </a:r>
            <a:r>
              <a:rPr lang="en-US" sz="3200">
                <a:solidFill>
                  <a:srgbClr val="FFFFFF"/>
                </a:solidFill>
                <a:latin typeface="Frank Ruhl Libre Light"/>
              </a:rPr>
              <a:t>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Васильева Ирина Владиславовна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1395" y="7800975"/>
            <a:ext cx="7725638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 Bold"/>
              </a:rPr>
              <a:t>Научный руководитель: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Кандидат социологических наук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Frank Ruhl Libre Light"/>
              </a:rPr>
              <a:t>Андрющенко Оксана Владимировна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3000"/>
          </a:blip>
          <a:srcRect l="0" t="0" r="0" b="0"/>
          <a:stretch>
            <a:fillRect/>
          </a:stretch>
        </p:blipFill>
        <p:spPr>
          <a:xfrm flipH="false" flipV="false" rot="5400000">
            <a:off x="-495300" y="2250135"/>
            <a:ext cx="8863508" cy="5905312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274998">
            <a:off x="676308" y="395413"/>
            <a:ext cx="6520293" cy="8992997"/>
            <a:chOff x="0" y="0"/>
            <a:chExt cx="111510224" cy="153798484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11510229" cy="153798488"/>
            </a:xfrm>
            <a:custGeom>
              <a:avLst/>
              <a:gdLst/>
              <a:ahLst/>
              <a:cxnLst/>
              <a:rect r="r" b="b" t="t" l="l"/>
              <a:pathLst>
                <a:path h="153798488" w="111510229">
                  <a:moveTo>
                    <a:pt x="111284159" y="0"/>
                  </a:moveTo>
                  <a:lnTo>
                    <a:pt x="0" y="0"/>
                  </a:lnTo>
                  <a:lnTo>
                    <a:pt x="0" y="153798488"/>
                  </a:lnTo>
                  <a:lnTo>
                    <a:pt x="111510229" y="153798488"/>
                  </a:lnTo>
                  <a:lnTo>
                    <a:pt x="111510229" y="0"/>
                  </a:lnTo>
                  <a:lnTo>
                    <a:pt x="111284159" y="0"/>
                  </a:lnTo>
                  <a:close/>
                  <a:moveTo>
                    <a:pt x="111284159" y="153572431"/>
                  </a:moveTo>
                  <a:lnTo>
                    <a:pt x="228600" y="153572431"/>
                  </a:lnTo>
                  <a:lnTo>
                    <a:pt x="228600" y="228600"/>
                  </a:lnTo>
                  <a:lnTo>
                    <a:pt x="111284159" y="228600"/>
                  </a:lnTo>
                  <a:lnTo>
                    <a:pt x="111284159" y="153572431"/>
                  </a:lnTo>
                  <a:close/>
                </a:path>
              </a:pathLst>
            </a:custGeom>
            <a:solidFill>
              <a:srgbClr val="699AA5"/>
            </a:solidFill>
          </p:spPr>
        </p:sp>
      </p:grpSp>
      <p:sp>
        <p:nvSpPr>
          <p:cNvPr name="AutoShape 5" id="5"/>
          <p:cNvSpPr/>
          <p:nvPr/>
        </p:nvSpPr>
        <p:spPr>
          <a:xfrm rot="-5400000">
            <a:off x="10159388" y="-3434990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>
            <a:alphaModFix amt="57000"/>
          </a:blip>
          <a:srcRect l="0" t="0" r="0" b="0"/>
          <a:stretch>
            <a:fillRect/>
          </a:stretch>
        </p:blipFill>
        <p:spPr>
          <a:xfrm flipH="false" flipV="false" rot="0">
            <a:off x="1130125" y="2396462"/>
            <a:ext cx="5612658" cy="561265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876545" y="1426891"/>
            <a:ext cx="10171359" cy="7351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spc="91">
                <a:solidFill>
                  <a:srgbClr val="D9D9D9"/>
                </a:solidFill>
                <a:latin typeface="Frank Ruhl Libre Light Bold"/>
              </a:rPr>
              <a:t>Основные проблемы:</a:t>
            </a:r>
          </a:p>
          <a:p>
            <a:pPr algn="ctr">
              <a:lnSpc>
                <a:spcPts val="5760"/>
              </a:lnSpc>
            </a:pPr>
          </a:p>
          <a:p>
            <a:pPr>
              <a:lnSpc>
                <a:spcPts val="6600"/>
              </a:lnSpc>
            </a:pPr>
            <a:r>
              <a:rPr lang="en-US" sz="3600" spc="61">
                <a:solidFill>
                  <a:srgbClr val="D9D9D9"/>
                </a:solidFill>
                <a:latin typeface="Frank Ruhl Libre Light"/>
              </a:rPr>
              <a:t>- 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Отсутствие организационной идентичности</a:t>
            </a:r>
          </a:p>
          <a:p>
            <a:pPr>
              <a:lnSpc>
                <a:spcPts val="4488"/>
              </a:lnSpc>
            </a:pPr>
            <a:r>
              <a:rPr lang="en-US" sz="3300">
                <a:solidFill>
                  <a:srgbClr val="D9D9D9"/>
                </a:solidFill>
                <a:latin typeface="Frank Ruhl Libre Light"/>
              </a:rPr>
              <a:t>- 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Отсутствие позиционирования компании  на - рынке</a:t>
            </a:r>
          </a:p>
          <a:p>
            <a:pPr>
              <a:lnSpc>
                <a:spcPts val="4488"/>
              </a:lnSpc>
            </a:pPr>
            <a:r>
              <a:rPr lang="en-US" sz="3300">
                <a:solidFill>
                  <a:srgbClr val="D9D9D9"/>
                </a:solidFill>
                <a:latin typeface="Frank Ruhl Libre Light"/>
              </a:rPr>
              <a:t>- Высшее руководство аффилировано в ООО “Сфера-Авиа” и ООО “ОРЕЛЪ”</a:t>
            </a:r>
          </a:p>
          <a:p>
            <a:pPr>
              <a:lnSpc>
                <a:spcPts val="6600"/>
              </a:lnSpc>
            </a:pPr>
            <a:r>
              <a:rPr lang="en-US" sz="3300">
                <a:solidFill>
                  <a:srgbClr val="D9D9D9"/>
                </a:solidFill>
                <a:latin typeface="Frank Ruhl Libre Light"/>
              </a:rPr>
              <a:t>- 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Отсутствие ориентации на перспективу</a:t>
            </a:r>
          </a:p>
          <a:p>
            <a:pPr>
              <a:lnSpc>
                <a:spcPts val="4058"/>
              </a:lnSpc>
            </a:pPr>
            <a:r>
              <a:rPr lang="en-US" sz="3300">
                <a:solidFill>
                  <a:srgbClr val="D9D9D9"/>
                </a:solidFill>
                <a:latin typeface="Frank Ruhl Libre Light"/>
              </a:rPr>
              <a:t>- 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Разногласия по организационным  и кадровым вопросам </a:t>
            </a:r>
          </a:p>
          <a:p>
            <a:pPr>
              <a:lnSpc>
                <a:spcPts val="4224"/>
              </a:lnSpc>
            </a:pPr>
            <a:r>
              <a:rPr lang="en-US" sz="3300">
                <a:solidFill>
                  <a:srgbClr val="D9D9D9"/>
                </a:solidFill>
                <a:latin typeface="Frank Ruhl Libre Light"/>
              </a:rPr>
              <a:t>- 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С</a:t>
            </a:r>
            <a:r>
              <a:rPr lang="en-US" sz="3300">
                <a:solidFill>
                  <a:srgbClr val="D9D9D9"/>
                </a:solidFill>
                <a:latin typeface="Frank Ruhl Libre Light"/>
              </a:rPr>
              <a:t>тарение технических кадров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990253" y="661243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7219" y="909020"/>
            <a:ext cx="7092675" cy="8229600"/>
            <a:chOff x="0" y="0"/>
            <a:chExt cx="130668281" cy="15161384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30668278" cy="151613853"/>
            </a:xfrm>
            <a:custGeom>
              <a:avLst/>
              <a:gdLst/>
              <a:ahLst/>
              <a:cxnLst/>
              <a:rect r="r" b="b" t="t" l="l"/>
              <a:pathLst>
                <a:path h="151613853" w="130668278">
                  <a:moveTo>
                    <a:pt x="130442221" y="0"/>
                  </a:moveTo>
                  <a:lnTo>
                    <a:pt x="0" y="0"/>
                  </a:lnTo>
                  <a:lnTo>
                    <a:pt x="0" y="151613853"/>
                  </a:lnTo>
                  <a:lnTo>
                    <a:pt x="130668278" y="151613853"/>
                  </a:lnTo>
                  <a:lnTo>
                    <a:pt x="130668278" y="0"/>
                  </a:lnTo>
                  <a:lnTo>
                    <a:pt x="130442221" y="0"/>
                  </a:lnTo>
                  <a:close/>
                  <a:moveTo>
                    <a:pt x="130442221" y="151387783"/>
                  </a:moveTo>
                  <a:lnTo>
                    <a:pt x="228600" y="151387783"/>
                  </a:lnTo>
                  <a:lnTo>
                    <a:pt x="228600" y="228600"/>
                  </a:lnTo>
                  <a:lnTo>
                    <a:pt x="130442221" y="228600"/>
                  </a:lnTo>
                  <a:lnTo>
                    <a:pt x="130442221" y="151387783"/>
                  </a:lnTo>
                  <a:close/>
                </a:path>
              </a:pathLst>
            </a:custGeom>
            <a:solidFill>
              <a:srgbClr val="639AA7"/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16783107" y="1148380"/>
            <a:ext cx="117743" cy="3227741"/>
          </a:xfrm>
          <a:prstGeom prst="rect">
            <a:avLst/>
          </a:prstGeom>
          <a:solidFill>
            <a:srgbClr val="639AA7">
              <a:alpha val="49803"/>
            </a:srgbClr>
          </a:solidFill>
        </p:spPr>
      </p:sp>
      <p:sp>
        <p:nvSpPr>
          <p:cNvPr name="AutoShape 5" id="5"/>
          <p:cNvSpPr/>
          <p:nvPr/>
        </p:nvSpPr>
        <p:spPr>
          <a:xfrm rot="0">
            <a:off x="16783107" y="5910880"/>
            <a:ext cx="117743" cy="3227741"/>
          </a:xfrm>
          <a:prstGeom prst="rect">
            <a:avLst/>
          </a:prstGeom>
          <a:solidFill>
            <a:srgbClr val="639AA7">
              <a:alpha val="49803"/>
            </a:srgbClr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alphaModFix amt="39000"/>
          </a:blip>
          <a:srcRect l="0" t="0" r="0" b="0"/>
          <a:stretch>
            <a:fillRect/>
          </a:stretch>
        </p:blipFill>
        <p:spPr>
          <a:xfrm flipH="false" flipV="false" rot="0">
            <a:off x="14822881" y="2920200"/>
            <a:ext cx="4446601" cy="444660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786821" y="2792222"/>
            <a:ext cx="11809608" cy="4512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51"/>
              </a:lnSpc>
            </a:pPr>
            <a:r>
              <a:rPr lang="en-US" sz="3400">
                <a:solidFill>
                  <a:srgbClr val="D9D9D9"/>
                </a:solidFill>
                <a:latin typeface="Frank Ruhl Libre Light"/>
              </a:rPr>
              <a:t>      С</a:t>
            </a:r>
            <a:r>
              <a:rPr lang="en-US" sz="3400">
                <a:solidFill>
                  <a:srgbClr val="D9D9D9"/>
                </a:solidFill>
                <a:latin typeface="Frank Ruhl Libre Light"/>
              </a:rPr>
              <a:t>оздание корпоративного стиля предприятия ООО «ОРЕЛЪ» для   </a:t>
            </a:r>
          </a:p>
          <a:p>
            <a:pPr algn="just">
              <a:lnSpc>
                <a:spcPts val="6051"/>
              </a:lnSpc>
            </a:pPr>
            <a:r>
              <a:rPr lang="en-US" sz="3400">
                <a:solidFill>
                  <a:srgbClr val="D9D9D9"/>
                </a:solidFill>
                <a:latin typeface="Frank Ruhl Libre Light"/>
              </a:rPr>
              <a:t> а) успешного позиционирования в отрасли, ориентированной на гражданскую продукцию</a:t>
            </a:r>
          </a:p>
          <a:p>
            <a:pPr algn="just">
              <a:lnSpc>
                <a:spcPts val="6052"/>
              </a:lnSpc>
            </a:pPr>
            <a:r>
              <a:rPr lang="en-US" sz="3399">
                <a:solidFill>
                  <a:srgbClr val="D9D9D9"/>
                </a:solidFill>
                <a:latin typeface="Frank Ruhl Libre Light"/>
              </a:rPr>
              <a:t>     </a:t>
            </a:r>
            <a:r>
              <a:rPr lang="en-US" sz="3400">
                <a:solidFill>
                  <a:srgbClr val="D9D9D9"/>
                </a:solidFill>
                <a:latin typeface="Frank Ruhl Libre Light"/>
              </a:rPr>
              <a:t>б) формирования организационной идентичности и позиционирования бренда компании  на рынке труда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573642" y="7800975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04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3">
            <a:alphaModFix amt="40000"/>
          </a:blip>
          <a:srcRect l="0" t="0" r="0" b="0"/>
          <a:stretch>
            <a:fillRect/>
          </a:stretch>
        </p:blipFill>
        <p:spPr>
          <a:xfrm flipH="false" flipV="false" rot="0">
            <a:off x="1195787" y="194988"/>
            <a:ext cx="3821271" cy="3182077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756642" y="1580161"/>
            <a:ext cx="4897338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D9D9D9"/>
                </a:solidFill>
                <a:latin typeface="Frank Ruhl Libre Light Bold"/>
              </a:rPr>
              <a:t>Цель проекта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46000"/>
          </a:blip>
          <a:srcRect l="0" t="0" r="0" b="0"/>
          <a:stretch>
            <a:fillRect/>
          </a:stretch>
        </p:blipFill>
        <p:spPr>
          <a:xfrm flipH="false" flipV="false" rot="0">
            <a:off x="13838467" y="1417386"/>
            <a:ext cx="4947281" cy="4947281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05766" y="1168667"/>
            <a:ext cx="17676467" cy="8368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 1.  Разработать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брендбук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предприятия (логотип, фирменные цвета, шрифты и тд.)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2. С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оздать </a:t>
            </a:r>
            <a:r>
              <a:rPr lang="en-US" sz="2900">
                <a:solidFill>
                  <a:srgbClr val="699AA5"/>
                </a:solidFill>
                <a:latin typeface="Frank Ruhl Libre Light Bold"/>
              </a:rPr>
              <a:t>макеты корпоративных визитных карточек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, бейджей электронных пропусков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3. Разработать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шаблоны оформления внутренних документов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организации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4. Создать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макеты  для рекл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амно-сувенирной продукции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5.  Разработать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макет сайта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с последующим запуском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6. Разработать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элементы брендирования  спецодежды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сотрудников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7. Создать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дизайн-проект офисных помещений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предприятия в корпоративном стиле компании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8. Разработать </a:t>
            </a:r>
            <a:r>
              <a:rPr lang="en-US" sz="2900">
                <a:solidFill>
                  <a:srgbClr val="699AA5"/>
                </a:solidFill>
                <a:latin typeface="Frank Ruhl Libre Light Bold"/>
              </a:rPr>
              <a:t>элементы корпоративного стиля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 </a:t>
            </a:r>
            <a:r>
              <a:rPr lang="en-US" sz="2900">
                <a:solidFill>
                  <a:srgbClr val="639AA7"/>
                </a:solidFill>
                <a:latin typeface="Frank Ruhl Libre Light Bold"/>
              </a:rPr>
              <a:t>в рамках комплекса мероприятий (ивент-активностей)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 по продвижению компании, как товарного бренда так и бренда работодателя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9. Разработать </a:t>
            </a:r>
            <a:r>
              <a:rPr lang="en-US" sz="2900">
                <a:solidFill>
                  <a:srgbClr val="699AA5"/>
                </a:solidFill>
                <a:latin typeface="Frank Ruhl Libre Light Bold"/>
              </a:rPr>
              <a:t>макеты элементов корпоративного стиля в рамках продвижения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компании через </a:t>
            </a:r>
            <a:r>
              <a:rPr lang="en-US" sz="2900">
                <a:solidFill>
                  <a:srgbClr val="699AA5"/>
                </a:solidFill>
                <a:latin typeface="Frank Ruhl Libre Light Bold"/>
              </a:rPr>
              <a:t>социальные сети и печатные носители</a:t>
            </a:r>
          </a:p>
          <a:p>
            <a:pPr algn="just">
              <a:lnSpc>
                <a:spcPts val="5162"/>
              </a:lnSpc>
            </a:pPr>
            <a:r>
              <a:rPr lang="en-US" sz="2900">
                <a:solidFill>
                  <a:srgbClr val="D9D9D9"/>
                </a:solidFill>
                <a:latin typeface="Frank Ruhl Libre Light"/>
              </a:rPr>
              <a:t>10. Разработать </a:t>
            </a:r>
            <a:r>
              <a:rPr lang="en-US" sz="2900">
                <a:solidFill>
                  <a:srgbClr val="699AA5"/>
                </a:solidFill>
                <a:latin typeface="Frank Ruhl Libre Light Bold"/>
              </a:rPr>
              <a:t>регламент внедрения</a:t>
            </a:r>
            <a:r>
              <a:rPr lang="en-US" sz="2900">
                <a:solidFill>
                  <a:srgbClr val="D9D9D9"/>
                </a:solidFill>
                <a:latin typeface="Frank Ruhl Libre Light"/>
              </a:rPr>
              <a:t> корпоративного стиля на предприятии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69745" y="7921425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05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alphaModFix amt="54000"/>
          </a:blip>
          <a:srcRect l="0" t="0" r="0" b="0"/>
          <a:stretch>
            <a:fillRect/>
          </a:stretch>
        </p:blipFill>
        <p:spPr>
          <a:xfrm flipH="false" flipV="false" rot="0">
            <a:off x="594523" y="90733"/>
            <a:ext cx="2047154" cy="115012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05766" y="162878"/>
            <a:ext cx="7514566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59"/>
              </a:lnSpc>
            </a:pPr>
            <a:r>
              <a:rPr lang="en-US" sz="5400">
                <a:solidFill>
                  <a:srgbClr val="D9D9D9"/>
                </a:solidFill>
                <a:latin typeface="Frank Ruhl Libre Light Bold"/>
              </a:rPr>
              <a:t>Задачи проекта</a:t>
            </a:r>
          </a:p>
        </p:txBody>
      </p:sp>
      <p:sp>
        <p:nvSpPr>
          <p:cNvPr name="AutoShape 7" id="7"/>
          <p:cNvSpPr/>
          <p:nvPr/>
        </p:nvSpPr>
        <p:spPr>
          <a:xfrm rot="-5400000">
            <a:off x="13910501" y="1958981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9144000" y="-822563"/>
            <a:ext cx="3985448" cy="398544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23988" y="2522221"/>
            <a:ext cx="8795281" cy="621899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341637" y="2522221"/>
            <a:ext cx="8726517" cy="617037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06</a:t>
            </a:r>
          </a:p>
        </p:txBody>
      </p:sp>
      <p:sp>
        <p:nvSpPr>
          <p:cNvPr name="AutoShape 6" id="6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7" id="7"/>
          <p:cNvSpPr/>
          <p:nvPr/>
        </p:nvSpPr>
        <p:spPr>
          <a:xfrm rot="-5400000">
            <a:off x="8583476" y="3018459"/>
            <a:ext cx="232613" cy="13162826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sp>
        <p:nvSpPr>
          <p:cNvPr name="TextBox 8" id="8"/>
          <p:cNvSpPr txBox="true"/>
          <p:nvPr/>
        </p:nvSpPr>
        <p:spPr>
          <a:xfrm rot="0">
            <a:off x="223988" y="732647"/>
            <a:ext cx="8155557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Разработка брендбука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9144000" y="-822563"/>
            <a:ext cx="3985448" cy="3985448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4" id="4"/>
          <p:cNvSpPr/>
          <p:nvPr/>
        </p:nvSpPr>
        <p:spPr>
          <a:xfrm rot="-5400000">
            <a:off x="8583476" y="3018459"/>
            <a:ext cx="232613" cy="13162826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23988" y="2522221"/>
            <a:ext cx="8726517" cy="617037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323795" y="2522221"/>
            <a:ext cx="8726517" cy="617037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988" y="732647"/>
            <a:ext cx="8155557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Разработка брендбука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1209463" y="5296736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3" id="3"/>
          <p:cNvSpPr/>
          <p:nvPr/>
        </p:nvSpPr>
        <p:spPr>
          <a:xfrm rot="-5400000">
            <a:off x="7773165" y="2208147"/>
            <a:ext cx="232613" cy="14783449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08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118370" y="2509046"/>
            <a:ext cx="6350485" cy="635048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947844" y="2509046"/>
            <a:ext cx="6350485" cy="635048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223988" y="732647"/>
            <a:ext cx="11321197" cy="846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818"/>
              </a:lnSpc>
            </a:pPr>
            <a:r>
              <a:rPr lang="en-US" sz="5411">
                <a:solidFill>
                  <a:srgbClr val="D9D9D9"/>
                </a:solidFill>
                <a:latin typeface="Frank Ruhl Libre Light Bold"/>
              </a:rPr>
              <a:t>Разработка брендбука/логотип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191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9000"/>
          </a:blip>
          <a:srcRect l="0" t="0" r="0" b="0"/>
          <a:stretch>
            <a:fillRect/>
          </a:stretch>
        </p:blipFill>
        <p:spPr>
          <a:xfrm flipH="false" flipV="false" rot="0">
            <a:off x="12372069" y="-822563"/>
            <a:ext cx="3985448" cy="3985448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5400000">
            <a:off x="3948898" y="5072747"/>
            <a:ext cx="220338" cy="7923129"/>
          </a:xfrm>
          <a:prstGeom prst="rect">
            <a:avLst/>
          </a:prstGeom>
          <a:solidFill>
            <a:srgbClr val="699AA5">
              <a:alpha val="49803"/>
            </a:srgbClr>
          </a:solidFill>
        </p:spPr>
      </p:sp>
      <p:sp>
        <p:nvSpPr>
          <p:cNvPr name="AutoShape 4" id="4"/>
          <p:cNvSpPr/>
          <p:nvPr/>
        </p:nvSpPr>
        <p:spPr>
          <a:xfrm rot="-5400000">
            <a:off x="8082796" y="2793194"/>
            <a:ext cx="232613" cy="13162826"/>
          </a:xfrm>
          <a:prstGeom prst="rect">
            <a:avLst/>
          </a:prstGeom>
          <a:solidFill>
            <a:srgbClr val="D3D5D5">
              <a:alpha val="49803"/>
            </a:srgbClr>
          </a:solid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29395" y="3162885"/>
            <a:ext cx="8694253" cy="496659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224173" y="3162885"/>
            <a:ext cx="8694253" cy="496659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-94669" y="-1132212"/>
            <a:ext cx="8115300" cy="42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00"/>
              </a:lnSpc>
              <a:spcBef>
                <a:spcPct val="0"/>
              </a:spcBef>
            </a:pPr>
            <a:r>
              <a:rPr lang="en-US" sz="30000" u="none">
                <a:solidFill>
                  <a:srgbClr val="699AA5">
                    <a:alpha val="27843"/>
                  </a:srgbClr>
                </a:solidFill>
                <a:latin typeface="Libre Franklin Bold"/>
              </a:rPr>
              <a:t>09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988" y="527397"/>
            <a:ext cx="9757993" cy="1266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72"/>
              </a:lnSpc>
            </a:pPr>
            <a:r>
              <a:rPr lang="en-US" sz="4025">
                <a:solidFill>
                  <a:srgbClr val="D9D9D9"/>
                </a:solidFill>
                <a:latin typeface="Frank Ruhl Libre Light Bold"/>
              </a:rPr>
              <a:t>Создание средств персональной идентификации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DAEPRO_l8Bs</dc:identifier>
  <dcterms:modified xsi:type="dcterms:W3CDTF">2011-08-01T06:04:30Z</dcterms:modified>
  <cp:revision>1</cp:revision>
  <dc:title>Васильева Ирина</dc:title>
</cp:coreProperties>
</file>