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5" r:id="rId2"/>
    <p:sldId id="369" r:id="rId3"/>
    <p:sldId id="367" r:id="rId4"/>
    <p:sldId id="346" r:id="rId5"/>
    <p:sldId id="372" r:id="rId6"/>
    <p:sldId id="340" r:id="rId7"/>
    <p:sldId id="345" r:id="rId8"/>
    <p:sldId id="373" r:id="rId9"/>
    <p:sldId id="364" r:id="rId10"/>
    <p:sldId id="374" r:id="rId11"/>
    <p:sldId id="375" r:id="rId12"/>
    <p:sldId id="365" r:id="rId13"/>
    <p:sldId id="37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21EA2F-D8E2-44D3-9BEC-24FB401D2CC8}">
          <p14:sldIdLst>
            <p14:sldId id="265"/>
            <p14:sldId id="369"/>
            <p14:sldId id="367"/>
            <p14:sldId id="346"/>
            <p14:sldId id="372"/>
            <p14:sldId id="340"/>
            <p14:sldId id="345"/>
            <p14:sldId id="373"/>
            <p14:sldId id="364"/>
            <p14:sldId id="374"/>
            <p14:sldId id="375"/>
            <p14:sldId id="365"/>
            <p14:sldId id="3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A0"/>
    <a:srgbClr val="FA5E26"/>
    <a:srgbClr val="CF4520"/>
    <a:srgbClr val="69B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723" autoAdjust="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Граждане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2.20907023364831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183-4202-904C-98D8A009F3D8}"/>
                </c:ext>
              </c:extLst>
            </c:dLbl>
            <c:dLbl>
              <c:idx val="1"/>
              <c:layout>
                <c:manualLayout>
                  <c:x val="5.8789764100285182E-3"/>
                  <c:y val="-3.0374715712664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183-4202-904C-98D8A009F3D8}"/>
                </c:ext>
              </c:extLst>
            </c:dLbl>
            <c:dLbl>
              <c:idx val="2"/>
              <c:layout>
                <c:manualLayout>
                  <c:x val="5.8789764100285182E-3"/>
                  <c:y val="-2.48520401285436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183-4202-904C-98D8A009F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33A0"/>
                    </a:solidFill>
                    <a:latin typeface="Verdana" pitchFamily="34" charset="0"/>
                    <a:ea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01.05.2019</c:v>
                </c:pt>
                <c:pt idx="1">
                  <c:v>2019 г. (план)</c:v>
                </c:pt>
                <c:pt idx="2">
                  <c:v>2024 г. (план)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53.4</c:v>
                </c:pt>
                <c:pt idx="1">
                  <c:v>60</c:v>
                </c:pt>
                <c:pt idx="2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183-4202-904C-98D8A009F3D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Работодатели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7636929230085623E-2"/>
                  <c:y val="-2.7613377920604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183-4202-904C-98D8A009F3D8}"/>
                </c:ext>
              </c:extLst>
            </c:dLbl>
            <c:dLbl>
              <c:idx val="1"/>
              <c:layout>
                <c:manualLayout>
                  <c:x val="7.3487205125356524E-3"/>
                  <c:y val="-3.0374715712664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183-4202-904C-98D8A009F3D8}"/>
                </c:ext>
              </c:extLst>
            </c:dLbl>
            <c:dLbl>
              <c:idx val="2"/>
              <c:layout>
                <c:manualLayout>
                  <c:x val="7.3487205125356524E-3"/>
                  <c:y val="-2.48520401285436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8183-4202-904C-98D8A009F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CF4520"/>
                    </a:solidFill>
                    <a:latin typeface="Verdana" pitchFamily="34" charset="0"/>
                    <a:ea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01.05.2019</c:v>
                </c:pt>
                <c:pt idx="1">
                  <c:v>2019 г. (план)</c:v>
                </c:pt>
                <c:pt idx="2">
                  <c:v>2024 г. (план)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61.6</c:v>
                </c:pt>
                <c:pt idx="1">
                  <c:v>60</c:v>
                </c:pt>
                <c:pt idx="2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183-4202-904C-98D8A009F3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7875456"/>
        <c:axId val="117876992"/>
        <c:axId val="0"/>
      </c:bar3DChart>
      <c:catAx>
        <c:axId val="117875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0033A0"/>
                </a:solidFill>
                <a:latin typeface="Verdana" pitchFamily="34" charset="0"/>
              </a:defRPr>
            </a:pPr>
            <a:endParaRPr lang="ru-RU"/>
          </a:p>
        </c:txPr>
        <c:crossAx val="117876992"/>
        <c:crosses val="autoZero"/>
        <c:auto val="1"/>
        <c:lblAlgn val="ctr"/>
        <c:lblOffset val="100"/>
        <c:noMultiLvlLbl val="0"/>
      </c:catAx>
      <c:valAx>
        <c:axId val="117876992"/>
        <c:scaling>
          <c:orientation val="minMax"/>
          <c:max val="100"/>
          <c:min val="4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0033A0"/>
                </a:solidFill>
                <a:latin typeface="Verdana" pitchFamily="34" charset="0"/>
              </a:defRPr>
            </a:pPr>
            <a:endParaRPr lang="ru-RU"/>
          </a:p>
        </c:txPr>
        <c:crossAx val="117875456"/>
        <c:crosses val="autoZero"/>
        <c:crossBetween val="between"/>
        <c:majorUnit val="20"/>
      </c:valAx>
    </c:plotArea>
    <c:legend>
      <c:legendPos val="r"/>
      <c:layout/>
      <c:overlay val="0"/>
      <c:txPr>
        <a:bodyPr/>
        <a:lstStyle/>
        <a:p>
          <a:pPr>
            <a:defRPr baseline="0">
              <a:solidFill>
                <a:srgbClr val="0033A0"/>
              </a:solidFill>
              <a:latin typeface="Verdana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638F1-4B37-4507-A204-2F212BEFF7CE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6D307-C7A6-4BF2-AD59-2A4ECDF213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864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DEBBA-CBCF-4FC3-A0A4-8D9751DDCC20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AA424-E76A-485A-A6B5-1C6E5C9712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289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AA424-E76A-485A-A6B5-1C6E5C97128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93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AA424-E76A-485A-A6B5-1C6E5C97128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AA424-E76A-485A-A6B5-1C6E5C97128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957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CBA3-C362-4E98-ACB1-816C11E9BA91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156A-9DA3-4A30-BC3B-67CCE994F3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803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CBA3-C362-4E98-ACB1-816C11E9BA91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156A-9DA3-4A30-BC3B-67CCE994F3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194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CBA3-C362-4E98-ACB1-816C11E9BA91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156A-9DA3-4A30-BC3B-67CCE994F3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97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CBA3-C362-4E98-ACB1-816C11E9BA91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156A-9DA3-4A30-BC3B-67CCE994F3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466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CBA3-C362-4E98-ACB1-816C11E9BA91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156A-9DA3-4A30-BC3B-67CCE994F3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343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CBA3-C362-4E98-ACB1-816C11E9BA91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156A-9DA3-4A30-BC3B-67CCE994F3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76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CBA3-C362-4E98-ACB1-816C11E9BA91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156A-9DA3-4A30-BC3B-67CCE994F3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989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CBA3-C362-4E98-ACB1-816C11E9BA91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156A-9DA3-4A30-BC3B-67CCE994F3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823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CBA3-C362-4E98-ACB1-816C11E9BA91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156A-9DA3-4A30-BC3B-67CCE994F3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754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CBA3-C362-4E98-ACB1-816C11E9BA91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156A-9DA3-4A30-BC3B-67CCE994F3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803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CBA3-C362-4E98-ACB1-816C11E9BA91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156A-9DA3-4A30-BC3B-67CCE994F3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94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1CBA3-C362-4E98-ACB1-816C11E9BA91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5156A-9DA3-4A30-BC3B-67CCE994F3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353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Министерство труда и социального развития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Саратовской области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009123"/>
            <a:ext cx="9144000" cy="45719"/>
          </a:xfrm>
          <a:prstGeom prst="rect">
            <a:avLst/>
          </a:prstGeom>
          <a:solidFill>
            <a:srgbClr val="CF4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"/>
          <p:cNvPicPr>
            <a:picLocks noChangeAspect="1" noChangeArrowheads="1"/>
          </p:cNvPicPr>
          <p:nvPr/>
        </p:nvPicPr>
        <p:blipFill>
          <a:blip r:embed="rId3" cstate="print"/>
          <a:srcRect l="10873" t="20770" r="14027" b="19572"/>
          <a:stretch>
            <a:fillRect/>
          </a:stretch>
        </p:blipFill>
        <p:spPr bwMode="auto">
          <a:xfrm>
            <a:off x="2725305" y="2087818"/>
            <a:ext cx="3693389" cy="1828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907702" y="1085370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казенное учреждение Саратовской области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занятости населения города Балаково»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38" y="4108430"/>
            <a:ext cx="6480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«Преобразование Государственного казенного учреждения в Государственное автономное учреждение»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58306" y="5589240"/>
            <a:ext cx="4355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работы: Грачева Евгения Николаевна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Ляпина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Оксана Алексеевна, кандидат юридических наук, доцент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72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" y="1052738"/>
            <a:ext cx="9144000" cy="45719"/>
          </a:xfrm>
          <a:prstGeom prst="rect">
            <a:avLst/>
          </a:prstGeom>
          <a:solidFill>
            <a:srgbClr val="CF4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Преобразование Государственного казенного учреждения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Государственное автономное учреждение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storage.yandexcloud.net/picture/15676687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68330"/>
            <a:ext cx="3714750" cy="24765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6148" name="Picture 4" descr="https://probalakovo.ru/wp-content/uploads/2020/01/img_95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21282"/>
            <a:ext cx="4120572" cy="27470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7" name="Стрелка углом вверх 6"/>
          <p:cNvSpPr/>
          <p:nvPr/>
        </p:nvSpPr>
        <p:spPr>
          <a:xfrm>
            <a:off x="4211960" y="4253320"/>
            <a:ext cx="1157258" cy="158417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4" name="Picture 10" descr="https://aproekt.ucoz.net/12/man-with-board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9" y="1008348"/>
            <a:ext cx="2942253" cy="294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99592" y="1628800"/>
            <a:ext cx="1435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Обоснование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37" y="5753711"/>
            <a:ext cx="772585" cy="88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2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37" y="5753711"/>
            <a:ext cx="772585" cy="88363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" y="1052738"/>
            <a:ext cx="9144000" cy="45719"/>
          </a:xfrm>
          <a:prstGeom prst="rect">
            <a:avLst/>
          </a:prstGeom>
          <a:solidFill>
            <a:srgbClr val="CF4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Montserrat Medium" pitchFamily="2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1540" y="1752616"/>
            <a:ext cx="828092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с инициативой подготовки предложения о создании автономного учреждения;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процедур, связанных с преобразованием учреждения в автономное;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 персонала в созданное учреждение;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возможности оказания платных услуг и возможность привлечения сторонних фирм для их оказания.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0" i="0" dirty="0">
              <a:solidFill>
                <a:srgbClr val="000000"/>
              </a:solidFill>
              <a:effectLst/>
              <a:latin typeface="yandex-san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70360"/>
            <a:ext cx="7920880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Кадровый центр Работа России</a:t>
            </a:r>
            <a:endParaRPr lang="ru-RU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496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37" y="5753711"/>
            <a:ext cx="772585" cy="88363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" y="1052738"/>
            <a:ext cx="9144000" cy="45719"/>
          </a:xfrm>
          <a:prstGeom prst="rect">
            <a:avLst/>
          </a:prstGeom>
          <a:solidFill>
            <a:srgbClr val="CF4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Montserrat Medium" pitchFamily="2" charset="-5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5048" y="27545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В результате преобразования</a:t>
            </a:r>
            <a:endParaRPr lang="ru-RU" sz="2000" dirty="0">
              <a:solidFill>
                <a:schemeClr val="bg1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4601" y="1340770"/>
            <a:ext cx="8409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Уровень удовлетворенности услугами службы занятости населения </a:t>
            </a:r>
          </a:p>
          <a:p>
            <a:pPr algn="ctr"/>
            <a:r>
              <a:rPr lang="ru-RU" sz="1600" b="1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Саратовской области, %</a:t>
            </a:r>
            <a:endParaRPr lang="ru-RU" sz="1600" b="1" dirty="0">
              <a:solidFill>
                <a:srgbClr val="0033A0"/>
              </a:solidFill>
              <a:latin typeface="Verdana" pitchFamily="34" charset="0"/>
              <a:ea typeface="Verdana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773809613"/>
              </p:ext>
            </p:extLst>
          </p:nvPr>
        </p:nvGraphicFramePr>
        <p:xfrm>
          <a:off x="179512" y="1926124"/>
          <a:ext cx="8640960" cy="4599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4330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Министерство труда и социального развития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Саратовской области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009123"/>
            <a:ext cx="9144000" cy="45719"/>
          </a:xfrm>
          <a:prstGeom prst="rect">
            <a:avLst/>
          </a:prstGeom>
          <a:solidFill>
            <a:srgbClr val="CF4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"/>
          <p:cNvPicPr>
            <a:picLocks noChangeAspect="1" noChangeArrowheads="1"/>
          </p:cNvPicPr>
          <p:nvPr/>
        </p:nvPicPr>
        <p:blipFill>
          <a:blip r:embed="rId3" cstate="print"/>
          <a:srcRect l="10873" t="20770" r="14027" b="19572"/>
          <a:stretch>
            <a:fillRect/>
          </a:stretch>
        </p:blipFill>
        <p:spPr bwMode="auto">
          <a:xfrm>
            <a:off x="2725305" y="2087818"/>
            <a:ext cx="3693389" cy="1828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907702" y="1085370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казенное учреждение Саратовской области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занятости населения города Балаково»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38" y="4108430"/>
            <a:ext cx="6480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«Преобразование Государственного казенного учреждения в Государственное автономное учреждение»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58306" y="5589240"/>
            <a:ext cx="4355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работы: Грачева Евгения Николаевна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Ляпина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Оксана Алексеевна, кандидат юридических наук, доцент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56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" y="1295049"/>
            <a:ext cx="9144000" cy="45719"/>
          </a:xfrm>
          <a:prstGeom prst="rect">
            <a:avLst/>
          </a:prstGeom>
          <a:solidFill>
            <a:srgbClr val="CF4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76721" y="159339"/>
            <a:ext cx="71905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Кадровый центр Работа России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Кадровый центр Работа Росси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600201"/>
            <a:ext cx="8055173" cy="453143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37" y="5753711"/>
            <a:ext cx="772585" cy="8836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357298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" y="1455354"/>
            <a:ext cx="9144000" cy="45719"/>
          </a:xfrm>
          <a:prstGeom prst="rect">
            <a:avLst/>
          </a:prstGeom>
          <a:solidFill>
            <a:srgbClr val="CF4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355483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ЦЕНТР ЗАНЯТОСТИ НАСЕЛЕНИЯ 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ОСНАЩЕН </a:t>
            </a:r>
            <a:r>
              <a:rPr lang="ru-RU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СОВРЕМЕННЫМ ИНФОРМАЦИОННО-КОММУНИКАЦИОННЫМ ОБОРУДОВАНИЕМ</a:t>
            </a:r>
          </a:p>
        </p:txBody>
      </p:sp>
      <p:pic>
        <p:nvPicPr>
          <p:cNvPr id="7" name="Рисунок 37"/>
          <p:cNvPicPr>
            <a:picLocks noChangeAspect="1" noChangeArrowheads="1"/>
          </p:cNvPicPr>
          <p:nvPr/>
        </p:nvPicPr>
        <p:blipFill>
          <a:blip r:embed="rId2" cstate="print"/>
          <a:srcRect l="7700" t="23807" r="19272" b="10553"/>
          <a:stretch>
            <a:fillRect/>
          </a:stretch>
        </p:blipFill>
        <p:spPr bwMode="auto">
          <a:xfrm>
            <a:off x="4566818" y="3228299"/>
            <a:ext cx="3764161" cy="243557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8" name="Рисунок 28"/>
          <p:cNvPicPr>
            <a:picLocks noChangeAspect="1" noChangeArrowheads="1"/>
          </p:cNvPicPr>
          <p:nvPr/>
        </p:nvPicPr>
        <p:blipFill>
          <a:blip r:embed="rId3" cstate="print"/>
          <a:srcRect l="21236" t="34239" r="21910" b="14606"/>
          <a:stretch>
            <a:fillRect/>
          </a:stretch>
        </p:blipFill>
        <p:spPr bwMode="auto">
          <a:xfrm>
            <a:off x="575556" y="3464415"/>
            <a:ext cx="4176464" cy="2679293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9" name="Рисунок 31"/>
          <p:cNvPicPr>
            <a:picLocks noChangeAspect="1" noChangeArrowheads="1"/>
          </p:cNvPicPr>
          <p:nvPr/>
        </p:nvPicPr>
        <p:blipFill>
          <a:blip r:embed="rId4" cstate="print"/>
          <a:srcRect l="21065" t="33008" r="21629" b="16782"/>
          <a:stretch>
            <a:fillRect/>
          </a:stretch>
        </p:blipFill>
        <p:spPr bwMode="auto">
          <a:xfrm>
            <a:off x="3779912" y="1175156"/>
            <a:ext cx="4181899" cy="2289259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1026" name="Picture 2" descr="https://64zan.ru/cms_data/usercontent/czneditor/%D0%B1%D0%B0%D0%BB%D0%B0%D0%BA%D0%BE%D0%B2%D0%BE/%D0%B8%D0%B7%D0%BE%D0%B1%D1%80%D0%B0%D0%B6%D0%B5%D0%BD%D0%B8%D1%8F/%D1%85%D0%BE%D0%BB%D0%BB%2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12058"/>
            <a:ext cx="3864512" cy="216288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900" y="5857892"/>
            <a:ext cx="743514" cy="850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97" y="5786454"/>
            <a:ext cx="715102" cy="8178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" y="980728"/>
            <a:ext cx="9144000" cy="45719"/>
          </a:xfrm>
          <a:prstGeom prst="rect">
            <a:avLst/>
          </a:prstGeom>
          <a:solidFill>
            <a:srgbClr val="CF4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Montserrat Medium" pitchFamily="2" charset="-5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2882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ПОВЫШЕНИЕ УРОВНЯ ЦИФРОВИЗАЦИИ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ДЕЯТЕЛЬНОСТИ ОРГАНОВ СЛУЖБЫ ЗАНЯТОСТИ</a:t>
            </a:r>
            <a:endParaRPr lang="ru-RU" sz="2000" dirty="0">
              <a:solidFill>
                <a:schemeClr val="bg1"/>
              </a:solidFill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142" y="2222353"/>
            <a:ext cx="3250794" cy="32507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" r="6318"/>
          <a:stretch/>
        </p:blipFill>
        <p:spPr>
          <a:xfrm>
            <a:off x="2520279" y="3014441"/>
            <a:ext cx="1805711" cy="1440160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6300193" y="1412776"/>
            <a:ext cx="2427746" cy="1008112"/>
          </a:xfrm>
          <a:prstGeom prst="roundRect">
            <a:avLst/>
          </a:prstGeom>
          <a:solidFill>
            <a:srgbClr val="69B3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Verdana" pitchFamily="34" charset="0"/>
                <a:ea typeface="Verdana" pitchFamily="34" charset="0"/>
              </a:rPr>
              <a:t>ПФР</a:t>
            </a:r>
            <a:endParaRPr lang="ru-RU" sz="2400" b="1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672647" y="2780928"/>
            <a:ext cx="2427746" cy="1008112"/>
          </a:xfrm>
          <a:prstGeom prst="roundRect">
            <a:avLst/>
          </a:prstGeom>
          <a:solidFill>
            <a:srgbClr val="69B3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Verdana" pitchFamily="34" charset="0"/>
                <a:ea typeface="Verdana" pitchFamily="34" charset="0"/>
              </a:rPr>
              <a:t>МСЭ</a:t>
            </a:r>
            <a:endParaRPr lang="ru-RU" sz="2400" b="1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112112" y="4149080"/>
            <a:ext cx="2427746" cy="1008112"/>
          </a:xfrm>
          <a:prstGeom prst="roundRect">
            <a:avLst/>
          </a:prstGeom>
          <a:solidFill>
            <a:srgbClr val="69B3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Verdana" pitchFamily="34" charset="0"/>
                <a:ea typeface="Verdana" pitchFamily="34" charset="0"/>
              </a:rPr>
              <a:t>Работа в России</a:t>
            </a:r>
            <a:endParaRPr lang="ru-RU" sz="2400" b="1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872446" y="5445224"/>
            <a:ext cx="2427746" cy="1008112"/>
          </a:xfrm>
          <a:prstGeom prst="roundRect">
            <a:avLst/>
          </a:prstGeom>
          <a:solidFill>
            <a:srgbClr val="69B3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Verdana" pitchFamily="34" charset="0"/>
                <a:ea typeface="Verdana" pitchFamily="34" charset="0"/>
              </a:rPr>
              <a:t>Портал </a:t>
            </a:r>
          </a:p>
          <a:p>
            <a:pPr algn="ctr"/>
            <a:r>
              <a:rPr lang="ru-RU" sz="2400" b="1" dirty="0" err="1" smtClean="0">
                <a:latin typeface="Verdana" pitchFamily="34" charset="0"/>
                <a:ea typeface="Verdana" pitchFamily="34" charset="0"/>
              </a:rPr>
              <a:t>госуслуг</a:t>
            </a:r>
            <a:endParaRPr lang="ru-RU" sz="2400" b="1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53621" y="5445224"/>
            <a:ext cx="2427746" cy="1008112"/>
          </a:xfrm>
          <a:prstGeom prst="roundRect">
            <a:avLst/>
          </a:prstGeom>
          <a:solidFill>
            <a:srgbClr val="69B3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Verdana" pitchFamily="34" charset="0"/>
                <a:ea typeface="Verdana" pitchFamily="34" charset="0"/>
              </a:rPr>
              <a:t>Федеральный реестр инвалидов</a:t>
            </a:r>
            <a:endParaRPr lang="ru-RU" b="1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70175" y="1412776"/>
            <a:ext cx="3901825" cy="1008112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F4520"/>
                </a:solidFill>
                <a:latin typeface="Verdana" pitchFamily="34" charset="0"/>
                <a:ea typeface="Verdana" pitchFamily="34" charset="0"/>
              </a:rPr>
              <a:t>Электронный архив документов</a:t>
            </a:r>
            <a:endParaRPr lang="ru-RU" sz="2000" b="1" dirty="0">
              <a:solidFill>
                <a:srgbClr val="CF4520"/>
              </a:solidFill>
              <a:latin typeface="Verdana" pitchFamily="34" charset="0"/>
              <a:ea typeface="Verdana" pitchFamily="34" charset="0"/>
            </a:endParaRPr>
          </a:p>
        </p:txBody>
      </p:sp>
      <p:cxnSp>
        <p:nvCxnSpPr>
          <p:cNvPr id="20" name="Прямая соединительная линия 19"/>
          <p:cNvCxnSpPr>
            <a:endCxn id="10" idx="1"/>
          </p:cNvCxnSpPr>
          <p:nvPr/>
        </p:nvCxnSpPr>
        <p:spPr>
          <a:xfrm flipV="1">
            <a:off x="4546936" y="1916834"/>
            <a:ext cx="1753256" cy="1097609"/>
          </a:xfrm>
          <a:prstGeom prst="line">
            <a:avLst/>
          </a:prstGeom>
          <a:ln w="38100">
            <a:solidFill>
              <a:srgbClr val="CF452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endCxn id="14" idx="1"/>
          </p:cNvCxnSpPr>
          <p:nvPr/>
        </p:nvCxnSpPr>
        <p:spPr>
          <a:xfrm>
            <a:off x="4546936" y="3284984"/>
            <a:ext cx="1125710" cy="0"/>
          </a:xfrm>
          <a:prstGeom prst="line">
            <a:avLst/>
          </a:prstGeom>
          <a:ln w="38100">
            <a:solidFill>
              <a:srgbClr val="CF452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4540856" y="3950545"/>
            <a:ext cx="607209" cy="252028"/>
          </a:xfrm>
          <a:prstGeom prst="line">
            <a:avLst/>
          </a:prstGeom>
          <a:ln w="38100">
            <a:solidFill>
              <a:srgbClr val="CF452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endCxn id="16" idx="0"/>
          </p:cNvCxnSpPr>
          <p:nvPr/>
        </p:nvCxnSpPr>
        <p:spPr>
          <a:xfrm>
            <a:off x="4139953" y="4581128"/>
            <a:ext cx="946367" cy="864096"/>
          </a:xfrm>
          <a:prstGeom prst="line">
            <a:avLst/>
          </a:prstGeom>
          <a:ln w="38100">
            <a:solidFill>
              <a:srgbClr val="CF452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2123729" y="4581128"/>
            <a:ext cx="396550" cy="864096"/>
          </a:xfrm>
          <a:prstGeom prst="line">
            <a:avLst/>
          </a:prstGeom>
          <a:ln w="38100">
            <a:solidFill>
              <a:srgbClr val="CF452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281367" y="2420888"/>
            <a:ext cx="0" cy="432048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24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" y="1052738"/>
            <a:ext cx="9144000" cy="45719"/>
          </a:xfrm>
          <a:prstGeom prst="rect">
            <a:avLst/>
          </a:prstGeom>
          <a:solidFill>
            <a:srgbClr val="CF4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ОРГАНИЗАЦИЯ ПРЕДОСТАВЛЕНИЯ УСЛУГ В ЦЗН </a:t>
            </a:r>
            <a:br>
              <a:rPr lang="ru-RU" sz="19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</a:br>
            <a:r>
              <a:rPr lang="ru-RU" sz="19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ПО ПРИНЦИПУ «ЕДИНОГО ОКНА» В ВИДЕ КОМПЛЕКСОВ УСЛУГ ПО «ЖИЗНЕННЫМ» И «БИЗНЕС-СИТУАЦИЯМ»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900" y="5857892"/>
            <a:ext cx="743514" cy="850385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7358082" y="2571744"/>
            <a:ext cx="1643074" cy="2643206"/>
          </a:xfrm>
          <a:prstGeom prst="roundRect">
            <a:avLst/>
          </a:prstGeom>
          <a:solidFill>
            <a:schemeClr val="bg1"/>
          </a:solidFill>
          <a:ln w="31750">
            <a:solidFill>
              <a:srgbClr val="CF4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b="1" dirty="0" smtClean="0">
              <a:solidFill>
                <a:srgbClr val="0033A0"/>
              </a:solidFill>
              <a:latin typeface="Verdana" pitchFamily="34" charset="0"/>
              <a:ea typeface="Verdana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ЦЗН</a:t>
            </a:r>
            <a:r>
              <a:rPr lang="ru-RU" b="1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 </a:t>
            </a:r>
          </a:p>
          <a:p>
            <a:pPr algn="ctr"/>
            <a:endParaRPr lang="ru-RU" b="1" dirty="0" smtClean="0">
              <a:solidFill>
                <a:srgbClr val="0033A0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85720" y="1500174"/>
            <a:ext cx="2428892" cy="1143008"/>
          </a:xfrm>
          <a:prstGeom prst="roundRect">
            <a:avLst/>
          </a:prstGeom>
          <a:solidFill>
            <a:schemeClr val="bg1"/>
          </a:solidFill>
          <a:ln w="31750">
            <a:solidFill>
              <a:srgbClr val="CF4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ru-RU" sz="1400" b="1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Государственные </a:t>
            </a:r>
            <a:br>
              <a:rPr lang="ru-RU" sz="1400" b="1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</a:br>
            <a:r>
              <a:rPr lang="ru-RU" sz="1400" b="1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и муниципальные услуги</a:t>
            </a:r>
          </a:p>
          <a:p>
            <a:pPr>
              <a:spcAft>
                <a:spcPts val="300"/>
              </a:spcAft>
            </a:pPr>
            <a:r>
              <a:rPr lang="ru-RU" sz="1400" b="1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Меры поддержки органов власти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7158" y="5143512"/>
            <a:ext cx="2428892" cy="1214446"/>
          </a:xfrm>
          <a:prstGeom prst="roundRect">
            <a:avLst/>
          </a:prstGeom>
          <a:solidFill>
            <a:schemeClr val="bg1"/>
          </a:solidFill>
          <a:ln w="31750">
            <a:solidFill>
              <a:srgbClr val="CF4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Иные негосударственные услуги</a:t>
            </a:r>
          </a:p>
          <a:p>
            <a:r>
              <a:rPr lang="ru-RU" sz="1400" b="1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(дополнительные и сопутствующие)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4282" y="2786058"/>
            <a:ext cx="2857520" cy="2214578"/>
          </a:xfrm>
          <a:prstGeom prst="roundRect">
            <a:avLst/>
          </a:prstGeom>
          <a:solidFill>
            <a:schemeClr val="bg1"/>
          </a:solidFill>
          <a:ln w="31750">
            <a:solidFill>
              <a:srgbClr val="CF4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Услуги коммерческих </a:t>
            </a:r>
            <a:br>
              <a:rPr lang="ru-RU" sz="1400" b="1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</a:br>
            <a:r>
              <a:rPr lang="ru-RU" sz="1400" b="1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и некоммерческих организаций смежного профиля:</a:t>
            </a:r>
          </a:p>
          <a:p>
            <a:r>
              <a:rPr lang="ru-RU" sz="1400" b="1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- кадровых агентств</a:t>
            </a:r>
          </a:p>
          <a:p>
            <a:r>
              <a:rPr lang="ru-RU" sz="1400" b="1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- </a:t>
            </a:r>
            <a:r>
              <a:rPr lang="ru-RU" sz="1400" b="1" dirty="0" err="1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тренинговых</a:t>
            </a:r>
            <a:r>
              <a:rPr lang="ru-RU" sz="1400" b="1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 центров</a:t>
            </a:r>
          </a:p>
          <a:p>
            <a:r>
              <a:rPr lang="ru-RU" sz="1400" b="1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- учебных учреждений</a:t>
            </a:r>
          </a:p>
          <a:p>
            <a:r>
              <a:rPr lang="ru-RU" sz="1400" b="1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- инвестиционных       агентств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071934" y="1714488"/>
            <a:ext cx="2000264" cy="4429156"/>
          </a:xfrm>
          <a:prstGeom prst="roundRect">
            <a:avLst/>
          </a:prstGeom>
          <a:solidFill>
            <a:schemeClr val="bg1"/>
          </a:solidFill>
          <a:ln w="31750">
            <a:solidFill>
              <a:srgbClr val="CF4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СЗН</a:t>
            </a:r>
          </a:p>
          <a:p>
            <a:pPr algn="ctr"/>
            <a:endParaRPr lang="ru-RU" sz="1600" b="1" dirty="0" smtClean="0">
              <a:solidFill>
                <a:srgbClr val="0033A0"/>
              </a:solidFill>
              <a:latin typeface="Verdana" pitchFamily="34" charset="0"/>
              <a:ea typeface="Verdana" pitchFamily="34" charset="0"/>
            </a:endParaRPr>
          </a:p>
          <a:p>
            <a:pPr algn="ctr"/>
            <a:endParaRPr lang="ru-RU" sz="1600" b="1" dirty="0" smtClean="0">
              <a:solidFill>
                <a:srgbClr val="0033A0"/>
              </a:solidFill>
              <a:latin typeface="Verdana" pitchFamily="34" charset="0"/>
              <a:ea typeface="Verdana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Собственные услуги</a:t>
            </a:r>
          </a:p>
          <a:p>
            <a:pPr algn="ctr"/>
            <a:endParaRPr lang="ru-RU" sz="1600" b="1" dirty="0" smtClean="0">
              <a:solidFill>
                <a:srgbClr val="0033A0"/>
              </a:solidFill>
              <a:latin typeface="Verdana" pitchFamily="34" charset="0"/>
              <a:ea typeface="Verdana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+</a:t>
            </a:r>
          </a:p>
          <a:p>
            <a:pPr algn="ctr"/>
            <a:endParaRPr lang="ru-RU" sz="1600" b="1" dirty="0" smtClean="0">
              <a:solidFill>
                <a:srgbClr val="0033A0"/>
              </a:solidFill>
              <a:latin typeface="Verdana" pitchFamily="34" charset="0"/>
              <a:ea typeface="Verdana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Услуги прочих поставщиков</a:t>
            </a:r>
          </a:p>
        </p:txBody>
      </p:sp>
      <p:sp>
        <p:nvSpPr>
          <p:cNvPr id="20" name="Стрелка вниз 19"/>
          <p:cNvSpPr/>
          <p:nvPr/>
        </p:nvSpPr>
        <p:spPr>
          <a:xfrm rot="16200000">
            <a:off x="3191922" y="1665807"/>
            <a:ext cx="402705" cy="1214447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 rot="16200000">
            <a:off x="6513788" y="3701790"/>
            <a:ext cx="402705" cy="1143008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 rot="16200000">
            <a:off x="3227641" y="5130547"/>
            <a:ext cx="402705" cy="1143009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33A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14612" y="1714488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Соглашение </a:t>
            </a:r>
          </a:p>
          <a:p>
            <a:r>
              <a:rPr lang="ru-RU" sz="1000" b="1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с МФЦ или  ОИВ</a:t>
            </a:r>
            <a:endParaRPr lang="ru-RU" sz="1000" b="1" dirty="0">
              <a:solidFill>
                <a:srgbClr val="0033A0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071802" y="3500438"/>
            <a:ext cx="9286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Договор</a:t>
            </a:r>
            <a:endParaRPr lang="ru-RU" sz="1000" b="1" dirty="0">
              <a:solidFill>
                <a:srgbClr val="0033A0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000364" y="5286388"/>
            <a:ext cx="80182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Договор</a:t>
            </a:r>
            <a:endParaRPr lang="ru-RU" sz="1000" b="1" dirty="0">
              <a:solidFill>
                <a:srgbClr val="0033A0"/>
              </a:solidFill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40" y="3500437"/>
            <a:ext cx="1087564" cy="140128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783ED5D-0C05-1A4C-85DC-F8FBFFE95059}"/>
              </a:ext>
            </a:extLst>
          </p:cNvPr>
          <p:cNvSpPr txBox="1"/>
          <p:nvPr/>
        </p:nvSpPr>
        <p:spPr>
          <a:xfrm>
            <a:off x="6072198" y="3143248"/>
            <a:ext cx="12858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ru-RU" sz="1000" b="1" kern="1200" dirty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Услуги и сервисы для решения проблем граждан / работодателей</a:t>
            </a:r>
          </a:p>
        </p:txBody>
      </p:sp>
      <p:sp>
        <p:nvSpPr>
          <p:cNvPr id="34" name="Стрелка вниз 33"/>
          <p:cNvSpPr/>
          <p:nvPr/>
        </p:nvSpPr>
        <p:spPr>
          <a:xfrm rot="16200000">
            <a:off x="3370517" y="3487476"/>
            <a:ext cx="402705" cy="857254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46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 rot="10800000" flipV="1">
            <a:off x="500034" y="214290"/>
            <a:ext cx="8358246" cy="100013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Постановлением Правительства Российской Федерации  от 27 декабря 2018 г. № 1695</a:t>
            </a:r>
            <a:endParaRPr lang="ru-RU" sz="2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36512" y="-27384"/>
            <a:ext cx="9144000" cy="1052736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Услуги для граждан,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оказываемые Кадровым центром Работа России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-36512" y="1003715"/>
            <a:ext cx="9144000" cy="45719"/>
          </a:xfrm>
          <a:prstGeom prst="rect">
            <a:avLst/>
          </a:prstGeom>
          <a:solidFill>
            <a:srgbClr val="CF4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https://sun9-32.userapi.com/c848416/v848416188/1bc71a/x5uStXZtHL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9" y="1089367"/>
            <a:ext cx="4895190" cy="367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3028" y="440681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Содействие в поиске подходящей работы</a:t>
            </a:r>
          </a:p>
        </p:txBody>
      </p:sp>
      <p:pic>
        <p:nvPicPr>
          <p:cNvPr id="2054" name="Picture 6" descr="https://image.jimcdn.com/app/cms/image/transf/dimension=4000x3000:format=png/path/s87370c69e2a25eb7/image/i3b4bc81e701dcbb3/version/1542298079/im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491" y="3183818"/>
            <a:ext cx="4012059" cy="222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54713" y="5445224"/>
            <a:ext cx="3319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Психологическая поддержка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900" y="5857892"/>
            <a:ext cx="743514" cy="85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0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rgbClr val="CF4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Montserrat Medium" pitchFamily="2" charset="-52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857225" y="1268760"/>
            <a:ext cx="7429552" cy="500066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CF4520"/>
              </a:solidFill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4098" name="Picture 2" descr="https://dagmintrud.ru/upload/iblock/755/75577b30f5988d29aebec864f075e46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5" r="14030"/>
          <a:stretch/>
        </p:blipFill>
        <p:spPr bwMode="auto">
          <a:xfrm>
            <a:off x="251520" y="980728"/>
            <a:ext cx="3816424" cy="296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8092" y="4048853"/>
            <a:ext cx="3362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обучение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s://sun9-51.userapi.com/m7fbxUUfDAbkYJC-sZx5U5sBxr-fjdN3uT8Lkg/2FO_QT1zpv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61" y="3284984"/>
            <a:ext cx="3568923" cy="267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73570"/>
            <a:ext cx="73448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Услуги для граждан,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оказываемые Кадровым центром Работа России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287" y="5533754"/>
            <a:ext cx="772585" cy="88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309"/>
            <a:ext cx="9144000" cy="90872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" y="935009"/>
            <a:ext cx="9144000" cy="45719"/>
          </a:xfrm>
          <a:prstGeom prst="rect">
            <a:avLst/>
          </a:prstGeom>
          <a:solidFill>
            <a:srgbClr val="CF4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259633" y="54051"/>
            <a:ext cx="6624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Услуги для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работодателей, 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оказываемые Кадровым центром Работа России</a:t>
            </a:r>
          </a:p>
        </p:txBody>
      </p:sp>
      <p:pic>
        <p:nvPicPr>
          <p:cNvPr id="5124" name="Picture 4" descr="https://cf.ppt-online.org/files1/slide/n/Nn1dLHTzbRmifxJkuWgcrtBa0K5s97GZDpVOI4j8q2/slide-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" t="12257" b="12670"/>
          <a:stretch/>
        </p:blipFill>
        <p:spPr bwMode="auto">
          <a:xfrm>
            <a:off x="251520" y="1844824"/>
            <a:ext cx="8574015" cy="383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37" y="5753711"/>
            <a:ext cx="772585" cy="88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9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Прямая соединительная линия 43"/>
          <p:cNvCxnSpPr/>
          <p:nvPr/>
        </p:nvCxnSpPr>
        <p:spPr>
          <a:xfrm>
            <a:off x="5898507" y="1758031"/>
            <a:ext cx="227308" cy="0"/>
          </a:xfrm>
          <a:prstGeom prst="line">
            <a:avLst/>
          </a:prstGeom>
          <a:ln w="38100">
            <a:solidFill>
              <a:srgbClr val="CF4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3347865" y="1746100"/>
            <a:ext cx="206816" cy="0"/>
          </a:xfrm>
          <a:prstGeom prst="line">
            <a:avLst/>
          </a:prstGeom>
          <a:ln w="38100">
            <a:solidFill>
              <a:srgbClr val="CF4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37" y="5753711"/>
            <a:ext cx="772585" cy="88363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" y="1052738"/>
            <a:ext cx="9144000" cy="45719"/>
          </a:xfrm>
          <a:prstGeom prst="rect">
            <a:avLst/>
          </a:prstGeom>
          <a:solidFill>
            <a:srgbClr val="CF4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Montserrat Medium" pitchFamily="2" charset="-5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3265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ОСНОВНЫЕ НАПРАВЛЕНИЯ ВНЕДРЕНИЯ ЕДИНЫХ ТРЕБОВАНИЙ</a:t>
            </a:r>
            <a:endParaRPr lang="ru-RU" sz="2000" dirty="0">
              <a:solidFill>
                <a:schemeClr val="bg1"/>
              </a:solidFill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784" y="2522910"/>
            <a:ext cx="1520887" cy="15208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54681" y="4180438"/>
            <a:ext cx="2392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F4520"/>
                </a:solidFill>
                <a:latin typeface="Verdana" pitchFamily="34" charset="0"/>
                <a:ea typeface="Verdana" pitchFamily="34" charset="0"/>
              </a:rPr>
              <a:t>Пилотный ЦЗН</a:t>
            </a:r>
            <a:endParaRPr lang="ru-RU" sz="2000" b="1" dirty="0">
              <a:solidFill>
                <a:srgbClr val="CF4520"/>
              </a:solidFill>
              <a:latin typeface="Verdana" pitchFamily="34" charset="0"/>
              <a:ea typeface="Verdana" pitchFamily="34" charset="0"/>
            </a:endParaRPr>
          </a:p>
        </p:txBody>
      </p:sp>
      <p:cxnSp>
        <p:nvCxnSpPr>
          <p:cNvPr id="10" name="Соединительная линия уступом 9"/>
          <p:cNvCxnSpPr/>
          <p:nvPr/>
        </p:nvCxnSpPr>
        <p:spPr>
          <a:xfrm rot="16200000" flipV="1">
            <a:off x="2700748" y="2577015"/>
            <a:ext cx="1670696" cy="10"/>
          </a:xfrm>
          <a:prstGeom prst="bentConnector3">
            <a:avLst>
              <a:gd name="adj1" fmla="val 50000"/>
            </a:avLst>
          </a:prstGeom>
          <a:ln w="38100">
            <a:solidFill>
              <a:srgbClr val="CF4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3391836" y="3399385"/>
            <a:ext cx="571950" cy="6491"/>
          </a:xfrm>
          <a:prstGeom prst="line">
            <a:avLst/>
          </a:prstGeom>
          <a:ln w="38100">
            <a:solidFill>
              <a:srgbClr val="CF4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3536095" y="3412363"/>
            <a:ext cx="8" cy="1888847"/>
          </a:xfrm>
          <a:prstGeom prst="line">
            <a:avLst/>
          </a:prstGeom>
          <a:ln w="38100">
            <a:solidFill>
              <a:srgbClr val="CF4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5484670" y="3412365"/>
            <a:ext cx="432048" cy="0"/>
          </a:xfrm>
          <a:prstGeom prst="line">
            <a:avLst/>
          </a:prstGeom>
          <a:ln w="38100">
            <a:solidFill>
              <a:srgbClr val="CF4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5916718" y="1768937"/>
            <a:ext cx="0" cy="3388257"/>
          </a:xfrm>
          <a:prstGeom prst="line">
            <a:avLst/>
          </a:prstGeom>
          <a:ln w="38100">
            <a:solidFill>
              <a:srgbClr val="CF4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5916718" y="3412365"/>
            <a:ext cx="288032" cy="0"/>
          </a:xfrm>
          <a:prstGeom prst="line">
            <a:avLst/>
          </a:prstGeom>
          <a:ln w="38100">
            <a:solidFill>
              <a:srgbClr val="CF4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кругленный прямоугольник 24"/>
          <p:cNvSpPr/>
          <p:nvPr/>
        </p:nvSpPr>
        <p:spPr>
          <a:xfrm>
            <a:off x="156078" y="2989190"/>
            <a:ext cx="3173200" cy="871858"/>
          </a:xfrm>
          <a:prstGeom prst="roundRect">
            <a:avLst/>
          </a:prstGeom>
          <a:solidFill>
            <a:srgbClr val="69B3E7">
              <a:alpha val="50000"/>
            </a:srgbClr>
          </a:solidFill>
          <a:scene3d>
            <a:camera prst="obliqueBottomRight">
              <a:rot lat="0" lon="0" rev="0"/>
            </a:camera>
            <a:lightRig rig="threePt" dir="t"/>
          </a:scene3d>
          <a:sp3d extrusionH="133350"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Информатизация и</a:t>
            </a:r>
          </a:p>
          <a:p>
            <a:pPr algn="ctr"/>
            <a:r>
              <a:rPr lang="ru-RU" dirty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д</a:t>
            </a:r>
            <a:r>
              <a:rPr lang="ru-RU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оступ к интернет-</a:t>
            </a:r>
          </a:p>
          <a:p>
            <a:pPr algn="ctr"/>
            <a:r>
              <a:rPr lang="ru-RU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сервисам</a:t>
            </a:r>
            <a:endParaRPr lang="ru-RU" dirty="0">
              <a:solidFill>
                <a:srgbClr val="0033A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56078" y="1333006"/>
            <a:ext cx="3173200" cy="871858"/>
          </a:xfrm>
          <a:prstGeom prst="roundRect">
            <a:avLst/>
          </a:prstGeom>
          <a:solidFill>
            <a:srgbClr val="69B3E7">
              <a:alpha val="50000"/>
            </a:srgbClr>
          </a:solidFill>
          <a:scene3d>
            <a:camera prst="obliqueBottomRight">
              <a:rot lat="0" lon="0" rev="0"/>
            </a:camera>
            <a:lightRig rig="threePt" dir="t"/>
          </a:scene3d>
          <a:sp3d extrusionH="133350"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Ремонтные работы,</a:t>
            </a:r>
          </a:p>
          <a:p>
            <a:pPr algn="ctr"/>
            <a:r>
              <a:rPr lang="ru-RU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дизайн интерьеров</a:t>
            </a:r>
            <a:endParaRPr lang="ru-RU" dirty="0">
              <a:solidFill>
                <a:srgbClr val="0033A0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56078" y="4750384"/>
            <a:ext cx="3173200" cy="871858"/>
          </a:xfrm>
          <a:prstGeom prst="roundRect">
            <a:avLst/>
          </a:prstGeom>
          <a:solidFill>
            <a:srgbClr val="69B3E7">
              <a:alpha val="50000"/>
            </a:srgbClr>
          </a:solidFill>
          <a:scene3d>
            <a:camera prst="obliqueBottomRight">
              <a:rot lat="0" lon="0" rev="0"/>
            </a:camera>
            <a:lightRig rig="threePt" dir="t"/>
          </a:scene3d>
          <a:sp3d extrusionH="133350"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Предоставление</a:t>
            </a:r>
          </a:p>
          <a:p>
            <a:pPr algn="ctr"/>
            <a:r>
              <a:rPr lang="ru-RU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комплексных услуг</a:t>
            </a:r>
          </a:p>
          <a:p>
            <a:pPr algn="ctr"/>
            <a:r>
              <a:rPr lang="ru-RU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клиентам</a:t>
            </a:r>
            <a:endParaRPr lang="ru-RU" dirty="0">
              <a:solidFill>
                <a:srgbClr val="0033A0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111562" y="1305742"/>
            <a:ext cx="2780918" cy="871858"/>
          </a:xfrm>
          <a:prstGeom prst="roundRect">
            <a:avLst/>
          </a:prstGeom>
          <a:solidFill>
            <a:srgbClr val="69B3E7">
              <a:alpha val="50000"/>
            </a:srgbClr>
          </a:solidFill>
          <a:scene3d>
            <a:camera prst="obliqueBottomRight">
              <a:rot lat="0" lon="0" rev="0"/>
            </a:camera>
            <a:lightRig rig="threePt" dir="t"/>
          </a:scene3d>
          <a:sp3d extrusionH="133350"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Обучение</a:t>
            </a:r>
          </a:p>
          <a:p>
            <a:pPr algn="ctr"/>
            <a:r>
              <a:rPr lang="ru-RU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сотрудников новым</a:t>
            </a:r>
          </a:p>
          <a:p>
            <a:pPr algn="ctr"/>
            <a:r>
              <a:rPr lang="ru-RU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технологиям работы</a:t>
            </a:r>
            <a:endParaRPr lang="ru-RU" dirty="0">
              <a:solidFill>
                <a:srgbClr val="0033A0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183571" y="2923821"/>
            <a:ext cx="2780918" cy="871858"/>
          </a:xfrm>
          <a:prstGeom prst="roundRect">
            <a:avLst/>
          </a:prstGeom>
          <a:solidFill>
            <a:srgbClr val="69B3E7">
              <a:alpha val="50000"/>
            </a:srgbClr>
          </a:solidFill>
          <a:scene3d>
            <a:camera prst="obliqueBottomRight">
              <a:rot lat="0" lon="0" rev="0"/>
            </a:camera>
            <a:lightRig rig="threePt" dir="t"/>
          </a:scene3d>
          <a:sp3d extrusionH="133350"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Технологии</a:t>
            </a:r>
          </a:p>
          <a:p>
            <a:pPr algn="ctr"/>
            <a:r>
              <a:rPr lang="ru-RU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«бережливого</a:t>
            </a:r>
          </a:p>
          <a:p>
            <a:pPr algn="ctr"/>
            <a:r>
              <a:rPr lang="ru-RU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производства</a:t>
            </a:r>
            <a:r>
              <a:rPr lang="ru-RU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»</a:t>
            </a:r>
            <a:endParaRPr lang="ru-RU" dirty="0">
              <a:solidFill>
                <a:srgbClr val="0033A0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111562" y="4619638"/>
            <a:ext cx="2780918" cy="871858"/>
          </a:xfrm>
          <a:prstGeom prst="roundRect">
            <a:avLst/>
          </a:prstGeom>
          <a:solidFill>
            <a:srgbClr val="69B3E7">
              <a:alpha val="50000"/>
            </a:srgbClr>
          </a:solidFill>
          <a:scene3d>
            <a:camera prst="obliqueBottomRight">
              <a:rot lat="0" lon="0" rev="0"/>
            </a:camera>
            <a:lightRig rig="threePt" dir="t"/>
          </a:scene3d>
          <a:sp3d extrusionH="133350"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Удобный график</a:t>
            </a:r>
          </a:p>
          <a:p>
            <a:pPr algn="ctr"/>
            <a:r>
              <a:rPr lang="ru-RU" dirty="0" smtClean="0">
                <a:solidFill>
                  <a:srgbClr val="0033A0"/>
                </a:solidFill>
                <a:latin typeface="Verdana" pitchFamily="34" charset="0"/>
                <a:ea typeface="Verdana" pitchFamily="34" charset="0"/>
              </a:rPr>
              <a:t>работы</a:t>
            </a:r>
            <a:endParaRPr lang="ru-RU" dirty="0">
              <a:solidFill>
                <a:srgbClr val="0033A0"/>
              </a:solidFill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5898507" y="5159548"/>
            <a:ext cx="227308" cy="0"/>
          </a:xfrm>
          <a:prstGeom prst="line">
            <a:avLst/>
          </a:prstGeom>
          <a:ln w="38100">
            <a:solidFill>
              <a:srgbClr val="CF4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>
            <a:off x="3391836" y="5301208"/>
            <a:ext cx="162844" cy="0"/>
          </a:xfrm>
          <a:prstGeom prst="line">
            <a:avLst/>
          </a:prstGeom>
          <a:ln w="38100">
            <a:solidFill>
              <a:srgbClr val="CF4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808" t="15713" r="21512"/>
          <a:stretch/>
        </p:blipFill>
        <p:spPr>
          <a:xfrm>
            <a:off x="3845919" y="2420890"/>
            <a:ext cx="1809522" cy="1705901"/>
          </a:xfrm>
          <a:prstGeom prst="rect">
            <a:avLst/>
          </a:prstGeom>
          <a:ln w="38100">
            <a:solidFill>
              <a:srgbClr val="CF4520"/>
            </a:solidFill>
          </a:ln>
        </p:spPr>
      </p:pic>
    </p:spTree>
    <p:extLst>
      <p:ext uri="{BB962C8B-B14F-4D97-AF65-F5344CB8AC3E}">
        <p14:creationId xmlns:p14="http://schemas.microsoft.com/office/powerpoint/2010/main" val="24051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2817</TotalTime>
  <Words>322</Words>
  <Application>Microsoft Office PowerPoint</Application>
  <PresentationFormat>Экран (4:3)</PresentationFormat>
  <Paragraphs>102</Paragraphs>
  <Slides>13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Calibri</vt:lpstr>
      <vt:lpstr>Montserrat Medium</vt:lpstr>
      <vt:lpstr>Times New Roman</vt:lpstr>
      <vt:lpstr>Verdana</vt:lpstr>
      <vt:lpstr>Wingdings</vt:lpstr>
      <vt:lpstr>yandex-sans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Постановлением Правительства Российской Федерации  от 27 декабря 2018 г. № 1695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Лисовский Андрей Вячеславович</dc:creator>
  <cp:lastModifiedBy>killer</cp:lastModifiedBy>
  <cp:revision>410</cp:revision>
  <dcterms:created xsi:type="dcterms:W3CDTF">2019-05-14T07:07:52Z</dcterms:created>
  <dcterms:modified xsi:type="dcterms:W3CDTF">2020-12-04T18:57:57Z</dcterms:modified>
</cp:coreProperties>
</file>