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4" r:id="rId29"/>
    <p:sldId id="287" r:id="rId30"/>
  </p:sldIdLst>
  <p:sldSz cx="18288000" cy="10287000"/>
  <p:notesSz cx="6858000" cy="9144000"/>
  <p:embeddedFontLst>
    <p:embeddedFont>
      <p:font typeface="Montserrat Classic Bold" charset="0"/>
      <p:regular r:id="rId31"/>
    </p:embeddedFont>
    <p:embeddedFont>
      <p:font typeface="Open Sans" charset="0"/>
      <p:regular r:id="rId32"/>
    </p:embeddedFont>
    <p:embeddedFont>
      <p:font typeface="Open Sans Extra Bold" charset="0"/>
      <p:regular r:id="rId33"/>
    </p:embeddedFont>
    <p:embeddedFont>
      <p:font typeface="Montserrat Classic" charset="0"/>
      <p:regular r:id="rId34"/>
    </p:embeddedFont>
    <p:embeddedFont>
      <p:font typeface="Open Sans Light" charset="0"/>
      <p:regular r:id="rId35"/>
    </p:embeddedFont>
    <p:embeddedFont>
      <p:font typeface="Calibri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804"/>
    <a:srgbClr val="FAC0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-618" y="-84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494763335742462"/>
          <c:y val="1.3558891076115501E-2"/>
          <c:w val="0.45747993457339575"/>
          <c:h val="0.9864411089238845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-8.8566827697261884E-3"/>
                  <c:y val="-1.736111111111111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6.441223832528065E-3"/>
                  <c:y val="6.7708333333333356E-2"/>
                </c:manualLayout>
              </c:layout>
              <c:tx>
                <c:rich>
                  <a:bodyPr/>
                  <a:lstStyle/>
                  <a:p>
                    <a:r>
                      <a:rPr lang="ru-RU" sz="3600" dirty="0" smtClean="0"/>
                      <a:t>23%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3600" dirty="0" smtClean="0"/>
                      <a:t>43%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1.7713365539452502E-2"/>
                  <c:y val="-1.5914168010025006E-17"/>
                </c:manualLayout>
              </c:layout>
              <c:tx>
                <c:rich>
                  <a:bodyPr/>
                  <a:lstStyle/>
                  <a:p>
                    <a:r>
                      <a:rPr lang="ru-RU" sz="3600" smtClean="0"/>
                      <a:t>14%</a:t>
                    </a:r>
                    <a:endParaRPr lang="en-US" sz="3600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Реализуют стратегию цифровизации</c:v>
                </c:pt>
                <c:pt idx="1">
                  <c:v>Разработали стратегию цифровизации</c:v>
                </c:pt>
                <c:pt idx="2">
                  <c:v>Планируют стратегию цифровизации</c:v>
                </c:pt>
                <c:pt idx="3">
                  <c:v>Не планируют стратегию цифровизации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</c:v>
                </c:pt>
                <c:pt idx="1">
                  <c:v>0.23</c:v>
                </c:pt>
                <c:pt idx="2">
                  <c:v>0.43</c:v>
                </c:pt>
                <c:pt idx="3">
                  <c:v>0.14000000000000001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77348517123765292"/>
          <c:y val="0.34375000000000006"/>
          <c:w val="0.20316539236943218"/>
          <c:h val="0.583333333333333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200" dirty="0">
                <a:solidFill>
                  <a:schemeClr val="bg1"/>
                </a:solidFill>
              </a:rPr>
              <a:t>Увеличение числа посещений культурных мероприятий по «Указу о национальных целях развития России до 2030 года»</a:t>
            </a:r>
          </a:p>
        </c:rich>
      </c:tx>
      <c:layout>
        <c:manualLayout>
          <c:xMode val="edge"/>
          <c:yMode val="edge"/>
          <c:x val="0.11329731750137571"/>
          <c:y val="1.9405417145526443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9358344961080102E-2"/>
          <c:y val="0.23705359710161591"/>
          <c:w val="0.91209167623882814"/>
          <c:h val="0.4097471241552408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</c:v>
                </c:pt>
              </c:strCache>
            </c:strRef>
          </c:tx>
          <c:spPr>
            <a:solidFill>
              <a:srgbClr val="FAC023"/>
            </a:solidFill>
            <a:ln w="9525" cap="flat" cmpd="sng" algn="ctr">
              <a:solidFill>
                <a:schemeClr val="accent6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6">
                  <a:shade val="9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CC9804"/>
              </a:soli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accent6">
                    <a:shade val="95000"/>
                  </a:schemeClr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CC9804"/>
              </a:soli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accent6">
                    <a:shade val="95000"/>
                  </a:schemeClr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 contourW="9525">
                <a:contourClr>
                  <a:schemeClr val="accent6">
                    <a:shade val="95000"/>
                  </a:schemeClr>
                </a:contourClr>
              </a:sp3d>
            </c:spPr>
          </c:dPt>
          <c:cat>
            <c:strRef>
              <c:f>Лист1!$A$2:$A$14</c:f>
              <c:strCache>
                <c:ptCount val="13"/>
                <c:pt idx="0">
                  <c:v>2018 г.</c:v>
                </c:pt>
                <c:pt idx="1">
                  <c:v>2019 г.</c:v>
                </c:pt>
                <c:pt idx="2">
                  <c:v>2020 г</c:v>
                </c:pt>
                <c:pt idx="3">
                  <c:v>2021 г.</c:v>
                </c:pt>
                <c:pt idx="4">
                  <c:v>2022 г.</c:v>
                </c:pt>
                <c:pt idx="5">
                  <c:v>2023 г.</c:v>
                </c:pt>
                <c:pt idx="6">
                  <c:v>2024 г.</c:v>
                </c:pt>
                <c:pt idx="7">
                  <c:v>2025 г.</c:v>
                </c:pt>
                <c:pt idx="8">
                  <c:v>2026 г.</c:v>
                </c:pt>
                <c:pt idx="9">
                  <c:v>2027 г.</c:v>
                </c:pt>
                <c:pt idx="10">
                  <c:v>2028 г.</c:v>
                </c:pt>
                <c:pt idx="11">
                  <c:v>2029 г.</c:v>
                </c:pt>
                <c:pt idx="12">
                  <c:v>2030 г.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110</c:v>
                </c:pt>
                <c:pt idx="1">
                  <c:v>127</c:v>
                </c:pt>
                <c:pt idx="2">
                  <c:v>44.625000000000007</c:v>
                </c:pt>
                <c:pt idx="3">
                  <c:v>127.5</c:v>
                </c:pt>
                <c:pt idx="4">
                  <c:v>139</c:v>
                </c:pt>
                <c:pt idx="5">
                  <c:v>150.5</c:v>
                </c:pt>
                <c:pt idx="6">
                  <c:v>162</c:v>
                </c:pt>
                <c:pt idx="7">
                  <c:v>173.4</c:v>
                </c:pt>
                <c:pt idx="8">
                  <c:v>183.6</c:v>
                </c:pt>
                <c:pt idx="9">
                  <c:v>195</c:v>
                </c:pt>
                <c:pt idx="10">
                  <c:v>206.5</c:v>
                </c:pt>
                <c:pt idx="11">
                  <c:v>218</c:v>
                </c:pt>
                <c:pt idx="12">
                  <c:v>229.5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966080"/>
        <c:axId val="23968000"/>
        <c:axId val="0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Лист1!$C$1</c15:sqref>
                        </c15:formulaRef>
                      </c:ext>
                    </c:extLst>
                    <c:strCache>
                      <c:ptCount val="1"/>
                      <c:pt idx="0">
                        <c:v>%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5">
                          <a:tint val="50000"/>
                          <a:satMod val="300000"/>
                        </a:schemeClr>
                      </a:gs>
                      <a:gs pos="35000">
                        <a:schemeClr val="accent5">
                          <a:tint val="37000"/>
                          <a:satMod val="300000"/>
                        </a:schemeClr>
                      </a:gs>
                      <a:gs pos="100000">
                        <a:schemeClr val="accent5">
                          <a:tint val="15000"/>
                          <a:satMod val="350000"/>
                        </a:scheme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chemeClr val="accent5">
                        <a:shade val="95000"/>
                      </a:schemeClr>
                    </a:solidFill>
                    <a:round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  <a:sp3d contourW="9525">
                    <a:contourClr>
                      <a:schemeClr val="accent5">
                        <a:shade val="95000"/>
                      </a:schemeClr>
                    </a:contourClr>
                  </a:sp3d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Лист1!$A$2:$A$14</c15:sqref>
                        </c15:formulaRef>
                      </c:ext>
                    </c:extLst>
                    <c:strCache>
                      <c:ptCount val="13"/>
                      <c:pt idx="0">
                        <c:v>2018 г.</c:v>
                      </c:pt>
                      <c:pt idx="1">
                        <c:v>2019 г.</c:v>
                      </c:pt>
                      <c:pt idx="2">
                        <c:v>2020 г</c:v>
                      </c:pt>
                      <c:pt idx="3">
                        <c:v>2021 г.</c:v>
                      </c:pt>
                      <c:pt idx="4">
                        <c:v>2022 г.</c:v>
                      </c:pt>
                      <c:pt idx="5">
                        <c:v>2023 г.</c:v>
                      </c:pt>
                      <c:pt idx="6">
                        <c:v>2024 г.</c:v>
                      </c:pt>
                      <c:pt idx="7">
                        <c:v>2025 г.</c:v>
                      </c:pt>
                      <c:pt idx="8">
                        <c:v>2026 г.</c:v>
                      </c:pt>
                      <c:pt idx="9">
                        <c:v>2027 г.</c:v>
                      </c:pt>
                      <c:pt idx="10">
                        <c:v>2028 г.</c:v>
                      </c:pt>
                      <c:pt idx="11">
                        <c:v>2029 г.</c:v>
                      </c:pt>
                      <c:pt idx="12">
                        <c:v>2030 г.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Лист1!$C$2:$C$14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2">
                        <c:v>0.35</c:v>
                      </c:pt>
                      <c:pt idx="3">
                        <c:v>1</c:v>
                      </c:pt>
                      <c:pt idx="4">
                        <c:v>1.8</c:v>
                      </c:pt>
                      <c:pt idx="5">
                        <c:v>1.0900000000000001</c:v>
                      </c:pt>
                    </c:numCache>
                  </c:numRef>
                </c:val>
              </c15:ser>
            </c15:filteredBarSeries>
          </c:ext>
        </c:extLst>
      </c:bar3DChart>
      <c:catAx>
        <c:axId val="239660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Дата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968000"/>
        <c:crosses val="autoZero"/>
        <c:auto val="1"/>
        <c:lblAlgn val="ctr"/>
        <c:lblOffset val="100"/>
        <c:noMultiLvlLbl val="0"/>
      </c:catAx>
      <c:valAx>
        <c:axId val="23968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Целевой показатель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966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6065670030870129E-2"/>
          <c:y val="0.86621733428066316"/>
          <c:w val="0.95232854969873781"/>
          <c:h val="0.116112985777067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0E95DF-595B-440F-80AF-FDCC8495276B}" type="doc">
      <dgm:prSet loTypeId="urn:microsoft.com/office/officeart/2005/8/layout/hierarchy4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642F083-FED0-4FD5-975A-0D6A53FBB8AC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/>
            <a:t>Закупка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/>
            <a:t>оборудования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/>
            <a:t>2 089 000</a:t>
          </a:r>
        </a:p>
        <a:p>
          <a:pPr lvl="0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b="1" dirty="0"/>
        </a:p>
      </dgm:t>
    </dgm:pt>
    <dgm:pt modelId="{991ED268-B728-4090-B8BA-0D0AB761D8ED}" type="parTrans" cxnId="{14B7E6FD-BD34-4008-91AB-05E0B216D7D1}">
      <dgm:prSet/>
      <dgm:spPr/>
      <dgm:t>
        <a:bodyPr/>
        <a:lstStyle/>
        <a:p>
          <a:endParaRPr lang="ru-RU"/>
        </a:p>
      </dgm:t>
    </dgm:pt>
    <dgm:pt modelId="{2CFE8683-49C8-48BE-9254-00792E3962F8}" type="sibTrans" cxnId="{14B7E6FD-BD34-4008-91AB-05E0B216D7D1}">
      <dgm:prSet/>
      <dgm:spPr/>
      <dgm:t>
        <a:bodyPr/>
        <a:lstStyle/>
        <a:p>
          <a:endParaRPr lang="ru-RU"/>
        </a:p>
      </dgm:t>
    </dgm:pt>
    <dgm:pt modelId="{CD3650AE-E9DD-4BD1-B173-F7CC87692EAD}">
      <dgm:prSet phldrT="[Текст]" custT="1"/>
      <dgm:spPr/>
      <dgm:t>
        <a:bodyPr vert="vert270"/>
        <a:lstStyle/>
        <a:p>
          <a:r>
            <a:rPr lang="ru-RU" sz="2000" b="0" dirty="0" smtClean="0"/>
            <a:t>Витрины</a:t>
          </a:r>
          <a:endParaRPr lang="ru-RU" sz="2000" b="0" dirty="0"/>
        </a:p>
      </dgm:t>
    </dgm:pt>
    <dgm:pt modelId="{7D6163EA-3422-41BC-B023-A654034ABD6A}" type="parTrans" cxnId="{E4C730B0-133A-42B8-99CF-424123DDF9CA}">
      <dgm:prSet/>
      <dgm:spPr/>
      <dgm:t>
        <a:bodyPr/>
        <a:lstStyle/>
        <a:p>
          <a:endParaRPr lang="ru-RU"/>
        </a:p>
      </dgm:t>
    </dgm:pt>
    <dgm:pt modelId="{9EF10E23-D3F8-457F-8071-28F6D5310091}" type="sibTrans" cxnId="{E4C730B0-133A-42B8-99CF-424123DDF9CA}">
      <dgm:prSet/>
      <dgm:spPr/>
      <dgm:t>
        <a:bodyPr/>
        <a:lstStyle/>
        <a:p>
          <a:endParaRPr lang="ru-RU"/>
        </a:p>
      </dgm:t>
    </dgm:pt>
    <dgm:pt modelId="{2C55F1BC-CDC3-455D-8441-B9B2C6DE7739}">
      <dgm:prSet phldrT="[Текст]" custT="1"/>
      <dgm:spPr/>
      <dgm:t>
        <a:bodyPr vert="vert270"/>
        <a:lstStyle/>
        <a:p>
          <a:r>
            <a:rPr lang="ru-RU" sz="1800" b="1" dirty="0" smtClean="0"/>
            <a:t>Техника и </a:t>
          </a:r>
          <a:r>
            <a:rPr lang="ru-RU" sz="1800" b="0" dirty="0" smtClean="0"/>
            <a:t>оборудование</a:t>
          </a:r>
        </a:p>
      </dgm:t>
    </dgm:pt>
    <dgm:pt modelId="{37FB7E27-EA94-4ABA-ACBF-FE1857F057E7}" type="parTrans" cxnId="{3EF8608A-09D4-462A-951A-C916BF380E51}">
      <dgm:prSet/>
      <dgm:spPr/>
      <dgm:t>
        <a:bodyPr/>
        <a:lstStyle/>
        <a:p>
          <a:endParaRPr lang="ru-RU"/>
        </a:p>
      </dgm:t>
    </dgm:pt>
    <dgm:pt modelId="{6A95DA13-1F1A-4F88-A41A-456808F848B2}" type="sibTrans" cxnId="{3EF8608A-09D4-462A-951A-C916BF380E51}">
      <dgm:prSet/>
      <dgm:spPr/>
      <dgm:t>
        <a:bodyPr/>
        <a:lstStyle/>
        <a:p>
          <a:endParaRPr lang="ru-RU"/>
        </a:p>
      </dgm:t>
    </dgm:pt>
    <dgm:pt modelId="{3F56A471-D573-4170-B641-6775260DB396}">
      <dgm:prSet phldrT="[Текст]" custT="1"/>
      <dgm:spPr/>
      <dgm:t>
        <a:bodyPr/>
        <a:lstStyle/>
        <a:p>
          <a:r>
            <a:rPr lang="ru-RU" sz="2400" b="1" dirty="0" smtClean="0"/>
            <a:t>Услуги сторонних организаций</a:t>
          </a:r>
        </a:p>
        <a:p>
          <a:r>
            <a:rPr lang="ru-RU" sz="2400" b="1" dirty="0" smtClean="0"/>
            <a:t>8 500 000</a:t>
          </a:r>
          <a:endParaRPr lang="ru-RU" sz="2400" b="1" dirty="0"/>
        </a:p>
      </dgm:t>
    </dgm:pt>
    <dgm:pt modelId="{91852B5A-D5E9-41A5-B741-7FFEC25EB164}" type="sibTrans" cxnId="{6843A69E-C257-47C6-B532-55582C4C5CBA}">
      <dgm:prSet/>
      <dgm:spPr/>
      <dgm:t>
        <a:bodyPr/>
        <a:lstStyle/>
        <a:p>
          <a:endParaRPr lang="ru-RU"/>
        </a:p>
      </dgm:t>
    </dgm:pt>
    <dgm:pt modelId="{869FEC73-9D10-4519-932F-A5336ACECF55}" type="parTrans" cxnId="{6843A69E-C257-47C6-B532-55582C4C5CBA}">
      <dgm:prSet/>
      <dgm:spPr/>
      <dgm:t>
        <a:bodyPr/>
        <a:lstStyle/>
        <a:p>
          <a:endParaRPr lang="ru-RU"/>
        </a:p>
      </dgm:t>
    </dgm:pt>
    <dgm:pt modelId="{DF98B654-E34C-4A0E-BCF4-40146CF2300A}">
      <dgm:prSet custT="1"/>
      <dgm:spPr/>
      <dgm:t>
        <a:bodyPr vert="vert270"/>
        <a:lstStyle/>
        <a:p>
          <a:r>
            <a:rPr lang="ru-RU" sz="2000" dirty="0" smtClean="0"/>
            <a:t>Контент</a:t>
          </a:r>
          <a:endParaRPr lang="ru-RU" sz="2000" dirty="0"/>
        </a:p>
      </dgm:t>
    </dgm:pt>
    <dgm:pt modelId="{64373F85-17CE-4284-A2B7-621233F7A63F}" type="parTrans" cxnId="{B46E0CD4-14CF-42EB-99B5-503131DC7BFD}">
      <dgm:prSet/>
      <dgm:spPr/>
      <dgm:t>
        <a:bodyPr/>
        <a:lstStyle/>
        <a:p>
          <a:endParaRPr lang="ru-RU"/>
        </a:p>
      </dgm:t>
    </dgm:pt>
    <dgm:pt modelId="{316B3DE6-25C3-4FE9-ADFD-A6328D4CD1A4}" type="sibTrans" cxnId="{B46E0CD4-14CF-42EB-99B5-503131DC7BFD}">
      <dgm:prSet/>
      <dgm:spPr/>
      <dgm:t>
        <a:bodyPr/>
        <a:lstStyle/>
        <a:p>
          <a:endParaRPr lang="ru-RU"/>
        </a:p>
      </dgm:t>
    </dgm:pt>
    <dgm:pt modelId="{7274E968-C579-46A2-86C4-8A4040C4C006}">
      <dgm:prSet custT="1"/>
      <dgm:spPr/>
      <dgm:t>
        <a:bodyPr vert="vert270"/>
        <a:lstStyle/>
        <a:p>
          <a:r>
            <a:rPr lang="ru-RU" sz="2000" dirty="0" smtClean="0"/>
            <a:t>3</a:t>
          </a:r>
          <a:r>
            <a:rPr lang="en-US" sz="2000" dirty="0" smtClean="0"/>
            <a:t>D </a:t>
          </a:r>
          <a:r>
            <a:rPr lang="ru-RU" sz="2000" dirty="0" smtClean="0"/>
            <a:t>программы </a:t>
          </a:r>
          <a:endParaRPr lang="ru-RU" sz="2000" dirty="0"/>
        </a:p>
      </dgm:t>
    </dgm:pt>
    <dgm:pt modelId="{E0EC02D8-FD4A-464C-829C-25B3D18F8D33}" type="parTrans" cxnId="{5AADE4D4-8CD6-47E2-A683-A271AF5FF375}">
      <dgm:prSet/>
      <dgm:spPr/>
      <dgm:t>
        <a:bodyPr/>
        <a:lstStyle/>
        <a:p>
          <a:endParaRPr lang="ru-RU"/>
        </a:p>
      </dgm:t>
    </dgm:pt>
    <dgm:pt modelId="{9F3CF8FD-C5F9-41D5-BC6D-4B73C98ADA28}" type="sibTrans" cxnId="{5AADE4D4-8CD6-47E2-A683-A271AF5FF375}">
      <dgm:prSet/>
      <dgm:spPr/>
      <dgm:t>
        <a:bodyPr/>
        <a:lstStyle/>
        <a:p>
          <a:endParaRPr lang="ru-RU"/>
        </a:p>
      </dgm:t>
    </dgm:pt>
    <dgm:pt modelId="{2403FBD1-250C-4BAA-9D4F-3DB7E1BC6F31}">
      <dgm:prSet phldrT="[Текст]" custT="1"/>
      <dgm:spPr/>
      <dgm:t>
        <a:bodyPr/>
        <a:lstStyle/>
        <a:p>
          <a:r>
            <a:rPr lang="ru-RU" sz="2400" b="1" dirty="0" smtClean="0"/>
            <a:t>Договоры ГПХ</a:t>
          </a:r>
        </a:p>
        <a:p>
          <a:r>
            <a:rPr lang="ru-RU" sz="2400" b="1" dirty="0" smtClean="0"/>
            <a:t>585 000 руб.</a:t>
          </a:r>
        </a:p>
      </dgm:t>
    </dgm:pt>
    <dgm:pt modelId="{EE90064A-D508-4643-A51C-1B7B6155299E}" type="sibTrans" cxnId="{8C93C640-AB77-41C4-A985-F24DEDF2B7BE}">
      <dgm:prSet/>
      <dgm:spPr/>
      <dgm:t>
        <a:bodyPr/>
        <a:lstStyle/>
        <a:p>
          <a:endParaRPr lang="ru-RU"/>
        </a:p>
      </dgm:t>
    </dgm:pt>
    <dgm:pt modelId="{6DCAC046-37C8-433F-A403-4AED8AF389A2}" type="parTrans" cxnId="{8C93C640-AB77-41C4-A985-F24DEDF2B7BE}">
      <dgm:prSet/>
      <dgm:spPr/>
      <dgm:t>
        <a:bodyPr/>
        <a:lstStyle/>
        <a:p>
          <a:endParaRPr lang="ru-RU"/>
        </a:p>
      </dgm:t>
    </dgm:pt>
    <dgm:pt modelId="{6B936A72-E990-42FB-8926-D29C45F7F177}">
      <dgm:prSet custT="1"/>
      <dgm:spPr/>
      <dgm:t>
        <a:bodyPr vert="vert270"/>
        <a:lstStyle/>
        <a:p>
          <a:r>
            <a:rPr lang="ru-RU" sz="2000" dirty="0" smtClean="0"/>
            <a:t>Художественный дизайн</a:t>
          </a:r>
        </a:p>
        <a:p>
          <a:endParaRPr lang="ru-RU" sz="2000" dirty="0"/>
        </a:p>
      </dgm:t>
    </dgm:pt>
    <dgm:pt modelId="{A529911C-72BD-43F8-A9D4-DBF37ABC6179}" type="parTrans" cxnId="{45792B95-E06E-4D58-9E7D-C7FCE7BB7A7A}">
      <dgm:prSet/>
      <dgm:spPr/>
      <dgm:t>
        <a:bodyPr/>
        <a:lstStyle/>
        <a:p>
          <a:endParaRPr lang="ru-RU"/>
        </a:p>
      </dgm:t>
    </dgm:pt>
    <dgm:pt modelId="{708D41FE-2236-4F58-A6F0-9040670F6BCE}" type="sibTrans" cxnId="{45792B95-E06E-4D58-9E7D-C7FCE7BB7A7A}">
      <dgm:prSet/>
      <dgm:spPr/>
      <dgm:t>
        <a:bodyPr/>
        <a:lstStyle/>
        <a:p>
          <a:endParaRPr lang="ru-RU"/>
        </a:p>
      </dgm:t>
    </dgm:pt>
    <dgm:pt modelId="{BF3FBEB4-E19A-4295-A401-1C82AA96B26C}">
      <dgm:prSet custT="1"/>
      <dgm:spPr/>
      <dgm:t>
        <a:bodyPr vert="vert270"/>
        <a:lstStyle/>
        <a:p>
          <a:r>
            <a:rPr lang="ru-RU" sz="2000" dirty="0" smtClean="0"/>
            <a:t>Концепция выставки, ТЭП</a:t>
          </a:r>
          <a:endParaRPr lang="ru-RU" sz="2000" dirty="0"/>
        </a:p>
      </dgm:t>
    </dgm:pt>
    <dgm:pt modelId="{75C92989-F8BC-49DB-8943-A2B94E249C86}" type="parTrans" cxnId="{7B6F9C8A-F271-4478-B02D-D63D9D43462D}">
      <dgm:prSet/>
      <dgm:spPr/>
      <dgm:t>
        <a:bodyPr/>
        <a:lstStyle/>
        <a:p>
          <a:endParaRPr lang="ru-RU"/>
        </a:p>
      </dgm:t>
    </dgm:pt>
    <dgm:pt modelId="{B15E9C82-36EE-4685-844B-F4FB31F8E476}" type="sibTrans" cxnId="{7B6F9C8A-F271-4478-B02D-D63D9D43462D}">
      <dgm:prSet/>
      <dgm:spPr/>
      <dgm:t>
        <a:bodyPr/>
        <a:lstStyle/>
        <a:p>
          <a:endParaRPr lang="ru-RU"/>
        </a:p>
      </dgm:t>
    </dgm:pt>
    <dgm:pt modelId="{AAAEDE85-6259-44BE-B7C1-489EFF0FEE88}">
      <dgm:prSet custT="1"/>
      <dgm:spPr/>
      <dgm:t>
        <a:bodyPr vert="vert270"/>
        <a:lstStyle/>
        <a:p>
          <a:r>
            <a:rPr lang="ru-RU" sz="2000" dirty="0" smtClean="0"/>
            <a:t>Монтаж</a:t>
          </a:r>
          <a:endParaRPr lang="ru-RU" sz="2000" dirty="0"/>
        </a:p>
      </dgm:t>
    </dgm:pt>
    <dgm:pt modelId="{631351B0-FEBA-4327-91C9-4AAE7ACC5191}" type="parTrans" cxnId="{092D3748-5A22-4144-8993-D5D3ECBCF860}">
      <dgm:prSet/>
      <dgm:spPr/>
      <dgm:t>
        <a:bodyPr/>
        <a:lstStyle/>
        <a:p>
          <a:endParaRPr lang="ru-RU"/>
        </a:p>
      </dgm:t>
    </dgm:pt>
    <dgm:pt modelId="{583E5600-D361-4F42-82FA-B27886958137}" type="sibTrans" cxnId="{092D3748-5A22-4144-8993-D5D3ECBCF860}">
      <dgm:prSet/>
      <dgm:spPr/>
      <dgm:t>
        <a:bodyPr/>
        <a:lstStyle/>
        <a:p>
          <a:endParaRPr lang="ru-RU"/>
        </a:p>
      </dgm:t>
    </dgm:pt>
    <dgm:pt modelId="{5558CC54-3FC2-43E9-B000-D3FC1BE61D3E}">
      <dgm:prSet custT="1"/>
      <dgm:spPr/>
      <dgm:t>
        <a:bodyPr vert="vert270"/>
        <a:lstStyle/>
        <a:p>
          <a:r>
            <a:rPr lang="ru-RU" sz="2000" dirty="0" smtClean="0"/>
            <a:t>Разработки к </a:t>
          </a:r>
          <a:r>
            <a:rPr lang="ru-RU" sz="2000" dirty="0" err="1" smtClean="0"/>
            <a:t>ивент</a:t>
          </a:r>
          <a:r>
            <a:rPr lang="ru-RU" sz="2000" dirty="0" smtClean="0"/>
            <a:t>-активностям</a:t>
          </a:r>
        </a:p>
      </dgm:t>
    </dgm:pt>
    <dgm:pt modelId="{9A315F4E-B1D1-4856-8661-FCF4FF9F62F7}" type="parTrans" cxnId="{253020CE-235A-4353-87A0-1C5AE626DE6B}">
      <dgm:prSet/>
      <dgm:spPr/>
      <dgm:t>
        <a:bodyPr/>
        <a:lstStyle/>
        <a:p>
          <a:endParaRPr lang="ru-RU"/>
        </a:p>
      </dgm:t>
    </dgm:pt>
    <dgm:pt modelId="{EAC645D3-D0B0-46FA-8E4A-CB911FA07427}" type="sibTrans" cxnId="{253020CE-235A-4353-87A0-1C5AE626DE6B}">
      <dgm:prSet/>
      <dgm:spPr/>
      <dgm:t>
        <a:bodyPr/>
        <a:lstStyle/>
        <a:p>
          <a:endParaRPr lang="ru-RU"/>
        </a:p>
      </dgm:t>
    </dgm:pt>
    <dgm:pt modelId="{106AA9B8-2AA9-4156-BD7D-EFEF1882D193}">
      <dgm:prSet custT="1"/>
      <dgm:spPr/>
      <dgm:t>
        <a:bodyPr vert="vert270"/>
        <a:lstStyle/>
        <a:p>
          <a:r>
            <a:rPr lang="ru-RU" sz="2000" dirty="0" smtClean="0"/>
            <a:t>Акции и пиар-компании</a:t>
          </a:r>
        </a:p>
      </dgm:t>
    </dgm:pt>
    <dgm:pt modelId="{78BBA472-FBAF-4F0C-B0BE-9AA50E4CC2C5}" type="parTrans" cxnId="{F92463FF-4505-4D26-9BDD-4DBF33FDA221}">
      <dgm:prSet/>
      <dgm:spPr/>
      <dgm:t>
        <a:bodyPr/>
        <a:lstStyle/>
        <a:p>
          <a:endParaRPr lang="ru-RU"/>
        </a:p>
      </dgm:t>
    </dgm:pt>
    <dgm:pt modelId="{D91C6F48-3208-467D-B93D-A953ADF35F04}" type="sibTrans" cxnId="{F92463FF-4505-4D26-9BDD-4DBF33FDA221}">
      <dgm:prSet/>
      <dgm:spPr/>
      <dgm:t>
        <a:bodyPr/>
        <a:lstStyle/>
        <a:p>
          <a:endParaRPr lang="ru-RU"/>
        </a:p>
      </dgm:t>
    </dgm:pt>
    <dgm:pt modelId="{31EEB36B-C225-4D7A-AB61-B0970C124F73}">
      <dgm:prSet custT="1"/>
      <dgm:spPr/>
      <dgm:t>
        <a:bodyPr vert="vert270"/>
        <a:lstStyle/>
        <a:p>
          <a:r>
            <a:rPr lang="ru-RU" sz="2000" dirty="0" smtClean="0"/>
            <a:t>Оцифровка экспонатов</a:t>
          </a:r>
        </a:p>
      </dgm:t>
    </dgm:pt>
    <dgm:pt modelId="{E1D4EE3F-6941-445C-B349-EF1D1EDEEB11}" type="parTrans" cxnId="{C844D614-A069-4141-A235-3F5E1C91BFAD}">
      <dgm:prSet/>
      <dgm:spPr/>
      <dgm:t>
        <a:bodyPr/>
        <a:lstStyle/>
        <a:p>
          <a:endParaRPr lang="ru-RU"/>
        </a:p>
      </dgm:t>
    </dgm:pt>
    <dgm:pt modelId="{7CF1950C-CF71-4E1D-81C2-91FC3D340AA3}" type="sibTrans" cxnId="{C844D614-A069-4141-A235-3F5E1C91BFAD}">
      <dgm:prSet/>
      <dgm:spPr/>
      <dgm:t>
        <a:bodyPr/>
        <a:lstStyle/>
        <a:p>
          <a:endParaRPr lang="ru-RU"/>
        </a:p>
      </dgm:t>
    </dgm:pt>
    <dgm:pt modelId="{C76CA688-D75D-4A69-8B51-6A7EFAD11F68}" type="pres">
      <dgm:prSet presAssocID="{DC0E95DF-595B-440F-80AF-FDCC8495276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D757DEC-4688-4442-81D7-5356AF519D8A}" type="pres">
      <dgm:prSet presAssocID="{B642F083-FED0-4FD5-975A-0D6A53FBB8AC}" presName="vertOne" presStyleCnt="0"/>
      <dgm:spPr/>
      <dgm:t>
        <a:bodyPr/>
        <a:lstStyle/>
        <a:p>
          <a:endParaRPr lang="ru-RU"/>
        </a:p>
      </dgm:t>
    </dgm:pt>
    <dgm:pt modelId="{19C40AFD-33B9-4A4D-A092-09F20B3D855F}" type="pres">
      <dgm:prSet presAssocID="{B642F083-FED0-4FD5-975A-0D6A53FBB8AC}" presName="txOne" presStyleLbl="node0" presStyleIdx="0" presStyleCnt="3" custScaleY="749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27EDAD-A5F2-4423-BB51-8D66BB61054C}" type="pres">
      <dgm:prSet presAssocID="{B642F083-FED0-4FD5-975A-0D6A53FBB8AC}" presName="parTransOne" presStyleCnt="0"/>
      <dgm:spPr/>
      <dgm:t>
        <a:bodyPr/>
        <a:lstStyle/>
        <a:p>
          <a:endParaRPr lang="ru-RU"/>
        </a:p>
      </dgm:t>
    </dgm:pt>
    <dgm:pt modelId="{6D684D01-D2A6-46D4-A7CA-E704714D6A71}" type="pres">
      <dgm:prSet presAssocID="{B642F083-FED0-4FD5-975A-0D6A53FBB8AC}" presName="horzOne" presStyleCnt="0"/>
      <dgm:spPr/>
      <dgm:t>
        <a:bodyPr/>
        <a:lstStyle/>
        <a:p>
          <a:endParaRPr lang="ru-RU"/>
        </a:p>
      </dgm:t>
    </dgm:pt>
    <dgm:pt modelId="{3E907703-7368-420E-975E-9CD11D0FDA44}" type="pres">
      <dgm:prSet presAssocID="{CD3650AE-E9DD-4BD1-B173-F7CC87692EAD}" presName="vertTwo" presStyleCnt="0"/>
      <dgm:spPr/>
      <dgm:t>
        <a:bodyPr/>
        <a:lstStyle/>
        <a:p>
          <a:endParaRPr lang="ru-RU"/>
        </a:p>
      </dgm:t>
    </dgm:pt>
    <dgm:pt modelId="{8170DE5E-0036-45B2-85DC-5EEF2CE73D47}" type="pres">
      <dgm:prSet presAssocID="{CD3650AE-E9DD-4BD1-B173-F7CC87692EAD}" presName="txTwo" presStyleLbl="node2" presStyleIdx="0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B66F93C-08B6-4C76-BDDB-5B0772A742AA}" type="pres">
      <dgm:prSet presAssocID="{CD3650AE-E9DD-4BD1-B173-F7CC87692EAD}" presName="horzTwo" presStyleCnt="0"/>
      <dgm:spPr/>
      <dgm:t>
        <a:bodyPr/>
        <a:lstStyle/>
        <a:p>
          <a:endParaRPr lang="ru-RU"/>
        </a:p>
      </dgm:t>
    </dgm:pt>
    <dgm:pt modelId="{52F071E8-4A00-46C4-86A6-C7AD2759C2A9}" type="pres">
      <dgm:prSet presAssocID="{9EF10E23-D3F8-457F-8071-28F6D5310091}" presName="sibSpaceTwo" presStyleCnt="0"/>
      <dgm:spPr/>
      <dgm:t>
        <a:bodyPr/>
        <a:lstStyle/>
        <a:p>
          <a:endParaRPr lang="ru-RU"/>
        </a:p>
      </dgm:t>
    </dgm:pt>
    <dgm:pt modelId="{34E788C3-4F0D-436B-9383-C8AF1AC38AA9}" type="pres">
      <dgm:prSet presAssocID="{2C55F1BC-CDC3-455D-8441-B9B2C6DE7739}" presName="vertTwo" presStyleCnt="0"/>
      <dgm:spPr/>
      <dgm:t>
        <a:bodyPr/>
        <a:lstStyle/>
        <a:p>
          <a:endParaRPr lang="ru-RU"/>
        </a:p>
      </dgm:t>
    </dgm:pt>
    <dgm:pt modelId="{E025AC72-1F83-4C19-9EC2-A1D1DA2DBC7D}" type="pres">
      <dgm:prSet presAssocID="{2C55F1BC-CDC3-455D-8441-B9B2C6DE7739}" presName="txTwo" presStyleLbl="node2" presStyleIdx="1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5482E1-F037-4953-ABB4-A11C4E47FB3B}" type="pres">
      <dgm:prSet presAssocID="{2C55F1BC-CDC3-455D-8441-B9B2C6DE7739}" presName="horzTwo" presStyleCnt="0"/>
      <dgm:spPr/>
      <dgm:t>
        <a:bodyPr/>
        <a:lstStyle/>
        <a:p>
          <a:endParaRPr lang="ru-RU"/>
        </a:p>
      </dgm:t>
    </dgm:pt>
    <dgm:pt modelId="{8EEE83A3-4B99-4C39-B8B5-FE7670798A41}" type="pres">
      <dgm:prSet presAssocID="{2CFE8683-49C8-48BE-9254-00792E3962F8}" presName="sibSpaceOne" presStyleCnt="0"/>
      <dgm:spPr/>
      <dgm:t>
        <a:bodyPr/>
        <a:lstStyle/>
        <a:p>
          <a:endParaRPr lang="ru-RU"/>
        </a:p>
      </dgm:t>
    </dgm:pt>
    <dgm:pt modelId="{10B43C98-C6FB-415F-89CB-DE760757142D}" type="pres">
      <dgm:prSet presAssocID="{3F56A471-D573-4170-B641-6775260DB396}" presName="vertOne" presStyleCnt="0"/>
      <dgm:spPr/>
      <dgm:t>
        <a:bodyPr/>
        <a:lstStyle/>
        <a:p>
          <a:endParaRPr lang="ru-RU"/>
        </a:p>
      </dgm:t>
    </dgm:pt>
    <dgm:pt modelId="{487AB4E6-2A61-4DE2-A928-5464A72E69D2}" type="pres">
      <dgm:prSet presAssocID="{3F56A471-D573-4170-B641-6775260DB396}" presName="txOne" presStyleLbl="node0" presStyleIdx="1" presStyleCnt="3" custScaleY="629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9E24E98-C7D3-4F97-9467-1B60EC48FCC0}" type="pres">
      <dgm:prSet presAssocID="{3F56A471-D573-4170-B641-6775260DB396}" presName="parTransOne" presStyleCnt="0"/>
      <dgm:spPr/>
      <dgm:t>
        <a:bodyPr/>
        <a:lstStyle/>
        <a:p>
          <a:endParaRPr lang="ru-RU"/>
        </a:p>
      </dgm:t>
    </dgm:pt>
    <dgm:pt modelId="{A3CA6F46-6A32-4BDA-BB13-16FE5DAFD52A}" type="pres">
      <dgm:prSet presAssocID="{3F56A471-D573-4170-B641-6775260DB396}" presName="horzOne" presStyleCnt="0"/>
      <dgm:spPr/>
      <dgm:t>
        <a:bodyPr/>
        <a:lstStyle/>
        <a:p>
          <a:endParaRPr lang="ru-RU"/>
        </a:p>
      </dgm:t>
    </dgm:pt>
    <dgm:pt modelId="{0A99C30A-1AAE-4DD1-917B-597F701F1A7C}" type="pres">
      <dgm:prSet presAssocID="{DF98B654-E34C-4A0E-BCF4-40146CF2300A}" presName="vertTwo" presStyleCnt="0"/>
      <dgm:spPr/>
      <dgm:t>
        <a:bodyPr/>
        <a:lstStyle/>
        <a:p>
          <a:endParaRPr lang="ru-RU"/>
        </a:p>
      </dgm:t>
    </dgm:pt>
    <dgm:pt modelId="{35412AE7-1069-4245-A59A-7FECF60ABBF8}" type="pres">
      <dgm:prSet presAssocID="{DF98B654-E34C-4A0E-BCF4-40146CF2300A}" presName="txTwo" presStyleLbl="node2" presStyleIdx="2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B5B2A35-AA64-47DB-B81A-913127079804}" type="pres">
      <dgm:prSet presAssocID="{DF98B654-E34C-4A0E-BCF4-40146CF2300A}" presName="horzTwo" presStyleCnt="0"/>
      <dgm:spPr/>
      <dgm:t>
        <a:bodyPr/>
        <a:lstStyle/>
        <a:p>
          <a:endParaRPr lang="ru-RU"/>
        </a:p>
      </dgm:t>
    </dgm:pt>
    <dgm:pt modelId="{CF51E978-33C8-482F-8634-A95823CE7418}" type="pres">
      <dgm:prSet presAssocID="{316B3DE6-25C3-4FE9-ADFD-A6328D4CD1A4}" presName="sibSpaceTwo" presStyleCnt="0"/>
      <dgm:spPr/>
      <dgm:t>
        <a:bodyPr/>
        <a:lstStyle/>
        <a:p>
          <a:endParaRPr lang="ru-RU"/>
        </a:p>
      </dgm:t>
    </dgm:pt>
    <dgm:pt modelId="{C4A39415-55A1-49C4-91E9-4AB43A5A0B7F}" type="pres">
      <dgm:prSet presAssocID="{7274E968-C579-46A2-86C4-8A4040C4C006}" presName="vertTwo" presStyleCnt="0"/>
      <dgm:spPr/>
      <dgm:t>
        <a:bodyPr/>
        <a:lstStyle/>
        <a:p>
          <a:endParaRPr lang="ru-RU"/>
        </a:p>
      </dgm:t>
    </dgm:pt>
    <dgm:pt modelId="{9EBA2F5C-5368-4C6E-9A43-02D8C9766084}" type="pres">
      <dgm:prSet presAssocID="{7274E968-C579-46A2-86C4-8A4040C4C006}" presName="txTwo" presStyleLbl="node2" presStyleIdx="3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9C8547-2C69-4EDA-A00A-B3FC192CE725}" type="pres">
      <dgm:prSet presAssocID="{7274E968-C579-46A2-86C4-8A4040C4C006}" presName="horzTwo" presStyleCnt="0"/>
      <dgm:spPr/>
      <dgm:t>
        <a:bodyPr/>
        <a:lstStyle/>
        <a:p>
          <a:endParaRPr lang="ru-RU"/>
        </a:p>
      </dgm:t>
    </dgm:pt>
    <dgm:pt modelId="{8943D9CC-E16B-4C86-AB57-E4E3233794E0}" type="pres">
      <dgm:prSet presAssocID="{9F3CF8FD-C5F9-41D5-BC6D-4B73C98ADA28}" presName="sibSpaceTwo" presStyleCnt="0"/>
      <dgm:spPr/>
      <dgm:t>
        <a:bodyPr/>
        <a:lstStyle/>
        <a:p>
          <a:endParaRPr lang="ru-RU"/>
        </a:p>
      </dgm:t>
    </dgm:pt>
    <dgm:pt modelId="{25E5A7A2-BE86-449C-A82A-D9175239EFBC}" type="pres">
      <dgm:prSet presAssocID="{6B936A72-E990-42FB-8926-D29C45F7F177}" presName="vertTwo" presStyleCnt="0"/>
      <dgm:spPr/>
      <dgm:t>
        <a:bodyPr/>
        <a:lstStyle/>
        <a:p>
          <a:endParaRPr lang="ru-RU"/>
        </a:p>
      </dgm:t>
    </dgm:pt>
    <dgm:pt modelId="{60C2F4EF-BADC-4ED4-BB4F-84115027F055}" type="pres">
      <dgm:prSet presAssocID="{6B936A72-E990-42FB-8926-D29C45F7F177}" presName="txTwo" presStyleLbl="node2" presStyleIdx="4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AAD6B0-1A05-41EA-9ED7-EF77EC624D2C}" type="pres">
      <dgm:prSet presAssocID="{6B936A72-E990-42FB-8926-D29C45F7F177}" presName="horzTwo" presStyleCnt="0"/>
      <dgm:spPr/>
      <dgm:t>
        <a:bodyPr/>
        <a:lstStyle/>
        <a:p>
          <a:endParaRPr lang="ru-RU"/>
        </a:p>
      </dgm:t>
    </dgm:pt>
    <dgm:pt modelId="{7E4E3520-1FD9-42B9-8CF4-3F44CB25D69F}" type="pres">
      <dgm:prSet presAssocID="{91852B5A-D5E9-41A5-B741-7FFEC25EB164}" presName="sibSpaceOne" presStyleCnt="0"/>
      <dgm:spPr/>
      <dgm:t>
        <a:bodyPr/>
        <a:lstStyle/>
        <a:p>
          <a:endParaRPr lang="ru-RU"/>
        </a:p>
      </dgm:t>
    </dgm:pt>
    <dgm:pt modelId="{F7138ECD-A86F-494F-860B-9882952292CB}" type="pres">
      <dgm:prSet presAssocID="{2403FBD1-250C-4BAA-9D4F-3DB7E1BC6F31}" presName="vertOne" presStyleCnt="0"/>
      <dgm:spPr/>
      <dgm:t>
        <a:bodyPr/>
        <a:lstStyle/>
        <a:p>
          <a:endParaRPr lang="ru-RU"/>
        </a:p>
      </dgm:t>
    </dgm:pt>
    <dgm:pt modelId="{86B7D45E-90C6-4779-B3CA-95C20DF084DF}" type="pres">
      <dgm:prSet presAssocID="{2403FBD1-250C-4BAA-9D4F-3DB7E1BC6F31}" presName="txOne" presStyleLbl="node0" presStyleIdx="2" presStyleCnt="3" custScaleY="48811" custLinFactNeighborX="3906" custLinFactNeighborY="-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A7DD332-A307-4158-83B7-F2309EE1E594}" type="pres">
      <dgm:prSet presAssocID="{2403FBD1-250C-4BAA-9D4F-3DB7E1BC6F31}" presName="parTransOne" presStyleCnt="0"/>
      <dgm:spPr/>
      <dgm:t>
        <a:bodyPr/>
        <a:lstStyle/>
        <a:p>
          <a:endParaRPr lang="ru-RU"/>
        </a:p>
      </dgm:t>
    </dgm:pt>
    <dgm:pt modelId="{254BCD38-7C54-424B-9E9A-8172D8421905}" type="pres">
      <dgm:prSet presAssocID="{2403FBD1-250C-4BAA-9D4F-3DB7E1BC6F31}" presName="horzOne" presStyleCnt="0"/>
      <dgm:spPr/>
      <dgm:t>
        <a:bodyPr/>
        <a:lstStyle/>
        <a:p>
          <a:endParaRPr lang="ru-RU"/>
        </a:p>
      </dgm:t>
    </dgm:pt>
    <dgm:pt modelId="{39C6960F-7C3A-419E-A2E8-A0D87CD6A4D6}" type="pres">
      <dgm:prSet presAssocID="{BF3FBEB4-E19A-4295-A401-1C82AA96B26C}" presName="vertTwo" presStyleCnt="0"/>
      <dgm:spPr/>
      <dgm:t>
        <a:bodyPr/>
        <a:lstStyle/>
        <a:p>
          <a:endParaRPr lang="ru-RU"/>
        </a:p>
      </dgm:t>
    </dgm:pt>
    <dgm:pt modelId="{35FBB1A5-BF77-4E6C-BA0F-54BEC7D5A598}" type="pres">
      <dgm:prSet presAssocID="{BF3FBEB4-E19A-4295-A401-1C82AA96B26C}" presName="txTwo" presStyleLbl="node2" presStyleIdx="5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E365F82-C4F2-4599-88C0-40229FCC52A6}" type="pres">
      <dgm:prSet presAssocID="{BF3FBEB4-E19A-4295-A401-1C82AA96B26C}" presName="horzTwo" presStyleCnt="0"/>
      <dgm:spPr/>
      <dgm:t>
        <a:bodyPr/>
        <a:lstStyle/>
        <a:p>
          <a:endParaRPr lang="ru-RU"/>
        </a:p>
      </dgm:t>
    </dgm:pt>
    <dgm:pt modelId="{8AF4397A-5A04-4BFC-A6BE-355D09368C0D}" type="pres">
      <dgm:prSet presAssocID="{B15E9C82-36EE-4685-844B-F4FB31F8E476}" presName="sibSpaceTwo" presStyleCnt="0"/>
      <dgm:spPr/>
      <dgm:t>
        <a:bodyPr/>
        <a:lstStyle/>
        <a:p>
          <a:endParaRPr lang="ru-RU"/>
        </a:p>
      </dgm:t>
    </dgm:pt>
    <dgm:pt modelId="{28836E9F-BDB7-40AF-B24F-E32AA62D24AD}" type="pres">
      <dgm:prSet presAssocID="{AAAEDE85-6259-44BE-B7C1-489EFF0FEE88}" presName="vertTwo" presStyleCnt="0"/>
      <dgm:spPr/>
      <dgm:t>
        <a:bodyPr/>
        <a:lstStyle/>
        <a:p>
          <a:endParaRPr lang="ru-RU"/>
        </a:p>
      </dgm:t>
    </dgm:pt>
    <dgm:pt modelId="{E7DFF1C1-8FDE-42C8-AD17-70376A673694}" type="pres">
      <dgm:prSet presAssocID="{AAAEDE85-6259-44BE-B7C1-489EFF0FEE88}" presName="txTwo" presStyleLbl="node2" presStyleIdx="6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3DA14BF-BFB9-47EA-B742-6C9C3F74C4B2}" type="pres">
      <dgm:prSet presAssocID="{AAAEDE85-6259-44BE-B7C1-489EFF0FEE88}" presName="horzTwo" presStyleCnt="0"/>
      <dgm:spPr/>
      <dgm:t>
        <a:bodyPr/>
        <a:lstStyle/>
        <a:p>
          <a:endParaRPr lang="ru-RU"/>
        </a:p>
      </dgm:t>
    </dgm:pt>
    <dgm:pt modelId="{179B073B-447D-449E-85D9-37C07CE7410C}" type="pres">
      <dgm:prSet presAssocID="{583E5600-D361-4F42-82FA-B27886958137}" presName="sibSpaceTwo" presStyleCnt="0"/>
      <dgm:spPr/>
      <dgm:t>
        <a:bodyPr/>
        <a:lstStyle/>
        <a:p>
          <a:endParaRPr lang="ru-RU"/>
        </a:p>
      </dgm:t>
    </dgm:pt>
    <dgm:pt modelId="{084A6BDF-2124-4753-8FBE-8C63574D0AF8}" type="pres">
      <dgm:prSet presAssocID="{5558CC54-3FC2-43E9-B000-D3FC1BE61D3E}" presName="vertTwo" presStyleCnt="0"/>
      <dgm:spPr/>
      <dgm:t>
        <a:bodyPr/>
        <a:lstStyle/>
        <a:p>
          <a:endParaRPr lang="ru-RU"/>
        </a:p>
      </dgm:t>
    </dgm:pt>
    <dgm:pt modelId="{B3A11C63-F93D-416D-9D93-A097E0577F9E}" type="pres">
      <dgm:prSet presAssocID="{5558CC54-3FC2-43E9-B000-D3FC1BE61D3E}" presName="txTwo" presStyleLbl="node2" presStyleIdx="7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D912B9-32DB-4BA6-91D6-25918C081377}" type="pres">
      <dgm:prSet presAssocID="{5558CC54-3FC2-43E9-B000-D3FC1BE61D3E}" presName="horzTwo" presStyleCnt="0"/>
      <dgm:spPr/>
      <dgm:t>
        <a:bodyPr/>
        <a:lstStyle/>
        <a:p>
          <a:endParaRPr lang="ru-RU"/>
        </a:p>
      </dgm:t>
    </dgm:pt>
    <dgm:pt modelId="{3DD9F292-7B7C-4F70-9FAF-9BF6A9B3B3F1}" type="pres">
      <dgm:prSet presAssocID="{EAC645D3-D0B0-46FA-8E4A-CB911FA07427}" presName="sibSpaceTwo" presStyleCnt="0"/>
      <dgm:spPr/>
      <dgm:t>
        <a:bodyPr/>
        <a:lstStyle/>
        <a:p>
          <a:endParaRPr lang="ru-RU"/>
        </a:p>
      </dgm:t>
    </dgm:pt>
    <dgm:pt modelId="{9C074040-6302-4F05-9431-C4A0EC703F35}" type="pres">
      <dgm:prSet presAssocID="{106AA9B8-2AA9-4156-BD7D-EFEF1882D193}" presName="vertTwo" presStyleCnt="0"/>
      <dgm:spPr/>
      <dgm:t>
        <a:bodyPr/>
        <a:lstStyle/>
        <a:p>
          <a:endParaRPr lang="ru-RU"/>
        </a:p>
      </dgm:t>
    </dgm:pt>
    <dgm:pt modelId="{02BFB8BF-FC03-42EB-93ED-C3FEE60150F8}" type="pres">
      <dgm:prSet presAssocID="{106AA9B8-2AA9-4156-BD7D-EFEF1882D193}" presName="txTwo" presStyleLbl="node2" presStyleIdx="8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3805F76-F168-4F5C-8E92-9BF618D915CA}" type="pres">
      <dgm:prSet presAssocID="{106AA9B8-2AA9-4156-BD7D-EFEF1882D193}" presName="horzTwo" presStyleCnt="0"/>
      <dgm:spPr/>
      <dgm:t>
        <a:bodyPr/>
        <a:lstStyle/>
        <a:p>
          <a:endParaRPr lang="ru-RU"/>
        </a:p>
      </dgm:t>
    </dgm:pt>
    <dgm:pt modelId="{FB95C4FC-7C0A-4CB8-A377-C2BE2AF5C34E}" type="pres">
      <dgm:prSet presAssocID="{D91C6F48-3208-467D-B93D-A953ADF35F04}" presName="sibSpaceTwo" presStyleCnt="0"/>
      <dgm:spPr/>
      <dgm:t>
        <a:bodyPr/>
        <a:lstStyle/>
        <a:p>
          <a:endParaRPr lang="ru-RU"/>
        </a:p>
      </dgm:t>
    </dgm:pt>
    <dgm:pt modelId="{5CDAD1B4-DFA5-4F0E-881F-19B44360D732}" type="pres">
      <dgm:prSet presAssocID="{31EEB36B-C225-4D7A-AB61-B0970C124F73}" presName="vertTwo" presStyleCnt="0"/>
      <dgm:spPr/>
      <dgm:t>
        <a:bodyPr/>
        <a:lstStyle/>
        <a:p>
          <a:endParaRPr lang="ru-RU"/>
        </a:p>
      </dgm:t>
    </dgm:pt>
    <dgm:pt modelId="{0BAC5A4A-56AB-467B-9F4C-03984BDF14B7}" type="pres">
      <dgm:prSet presAssocID="{31EEB36B-C225-4D7A-AB61-B0970C124F73}" presName="txTwo" presStyleLbl="node2" presStyleIdx="9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F6257D-094C-425B-96E7-314E00F02919}" type="pres">
      <dgm:prSet presAssocID="{31EEB36B-C225-4D7A-AB61-B0970C124F73}" presName="horzTwo" presStyleCnt="0"/>
      <dgm:spPr/>
      <dgm:t>
        <a:bodyPr/>
        <a:lstStyle/>
        <a:p>
          <a:endParaRPr lang="ru-RU"/>
        </a:p>
      </dgm:t>
    </dgm:pt>
  </dgm:ptLst>
  <dgm:cxnLst>
    <dgm:cxn modelId="{B46E0CD4-14CF-42EB-99B5-503131DC7BFD}" srcId="{3F56A471-D573-4170-B641-6775260DB396}" destId="{DF98B654-E34C-4A0E-BCF4-40146CF2300A}" srcOrd="0" destOrd="0" parTransId="{64373F85-17CE-4284-A2B7-621233F7A63F}" sibTransId="{316B3DE6-25C3-4FE9-ADFD-A6328D4CD1A4}"/>
    <dgm:cxn modelId="{FB22566E-68A1-4AC2-8DD7-9EF0F20C9F33}" type="presOf" srcId="{3F56A471-D573-4170-B641-6775260DB396}" destId="{487AB4E6-2A61-4DE2-A928-5464A72E69D2}" srcOrd="0" destOrd="0" presId="urn:microsoft.com/office/officeart/2005/8/layout/hierarchy4"/>
    <dgm:cxn modelId="{3EF8608A-09D4-462A-951A-C916BF380E51}" srcId="{B642F083-FED0-4FD5-975A-0D6A53FBB8AC}" destId="{2C55F1BC-CDC3-455D-8441-B9B2C6DE7739}" srcOrd="1" destOrd="0" parTransId="{37FB7E27-EA94-4ABA-ACBF-FE1857F057E7}" sibTransId="{6A95DA13-1F1A-4F88-A41A-456808F848B2}"/>
    <dgm:cxn modelId="{7B6F9C8A-F271-4478-B02D-D63D9D43462D}" srcId="{2403FBD1-250C-4BAA-9D4F-3DB7E1BC6F31}" destId="{BF3FBEB4-E19A-4295-A401-1C82AA96B26C}" srcOrd="0" destOrd="0" parTransId="{75C92989-F8BC-49DB-8943-A2B94E249C86}" sibTransId="{B15E9C82-36EE-4685-844B-F4FB31F8E476}"/>
    <dgm:cxn modelId="{092D3748-5A22-4144-8993-D5D3ECBCF860}" srcId="{2403FBD1-250C-4BAA-9D4F-3DB7E1BC6F31}" destId="{AAAEDE85-6259-44BE-B7C1-489EFF0FEE88}" srcOrd="1" destOrd="0" parTransId="{631351B0-FEBA-4327-91C9-4AAE7ACC5191}" sibTransId="{583E5600-D361-4F42-82FA-B27886958137}"/>
    <dgm:cxn modelId="{E4C730B0-133A-42B8-99CF-424123DDF9CA}" srcId="{B642F083-FED0-4FD5-975A-0D6A53FBB8AC}" destId="{CD3650AE-E9DD-4BD1-B173-F7CC87692EAD}" srcOrd="0" destOrd="0" parTransId="{7D6163EA-3422-41BC-B023-A654034ABD6A}" sibTransId="{9EF10E23-D3F8-457F-8071-28F6D5310091}"/>
    <dgm:cxn modelId="{1817CF38-1BB9-44E6-AA18-3B2EF8AA9F07}" type="presOf" srcId="{DC0E95DF-595B-440F-80AF-FDCC8495276B}" destId="{C76CA688-D75D-4A69-8B51-6A7EFAD11F68}" srcOrd="0" destOrd="0" presId="urn:microsoft.com/office/officeart/2005/8/layout/hierarchy4"/>
    <dgm:cxn modelId="{45792B95-E06E-4D58-9E7D-C7FCE7BB7A7A}" srcId="{3F56A471-D573-4170-B641-6775260DB396}" destId="{6B936A72-E990-42FB-8926-D29C45F7F177}" srcOrd="2" destOrd="0" parTransId="{A529911C-72BD-43F8-A9D4-DBF37ABC6179}" sibTransId="{708D41FE-2236-4F58-A6F0-9040670F6BCE}"/>
    <dgm:cxn modelId="{C844D614-A069-4141-A235-3F5E1C91BFAD}" srcId="{2403FBD1-250C-4BAA-9D4F-3DB7E1BC6F31}" destId="{31EEB36B-C225-4D7A-AB61-B0970C124F73}" srcOrd="4" destOrd="0" parTransId="{E1D4EE3F-6941-445C-B349-EF1D1EDEEB11}" sibTransId="{7CF1950C-CF71-4E1D-81C2-91FC3D340AA3}"/>
    <dgm:cxn modelId="{8C93C640-AB77-41C4-A985-F24DEDF2B7BE}" srcId="{DC0E95DF-595B-440F-80AF-FDCC8495276B}" destId="{2403FBD1-250C-4BAA-9D4F-3DB7E1BC6F31}" srcOrd="2" destOrd="0" parTransId="{6DCAC046-37C8-433F-A403-4AED8AF389A2}" sibTransId="{EE90064A-D508-4643-A51C-1B7B6155299E}"/>
    <dgm:cxn modelId="{8DC3B95D-45FB-492B-A54E-0C75DF852CF2}" type="presOf" srcId="{6B936A72-E990-42FB-8926-D29C45F7F177}" destId="{60C2F4EF-BADC-4ED4-BB4F-84115027F055}" srcOrd="0" destOrd="0" presId="urn:microsoft.com/office/officeart/2005/8/layout/hierarchy4"/>
    <dgm:cxn modelId="{253020CE-235A-4353-87A0-1C5AE626DE6B}" srcId="{2403FBD1-250C-4BAA-9D4F-3DB7E1BC6F31}" destId="{5558CC54-3FC2-43E9-B000-D3FC1BE61D3E}" srcOrd="2" destOrd="0" parTransId="{9A315F4E-B1D1-4856-8661-FCF4FF9F62F7}" sibTransId="{EAC645D3-D0B0-46FA-8E4A-CB911FA07427}"/>
    <dgm:cxn modelId="{2A37A81F-6008-492E-B230-A2CDA2D5DE46}" type="presOf" srcId="{31EEB36B-C225-4D7A-AB61-B0970C124F73}" destId="{0BAC5A4A-56AB-467B-9F4C-03984BDF14B7}" srcOrd="0" destOrd="0" presId="urn:microsoft.com/office/officeart/2005/8/layout/hierarchy4"/>
    <dgm:cxn modelId="{1AA43630-DA11-4411-92DC-54717640E852}" type="presOf" srcId="{AAAEDE85-6259-44BE-B7C1-489EFF0FEE88}" destId="{E7DFF1C1-8FDE-42C8-AD17-70376A673694}" srcOrd="0" destOrd="0" presId="urn:microsoft.com/office/officeart/2005/8/layout/hierarchy4"/>
    <dgm:cxn modelId="{4A7FCC94-5A7E-4345-B6BF-6D34C9AED10F}" type="presOf" srcId="{7274E968-C579-46A2-86C4-8A4040C4C006}" destId="{9EBA2F5C-5368-4C6E-9A43-02D8C9766084}" srcOrd="0" destOrd="0" presId="urn:microsoft.com/office/officeart/2005/8/layout/hierarchy4"/>
    <dgm:cxn modelId="{CF3BF7C5-8D52-418C-98C1-364092FA5DBC}" type="presOf" srcId="{2403FBD1-250C-4BAA-9D4F-3DB7E1BC6F31}" destId="{86B7D45E-90C6-4779-B3CA-95C20DF084DF}" srcOrd="0" destOrd="0" presId="urn:microsoft.com/office/officeart/2005/8/layout/hierarchy4"/>
    <dgm:cxn modelId="{3D95901F-4EF0-4FE8-B2DA-A9AE97845D06}" type="presOf" srcId="{CD3650AE-E9DD-4BD1-B173-F7CC87692EAD}" destId="{8170DE5E-0036-45B2-85DC-5EEF2CE73D47}" srcOrd="0" destOrd="0" presId="urn:microsoft.com/office/officeart/2005/8/layout/hierarchy4"/>
    <dgm:cxn modelId="{6BC28862-DE71-4B4B-9BE2-6B20F2F12D00}" type="presOf" srcId="{B642F083-FED0-4FD5-975A-0D6A53FBB8AC}" destId="{19C40AFD-33B9-4A4D-A092-09F20B3D855F}" srcOrd="0" destOrd="0" presId="urn:microsoft.com/office/officeart/2005/8/layout/hierarchy4"/>
    <dgm:cxn modelId="{14B7E6FD-BD34-4008-91AB-05E0B216D7D1}" srcId="{DC0E95DF-595B-440F-80AF-FDCC8495276B}" destId="{B642F083-FED0-4FD5-975A-0D6A53FBB8AC}" srcOrd="0" destOrd="0" parTransId="{991ED268-B728-4090-B8BA-0D0AB761D8ED}" sibTransId="{2CFE8683-49C8-48BE-9254-00792E3962F8}"/>
    <dgm:cxn modelId="{9112C6BC-70BC-4C5C-B283-75B4329734A2}" type="presOf" srcId="{DF98B654-E34C-4A0E-BCF4-40146CF2300A}" destId="{35412AE7-1069-4245-A59A-7FECF60ABBF8}" srcOrd="0" destOrd="0" presId="urn:microsoft.com/office/officeart/2005/8/layout/hierarchy4"/>
    <dgm:cxn modelId="{1A166517-47DD-4BE7-B4D4-705CBAEFAAEE}" type="presOf" srcId="{BF3FBEB4-E19A-4295-A401-1C82AA96B26C}" destId="{35FBB1A5-BF77-4E6C-BA0F-54BEC7D5A598}" srcOrd="0" destOrd="0" presId="urn:microsoft.com/office/officeart/2005/8/layout/hierarchy4"/>
    <dgm:cxn modelId="{6843A69E-C257-47C6-B532-55582C4C5CBA}" srcId="{DC0E95DF-595B-440F-80AF-FDCC8495276B}" destId="{3F56A471-D573-4170-B641-6775260DB396}" srcOrd="1" destOrd="0" parTransId="{869FEC73-9D10-4519-932F-A5336ACECF55}" sibTransId="{91852B5A-D5E9-41A5-B741-7FFEC25EB164}"/>
    <dgm:cxn modelId="{5AADE4D4-8CD6-47E2-A683-A271AF5FF375}" srcId="{3F56A471-D573-4170-B641-6775260DB396}" destId="{7274E968-C579-46A2-86C4-8A4040C4C006}" srcOrd="1" destOrd="0" parTransId="{E0EC02D8-FD4A-464C-829C-25B3D18F8D33}" sibTransId="{9F3CF8FD-C5F9-41D5-BC6D-4B73C98ADA28}"/>
    <dgm:cxn modelId="{4096701C-C60E-429D-9013-F7F4438B17EE}" type="presOf" srcId="{106AA9B8-2AA9-4156-BD7D-EFEF1882D193}" destId="{02BFB8BF-FC03-42EB-93ED-C3FEE60150F8}" srcOrd="0" destOrd="0" presId="urn:microsoft.com/office/officeart/2005/8/layout/hierarchy4"/>
    <dgm:cxn modelId="{F064D3FB-7C37-4E27-A3C9-7DDD9723CE44}" type="presOf" srcId="{2C55F1BC-CDC3-455D-8441-B9B2C6DE7739}" destId="{E025AC72-1F83-4C19-9EC2-A1D1DA2DBC7D}" srcOrd="0" destOrd="0" presId="urn:microsoft.com/office/officeart/2005/8/layout/hierarchy4"/>
    <dgm:cxn modelId="{F92463FF-4505-4D26-9BDD-4DBF33FDA221}" srcId="{2403FBD1-250C-4BAA-9D4F-3DB7E1BC6F31}" destId="{106AA9B8-2AA9-4156-BD7D-EFEF1882D193}" srcOrd="3" destOrd="0" parTransId="{78BBA472-FBAF-4F0C-B0BE-9AA50E4CC2C5}" sibTransId="{D91C6F48-3208-467D-B93D-A953ADF35F04}"/>
    <dgm:cxn modelId="{E8DC4239-A454-40BB-ABF9-08AC09E0F489}" type="presOf" srcId="{5558CC54-3FC2-43E9-B000-D3FC1BE61D3E}" destId="{B3A11C63-F93D-416D-9D93-A097E0577F9E}" srcOrd="0" destOrd="0" presId="urn:microsoft.com/office/officeart/2005/8/layout/hierarchy4"/>
    <dgm:cxn modelId="{F4B9F86C-CF25-4EEF-A362-DF1DB52B15FB}" type="presParOf" srcId="{C76CA688-D75D-4A69-8B51-6A7EFAD11F68}" destId="{5D757DEC-4688-4442-81D7-5356AF519D8A}" srcOrd="0" destOrd="0" presId="urn:microsoft.com/office/officeart/2005/8/layout/hierarchy4"/>
    <dgm:cxn modelId="{6F721EB0-D61D-4783-BD3E-45ECCA760C37}" type="presParOf" srcId="{5D757DEC-4688-4442-81D7-5356AF519D8A}" destId="{19C40AFD-33B9-4A4D-A092-09F20B3D855F}" srcOrd="0" destOrd="0" presId="urn:microsoft.com/office/officeart/2005/8/layout/hierarchy4"/>
    <dgm:cxn modelId="{E04D4997-00AE-4271-84D3-D51DEF644456}" type="presParOf" srcId="{5D757DEC-4688-4442-81D7-5356AF519D8A}" destId="{2B27EDAD-A5F2-4423-BB51-8D66BB61054C}" srcOrd="1" destOrd="0" presId="urn:microsoft.com/office/officeart/2005/8/layout/hierarchy4"/>
    <dgm:cxn modelId="{6EA045A4-706D-4BF8-BE97-F491993485C2}" type="presParOf" srcId="{5D757DEC-4688-4442-81D7-5356AF519D8A}" destId="{6D684D01-D2A6-46D4-A7CA-E704714D6A71}" srcOrd="2" destOrd="0" presId="urn:microsoft.com/office/officeart/2005/8/layout/hierarchy4"/>
    <dgm:cxn modelId="{A762A5C4-75C4-449D-B8C0-852B86650AD5}" type="presParOf" srcId="{6D684D01-D2A6-46D4-A7CA-E704714D6A71}" destId="{3E907703-7368-420E-975E-9CD11D0FDA44}" srcOrd="0" destOrd="0" presId="urn:microsoft.com/office/officeart/2005/8/layout/hierarchy4"/>
    <dgm:cxn modelId="{A28C92A6-A641-4418-8933-FA119B1416EF}" type="presParOf" srcId="{3E907703-7368-420E-975E-9CD11D0FDA44}" destId="{8170DE5E-0036-45B2-85DC-5EEF2CE73D47}" srcOrd="0" destOrd="0" presId="urn:microsoft.com/office/officeart/2005/8/layout/hierarchy4"/>
    <dgm:cxn modelId="{366079D7-C25E-44A3-872F-D41888FD4886}" type="presParOf" srcId="{3E907703-7368-420E-975E-9CD11D0FDA44}" destId="{3B66F93C-08B6-4C76-BDDB-5B0772A742AA}" srcOrd="1" destOrd="0" presId="urn:microsoft.com/office/officeart/2005/8/layout/hierarchy4"/>
    <dgm:cxn modelId="{D40DACD6-6E70-4845-B5B3-97D8C8E453C3}" type="presParOf" srcId="{6D684D01-D2A6-46D4-A7CA-E704714D6A71}" destId="{52F071E8-4A00-46C4-86A6-C7AD2759C2A9}" srcOrd="1" destOrd="0" presId="urn:microsoft.com/office/officeart/2005/8/layout/hierarchy4"/>
    <dgm:cxn modelId="{B42ACCF3-31C4-4D5B-AB44-0178130BB5B5}" type="presParOf" srcId="{6D684D01-D2A6-46D4-A7CA-E704714D6A71}" destId="{34E788C3-4F0D-436B-9383-C8AF1AC38AA9}" srcOrd="2" destOrd="0" presId="urn:microsoft.com/office/officeart/2005/8/layout/hierarchy4"/>
    <dgm:cxn modelId="{9E46007D-ACFC-4C2A-8828-BBC296824953}" type="presParOf" srcId="{34E788C3-4F0D-436B-9383-C8AF1AC38AA9}" destId="{E025AC72-1F83-4C19-9EC2-A1D1DA2DBC7D}" srcOrd="0" destOrd="0" presId="urn:microsoft.com/office/officeart/2005/8/layout/hierarchy4"/>
    <dgm:cxn modelId="{FC412CBD-12F7-442A-9D28-B41D7CCC12A0}" type="presParOf" srcId="{34E788C3-4F0D-436B-9383-C8AF1AC38AA9}" destId="{B15482E1-F037-4953-ABB4-A11C4E47FB3B}" srcOrd="1" destOrd="0" presId="urn:microsoft.com/office/officeart/2005/8/layout/hierarchy4"/>
    <dgm:cxn modelId="{8BF89429-E025-4ED3-9590-7CFA3D72E5FA}" type="presParOf" srcId="{C76CA688-D75D-4A69-8B51-6A7EFAD11F68}" destId="{8EEE83A3-4B99-4C39-B8B5-FE7670798A41}" srcOrd="1" destOrd="0" presId="urn:microsoft.com/office/officeart/2005/8/layout/hierarchy4"/>
    <dgm:cxn modelId="{AD07F184-9748-41F8-A7C2-FF9174BC0489}" type="presParOf" srcId="{C76CA688-D75D-4A69-8B51-6A7EFAD11F68}" destId="{10B43C98-C6FB-415F-89CB-DE760757142D}" srcOrd="2" destOrd="0" presId="urn:microsoft.com/office/officeart/2005/8/layout/hierarchy4"/>
    <dgm:cxn modelId="{1C897A5B-55F1-4E6B-89DC-B137E819E3CB}" type="presParOf" srcId="{10B43C98-C6FB-415F-89CB-DE760757142D}" destId="{487AB4E6-2A61-4DE2-A928-5464A72E69D2}" srcOrd="0" destOrd="0" presId="urn:microsoft.com/office/officeart/2005/8/layout/hierarchy4"/>
    <dgm:cxn modelId="{594307D5-C7B1-4BE1-AA5F-E152400F5C18}" type="presParOf" srcId="{10B43C98-C6FB-415F-89CB-DE760757142D}" destId="{79E24E98-C7D3-4F97-9467-1B60EC48FCC0}" srcOrd="1" destOrd="0" presId="urn:microsoft.com/office/officeart/2005/8/layout/hierarchy4"/>
    <dgm:cxn modelId="{B9BD6605-CD82-4D8B-A2AF-E0DAA7BE3BE5}" type="presParOf" srcId="{10B43C98-C6FB-415F-89CB-DE760757142D}" destId="{A3CA6F46-6A32-4BDA-BB13-16FE5DAFD52A}" srcOrd="2" destOrd="0" presId="urn:microsoft.com/office/officeart/2005/8/layout/hierarchy4"/>
    <dgm:cxn modelId="{2AA0B8D0-A2E4-4887-9427-B2BD2C345165}" type="presParOf" srcId="{A3CA6F46-6A32-4BDA-BB13-16FE5DAFD52A}" destId="{0A99C30A-1AAE-4DD1-917B-597F701F1A7C}" srcOrd="0" destOrd="0" presId="urn:microsoft.com/office/officeart/2005/8/layout/hierarchy4"/>
    <dgm:cxn modelId="{A1CBE1EE-B160-49B0-8AC3-7244C97EDB33}" type="presParOf" srcId="{0A99C30A-1AAE-4DD1-917B-597F701F1A7C}" destId="{35412AE7-1069-4245-A59A-7FECF60ABBF8}" srcOrd="0" destOrd="0" presId="urn:microsoft.com/office/officeart/2005/8/layout/hierarchy4"/>
    <dgm:cxn modelId="{0F89BF7C-55A1-4E23-81DD-083B8A15D5A7}" type="presParOf" srcId="{0A99C30A-1AAE-4DD1-917B-597F701F1A7C}" destId="{AB5B2A35-AA64-47DB-B81A-913127079804}" srcOrd="1" destOrd="0" presId="urn:microsoft.com/office/officeart/2005/8/layout/hierarchy4"/>
    <dgm:cxn modelId="{D8E11F05-B411-4BB5-805E-82A679608170}" type="presParOf" srcId="{A3CA6F46-6A32-4BDA-BB13-16FE5DAFD52A}" destId="{CF51E978-33C8-482F-8634-A95823CE7418}" srcOrd="1" destOrd="0" presId="urn:microsoft.com/office/officeart/2005/8/layout/hierarchy4"/>
    <dgm:cxn modelId="{6FFA6D5C-DF48-475A-8A3F-07773B9C8E15}" type="presParOf" srcId="{A3CA6F46-6A32-4BDA-BB13-16FE5DAFD52A}" destId="{C4A39415-55A1-49C4-91E9-4AB43A5A0B7F}" srcOrd="2" destOrd="0" presId="urn:microsoft.com/office/officeart/2005/8/layout/hierarchy4"/>
    <dgm:cxn modelId="{179577BB-3397-4F83-88A8-716CE71E46A2}" type="presParOf" srcId="{C4A39415-55A1-49C4-91E9-4AB43A5A0B7F}" destId="{9EBA2F5C-5368-4C6E-9A43-02D8C9766084}" srcOrd="0" destOrd="0" presId="urn:microsoft.com/office/officeart/2005/8/layout/hierarchy4"/>
    <dgm:cxn modelId="{88E4EF61-1592-4A64-8531-7F822F11486C}" type="presParOf" srcId="{C4A39415-55A1-49C4-91E9-4AB43A5A0B7F}" destId="{D69C8547-2C69-4EDA-A00A-B3FC192CE725}" srcOrd="1" destOrd="0" presId="urn:microsoft.com/office/officeart/2005/8/layout/hierarchy4"/>
    <dgm:cxn modelId="{D12A184B-0991-483D-9EBB-61BE26D45EE2}" type="presParOf" srcId="{A3CA6F46-6A32-4BDA-BB13-16FE5DAFD52A}" destId="{8943D9CC-E16B-4C86-AB57-E4E3233794E0}" srcOrd="3" destOrd="0" presId="urn:microsoft.com/office/officeart/2005/8/layout/hierarchy4"/>
    <dgm:cxn modelId="{64074D04-0BC6-4843-B545-0C486D4571A6}" type="presParOf" srcId="{A3CA6F46-6A32-4BDA-BB13-16FE5DAFD52A}" destId="{25E5A7A2-BE86-449C-A82A-D9175239EFBC}" srcOrd="4" destOrd="0" presId="urn:microsoft.com/office/officeart/2005/8/layout/hierarchy4"/>
    <dgm:cxn modelId="{6F750116-92E4-41B4-A392-C24181DA08DE}" type="presParOf" srcId="{25E5A7A2-BE86-449C-A82A-D9175239EFBC}" destId="{60C2F4EF-BADC-4ED4-BB4F-84115027F055}" srcOrd="0" destOrd="0" presId="urn:microsoft.com/office/officeart/2005/8/layout/hierarchy4"/>
    <dgm:cxn modelId="{1B3BAFBA-B1C5-4C68-8CF7-8B4C90DE1335}" type="presParOf" srcId="{25E5A7A2-BE86-449C-A82A-D9175239EFBC}" destId="{4AAAD6B0-1A05-41EA-9ED7-EF77EC624D2C}" srcOrd="1" destOrd="0" presId="urn:microsoft.com/office/officeart/2005/8/layout/hierarchy4"/>
    <dgm:cxn modelId="{39575E5C-C1F4-4C44-9241-6ADE254D4091}" type="presParOf" srcId="{C76CA688-D75D-4A69-8B51-6A7EFAD11F68}" destId="{7E4E3520-1FD9-42B9-8CF4-3F44CB25D69F}" srcOrd="3" destOrd="0" presId="urn:microsoft.com/office/officeart/2005/8/layout/hierarchy4"/>
    <dgm:cxn modelId="{0D4FF9AF-87E8-4B27-94F6-288A5E79CE60}" type="presParOf" srcId="{C76CA688-D75D-4A69-8B51-6A7EFAD11F68}" destId="{F7138ECD-A86F-494F-860B-9882952292CB}" srcOrd="4" destOrd="0" presId="urn:microsoft.com/office/officeart/2005/8/layout/hierarchy4"/>
    <dgm:cxn modelId="{912B0394-38A3-4FC8-9885-6BBC6CF64963}" type="presParOf" srcId="{F7138ECD-A86F-494F-860B-9882952292CB}" destId="{86B7D45E-90C6-4779-B3CA-95C20DF084DF}" srcOrd="0" destOrd="0" presId="urn:microsoft.com/office/officeart/2005/8/layout/hierarchy4"/>
    <dgm:cxn modelId="{769FD192-59B4-4654-956A-923E24821EB6}" type="presParOf" srcId="{F7138ECD-A86F-494F-860B-9882952292CB}" destId="{6A7DD332-A307-4158-83B7-F2309EE1E594}" srcOrd="1" destOrd="0" presId="urn:microsoft.com/office/officeart/2005/8/layout/hierarchy4"/>
    <dgm:cxn modelId="{4492F892-1C5E-4AE8-B4AD-AA71BCBF22FD}" type="presParOf" srcId="{F7138ECD-A86F-494F-860B-9882952292CB}" destId="{254BCD38-7C54-424B-9E9A-8172D8421905}" srcOrd="2" destOrd="0" presId="urn:microsoft.com/office/officeart/2005/8/layout/hierarchy4"/>
    <dgm:cxn modelId="{6A281F47-FE66-4B3F-9C0B-D5C49A22FBCD}" type="presParOf" srcId="{254BCD38-7C54-424B-9E9A-8172D8421905}" destId="{39C6960F-7C3A-419E-A2E8-A0D87CD6A4D6}" srcOrd="0" destOrd="0" presId="urn:microsoft.com/office/officeart/2005/8/layout/hierarchy4"/>
    <dgm:cxn modelId="{0477A14D-F4E1-4B14-8426-542B2C863A29}" type="presParOf" srcId="{39C6960F-7C3A-419E-A2E8-A0D87CD6A4D6}" destId="{35FBB1A5-BF77-4E6C-BA0F-54BEC7D5A598}" srcOrd="0" destOrd="0" presId="urn:microsoft.com/office/officeart/2005/8/layout/hierarchy4"/>
    <dgm:cxn modelId="{00027DF3-AFD3-4083-8859-C699F0B2BB8D}" type="presParOf" srcId="{39C6960F-7C3A-419E-A2E8-A0D87CD6A4D6}" destId="{1E365F82-C4F2-4599-88C0-40229FCC52A6}" srcOrd="1" destOrd="0" presId="urn:microsoft.com/office/officeart/2005/8/layout/hierarchy4"/>
    <dgm:cxn modelId="{0F25C169-007E-4784-BE82-E1AC3AB2A132}" type="presParOf" srcId="{254BCD38-7C54-424B-9E9A-8172D8421905}" destId="{8AF4397A-5A04-4BFC-A6BE-355D09368C0D}" srcOrd="1" destOrd="0" presId="urn:microsoft.com/office/officeart/2005/8/layout/hierarchy4"/>
    <dgm:cxn modelId="{992DF2DF-3379-4429-96CF-D945D3B32455}" type="presParOf" srcId="{254BCD38-7C54-424B-9E9A-8172D8421905}" destId="{28836E9F-BDB7-40AF-B24F-E32AA62D24AD}" srcOrd="2" destOrd="0" presId="urn:microsoft.com/office/officeart/2005/8/layout/hierarchy4"/>
    <dgm:cxn modelId="{885A5CF2-1E24-4F91-889A-B1F2AD663BD3}" type="presParOf" srcId="{28836E9F-BDB7-40AF-B24F-E32AA62D24AD}" destId="{E7DFF1C1-8FDE-42C8-AD17-70376A673694}" srcOrd="0" destOrd="0" presId="urn:microsoft.com/office/officeart/2005/8/layout/hierarchy4"/>
    <dgm:cxn modelId="{00F9DA84-338E-4400-9519-479A5720A5E0}" type="presParOf" srcId="{28836E9F-BDB7-40AF-B24F-E32AA62D24AD}" destId="{23DA14BF-BFB9-47EA-B742-6C9C3F74C4B2}" srcOrd="1" destOrd="0" presId="urn:microsoft.com/office/officeart/2005/8/layout/hierarchy4"/>
    <dgm:cxn modelId="{0509CF50-B65F-4E2E-ADEF-5704A8DC252B}" type="presParOf" srcId="{254BCD38-7C54-424B-9E9A-8172D8421905}" destId="{179B073B-447D-449E-85D9-37C07CE7410C}" srcOrd="3" destOrd="0" presId="urn:microsoft.com/office/officeart/2005/8/layout/hierarchy4"/>
    <dgm:cxn modelId="{3EB9F1BE-E085-4032-BC60-5DE88F83DB8D}" type="presParOf" srcId="{254BCD38-7C54-424B-9E9A-8172D8421905}" destId="{084A6BDF-2124-4753-8FBE-8C63574D0AF8}" srcOrd="4" destOrd="0" presId="urn:microsoft.com/office/officeart/2005/8/layout/hierarchy4"/>
    <dgm:cxn modelId="{F0A96A5A-2B1F-4060-ABA7-58DC5B8CC0A2}" type="presParOf" srcId="{084A6BDF-2124-4753-8FBE-8C63574D0AF8}" destId="{B3A11C63-F93D-416D-9D93-A097E0577F9E}" srcOrd="0" destOrd="0" presId="urn:microsoft.com/office/officeart/2005/8/layout/hierarchy4"/>
    <dgm:cxn modelId="{496886B4-653A-4CBC-B3C1-7279ED9103DB}" type="presParOf" srcId="{084A6BDF-2124-4753-8FBE-8C63574D0AF8}" destId="{B7D912B9-32DB-4BA6-91D6-25918C081377}" srcOrd="1" destOrd="0" presId="urn:microsoft.com/office/officeart/2005/8/layout/hierarchy4"/>
    <dgm:cxn modelId="{1695386A-6715-43BD-BA8B-E4671CCA4C77}" type="presParOf" srcId="{254BCD38-7C54-424B-9E9A-8172D8421905}" destId="{3DD9F292-7B7C-4F70-9FAF-9BF6A9B3B3F1}" srcOrd="5" destOrd="0" presId="urn:microsoft.com/office/officeart/2005/8/layout/hierarchy4"/>
    <dgm:cxn modelId="{A7B6BFF3-7343-43AC-B558-BF44BC65ED36}" type="presParOf" srcId="{254BCD38-7C54-424B-9E9A-8172D8421905}" destId="{9C074040-6302-4F05-9431-C4A0EC703F35}" srcOrd="6" destOrd="0" presId="urn:microsoft.com/office/officeart/2005/8/layout/hierarchy4"/>
    <dgm:cxn modelId="{AED41DB9-E4F5-49D0-869C-00B4CE20D984}" type="presParOf" srcId="{9C074040-6302-4F05-9431-C4A0EC703F35}" destId="{02BFB8BF-FC03-42EB-93ED-C3FEE60150F8}" srcOrd="0" destOrd="0" presId="urn:microsoft.com/office/officeart/2005/8/layout/hierarchy4"/>
    <dgm:cxn modelId="{6BD743FF-D87A-45D2-BBCD-F8A5357CB52F}" type="presParOf" srcId="{9C074040-6302-4F05-9431-C4A0EC703F35}" destId="{23805F76-F168-4F5C-8E92-9BF618D915CA}" srcOrd="1" destOrd="0" presId="urn:microsoft.com/office/officeart/2005/8/layout/hierarchy4"/>
    <dgm:cxn modelId="{5542453C-AE50-44AB-B974-99FEB0BBFBFB}" type="presParOf" srcId="{254BCD38-7C54-424B-9E9A-8172D8421905}" destId="{FB95C4FC-7C0A-4CB8-A377-C2BE2AF5C34E}" srcOrd="7" destOrd="0" presId="urn:microsoft.com/office/officeart/2005/8/layout/hierarchy4"/>
    <dgm:cxn modelId="{F6EBA982-744E-43C5-8B50-AA0A2E4FFC29}" type="presParOf" srcId="{254BCD38-7C54-424B-9E9A-8172D8421905}" destId="{5CDAD1B4-DFA5-4F0E-881F-19B44360D732}" srcOrd="8" destOrd="0" presId="urn:microsoft.com/office/officeart/2005/8/layout/hierarchy4"/>
    <dgm:cxn modelId="{5D094224-BB17-49A5-9397-632882B02F76}" type="presParOf" srcId="{5CDAD1B4-DFA5-4F0E-881F-19B44360D732}" destId="{0BAC5A4A-56AB-467B-9F4C-03984BDF14B7}" srcOrd="0" destOrd="0" presId="urn:microsoft.com/office/officeart/2005/8/layout/hierarchy4"/>
    <dgm:cxn modelId="{3693031F-C109-434D-AE5B-6444B176E596}" type="presParOf" srcId="{5CDAD1B4-DFA5-4F0E-881F-19B44360D732}" destId="{2BF6257D-094C-425B-96E7-314E00F02919}" srcOrd="1" destOrd="0" presId="urn:microsoft.com/office/officeart/2005/8/layout/hierarchy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89000"/>
          </a:blip>
          <a:srcRect/>
          <a:stretch>
            <a:fillRect/>
          </a:stretch>
        </p:blipFill>
        <p:spPr>
          <a:xfrm rot="20046519">
            <a:off x="11104974" y="-6286500"/>
            <a:ext cx="11340714" cy="1134071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2400859">
            <a:off x="9022382" y="5694599"/>
            <a:ext cx="3140318" cy="6707600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close/>
                </a:path>
              </a:pathLst>
            </a:custGeom>
            <a:solidFill>
              <a:srgbClr val="E2EDF1">
                <a:alpha val="47843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400859">
            <a:off x="12105334" y="4679121"/>
            <a:ext cx="1793475" cy="29162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43000"/>
          </a:blip>
          <a:srcRect/>
          <a:stretch>
            <a:fillRect/>
          </a:stretch>
        </p:blipFill>
        <p:spPr>
          <a:xfrm>
            <a:off x="16103648" y="5350593"/>
            <a:ext cx="2675413" cy="267541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4023270"/>
            <a:ext cx="14831782" cy="4039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55"/>
              </a:lnSpc>
            </a:pPr>
            <a:r>
              <a:rPr lang="en-US" sz="5212" dirty="0">
                <a:solidFill>
                  <a:srgbClr val="F6EDBD"/>
                </a:solidFill>
                <a:latin typeface="Montserrat Classic" panose="020B0604020202020204" charset="0"/>
              </a:rPr>
              <a:t>ВНЕДРЕНИЕ </a:t>
            </a:r>
            <a:r>
              <a:rPr lang="en-US" sz="5212" dirty="0" smtClean="0">
                <a:solidFill>
                  <a:srgbClr val="F6EDBD"/>
                </a:solidFill>
                <a:latin typeface="Montserrat Classic" panose="020B0604020202020204" charset="0"/>
              </a:rPr>
              <a:t>DIGITAL-ТЕХНОЛОГИЙ </a:t>
            </a:r>
            <a:r>
              <a:rPr lang="en-US" sz="5212" dirty="0">
                <a:solidFill>
                  <a:srgbClr val="F6EDBD"/>
                </a:solidFill>
                <a:latin typeface="Montserrat Classic" panose="020B0604020202020204" charset="0"/>
              </a:rPr>
              <a:t>В РАБОТУ </a:t>
            </a:r>
          </a:p>
          <a:p>
            <a:pPr>
              <a:lnSpc>
                <a:spcPts val="6255"/>
              </a:lnSpc>
            </a:pPr>
            <a:r>
              <a:rPr lang="en-US" sz="5212" dirty="0">
                <a:solidFill>
                  <a:srgbClr val="F6EDBD"/>
                </a:solidFill>
                <a:latin typeface="Montserrat Classic" panose="020B0604020202020204" charset="0"/>
              </a:rPr>
              <a:t>ГУК «</a:t>
            </a:r>
            <a:r>
              <a:rPr lang="en-US" sz="5212" dirty="0" err="1">
                <a:solidFill>
                  <a:srgbClr val="F6EDBD"/>
                </a:solidFill>
                <a:latin typeface="Montserrat Classic" panose="020B0604020202020204" charset="0"/>
              </a:rPr>
              <a:t>Саратовский</a:t>
            </a:r>
            <a:r>
              <a:rPr lang="en-US" sz="5212" dirty="0">
                <a:solidFill>
                  <a:srgbClr val="F6EDBD"/>
                </a:solidFill>
                <a:latin typeface="Montserrat Classic" panose="020B0604020202020204" charset="0"/>
              </a:rPr>
              <a:t> </a:t>
            </a:r>
            <a:r>
              <a:rPr lang="en-US" sz="5212" dirty="0" err="1">
                <a:solidFill>
                  <a:srgbClr val="F6EDBD"/>
                </a:solidFill>
                <a:latin typeface="Montserrat Classic" panose="020B0604020202020204" charset="0"/>
              </a:rPr>
              <a:t>областной</a:t>
            </a:r>
            <a:r>
              <a:rPr lang="en-US" sz="5212" dirty="0">
                <a:solidFill>
                  <a:srgbClr val="F6EDBD"/>
                </a:solidFill>
                <a:latin typeface="Montserrat Classic" panose="020B0604020202020204" charset="0"/>
              </a:rPr>
              <a:t> </a:t>
            </a:r>
            <a:endParaRPr lang="ru-RU" sz="5212" dirty="0" smtClean="0">
              <a:solidFill>
                <a:srgbClr val="F6EDBD"/>
              </a:solidFill>
              <a:latin typeface="Montserrat Classic" panose="020B0604020202020204" charset="0"/>
            </a:endParaRPr>
          </a:p>
          <a:p>
            <a:pPr>
              <a:lnSpc>
                <a:spcPts val="6255"/>
              </a:lnSpc>
            </a:pPr>
            <a:r>
              <a:rPr lang="en-US" sz="5212" dirty="0" smtClean="0">
                <a:solidFill>
                  <a:srgbClr val="F6EDBD"/>
                </a:solidFill>
                <a:latin typeface="Montserrat Classic" panose="020B0604020202020204" charset="0"/>
              </a:rPr>
              <a:t>музей </a:t>
            </a:r>
            <a:r>
              <a:rPr lang="en-US" sz="5212" dirty="0" err="1">
                <a:solidFill>
                  <a:srgbClr val="F6EDBD"/>
                </a:solidFill>
                <a:latin typeface="Montserrat Classic" panose="020B0604020202020204" charset="0"/>
              </a:rPr>
              <a:t>краеведения</a:t>
            </a:r>
            <a:r>
              <a:rPr lang="en-US" sz="5212" dirty="0">
                <a:solidFill>
                  <a:srgbClr val="F6EDBD"/>
                </a:solidFill>
                <a:latin typeface="Montserrat Classic" panose="020B0604020202020204" charset="0"/>
              </a:rPr>
              <a:t>» </a:t>
            </a:r>
          </a:p>
          <a:p>
            <a:pPr>
              <a:lnSpc>
                <a:spcPts val="6255"/>
              </a:lnSpc>
            </a:pPr>
            <a:r>
              <a:rPr lang="en-US" sz="5212" dirty="0" err="1">
                <a:solidFill>
                  <a:srgbClr val="F6EDBD"/>
                </a:solidFill>
                <a:latin typeface="Montserrat Classic" panose="020B0604020202020204" charset="0"/>
              </a:rPr>
              <a:t>при</a:t>
            </a:r>
            <a:r>
              <a:rPr lang="en-US" sz="5212" dirty="0">
                <a:solidFill>
                  <a:srgbClr val="F6EDBD"/>
                </a:solidFill>
                <a:latin typeface="Montserrat Classic" panose="020B0604020202020204" charset="0"/>
              </a:rPr>
              <a:t> </a:t>
            </a:r>
            <a:r>
              <a:rPr lang="en-US" sz="5212" dirty="0" err="1">
                <a:solidFill>
                  <a:srgbClr val="F6EDBD"/>
                </a:solidFill>
                <a:latin typeface="Montserrat Classic" panose="020B0604020202020204" charset="0"/>
              </a:rPr>
              <a:t>создании</a:t>
            </a:r>
            <a:r>
              <a:rPr lang="en-US" sz="5212" dirty="0">
                <a:solidFill>
                  <a:srgbClr val="F6EDBD"/>
                </a:solidFill>
                <a:latin typeface="Montserrat Classic" panose="020B0604020202020204" charset="0"/>
              </a:rPr>
              <a:t> </a:t>
            </a:r>
            <a:r>
              <a:rPr lang="en-US" sz="5212" dirty="0" err="1">
                <a:solidFill>
                  <a:srgbClr val="F6EDBD"/>
                </a:solidFill>
                <a:latin typeface="Montserrat Classic" panose="020B0604020202020204" charset="0"/>
              </a:rPr>
              <a:t>выставки</a:t>
            </a:r>
            <a:r>
              <a:rPr lang="en-US" sz="5212" dirty="0">
                <a:solidFill>
                  <a:srgbClr val="F6EDBD"/>
                </a:solidFill>
                <a:latin typeface="Montserrat Classic" panose="020B0604020202020204" charset="0"/>
              </a:rPr>
              <a:t> </a:t>
            </a:r>
          </a:p>
          <a:p>
            <a:pPr>
              <a:lnSpc>
                <a:spcPts val="6255"/>
              </a:lnSpc>
            </a:pPr>
            <a:r>
              <a:rPr lang="en-US" sz="5212" dirty="0">
                <a:solidFill>
                  <a:srgbClr val="F6EDBD"/>
                </a:solidFill>
                <a:latin typeface="Montserrat Classic" panose="020B0604020202020204" charset="0"/>
              </a:rPr>
              <a:t>«</a:t>
            </a:r>
            <a:r>
              <a:rPr lang="en-US" sz="5212" dirty="0" err="1">
                <a:solidFill>
                  <a:srgbClr val="F6EDBD"/>
                </a:solidFill>
                <a:latin typeface="Montserrat Classic" panose="020B0604020202020204" charset="0"/>
              </a:rPr>
              <a:t>Дорога</a:t>
            </a:r>
            <a:r>
              <a:rPr lang="en-US" sz="5212" dirty="0">
                <a:solidFill>
                  <a:srgbClr val="F6EDBD"/>
                </a:solidFill>
                <a:latin typeface="Montserrat Classic" panose="020B0604020202020204" charset="0"/>
              </a:rPr>
              <a:t> в </a:t>
            </a:r>
            <a:r>
              <a:rPr lang="en-US" sz="5212" dirty="0" err="1">
                <a:solidFill>
                  <a:srgbClr val="F6EDBD"/>
                </a:solidFill>
                <a:latin typeface="Montserrat Classic" panose="020B0604020202020204" charset="0"/>
              </a:rPr>
              <a:t>космос</a:t>
            </a:r>
            <a:r>
              <a:rPr lang="en-US" sz="5212" dirty="0">
                <a:solidFill>
                  <a:srgbClr val="F6EDBD"/>
                </a:solidFill>
                <a:latin typeface="Montserrat Classic" panose="020B0604020202020204" charset="0"/>
              </a:rPr>
              <a:t>»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3056" y="559876"/>
            <a:ext cx="1196188" cy="143256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020653" y="521776"/>
            <a:ext cx="1972866" cy="1470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F6EDBD"/>
                </a:solidFill>
                <a:latin typeface="Archive"/>
              </a:rPr>
              <a:t>Саратовский </a:t>
            </a:r>
          </a:p>
          <a:p>
            <a:pPr>
              <a:lnSpc>
                <a:spcPts val="2940"/>
              </a:lnSpc>
            </a:pPr>
            <a:r>
              <a:rPr lang="en-US" sz="2100">
                <a:solidFill>
                  <a:srgbClr val="F6EDBD"/>
                </a:solidFill>
                <a:latin typeface="Archive"/>
              </a:rPr>
              <a:t>областной </a:t>
            </a:r>
          </a:p>
          <a:p>
            <a:pPr>
              <a:lnSpc>
                <a:spcPts val="2940"/>
              </a:lnSpc>
            </a:pPr>
            <a:r>
              <a:rPr lang="en-US" sz="2100">
                <a:solidFill>
                  <a:srgbClr val="F6EDBD"/>
                </a:solidFill>
                <a:latin typeface="Archive"/>
              </a:rPr>
              <a:t>музей</a:t>
            </a:r>
          </a:p>
          <a:p>
            <a:pPr>
              <a:lnSpc>
                <a:spcPts val="2940"/>
              </a:lnSpc>
            </a:pPr>
            <a:r>
              <a:rPr lang="en-US" sz="2100">
                <a:solidFill>
                  <a:srgbClr val="F6EDBD"/>
                </a:solidFill>
                <a:latin typeface="Archive"/>
              </a:rPr>
              <a:t>краеведения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354313" y="7381731"/>
            <a:ext cx="65441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Автор работы:</a:t>
            </a:r>
          </a:p>
          <a:p>
            <a:pPr algn="r"/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Ени Ксения Андреевна</a:t>
            </a:r>
            <a:endParaRPr lang="ru-RU" sz="2800" dirty="0">
              <a:solidFill>
                <a:schemeClr val="bg1">
                  <a:lumMod val="95000"/>
                </a:schemeClr>
              </a:solidFill>
            </a:endParaRPr>
          </a:p>
          <a:p>
            <a:pPr algn="r"/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Руководитель проекта:</a:t>
            </a:r>
            <a:endParaRPr lang="ru-RU" sz="2800" dirty="0">
              <a:solidFill>
                <a:schemeClr val="bg1">
                  <a:lumMod val="95000"/>
                </a:schemeClr>
              </a:solidFill>
            </a:endParaRPr>
          </a:p>
          <a:p>
            <a:pPr algn="r"/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кандидат социологических 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</a:rPr>
              <a:t>наук Андрющенко 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Оксана Владимировна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48152"/>
            <a:ext cx="13291258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spc="89" dirty="0">
                <a:solidFill>
                  <a:srgbClr val="E2EDF1"/>
                </a:solidFill>
                <a:latin typeface="Montserrat Classic Bold"/>
              </a:rPr>
              <a:t>ЦЕЛЕВЫЕ АУДИТОРИИ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641121" y="1622058"/>
            <a:ext cx="7502879" cy="1971811"/>
            <a:chOff x="0" y="0"/>
            <a:chExt cx="10003839" cy="2629081"/>
          </a:xfrm>
        </p:grpSpPr>
        <p:sp>
          <p:nvSpPr>
            <p:cNvPr id="4" name="TextBox 4"/>
            <p:cNvSpPr txBox="1"/>
            <p:nvPr/>
          </p:nvSpPr>
          <p:spPr>
            <a:xfrm>
              <a:off x="0" y="-38100"/>
              <a:ext cx="10003839" cy="1624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40"/>
                </a:lnSpc>
              </a:pPr>
              <a:r>
                <a:rPr lang="en-US" sz="3800" spc="113" dirty="0" err="1">
                  <a:solidFill>
                    <a:srgbClr val="6BD4CD"/>
                  </a:solidFill>
                  <a:latin typeface="Montserrat Classic Bold"/>
                </a:rPr>
                <a:t>Дети</a:t>
              </a:r>
              <a:r>
                <a:rPr lang="en-US" sz="3800" spc="113" dirty="0">
                  <a:solidFill>
                    <a:srgbClr val="6BD4CD"/>
                  </a:solidFill>
                  <a:latin typeface="Montserrat Classic Bold"/>
                </a:rPr>
                <a:t> </a:t>
              </a:r>
              <a:r>
                <a:rPr lang="en-US" sz="3800" spc="113" dirty="0" err="1">
                  <a:solidFill>
                    <a:srgbClr val="6BD4CD"/>
                  </a:solidFill>
                  <a:latin typeface="Montserrat Classic Bold"/>
                </a:rPr>
                <a:t>младшего</a:t>
              </a:r>
              <a:r>
                <a:rPr lang="en-US" sz="3800" spc="113" dirty="0">
                  <a:solidFill>
                    <a:srgbClr val="6BD4CD"/>
                  </a:solidFill>
                  <a:latin typeface="Montserrat Classic Bold"/>
                </a:rPr>
                <a:t> и </a:t>
              </a:r>
              <a:r>
                <a:rPr lang="en-US" sz="3800" spc="113" dirty="0" err="1">
                  <a:solidFill>
                    <a:srgbClr val="6BD4CD"/>
                  </a:solidFill>
                  <a:latin typeface="Montserrat Classic Bold"/>
                </a:rPr>
                <a:t>среднего</a:t>
              </a:r>
              <a:r>
                <a:rPr lang="en-US" sz="3800" spc="113" dirty="0">
                  <a:solidFill>
                    <a:srgbClr val="6BD4CD"/>
                  </a:solidFill>
                  <a:latin typeface="Montserrat Classic Bold"/>
                </a:rPr>
                <a:t> </a:t>
              </a:r>
              <a:r>
                <a:rPr lang="en-US" sz="3800" spc="113" dirty="0" err="1">
                  <a:solidFill>
                    <a:srgbClr val="6BD4CD"/>
                  </a:solidFill>
                  <a:latin typeface="Montserrat Classic Bold"/>
                </a:rPr>
                <a:t>школьного</a:t>
              </a:r>
              <a:r>
                <a:rPr lang="en-US" sz="3800" spc="113" dirty="0">
                  <a:solidFill>
                    <a:srgbClr val="6BD4CD"/>
                  </a:solidFill>
                  <a:latin typeface="Montserrat Classic Bold"/>
                </a:rPr>
                <a:t> </a:t>
              </a:r>
              <a:r>
                <a:rPr lang="en-US" sz="3800" spc="113" dirty="0" err="1">
                  <a:solidFill>
                    <a:srgbClr val="6BD4CD"/>
                  </a:solidFill>
                  <a:latin typeface="Montserrat Classic Bold"/>
                </a:rPr>
                <a:t>возраста</a:t>
              </a:r>
              <a:endParaRPr lang="en-US" sz="3800" spc="113" dirty="0">
                <a:solidFill>
                  <a:srgbClr val="6BD4CD"/>
                </a:solidFill>
                <a:latin typeface="Montserrat Classic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024561"/>
              <a:ext cx="10003839" cy="604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активное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познание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окружающего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мира</a:t>
              </a:r>
              <a:endParaRPr lang="en-US" sz="2600" spc="26" dirty="0">
                <a:solidFill>
                  <a:srgbClr val="E2EDF1"/>
                </a:solidFill>
                <a:latin typeface="Montserrat Classic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3891" y="1830749"/>
            <a:ext cx="889618" cy="66721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641121" y="6705409"/>
            <a:ext cx="7344600" cy="3086236"/>
            <a:chOff x="0" y="0"/>
            <a:chExt cx="9792800" cy="4114981"/>
          </a:xfrm>
        </p:grpSpPr>
        <p:sp>
          <p:nvSpPr>
            <p:cNvPr id="8" name="TextBox 8"/>
            <p:cNvSpPr txBox="1"/>
            <p:nvPr/>
          </p:nvSpPr>
          <p:spPr>
            <a:xfrm>
              <a:off x="0" y="-38100"/>
              <a:ext cx="9792800" cy="2450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40"/>
                </a:lnSpc>
              </a:pPr>
              <a:r>
                <a:rPr lang="en-US" sz="3800" spc="113" dirty="0" err="1">
                  <a:solidFill>
                    <a:srgbClr val="6BD4CD"/>
                  </a:solidFill>
                  <a:latin typeface="Montserrat Classic Bold"/>
                </a:rPr>
                <a:t>Дети</a:t>
              </a:r>
              <a:r>
                <a:rPr lang="en-US" sz="3800" spc="113" dirty="0">
                  <a:solidFill>
                    <a:srgbClr val="6BD4CD"/>
                  </a:solidFill>
                  <a:latin typeface="Montserrat Classic Bold"/>
                </a:rPr>
                <a:t> </a:t>
              </a:r>
              <a:r>
                <a:rPr lang="en-US" sz="3800" spc="113" dirty="0" err="1">
                  <a:solidFill>
                    <a:srgbClr val="6BD4CD"/>
                  </a:solidFill>
                  <a:latin typeface="Montserrat Classic Bold"/>
                </a:rPr>
                <a:t>старшего</a:t>
              </a:r>
              <a:r>
                <a:rPr lang="en-US" sz="3800" spc="113" dirty="0">
                  <a:solidFill>
                    <a:srgbClr val="6BD4CD"/>
                  </a:solidFill>
                  <a:latin typeface="Montserrat Classic Bold"/>
                </a:rPr>
                <a:t> </a:t>
              </a:r>
              <a:r>
                <a:rPr lang="en-US" sz="3800" spc="113" dirty="0" err="1">
                  <a:solidFill>
                    <a:srgbClr val="6BD4CD"/>
                  </a:solidFill>
                  <a:latin typeface="Montserrat Classic Bold"/>
                </a:rPr>
                <a:t>школьного</a:t>
              </a:r>
              <a:r>
                <a:rPr lang="en-US" sz="3800" spc="113" dirty="0">
                  <a:solidFill>
                    <a:srgbClr val="6BD4CD"/>
                  </a:solidFill>
                  <a:latin typeface="Montserrat Classic Bold"/>
                </a:rPr>
                <a:t> </a:t>
              </a:r>
              <a:r>
                <a:rPr lang="en-US" sz="3800" spc="113" dirty="0" err="1">
                  <a:solidFill>
                    <a:srgbClr val="6BD4CD"/>
                  </a:solidFill>
                  <a:latin typeface="Montserrat Classic Bold"/>
                </a:rPr>
                <a:t>возраста</a:t>
              </a:r>
              <a:r>
                <a:rPr lang="en-US" sz="3800" spc="113" dirty="0">
                  <a:solidFill>
                    <a:srgbClr val="6BD4CD"/>
                  </a:solidFill>
                  <a:latin typeface="Montserrat Classic Bold"/>
                </a:rPr>
                <a:t> и </a:t>
              </a:r>
              <a:r>
                <a:rPr lang="en-US" sz="3800" spc="113" dirty="0" err="1">
                  <a:solidFill>
                    <a:srgbClr val="6BD4CD"/>
                  </a:solidFill>
                  <a:latin typeface="Montserrat Classic Bold"/>
                </a:rPr>
                <a:t>студенты</a:t>
              </a:r>
              <a:r>
                <a:rPr lang="en-US" sz="3800" spc="113" dirty="0">
                  <a:solidFill>
                    <a:srgbClr val="6BD4CD"/>
                  </a:solidFill>
                  <a:latin typeface="Montserrat Classic Bold"/>
                </a:rPr>
                <a:t> </a:t>
              </a:r>
              <a:endParaRPr lang="ru-RU" sz="3800" spc="113" dirty="0" smtClean="0">
                <a:solidFill>
                  <a:srgbClr val="6BD4CD"/>
                </a:solidFill>
                <a:latin typeface="Montserrat Classic Bold"/>
              </a:endParaRPr>
            </a:p>
            <a:p>
              <a:pPr>
                <a:lnSpc>
                  <a:spcPts val="4940"/>
                </a:lnSpc>
              </a:pPr>
              <a:r>
                <a:rPr lang="en-US" sz="3800" spc="113" dirty="0" smtClean="0">
                  <a:solidFill>
                    <a:srgbClr val="6BD4CD"/>
                  </a:solidFill>
                  <a:latin typeface="Montserrat Classic Bold"/>
                </a:rPr>
                <a:t>(</a:t>
              </a:r>
              <a:r>
                <a:rPr lang="en-US" sz="3800" spc="113" dirty="0">
                  <a:solidFill>
                    <a:srgbClr val="6BD4CD"/>
                  </a:solidFill>
                  <a:latin typeface="Montserrat Classic Bold"/>
                </a:rPr>
                <a:t>15 </a:t>
              </a:r>
              <a:r>
                <a:rPr lang="en-US" sz="3800" spc="113" dirty="0" err="1">
                  <a:solidFill>
                    <a:srgbClr val="6BD4CD"/>
                  </a:solidFill>
                  <a:latin typeface="Montserrat Classic Bold"/>
                </a:rPr>
                <a:t>лет</a:t>
              </a:r>
              <a:r>
                <a:rPr lang="en-US" sz="3800" spc="113" dirty="0">
                  <a:solidFill>
                    <a:srgbClr val="6BD4CD"/>
                  </a:solidFill>
                  <a:latin typeface="Montserrat Classic Bold"/>
                </a:rPr>
                <a:t> - 24 </a:t>
              </a:r>
              <a:r>
                <a:rPr lang="en-US" sz="3800" spc="113" dirty="0" err="1">
                  <a:solidFill>
                    <a:srgbClr val="6BD4CD"/>
                  </a:solidFill>
                  <a:latin typeface="Montserrat Classic Bold"/>
                </a:rPr>
                <a:t>года</a:t>
              </a:r>
              <a:r>
                <a:rPr lang="en-US" sz="3800" spc="113" dirty="0">
                  <a:solidFill>
                    <a:srgbClr val="6BD4CD"/>
                  </a:solidFill>
                  <a:latin typeface="Montserrat Classic Bold"/>
                </a:rPr>
                <a:t>)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850061"/>
              <a:ext cx="9792800" cy="1264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новые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маркетинговые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приемы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 и  </a:t>
              </a: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инновационные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программы</a:t>
              </a:r>
              <a:endParaRPr lang="en-US" sz="2600" spc="26" dirty="0">
                <a:solidFill>
                  <a:srgbClr val="E2EDF1"/>
                </a:solidFill>
                <a:latin typeface="Montserrat Classic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703173" y="1872671"/>
            <a:ext cx="889618" cy="667214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641121" y="3945203"/>
            <a:ext cx="7502879" cy="2467111"/>
            <a:chOff x="0" y="0"/>
            <a:chExt cx="10003839" cy="328948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38100"/>
              <a:ext cx="10003839" cy="1624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40"/>
                </a:lnSpc>
              </a:pPr>
              <a:r>
                <a:rPr lang="en-US" sz="3800" spc="113" dirty="0" err="1">
                  <a:solidFill>
                    <a:srgbClr val="6BD4CD"/>
                  </a:solidFill>
                  <a:latin typeface="Montserrat Classic Bold"/>
                </a:rPr>
                <a:t>Учителя</a:t>
              </a:r>
              <a:r>
                <a:rPr lang="en-US" sz="3800" spc="113" dirty="0">
                  <a:solidFill>
                    <a:srgbClr val="6BD4CD"/>
                  </a:solidFill>
                  <a:latin typeface="Montserrat Classic Bold"/>
                </a:rPr>
                <a:t> (</a:t>
              </a:r>
              <a:r>
                <a:rPr lang="en-US" sz="3800" spc="113" dirty="0" err="1">
                  <a:solidFill>
                    <a:srgbClr val="6BD4CD"/>
                  </a:solidFill>
                  <a:latin typeface="Montserrat Classic Bold"/>
                </a:rPr>
                <a:t>или</a:t>
              </a:r>
              <a:r>
                <a:rPr lang="en-US" sz="3800" spc="113" dirty="0">
                  <a:solidFill>
                    <a:srgbClr val="6BD4CD"/>
                  </a:solidFill>
                  <a:latin typeface="Montserrat Classic Bold"/>
                </a:rPr>
                <a:t> </a:t>
              </a:r>
              <a:r>
                <a:rPr lang="en-US" sz="3800" spc="113" dirty="0" err="1">
                  <a:solidFill>
                    <a:srgbClr val="6BD4CD"/>
                  </a:solidFill>
                  <a:latin typeface="Montserrat Classic Bold"/>
                </a:rPr>
                <a:t>организаторы</a:t>
              </a:r>
              <a:r>
                <a:rPr lang="en-US" sz="3800" spc="113" dirty="0">
                  <a:solidFill>
                    <a:srgbClr val="6BD4CD"/>
                  </a:solidFill>
                  <a:latin typeface="Montserrat Classic Bold"/>
                </a:rPr>
                <a:t> </a:t>
              </a:r>
              <a:r>
                <a:rPr lang="en-US" sz="3800" spc="113" dirty="0" err="1">
                  <a:solidFill>
                    <a:srgbClr val="6BD4CD"/>
                  </a:solidFill>
                  <a:latin typeface="Montserrat Classic Bold"/>
                </a:rPr>
                <a:t>групп</a:t>
              </a:r>
              <a:r>
                <a:rPr lang="en-US" sz="3800" spc="113" dirty="0">
                  <a:solidFill>
                    <a:srgbClr val="6BD4CD"/>
                  </a:solidFill>
                  <a:latin typeface="Montserrat Classic Bold"/>
                </a:rPr>
                <a:t> </a:t>
              </a:r>
              <a:r>
                <a:rPr lang="en-US" sz="3800" spc="113" dirty="0" err="1">
                  <a:solidFill>
                    <a:srgbClr val="6BD4CD"/>
                  </a:solidFill>
                  <a:latin typeface="Montserrat Classic Bold"/>
                </a:rPr>
                <a:t>детей</a:t>
              </a:r>
              <a:r>
                <a:rPr lang="en-US" sz="3800" spc="113" dirty="0">
                  <a:solidFill>
                    <a:srgbClr val="6BD4CD"/>
                  </a:solidFill>
                  <a:latin typeface="Montserrat Classic Bold"/>
                </a:rPr>
                <a:t>)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024561"/>
              <a:ext cx="10003839" cy="1264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наполнение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, </a:t>
              </a: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образовательный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 и </a:t>
              </a: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воспитательный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контент</a:t>
              </a:r>
              <a:endParaRPr lang="en-US" sz="2600" spc="26" dirty="0">
                <a:solidFill>
                  <a:srgbClr val="E2EDF1"/>
                </a:solidFill>
                <a:latin typeface="Montserrat Classic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3891" y="3945203"/>
            <a:ext cx="889618" cy="667214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0793583" y="1600508"/>
            <a:ext cx="6240604" cy="4118605"/>
            <a:chOff x="0" y="-47625"/>
            <a:chExt cx="8320806" cy="5491473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47625"/>
              <a:ext cx="8320806" cy="1669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09"/>
                </a:lnSpc>
              </a:pPr>
              <a:r>
                <a:rPr lang="en-US" sz="3800" spc="117" dirty="0" err="1">
                  <a:solidFill>
                    <a:srgbClr val="6BD4CD"/>
                  </a:solidFill>
                  <a:latin typeface="Montserrat Classic Bold"/>
                </a:rPr>
                <a:t>Взрослые</a:t>
              </a:r>
              <a:r>
                <a:rPr lang="en-US" sz="3800" spc="117" dirty="0">
                  <a:solidFill>
                    <a:srgbClr val="6BD4CD"/>
                  </a:solidFill>
                  <a:latin typeface="Montserrat Classic Bold"/>
                </a:rPr>
                <a:t> и </a:t>
              </a:r>
              <a:endParaRPr lang="ru-RU" sz="3800" spc="117" dirty="0" smtClean="0">
                <a:solidFill>
                  <a:srgbClr val="6BD4CD"/>
                </a:solidFill>
                <a:latin typeface="Montserrat Classic Bold"/>
              </a:endParaRPr>
            </a:p>
            <a:p>
              <a:pPr>
                <a:lnSpc>
                  <a:spcPts val="5109"/>
                </a:lnSpc>
              </a:pPr>
              <a:r>
                <a:rPr lang="en-US" sz="3800" spc="117" dirty="0" err="1" smtClean="0">
                  <a:solidFill>
                    <a:srgbClr val="6BD4CD"/>
                  </a:solidFill>
                  <a:latin typeface="Montserrat Classic Bold"/>
                </a:rPr>
                <a:t>пенсионеры</a:t>
              </a:r>
              <a:endParaRPr lang="en-US" sz="3800" spc="117" dirty="0">
                <a:solidFill>
                  <a:srgbClr val="6BD4CD"/>
                </a:solidFill>
                <a:latin typeface="Montserrat Classic Bold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096777"/>
              <a:ext cx="8320806" cy="33470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80637" lvl="1" indent="-290319">
                <a:lnSpc>
                  <a:spcPts val="4034"/>
                </a:lnSpc>
                <a:buFont typeface="Arial"/>
                <a:buChar char="•"/>
              </a:pP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Семьи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 с </a:t>
              </a: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детьми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 (</a:t>
              </a: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совместная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активность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, </a:t>
              </a: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познание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через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игру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)</a:t>
              </a:r>
            </a:p>
            <a:p>
              <a:pPr marL="580637" lvl="1" indent="-290318">
                <a:lnSpc>
                  <a:spcPts val="4034"/>
                </a:lnSpc>
                <a:buFont typeface="Arial"/>
                <a:buChar char="•"/>
              </a:pP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Взрослые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 и </a:t>
              </a: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пенсионеры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без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детей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 (</a:t>
              </a: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качественная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подача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материала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, </a:t>
              </a: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визуал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, </a:t>
              </a: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информационный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контент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)</a:t>
              </a: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3891" y="6808933"/>
            <a:ext cx="889618" cy="66721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>
            <a:alphaModFix amt="70000"/>
          </a:blip>
          <a:srcRect/>
          <a:stretch>
            <a:fillRect/>
          </a:stretch>
        </p:blipFill>
        <p:spPr>
          <a:xfrm rot="-5400000">
            <a:off x="15430196" y="561671"/>
            <a:ext cx="3315307" cy="331530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703173" y="6808933"/>
            <a:ext cx="889618" cy="667214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10830797" y="6808933"/>
            <a:ext cx="6978322" cy="2343286"/>
            <a:chOff x="0" y="0"/>
            <a:chExt cx="9304429" cy="3124381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38100"/>
              <a:ext cx="9304429" cy="799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40"/>
                </a:lnSpc>
              </a:pPr>
              <a:r>
                <a:rPr lang="en-US" sz="3800" spc="113" dirty="0" err="1">
                  <a:solidFill>
                    <a:srgbClr val="6BD4CD"/>
                  </a:solidFill>
                  <a:latin typeface="Montserrat Classic Bold"/>
                </a:rPr>
                <a:t>Туристы</a:t>
              </a:r>
              <a:endParaRPr lang="en-US" sz="3800" spc="113" dirty="0">
                <a:solidFill>
                  <a:srgbClr val="6BD4CD"/>
                </a:solidFill>
                <a:latin typeface="Montserrat Classic Bold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199061"/>
              <a:ext cx="9304429" cy="1925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уникальность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  </a:t>
              </a: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самой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экспозиции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 и </a:t>
              </a: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ее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наполнения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, </a:t>
              </a: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современная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подача</a:t>
              </a:r>
              <a:r>
                <a:rPr lang="en-US" sz="2600" spc="26" dirty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en-US" sz="2600" spc="26" dirty="0" err="1">
                  <a:solidFill>
                    <a:srgbClr val="E2EDF1"/>
                  </a:solidFill>
                  <a:latin typeface="Montserrat Classic"/>
                </a:rPr>
                <a:t>материала</a:t>
              </a:r>
              <a:endParaRPr lang="en-US" sz="2600" spc="26" dirty="0">
                <a:solidFill>
                  <a:srgbClr val="E2EDF1"/>
                </a:solidFill>
                <a:latin typeface="Montserrat Classic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1093" y="530343"/>
            <a:ext cx="11740507" cy="5674170"/>
            <a:chOff x="0" y="0"/>
            <a:chExt cx="16221354" cy="7565560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6221354" cy="19320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64"/>
                </a:lnSpc>
              </a:pPr>
              <a:r>
                <a:rPr lang="en-US" sz="4804" dirty="0" err="1">
                  <a:solidFill>
                    <a:srgbClr val="6BD4CD"/>
                  </a:solidFill>
                  <a:latin typeface="Montserrat Classic Bold"/>
                </a:rPr>
                <a:t>Мероприятия</a:t>
              </a:r>
              <a:r>
                <a:rPr lang="en-US" sz="4804" dirty="0">
                  <a:solidFill>
                    <a:srgbClr val="6BD4CD"/>
                  </a:solidFill>
                  <a:latin typeface="Montserrat Classic Bold"/>
                </a:rPr>
                <a:t> </a:t>
              </a:r>
              <a:r>
                <a:rPr lang="en-US" sz="4804" dirty="0" err="1">
                  <a:solidFill>
                    <a:srgbClr val="6BD4CD"/>
                  </a:solidFill>
                  <a:latin typeface="Montserrat Classic Bold"/>
                </a:rPr>
                <a:t>по</a:t>
              </a:r>
              <a:r>
                <a:rPr lang="en-US" sz="4804" dirty="0">
                  <a:solidFill>
                    <a:srgbClr val="6BD4CD"/>
                  </a:solidFill>
                  <a:latin typeface="Montserrat Classic Bold"/>
                </a:rPr>
                <a:t> </a:t>
              </a:r>
              <a:r>
                <a:rPr lang="en-US" sz="4804" dirty="0" err="1">
                  <a:solidFill>
                    <a:srgbClr val="6BD4CD"/>
                  </a:solidFill>
                  <a:latin typeface="Montserrat Classic Bold"/>
                </a:rPr>
                <a:t>внедрению</a:t>
              </a:r>
              <a:r>
                <a:rPr lang="en-US" sz="4804" dirty="0">
                  <a:solidFill>
                    <a:srgbClr val="6BD4CD"/>
                  </a:solidFill>
                  <a:latin typeface="Montserrat Classic Bold"/>
                </a:rPr>
                <a:t> </a:t>
              </a:r>
              <a:r>
                <a:rPr lang="en-US" sz="4804" dirty="0" err="1">
                  <a:solidFill>
                    <a:srgbClr val="6BD4CD"/>
                  </a:solidFill>
                  <a:latin typeface="Montserrat Classic Bold"/>
                </a:rPr>
                <a:t>на</a:t>
              </a:r>
              <a:r>
                <a:rPr lang="en-US" sz="4804" dirty="0">
                  <a:solidFill>
                    <a:srgbClr val="6BD4CD"/>
                  </a:solidFill>
                  <a:latin typeface="Montserrat Classic Bold"/>
                </a:rPr>
                <a:t> </a:t>
              </a:r>
              <a:r>
                <a:rPr lang="en-US" sz="4804" dirty="0" err="1">
                  <a:solidFill>
                    <a:srgbClr val="6BD4CD"/>
                  </a:solidFill>
                  <a:latin typeface="Montserrat Classic Bold"/>
                </a:rPr>
                <a:t>примере</a:t>
              </a:r>
              <a:r>
                <a:rPr lang="en-US" sz="4804" dirty="0">
                  <a:solidFill>
                    <a:srgbClr val="6BD4CD"/>
                  </a:solidFill>
                  <a:latin typeface="Montserrat Classic Bold"/>
                </a:rPr>
                <a:t> </a:t>
              </a:r>
              <a:r>
                <a:rPr lang="en-US" sz="4804" dirty="0" err="1">
                  <a:solidFill>
                    <a:srgbClr val="6BD4CD"/>
                  </a:solidFill>
                  <a:latin typeface="Montserrat Classic Bold"/>
                </a:rPr>
                <a:t>выставки</a:t>
              </a:r>
              <a:r>
                <a:rPr lang="en-US" sz="4804" dirty="0">
                  <a:solidFill>
                    <a:srgbClr val="6BD4CD"/>
                  </a:solidFill>
                  <a:latin typeface="Montserrat Classic Bold"/>
                </a:rPr>
                <a:t> «</a:t>
              </a:r>
              <a:r>
                <a:rPr lang="en-US" sz="4804" dirty="0" err="1">
                  <a:solidFill>
                    <a:srgbClr val="6BD4CD"/>
                  </a:solidFill>
                  <a:latin typeface="Montserrat Classic Bold"/>
                </a:rPr>
                <a:t>Дорога</a:t>
              </a:r>
              <a:r>
                <a:rPr lang="en-US" sz="4804" dirty="0">
                  <a:solidFill>
                    <a:srgbClr val="6BD4CD"/>
                  </a:solidFill>
                  <a:latin typeface="Montserrat Classic Bold"/>
                </a:rPr>
                <a:t> в </a:t>
              </a:r>
              <a:r>
                <a:rPr lang="en-US" sz="4804" dirty="0" err="1">
                  <a:solidFill>
                    <a:srgbClr val="6BD4CD"/>
                  </a:solidFill>
                  <a:latin typeface="Montserrat Classic Bold"/>
                </a:rPr>
                <a:t>космос</a:t>
              </a:r>
              <a:r>
                <a:rPr lang="en-US" sz="4804" dirty="0">
                  <a:solidFill>
                    <a:srgbClr val="6BD4CD"/>
                  </a:solidFill>
                  <a:latin typeface="Montserrat Classic Bold"/>
                </a:rPr>
                <a:t>»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418852"/>
              <a:ext cx="16221354" cy="51467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93"/>
                </a:lnSpc>
              </a:pPr>
              <a:r>
                <a:rPr lang="en-US" sz="3300" spc="330" dirty="0" err="1" smtClean="0">
                  <a:solidFill>
                    <a:srgbClr val="E2EDF1"/>
                  </a:solidFill>
                  <a:latin typeface="Montserrat Classic"/>
                </a:rPr>
                <a:t>Разделить</a:t>
              </a:r>
              <a:r>
                <a:rPr lang="en-US" sz="3300" spc="330" dirty="0" smtClean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en-US" sz="3300" spc="330" dirty="0" err="1" smtClean="0">
                  <a:solidFill>
                    <a:srgbClr val="E2EDF1"/>
                  </a:solidFill>
                  <a:latin typeface="Montserrat Classic"/>
                </a:rPr>
                <a:t>концепцию</a:t>
              </a:r>
              <a:r>
                <a:rPr lang="en-US" sz="3300" spc="330" dirty="0" smtClean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en-US" sz="3300" spc="330" dirty="0" err="1" smtClean="0">
                  <a:solidFill>
                    <a:srgbClr val="E2EDF1"/>
                  </a:solidFill>
                  <a:latin typeface="Montserrat Classic"/>
                </a:rPr>
                <a:t>выставки</a:t>
              </a:r>
              <a:r>
                <a:rPr lang="en-US" sz="3300" spc="330" dirty="0" smtClean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en-US" sz="3300" spc="330" dirty="0" err="1" smtClean="0">
                  <a:solidFill>
                    <a:srgbClr val="E2EDF1"/>
                  </a:solidFill>
                  <a:latin typeface="Montserrat Classic"/>
                </a:rPr>
                <a:t>на</a:t>
              </a:r>
              <a:r>
                <a:rPr lang="en-US" sz="3300" spc="330" dirty="0" smtClean="0">
                  <a:solidFill>
                    <a:srgbClr val="E2EDF1"/>
                  </a:solidFill>
                  <a:latin typeface="Montserrat Classic"/>
                </a:rPr>
                <a:t> </a:t>
              </a:r>
              <a:endParaRPr lang="ru-RU" sz="3300" spc="330" dirty="0" smtClean="0">
                <a:solidFill>
                  <a:srgbClr val="E2EDF1"/>
                </a:solidFill>
                <a:latin typeface="Montserrat Classic"/>
              </a:endParaRPr>
            </a:p>
            <a:p>
              <a:pPr>
                <a:lnSpc>
                  <a:spcPts val="4293"/>
                </a:lnSpc>
              </a:pPr>
              <a:r>
                <a:rPr lang="en-US" sz="3300" spc="330" dirty="0" err="1" smtClean="0">
                  <a:solidFill>
                    <a:srgbClr val="E2EDF1"/>
                  </a:solidFill>
                  <a:latin typeface="Montserrat Classic"/>
                </a:rPr>
                <a:t>несколько</a:t>
              </a:r>
              <a:r>
                <a:rPr lang="en-US" sz="3300" spc="330" dirty="0" smtClean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en-US" sz="3300" spc="330" dirty="0" err="1" smtClean="0">
                  <a:solidFill>
                    <a:srgbClr val="E2EDF1"/>
                  </a:solidFill>
                  <a:latin typeface="Montserrat Classic"/>
                </a:rPr>
                <a:t>тематических</a:t>
              </a:r>
              <a:r>
                <a:rPr lang="en-US" sz="3300" spc="330" dirty="0" smtClean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en-US" sz="3300" spc="330" dirty="0" err="1" smtClean="0">
                  <a:solidFill>
                    <a:srgbClr val="E2EDF1"/>
                  </a:solidFill>
                  <a:latin typeface="Montserrat Classic"/>
                </a:rPr>
                <a:t>блоков</a:t>
              </a:r>
              <a:r>
                <a:rPr lang="en-US" sz="3300" spc="330" dirty="0" smtClean="0">
                  <a:solidFill>
                    <a:srgbClr val="E2EDF1"/>
                  </a:solidFill>
                  <a:latin typeface="Montserrat Classic"/>
                </a:rPr>
                <a:t>: </a:t>
              </a:r>
            </a:p>
            <a:p>
              <a:pPr marL="713065" lvl="1" indent="-356532">
                <a:lnSpc>
                  <a:spcPts val="4293"/>
                </a:lnSpc>
                <a:buFont typeface="Arial"/>
                <a:buChar char="•"/>
              </a:pPr>
              <a:r>
                <a:rPr lang="en-US" sz="3300" spc="330" dirty="0" smtClean="0">
                  <a:solidFill>
                    <a:srgbClr val="E2EDF1"/>
                  </a:solidFill>
                  <a:latin typeface="Montserrat Classic"/>
                </a:rPr>
                <a:t>«</a:t>
              </a:r>
              <a:r>
                <a:rPr lang="ru-RU" sz="3300" spc="330" dirty="0">
                  <a:solidFill>
                    <a:srgbClr val="E2EDF1"/>
                  </a:solidFill>
                  <a:latin typeface="Montserrat Classic"/>
                </a:rPr>
                <a:t>Ю</a:t>
              </a:r>
              <a:r>
                <a:rPr lang="en-US" sz="3300" spc="330" dirty="0" err="1" smtClean="0">
                  <a:solidFill>
                    <a:srgbClr val="E2EDF1"/>
                  </a:solidFill>
                  <a:latin typeface="Montserrat Classic"/>
                </a:rPr>
                <a:t>рий</a:t>
              </a:r>
              <a:r>
                <a:rPr lang="en-US" sz="3300" spc="330" dirty="0" smtClean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ru-RU" sz="3300" spc="120" dirty="0" smtClean="0">
                  <a:solidFill>
                    <a:srgbClr val="E2EDF1"/>
                  </a:solidFill>
                  <a:latin typeface="Montserrat Classic" panose="020B0604020202020204" charset="0"/>
                </a:rPr>
                <a:t>Г</a:t>
              </a:r>
              <a:r>
                <a:rPr lang="en-US" sz="3300" spc="120" dirty="0" err="1" smtClean="0">
                  <a:solidFill>
                    <a:srgbClr val="E2EDF1"/>
                  </a:solidFill>
                  <a:latin typeface="Montserrat Classic" panose="020B0604020202020204" charset="0"/>
                </a:rPr>
                <a:t>агарин</a:t>
              </a:r>
              <a:r>
                <a:rPr lang="en-US" sz="3300" spc="120" dirty="0" smtClean="0">
                  <a:solidFill>
                    <a:srgbClr val="E2EDF1"/>
                  </a:solidFill>
                  <a:latin typeface="Montserrat Classic" panose="020B0604020202020204" charset="0"/>
                </a:rPr>
                <a:t> и </a:t>
              </a:r>
              <a:r>
                <a:rPr lang="ru-RU" sz="3300" spc="120" dirty="0" smtClean="0">
                  <a:solidFill>
                    <a:srgbClr val="E2EDF1"/>
                  </a:solidFill>
                  <a:latin typeface="Montserrat Classic" panose="020B0604020202020204" charset="0"/>
                </a:rPr>
                <a:t>С</a:t>
              </a:r>
              <a:r>
                <a:rPr lang="en-US" sz="3300" spc="120" dirty="0" err="1" smtClean="0">
                  <a:solidFill>
                    <a:srgbClr val="E2EDF1"/>
                  </a:solidFill>
                  <a:latin typeface="Montserrat Classic" panose="020B0604020202020204" charset="0"/>
                </a:rPr>
                <a:t>аратовский</a:t>
              </a:r>
              <a:r>
                <a:rPr lang="en-US" sz="3300" spc="120" dirty="0" smtClean="0">
                  <a:solidFill>
                    <a:srgbClr val="E2EDF1"/>
                  </a:solidFill>
                  <a:latin typeface="Montserrat Classic" panose="020B0604020202020204" charset="0"/>
                </a:rPr>
                <a:t> </a:t>
              </a:r>
              <a:r>
                <a:rPr lang="en-US" sz="3300" spc="120" dirty="0" err="1" smtClean="0">
                  <a:solidFill>
                    <a:srgbClr val="E2EDF1"/>
                  </a:solidFill>
                  <a:latin typeface="Montserrat Classic" panose="020B0604020202020204" charset="0"/>
                </a:rPr>
                <a:t>край</a:t>
              </a:r>
              <a:r>
                <a:rPr lang="en-US" sz="3300" spc="120" dirty="0" smtClean="0">
                  <a:solidFill>
                    <a:srgbClr val="E2EDF1"/>
                  </a:solidFill>
                  <a:latin typeface="Montserrat Classic" panose="020B0604020202020204" charset="0"/>
                </a:rPr>
                <a:t>»</a:t>
              </a:r>
            </a:p>
            <a:p>
              <a:pPr marL="713065" lvl="1" indent="-356532">
                <a:lnSpc>
                  <a:spcPts val="4293"/>
                </a:lnSpc>
                <a:buFont typeface="Arial"/>
                <a:buChar char="•"/>
              </a:pPr>
              <a:r>
                <a:rPr lang="en-US" sz="3300" spc="120" dirty="0" smtClean="0">
                  <a:solidFill>
                    <a:srgbClr val="E2EDF1"/>
                  </a:solidFill>
                  <a:latin typeface="Montserrat Classic" panose="020B0604020202020204" charset="0"/>
                </a:rPr>
                <a:t>«</a:t>
              </a:r>
              <a:r>
                <a:rPr lang="en-US" sz="3300" spc="120" dirty="0" err="1" smtClean="0">
                  <a:solidFill>
                    <a:srgbClr val="E2EDF1"/>
                  </a:solidFill>
                  <a:latin typeface="Montserrat Classic" panose="020B0604020202020204" charset="0"/>
                </a:rPr>
                <a:t>Изучение</a:t>
              </a:r>
              <a:r>
                <a:rPr lang="en-US" sz="3300" spc="120" dirty="0" smtClean="0">
                  <a:solidFill>
                    <a:srgbClr val="E2EDF1"/>
                  </a:solidFill>
                  <a:latin typeface="Montserrat Classic" panose="020B0604020202020204" charset="0"/>
                </a:rPr>
                <a:t> </a:t>
              </a:r>
              <a:r>
                <a:rPr lang="en-US" sz="3300" spc="120" dirty="0" err="1" smtClean="0">
                  <a:solidFill>
                    <a:srgbClr val="E2EDF1"/>
                  </a:solidFill>
                  <a:latin typeface="Montserrat Classic" panose="020B0604020202020204" charset="0"/>
                </a:rPr>
                <a:t>космоса</a:t>
              </a:r>
              <a:r>
                <a:rPr lang="en-US" sz="3300" spc="120" dirty="0" smtClean="0">
                  <a:solidFill>
                    <a:srgbClr val="E2EDF1"/>
                  </a:solidFill>
                  <a:latin typeface="Montserrat Classic" panose="020B0604020202020204" charset="0"/>
                </a:rPr>
                <a:t>. </a:t>
              </a:r>
              <a:r>
                <a:rPr lang="en-US" sz="3300" spc="120" dirty="0" err="1" smtClean="0">
                  <a:solidFill>
                    <a:srgbClr val="E2EDF1"/>
                  </a:solidFill>
                  <a:latin typeface="Montserrat Classic" panose="020B0604020202020204" charset="0"/>
                </a:rPr>
                <a:t>Первые</a:t>
              </a:r>
              <a:r>
                <a:rPr lang="en-US" sz="3300" spc="120" dirty="0" smtClean="0">
                  <a:solidFill>
                    <a:srgbClr val="E2EDF1"/>
                  </a:solidFill>
                  <a:latin typeface="Montserrat Classic" panose="020B0604020202020204" charset="0"/>
                </a:rPr>
                <a:t> </a:t>
              </a:r>
              <a:r>
                <a:rPr lang="en-US" sz="3300" spc="120" dirty="0" err="1" smtClean="0">
                  <a:solidFill>
                    <a:srgbClr val="E2EDF1"/>
                  </a:solidFill>
                  <a:latin typeface="Montserrat Classic" panose="020B0604020202020204" charset="0"/>
                </a:rPr>
                <a:t>шаги</a:t>
              </a:r>
              <a:r>
                <a:rPr lang="en-US" sz="3300" spc="120" dirty="0" smtClean="0">
                  <a:solidFill>
                    <a:srgbClr val="E2EDF1"/>
                  </a:solidFill>
                  <a:latin typeface="Montserrat Classic" panose="020B0604020202020204" charset="0"/>
                </a:rPr>
                <a:t>»</a:t>
              </a:r>
            </a:p>
            <a:p>
              <a:pPr marL="713065" lvl="1" indent="-356532">
                <a:lnSpc>
                  <a:spcPts val="4293"/>
                </a:lnSpc>
                <a:buFont typeface="Arial"/>
                <a:buChar char="•"/>
              </a:pPr>
              <a:r>
                <a:rPr lang="en-US" sz="3300" spc="120" dirty="0" smtClean="0">
                  <a:solidFill>
                    <a:srgbClr val="E2EDF1"/>
                  </a:solidFill>
                  <a:latin typeface="Montserrat Classic" panose="020B0604020202020204" charset="0"/>
                </a:rPr>
                <a:t>«Г.С. </a:t>
              </a:r>
              <a:r>
                <a:rPr lang="en-US" sz="3300" spc="120" dirty="0" err="1" smtClean="0">
                  <a:solidFill>
                    <a:srgbClr val="E2EDF1"/>
                  </a:solidFill>
                  <a:latin typeface="Montserrat Classic" panose="020B0604020202020204" charset="0"/>
                </a:rPr>
                <a:t>Титов</a:t>
              </a:r>
              <a:r>
                <a:rPr lang="en-US" sz="3300" spc="120" dirty="0" smtClean="0">
                  <a:solidFill>
                    <a:srgbClr val="E2EDF1"/>
                  </a:solidFill>
                  <a:latin typeface="Montserrat Classic" panose="020B0604020202020204" charset="0"/>
                </a:rPr>
                <a:t>. «</a:t>
              </a:r>
              <a:r>
                <a:rPr lang="en-US" sz="3300" spc="120" dirty="0" err="1" smtClean="0">
                  <a:solidFill>
                    <a:srgbClr val="E2EDF1"/>
                  </a:solidFill>
                  <a:latin typeface="Montserrat Classic" panose="020B0604020202020204" charset="0"/>
                </a:rPr>
                <a:t>Балашовское</a:t>
              </a:r>
              <a:r>
                <a:rPr lang="en-US" sz="3300" spc="330" dirty="0" smtClean="0">
                  <a:solidFill>
                    <a:srgbClr val="E2EDF1"/>
                  </a:solidFill>
                  <a:latin typeface="Montserrat Classic" panose="020B0604020202020204" charset="0"/>
                </a:rPr>
                <a:t> </a:t>
              </a:r>
              <a:r>
                <a:rPr lang="en-US" sz="3300" spc="330" dirty="0" err="1" smtClean="0">
                  <a:solidFill>
                    <a:srgbClr val="E2EDF1"/>
                  </a:solidFill>
                  <a:latin typeface="Montserrat Classic"/>
                </a:rPr>
                <a:t>Авиационное</a:t>
              </a:r>
              <a:endParaRPr lang="ru-RU" sz="3300" spc="330" dirty="0" smtClean="0">
                <a:solidFill>
                  <a:srgbClr val="E2EDF1"/>
                </a:solidFill>
                <a:latin typeface="Montserrat Classic"/>
              </a:endParaRPr>
            </a:p>
            <a:p>
              <a:pPr marL="356533" lvl="1">
                <a:lnSpc>
                  <a:spcPts val="4293"/>
                </a:lnSpc>
              </a:pPr>
              <a:r>
                <a:rPr lang="en-US" sz="3300" spc="330" dirty="0" err="1" smtClean="0">
                  <a:solidFill>
                    <a:srgbClr val="E2EDF1"/>
                  </a:solidFill>
                  <a:latin typeface="Montserrat Classic"/>
                </a:rPr>
                <a:t>училище</a:t>
              </a:r>
              <a:r>
                <a:rPr lang="en-US" sz="3300" spc="330" dirty="0" smtClean="0">
                  <a:solidFill>
                    <a:srgbClr val="E2EDF1"/>
                  </a:solidFill>
                  <a:latin typeface="Montserrat Classic"/>
                </a:rPr>
                <a:t> и </a:t>
              </a:r>
              <a:r>
                <a:rPr lang="en-US" sz="3300" spc="330" dirty="0" err="1" smtClean="0">
                  <a:solidFill>
                    <a:srgbClr val="E2EDF1"/>
                  </a:solidFill>
                  <a:latin typeface="Montserrat Classic"/>
                </a:rPr>
                <a:t>его</a:t>
              </a:r>
              <a:r>
                <a:rPr lang="en-US" sz="3300" spc="330" dirty="0" smtClean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en-US" sz="3300" spc="330" dirty="0" err="1" smtClean="0">
                  <a:solidFill>
                    <a:srgbClr val="E2EDF1"/>
                  </a:solidFill>
                  <a:latin typeface="Montserrat Classic"/>
                </a:rPr>
                <a:t>выпускники</a:t>
              </a:r>
              <a:r>
                <a:rPr lang="en-US" sz="3300" spc="330" dirty="0" smtClean="0">
                  <a:solidFill>
                    <a:srgbClr val="E2EDF1"/>
                  </a:solidFill>
                  <a:latin typeface="Montserrat Classic"/>
                </a:rPr>
                <a:t>»</a:t>
              </a:r>
            </a:p>
            <a:p>
              <a:pPr marL="713065" lvl="1" indent="-356532">
                <a:lnSpc>
                  <a:spcPts val="4293"/>
                </a:lnSpc>
                <a:buFont typeface="Arial"/>
                <a:buChar char="•"/>
              </a:pPr>
              <a:r>
                <a:rPr lang="en-US" sz="3300" spc="330" dirty="0" smtClean="0">
                  <a:solidFill>
                    <a:srgbClr val="E2EDF1"/>
                  </a:solidFill>
                  <a:latin typeface="Montserrat Classic"/>
                </a:rPr>
                <a:t>«</a:t>
              </a:r>
              <a:r>
                <a:rPr lang="en-US" sz="3300" spc="330" dirty="0" err="1" smtClean="0">
                  <a:solidFill>
                    <a:srgbClr val="E2EDF1"/>
                  </a:solidFill>
                  <a:latin typeface="Montserrat Classic"/>
                </a:rPr>
                <a:t>Современный</a:t>
              </a:r>
              <a:r>
                <a:rPr lang="en-US" sz="3300" spc="330" dirty="0" smtClean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en-US" sz="3300" spc="330" dirty="0" err="1" smtClean="0">
                  <a:solidFill>
                    <a:srgbClr val="E2EDF1"/>
                  </a:solidFill>
                  <a:latin typeface="Montserrat Classic"/>
                </a:rPr>
                <a:t>космос</a:t>
              </a:r>
              <a:r>
                <a:rPr lang="en-US" sz="3300" spc="330" dirty="0" smtClean="0">
                  <a:solidFill>
                    <a:srgbClr val="E2EDF1"/>
                  </a:solidFill>
                  <a:latin typeface="Montserrat Classic"/>
                </a:rPr>
                <a:t>»</a:t>
              </a:r>
              <a:endParaRPr lang="en-US" sz="3300" spc="330" dirty="0">
                <a:solidFill>
                  <a:srgbClr val="E2EDF1"/>
                </a:solidFill>
                <a:latin typeface="Montserrat Classic"/>
              </a:endParaRPr>
            </a:p>
          </p:txBody>
        </p:sp>
      </p:grpSp>
      <p:pic>
        <p:nvPicPr>
          <p:cNvPr id="1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506200" y="1683090"/>
            <a:ext cx="6131414" cy="3646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1" name="Group 11"/>
          <p:cNvGrpSpPr/>
          <p:nvPr/>
        </p:nvGrpSpPr>
        <p:grpSpPr>
          <a:xfrm>
            <a:off x="-247650" y="7696242"/>
            <a:ext cx="18840450" cy="2819358"/>
            <a:chOff x="0" y="0"/>
            <a:chExt cx="25120600" cy="3759144"/>
          </a:xfrm>
        </p:grpSpPr>
        <p:sp>
          <p:nvSpPr>
            <p:cNvPr id="13" name="AutoShape 13"/>
            <p:cNvSpPr/>
            <p:nvPr/>
          </p:nvSpPr>
          <p:spPr>
            <a:xfrm>
              <a:off x="0" y="2082744"/>
              <a:ext cx="25120600" cy="1676400"/>
            </a:xfrm>
            <a:prstGeom prst="rect">
              <a:avLst/>
            </a:prstGeom>
            <a:solidFill>
              <a:srgbClr val="E2EDF1"/>
            </a:solidFill>
          </p:spPr>
        </p: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561621" y="0"/>
              <a:ext cx="5330379" cy="2158803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54749" y="985794"/>
              <a:ext cx="3147531" cy="1274750"/>
            </a:xfrm>
            <a:prstGeom prst="rect">
              <a:avLst/>
            </a:prstGeom>
          </p:spPr>
        </p:pic>
      </p:grpSp>
      <p:pic>
        <p:nvPicPr>
          <p:cNvPr id="17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572000" y="6321197"/>
            <a:ext cx="3503792" cy="2629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9220897" y="5773368"/>
            <a:ext cx="4233825" cy="3177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11593"/>
            <a:ext cx="18288000" cy="9181147"/>
            <a:chOff x="0" y="0"/>
            <a:chExt cx="24384000" cy="1224153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1393" b="24051"/>
            <a:stretch>
              <a:fillRect/>
            </a:stretch>
          </p:blipFill>
          <p:spPr>
            <a:xfrm>
              <a:off x="0" y="0"/>
              <a:ext cx="12128500" cy="1224153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5570" b="14782"/>
            <a:stretch>
              <a:fillRect/>
            </a:stretch>
          </p:blipFill>
          <p:spPr>
            <a:xfrm>
              <a:off x="12255500" y="0"/>
              <a:ext cx="12128500" cy="605726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26256" b="576"/>
            <a:stretch>
              <a:fillRect/>
            </a:stretch>
          </p:blipFill>
          <p:spPr>
            <a:xfrm>
              <a:off x="12255500" y="6184265"/>
              <a:ext cx="12128500" cy="6057265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80987" y="8665501"/>
            <a:ext cx="4107188" cy="1663411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-1227775" y="10081262"/>
            <a:ext cx="18840450" cy="1257300"/>
          </a:xfrm>
          <a:prstGeom prst="rect">
            <a:avLst/>
          </a:prstGeom>
          <a:solidFill>
            <a:srgbClr val="E2EDF1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66632" y="8873638"/>
            <a:ext cx="3997784" cy="16191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86713" y="9258549"/>
            <a:ext cx="2360649" cy="95606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731353" y="500063"/>
            <a:ext cx="12465248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Open Sans Extra Bold"/>
              </a:rPr>
              <a:t>«Юрий Гагарин и Саратовский край»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7199" y="-148595"/>
            <a:ext cx="18725199" cy="10435595"/>
            <a:chOff x="0" y="0"/>
            <a:chExt cx="24966931" cy="13914126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6559954" cy="6893563"/>
            </a:xfrm>
            <a:prstGeom prst="rect">
              <a:avLst/>
            </a:prstGeom>
            <a:solidFill>
              <a:srgbClr val="6BD4CD"/>
            </a:solidFill>
          </p:spPr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8372" b="8372"/>
            <a:stretch>
              <a:fillRect/>
            </a:stretch>
          </p:blipFill>
          <p:spPr>
            <a:xfrm>
              <a:off x="16686954" y="0"/>
              <a:ext cx="8279977" cy="6893563"/>
            </a:xfrm>
            <a:prstGeom prst="rect">
              <a:avLst/>
            </a:prstGeom>
          </p:spPr>
        </p:pic>
        <p:sp>
          <p:nvSpPr>
            <p:cNvPr id="5" name="AutoShape 5"/>
            <p:cNvSpPr/>
            <p:nvPr/>
          </p:nvSpPr>
          <p:spPr>
            <a:xfrm>
              <a:off x="0" y="7020563"/>
              <a:ext cx="16559954" cy="6893563"/>
            </a:xfrm>
            <a:prstGeom prst="rect">
              <a:avLst/>
            </a:prstGeom>
            <a:solidFill>
              <a:srgbClr val="6BD4CD"/>
            </a:solidFill>
          </p:spPr>
        </p: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t="13331" b="13331"/>
            <a:stretch>
              <a:fillRect/>
            </a:stretch>
          </p:blipFill>
          <p:spPr>
            <a:xfrm>
              <a:off x="16686954" y="7020563"/>
              <a:ext cx="8279977" cy="6893563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1668266" y="1541405"/>
            <a:ext cx="8810372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0"/>
              </a:lnSpc>
              <a:spcBef>
                <a:spcPct val="0"/>
              </a:spcBef>
            </a:pPr>
            <a:r>
              <a:rPr lang="en-US" sz="3300" spc="330" dirty="0">
                <a:solidFill>
                  <a:srgbClr val="000000"/>
                </a:solidFill>
                <a:latin typeface="Montserrat Classic"/>
              </a:rPr>
              <a:t>АУДИОВИЗУАЛЬНАЯ СТЕНА INTETIX ДЛЯ РЕАЛИЗАЦИИ ФУНКЦИИ «ОЖИВШЕЙ» ФОТОГРАФИИ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010035"/>
            <a:ext cx="10089505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0"/>
              </a:lnSpc>
              <a:spcBef>
                <a:spcPct val="0"/>
              </a:spcBef>
            </a:pPr>
            <a:r>
              <a:rPr lang="en-US" sz="3300" spc="330" dirty="0">
                <a:solidFill>
                  <a:srgbClr val="000000"/>
                </a:solidFill>
                <a:latin typeface="Montserrat Classic"/>
              </a:rPr>
              <a:t>ФОТОГРАФИИ С ПОДСВЕТКОЙ «ИЗНУТРИ»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6171333" cy="6794500"/>
            </a:xfrm>
            <a:prstGeom prst="rect">
              <a:avLst/>
            </a:prstGeom>
            <a:solidFill>
              <a:srgbClr val="6BD4CD"/>
            </a:solidFill>
          </p:spPr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5312" r="5312"/>
            <a:stretch>
              <a:fillRect/>
            </a:stretch>
          </p:blipFill>
          <p:spPr>
            <a:xfrm>
              <a:off x="16298333" y="0"/>
              <a:ext cx="8085667" cy="6794500"/>
            </a:xfrm>
            <a:prstGeom prst="rect">
              <a:avLst/>
            </a:prstGeom>
          </p:spPr>
        </p:pic>
        <p:sp>
          <p:nvSpPr>
            <p:cNvPr id="5" name="AutoShape 5"/>
            <p:cNvSpPr/>
            <p:nvPr/>
          </p:nvSpPr>
          <p:spPr>
            <a:xfrm>
              <a:off x="0" y="6921500"/>
              <a:ext cx="16171333" cy="6794500"/>
            </a:xfrm>
            <a:prstGeom prst="rect">
              <a:avLst/>
            </a:prstGeom>
            <a:solidFill>
              <a:srgbClr val="6BD4CD"/>
            </a:solidFill>
          </p:spPr>
        </p: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t="7984" b="7984"/>
            <a:stretch>
              <a:fillRect/>
            </a:stretch>
          </p:blipFill>
          <p:spPr>
            <a:xfrm>
              <a:off x="16298333" y="6921500"/>
              <a:ext cx="8085667" cy="6794500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47429" y="3308479"/>
            <a:ext cx="4806008" cy="18350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251129">
            <a:off x="-27606" y="6572643"/>
            <a:ext cx="3218989" cy="31370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440810" y="7156435"/>
            <a:ext cx="8367161" cy="1968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1164" lvl="1" indent="-300582">
              <a:lnSpc>
                <a:spcPts val="3898"/>
              </a:lnSpc>
              <a:buFont typeface="Arial"/>
              <a:buChar char="•"/>
            </a:pPr>
            <a:r>
              <a:rPr lang="en-US" sz="2800" dirty="0" err="1" smtClean="0">
                <a:solidFill>
                  <a:srgbClr val="000000"/>
                </a:solidFill>
                <a:latin typeface="Open Sans"/>
              </a:rPr>
              <a:t>программа</a:t>
            </a:r>
            <a:r>
              <a:rPr lang="en-US" sz="2800" dirty="0" smtClean="0">
                <a:solidFill>
                  <a:srgbClr val="000000"/>
                </a:solidFill>
                <a:latin typeface="Open Sans"/>
              </a:rPr>
              <a:t> 3D </a:t>
            </a:r>
            <a:r>
              <a:rPr lang="en-US" sz="2800" dirty="0" err="1" smtClean="0">
                <a:solidFill>
                  <a:srgbClr val="000000"/>
                </a:solidFill>
                <a:latin typeface="Open Sans"/>
              </a:rPr>
              <a:t>полета</a:t>
            </a:r>
            <a:r>
              <a:rPr lang="en-US" sz="2800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Open Sans"/>
              </a:rPr>
              <a:t>ракеты</a:t>
            </a:r>
            <a:r>
              <a:rPr lang="en-US" sz="2800" dirty="0" smtClean="0">
                <a:solidFill>
                  <a:srgbClr val="000000"/>
                </a:solidFill>
                <a:latin typeface="Open Sans"/>
              </a:rPr>
              <a:t> «</a:t>
            </a:r>
            <a:r>
              <a:rPr lang="en-US" sz="2800" dirty="0" err="1" smtClean="0">
                <a:solidFill>
                  <a:srgbClr val="000000"/>
                </a:solidFill>
                <a:latin typeface="Open Sans"/>
              </a:rPr>
              <a:t>Восток</a:t>
            </a:r>
            <a:r>
              <a:rPr lang="en-US" sz="2800" dirty="0" smtClean="0">
                <a:solidFill>
                  <a:srgbClr val="000000"/>
                </a:solidFill>
                <a:latin typeface="Open Sans"/>
              </a:rPr>
              <a:t>»</a:t>
            </a:r>
          </a:p>
          <a:p>
            <a:pPr marL="601164" lvl="1" indent="-300582">
              <a:lnSpc>
                <a:spcPts val="3898"/>
              </a:lnSpc>
              <a:buFont typeface="Arial"/>
              <a:buChar char="•"/>
            </a:pPr>
            <a:r>
              <a:rPr lang="en-US" sz="2800" dirty="0" err="1" smtClean="0">
                <a:solidFill>
                  <a:srgbClr val="000000"/>
                </a:solidFill>
                <a:latin typeface="Open Sans"/>
              </a:rPr>
              <a:t>дополнительные</a:t>
            </a:r>
            <a:r>
              <a:rPr lang="en-US" sz="2800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Open Sans"/>
              </a:rPr>
              <a:t>фотографии</a:t>
            </a:r>
            <a:r>
              <a:rPr lang="en-US" sz="2800" dirty="0" smtClean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Open Sans"/>
              </a:rPr>
              <a:t>документы</a:t>
            </a:r>
            <a:endParaRPr lang="en-US" sz="2800" dirty="0" smtClean="0">
              <a:solidFill>
                <a:srgbClr val="000000"/>
              </a:solidFill>
              <a:latin typeface="Open Sans"/>
            </a:endParaRPr>
          </a:p>
          <a:p>
            <a:pPr marL="601164" lvl="1" indent="-300582">
              <a:lnSpc>
                <a:spcPts val="3898"/>
              </a:lnSpc>
              <a:buFont typeface="Arial"/>
              <a:buChar char="•"/>
            </a:pPr>
            <a:r>
              <a:rPr lang="en-US" sz="2800" dirty="0" err="1" smtClean="0">
                <a:solidFill>
                  <a:srgbClr val="000000"/>
                </a:solidFill>
                <a:latin typeface="Open Sans"/>
              </a:rPr>
              <a:t>видеоматериалы</a:t>
            </a:r>
            <a:endParaRPr lang="en-US" sz="2800" dirty="0" smtClean="0">
              <a:solidFill>
                <a:srgbClr val="000000"/>
              </a:solidFill>
              <a:latin typeface="Open Sans"/>
            </a:endParaRPr>
          </a:p>
          <a:p>
            <a:pPr marL="601164" lvl="1" indent="-300582">
              <a:lnSpc>
                <a:spcPts val="3898"/>
              </a:lnSpc>
              <a:buFont typeface="Arial"/>
              <a:buChar char="•"/>
            </a:pPr>
            <a:r>
              <a:rPr lang="en-US" sz="2800" dirty="0" err="1" smtClean="0">
                <a:solidFill>
                  <a:srgbClr val="000000"/>
                </a:solidFill>
                <a:latin typeface="Open Sans"/>
              </a:rPr>
              <a:t>аудиозаписи</a:t>
            </a:r>
            <a:endParaRPr lang="en-US" sz="280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08723" y="1000125"/>
            <a:ext cx="9830344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0"/>
              </a:lnSpc>
              <a:spcBef>
                <a:spcPct val="0"/>
              </a:spcBef>
            </a:pPr>
            <a:r>
              <a:rPr lang="en-US" sz="3300" spc="330" dirty="0">
                <a:solidFill>
                  <a:srgbClr val="000000"/>
                </a:solidFill>
                <a:latin typeface="Montserrat Classic"/>
              </a:rPr>
              <a:t>ГОРИЗОНТАЛЬНЫЕ И ВЕРТИКАЛЬНАЯ  ВИТРИНЫ СО ВСТРОЕННОЙ СВЕТОДИОДНОЙ ПОДСВЕТКОЙ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07523" y="2838537"/>
            <a:ext cx="7379068" cy="2163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"/>
              </a:rPr>
              <a:t>подлинные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экспонаты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учебники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и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форма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Гагарина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индукционная</a:t>
            </a:r>
            <a:endParaRPr lang="en-US" sz="2800" dirty="0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ts val="3359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"/>
              </a:rPr>
              <a:t>катушка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и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манометр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лента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почётного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гражданина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летная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форма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Ю.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Гагарина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endParaRPr lang="ru-RU" sz="2800" dirty="0" smtClean="0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ts val="3359"/>
              </a:lnSpc>
            </a:pPr>
            <a:r>
              <a:rPr lang="en-US" sz="2800" dirty="0" smtClean="0">
                <a:solidFill>
                  <a:srgbClr val="000000"/>
                </a:solidFill>
                <a:latin typeface="Open Sans"/>
              </a:rPr>
              <a:t>и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др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.)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14947" y="5935651"/>
            <a:ext cx="5958780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0"/>
              </a:lnSpc>
              <a:spcBef>
                <a:spcPct val="0"/>
              </a:spcBef>
            </a:pPr>
            <a:r>
              <a:rPr lang="en-US" sz="3300" spc="330" dirty="0">
                <a:solidFill>
                  <a:srgbClr val="000000"/>
                </a:solidFill>
                <a:latin typeface="Montserrat Classic"/>
              </a:rPr>
              <a:t>ИНТЕРАКТИВНЫЙ ЭКРАН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2023" y="0"/>
            <a:ext cx="19112047" cy="10287000"/>
            <a:chOff x="0" y="0"/>
            <a:chExt cx="25482729" cy="137160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6900711" cy="6792169"/>
            </a:xfrm>
            <a:prstGeom prst="rect">
              <a:avLst/>
            </a:prstGeom>
            <a:solidFill>
              <a:srgbClr val="6BD4CD"/>
            </a:solidFill>
          </p:spPr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13186" r="13186"/>
            <a:stretch>
              <a:fillRect/>
            </a:stretch>
          </p:blipFill>
          <p:spPr>
            <a:xfrm>
              <a:off x="17032373" y="0"/>
              <a:ext cx="8450355" cy="6792169"/>
            </a:xfrm>
            <a:prstGeom prst="rect">
              <a:avLst/>
            </a:prstGeom>
          </p:spPr>
        </p:pic>
        <p:sp>
          <p:nvSpPr>
            <p:cNvPr id="5" name="AutoShape 5"/>
            <p:cNvSpPr/>
            <p:nvPr/>
          </p:nvSpPr>
          <p:spPr>
            <a:xfrm>
              <a:off x="0" y="6923831"/>
              <a:ext cx="16900711" cy="6792169"/>
            </a:xfrm>
            <a:prstGeom prst="rect">
              <a:avLst/>
            </a:prstGeom>
            <a:solidFill>
              <a:srgbClr val="6BD4CD"/>
            </a:solidFill>
          </p:spPr>
        </p: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9628" t="42283" r="4725" b="652"/>
            <a:stretch>
              <a:fillRect/>
            </a:stretch>
          </p:blipFill>
          <p:spPr>
            <a:xfrm>
              <a:off x="17032373" y="6923831"/>
              <a:ext cx="8450355" cy="6792169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1793308" y="990600"/>
            <a:ext cx="913384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7"/>
              </a:lnSpc>
              <a:spcBef>
                <a:spcPct val="0"/>
              </a:spcBef>
            </a:pPr>
            <a:r>
              <a:rPr lang="en-US" sz="3300" spc="342" dirty="0">
                <a:solidFill>
                  <a:srgbClr val="000000"/>
                </a:solidFill>
                <a:latin typeface="Montserrat Classic"/>
              </a:rPr>
              <a:t>3D МАКЕТ РАКЕТЫ «ВОСТОК – 1</a:t>
            </a:r>
            <a:r>
              <a:rPr lang="en-US" sz="3300" spc="342" dirty="0" smtClean="0">
                <a:solidFill>
                  <a:srgbClr val="000000"/>
                </a:solidFill>
                <a:latin typeface="Montserrat Classic"/>
              </a:rPr>
              <a:t>»</a:t>
            </a:r>
            <a:endParaRPr lang="en-US" sz="3300" spc="342" dirty="0">
              <a:solidFill>
                <a:srgbClr val="000000"/>
              </a:solidFill>
              <a:latin typeface="Montserrat Classic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0960" y="1028700"/>
            <a:ext cx="1728889" cy="36572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00488" y="7160710"/>
            <a:ext cx="6201519" cy="2878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10"/>
          <p:cNvSpPr txBox="1"/>
          <p:nvPr/>
        </p:nvSpPr>
        <p:spPr>
          <a:xfrm>
            <a:off x="226474" y="7348191"/>
            <a:ext cx="4831832" cy="2966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0" lvl="1" indent="-302260">
              <a:lnSpc>
                <a:spcPts val="3919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Open Sans"/>
              </a:rPr>
              <a:t>3D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макет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места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приземления</a:t>
            </a:r>
            <a:endParaRPr lang="en-US" sz="2800" dirty="0">
              <a:solidFill>
                <a:srgbClr val="000000"/>
              </a:solidFill>
              <a:latin typeface="Open Sans"/>
            </a:endParaRPr>
          </a:p>
          <a:p>
            <a:pPr marL="604520" lvl="1" indent="-302260">
              <a:lnSpc>
                <a:spcPts val="3919"/>
              </a:lnSpc>
              <a:buFont typeface="Arial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Open Sans"/>
              </a:rPr>
              <a:t>проекция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вида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сверху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на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Волгу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Саратов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и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Энгельс</a:t>
            </a:r>
            <a:endParaRPr lang="en-US" sz="2800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4041"/>
              </a:lnSpc>
            </a:pPr>
            <a:endParaRPr lang="en-US" sz="280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20960" y="5719936"/>
            <a:ext cx="11633151" cy="1120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7"/>
              </a:lnSpc>
              <a:spcBef>
                <a:spcPct val="0"/>
              </a:spcBef>
            </a:pPr>
            <a:r>
              <a:rPr lang="en-US" sz="3300" spc="342" dirty="0">
                <a:solidFill>
                  <a:srgbClr val="000000"/>
                </a:solidFill>
                <a:latin typeface="Montserrat Classic"/>
              </a:rPr>
              <a:t>ИНТЕРАКТИВНАЯ ЗОНА ПРИЗЕМЛЕНИЯ </a:t>
            </a:r>
          </a:p>
          <a:p>
            <a:pPr algn="ctr">
              <a:lnSpc>
                <a:spcPts val="4447"/>
              </a:lnSpc>
              <a:spcBef>
                <a:spcPct val="0"/>
              </a:spcBef>
            </a:pPr>
            <a:r>
              <a:rPr lang="en-US" sz="3300" spc="342" dirty="0">
                <a:solidFill>
                  <a:srgbClr val="000000"/>
                </a:solidFill>
                <a:latin typeface="Montserrat Classic"/>
              </a:rPr>
              <a:t>Ю. ГАГАРИНА (3D MAPPING)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35235" y="2489836"/>
            <a:ext cx="7649990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dirty="0">
                <a:solidFill>
                  <a:srgbClr val="000000"/>
                </a:solidFill>
                <a:latin typeface="Open Sans"/>
              </a:rPr>
              <a:t>В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иллюминатор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будет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встроен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информационный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экран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с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видом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планеты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Земля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из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космоса</a:t>
            </a:r>
            <a:endParaRPr lang="en-US" sz="2800" dirty="0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rcRect/>
          <a:stretch>
            <a:fillRect/>
          </a:stretch>
        </p:blipFill>
        <p:spPr>
          <a:xfrm rot="-1538225">
            <a:off x="12826019" y="5869521"/>
            <a:ext cx="6555880" cy="360573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31928" y="4562069"/>
            <a:ext cx="9226452" cy="5492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200" dirty="0" err="1">
                <a:solidFill>
                  <a:srgbClr val="FFFFFF"/>
                </a:solidFill>
                <a:latin typeface="Open Sans Light"/>
              </a:rPr>
              <a:t>контент</a:t>
            </a:r>
            <a:r>
              <a:rPr lang="en-US" sz="3200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Open Sans Light"/>
              </a:rPr>
              <a:t>об</a:t>
            </a:r>
            <a:r>
              <a:rPr lang="en-US" sz="3200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Open Sans Light"/>
              </a:rPr>
              <a:t>ученых</a:t>
            </a:r>
            <a:r>
              <a:rPr lang="en-US" sz="3200" dirty="0">
                <a:solidFill>
                  <a:srgbClr val="FFFFFF"/>
                </a:solidFill>
                <a:latin typeface="Open Sans Light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Open Sans Light"/>
              </a:rPr>
              <a:t>первых</a:t>
            </a:r>
            <a:r>
              <a:rPr lang="en-US" sz="3200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Open Sans Light"/>
              </a:rPr>
              <a:t>собаках-космонавтах</a:t>
            </a:r>
            <a:r>
              <a:rPr lang="en-US" sz="3200" dirty="0">
                <a:solidFill>
                  <a:srgbClr val="FFFFFF"/>
                </a:solidFill>
                <a:latin typeface="Open Sans Light"/>
              </a:rPr>
              <a:t> (</a:t>
            </a:r>
            <a:r>
              <a:rPr lang="en-US" sz="3200" dirty="0" err="1">
                <a:solidFill>
                  <a:srgbClr val="FFFFFF"/>
                </a:solidFill>
                <a:latin typeface="Open Sans Light"/>
              </a:rPr>
              <a:t>фотографии</a:t>
            </a:r>
            <a:r>
              <a:rPr lang="en-US" sz="3200" dirty="0">
                <a:solidFill>
                  <a:srgbClr val="FFFFFF"/>
                </a:solidFill>
                <a:latin typeface="Open Sans Light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Open Sans Light"/>
              </a:rPr>
              <a:t>документы</a:t>
            </a:r>
            <a:r>
              <a:rPr lang="en-US" sz="3200" dirty="0">
                <a:solidFill>
                  <a:srgbClr val="FFFFFF"/>
                </a:solidFill>
                <a:latin typeface="Open Sans Light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Open Sans Light"/>
              </a:rPr>
              <a:t>видеозаписи</a:t>
            </a:r>
            <a:r>
              <a:rPr lang="en-US" sz="3200" dirty="0">
                <a:solidFill>
                  <a:srgbClr val="FFFFFF"/>
                </a:solidFill>
                <a:latin typeface="Open Sans Light"/>
              </a:rPr>
              <a:t>)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Open Sans Light"/>
              </a:rPr>
              <a:t>3D </a:t>
            </a:r>
            <a:r>
              <a:rPr lang="en-US" sz="3200" dirty="0" err="1">
                <a:solidFill>
                  <a:srgbClr val="FFFFFF"/>
                </a:solidFill>
                <a:latin typeface="Open Sans Light"/>
              </a:rPr>
              <a:t>программа</a:t>
            </a:r>
            <a:r>
              <a:rPr lang="en-US" sz="3200" dirty="0">
                <a:solidFill>
                  <a:srgbClr val="FFFFFF"/>
                </a:solidFill>
                <a:latin typeface="Open Sans Light"/>
              </a:rPr>
              <a:t> с </a:t>
            </a:r>
            <a:r>
              <a:rPr lang="en-US" sz="3200" dirty="0" err="1">
                <a:solidFill>
                  <a:srgbClr val="FFFFFF"/>
                </a:solidFill>
                <a:latin typeface="Open Sans Light"/>
              </a:rPr>
              <a:t>запуском</a:t>
            </a:r>
            <a:r>
              <a:rPr lang="en-US" sz="3200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Open Sans Light"/>
              </a:rPr>
              <a:t>первого</a:t>
            </a:r>
            <a:r>
              <a:rPr lang="en-US" sz="3200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Open Sans Light"/>
              </a:rPr>
              <a:t>искусственного</a:t>
            </a:r>
            <a:r>
              <a:rPr lang="en-US" sz="3200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Open Sans Light"/>
              </a:rPr>
              <a:t>спутника</a:t>
            </a:r>
            <a:r>
              <a:rPr lang="en-US" sz="3200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Open Sans Light"/>
              </a:rPr>
              <a:t>Земли</a:t>
            </a:r>
            <a:endParaRPr lang="en-US" sz="3200" dirty="0">
              <a:solidFill>
                <a:srgbClr val="FFFFFF"/>
              </a:solidFill>
              <a:latin typeface="Open Sans Light"/>
            </a:endParaRPr>
          </a:p>
          <a:p>
            <a:pPr marL="734060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200" dirty="0" err="1">
                <a:solidFill>
                  <a:srgbClr val="FFFFFF"/>
                </a:solidFill>
                <a:latin typeface="Open Sans Light"/>
              </a:rPr>
              <a:t>контент</a:t>
            </a:r>
            <a:r>
              <a:rPr lang="en-US" sz="3200" dirty="0">
                <a:solidFill>
                  <a:srgbClr val="FFFFFF"/>
                </a:solidFill>
                <a:latin typeface="Open Sans Light"/>
              </a:rPr>
              <a:t> (</a:t>
            </a:r>
            <a:r>
              <a:rPr lang="en-US" sz="3200" dirty="0" err="1">
                <a:solidFill>
                  <a:srgbClr val="FFFFFF"/>
                </a:solidFill>
                <a:latin typeface="Open Sans Light"/>
              </a:rPr>
              <a:t>фотографии</a:t>
            </a:r>
            <a:r>
              <a:rPr lang="en-US" sz="3200" dirty="0">
                <a:solidFill>
                  <a:srgbClr val="FFFFFF"/>
                </a:solidFill>
                <a:latin typeface="Open Sans Light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Open Sans Light"/>
              </a:rPr>
              <a:t>документы</a:t>
            </a:r>
            <a:r>
              <a:rPr lang="en-US" sz="3200" dirty="0">
                <a:solidFill>
                  <a:srgbClr val="FFFFFF"/>
                </a:solidFill>
                <a:latin typeface="Open Sans Light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Open Sans Light"/>
              </a:rPr>
              <a:t>видеоматериалы</a:t>
            </a:r>
            <a:r>
              <a:rPr lang="en-US" sz="3200" dirty="0">
                <a:solidFill>
                  <a:srgbClr val="FFFFFF"/>
                </a:solidFill>
                <a:latin typeface="Open Sans Light"/>
              </a:rPr>
              <a:t>) </a:t>
            </a:r>
            <a:r>
              <a:rPr lang="en-US" sz="3200" dirty="0" err="1">
                <a:solidFill>
                  <a:srgbClr val="FFFFFF"/>
                </a:solidFill>
                <a:latin typeface="Open Sans Light"/>
              </a:rPr>
              <a:t>тематического</a:t>
            </a:r>
            <a:r>
              <a:rPr lang="en-US" sz="3200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Open Sans Light"/>
              </a:rPr>
              <a:t>блока</a:t>
            </a:r>
            <a:r>
              <a:rPr lang="en-US" sz="3200" dirty="0">
                <a:solidFill>
                  <a:srgbClr val="FFFFFF"/>
                </a:solidFill>
                <a:latin typeface="Open Sans Light"/>
              </a:rPr>
              <a:t> «Г.С. </a:t>
            </a:r>
            <a:r>
              <a:rPr lang="en-US" sz="3200" dirty="0" err="1">
                <a:solidFill>
                  <a:srgbClr val="FFFFFF"/>
                </a:solidFill>
                <a:latin typeface="Open Sans Light"/>
              </a:rPr>
              <a:t>Титов</a:t>
            </a:r>
            <a:r>
              <a:rPr lang="en-US" sz="3200" dirty="0">
                <a:solidFill>
                  <a:srgbClr val="FFFFFF"/>
                </a:solidFill>
                <a:latin typeface="Open Sans Light"/>
              </a:rPr>
              <a:t>. </a:t>
            </a:r>
            <a:r>
              <a:rPr lang="en-US" sz="3200" dirty="0" err="1">
                <a:solidFill>
                  <a:srgbClr val="FFFFFF"/>
                </a:solidFill>
                <a:latin typeface="Open Sans Light"/>
              </a:rPr>
              <a:t>Балашовское</a:t>
            </a:r>
            <a:r>
              <a:rPr lang="en-US" sz="3200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Open Sans Light"/>
              </a:rPr>
              <a:t>училище</a:t>
            </a:r>
            <a:r>
              <a:rPr lang="en-US" sz="3200" dirty="0">
                <a:solidFill>
                  <a:srgbClr val="FFFFFF"/>
                </a:solidFill>
                <a:latin typeface="Open Sans Light"/>
              </a:rPr>
              <a:t> и </a:t>
            </a:r>
            <a:r>
              <a:rPr lang="en-US" sz="3200" dirty="0" err="1">
                <a:solidFill>
                  <a:srgbClr val="FFFFFF"/>
                </a:solidFill>
                <a:latin typeface="Open Sans Light"/>
              </a:rPr>
              <a:t>его</a:t>
            </a:r>
            <a:r>
              <a:rPr lang="en-US" sz="3200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Open Sans Light"/>
              </a:rPr>
              <a:t>ученики</a:t>
            </a:r>
            <a:r>
              <a:rPr lang="en-US" sz="3200" dirty="0">
                <a:solidFill>
                  <a:srgbClr val="FFFFFF"/>
                </a:solidFill>
                <a:latin typeface="Open Sans Light"/>
              </a:rPr>
              <a:t>»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060365" y="2947263"/>
            <a:ext cx="4088876" cy="4222991"/>
            <a:chOff x="0" y="0"/>
            <a:chExt cx="6350000" cy="6558280"/>
          </a:xfrm>
        </p:grpSpPr>
        <p:sp>
          <p:nvSpPr>
            <p:cNvPr id="5" name="Freeform 5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3"/>
              <a:stretch>
                <a:fillRect l="-39307" t="-14027" r="-35749" b="1142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838786" y="584130"/>
            <a:ext cx="3655448" cy="3775346"/>
            <a:chOff x="0" y="0"/>
            <a:chExt cx="6350000" cy="6558280"/>
          </a:xfrm>
        </p:grpSpPr>
        <p:sp>
          <p:nvSpPr>
            <p:cNvPr id="8" name="Freeform 8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4"/>
              <a:stretch>
                <a:fillRect l="-33717" t="1142" r="-33717" b="1142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15232E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4335232" y="3440658"/>
            <a:ext cx="3537453" cy="2158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0"/>
              </a:lnSpc>
              <a:spcBef>
                <a:spcPct val="0"/>
              </a:spcBef>
            </a:pPr>
            <a:r>
              <a:rPr lang="en-US" sz="3300" spc="330" dirty="0">
                <a:solidFill>
                  <a:srgbClr val="FFFFFF"/>
                </a:solidFill>
                <a:latin typeface="Montserrat Classic"/>
              </a:rPr>
              <a:t>ФОТОГРАФИИ С ПОДСВЕТКОЙ «ИЗНУТРИ»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78475" y="584130"/>
            <a:ext cx="9191651" cy="2045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27"/>
              </a:lnSpc>
            </a:pPr>
            <a:r>
              <a:rPr lang="en-US" sz="6772" dirty="0">
                <a:solidFill>
                  <a:srgbClr val="E2EDF1"/>
                </a:solidFill>
                <a:latin typeface="Montserrat Classic Bold"/>
              </a:rPr>
              <a:t>«</a:t>
            </a:r>
            <a:r>
              <a:rPr lang="en-US" sz="6772" dirty="0" err="1">
                <a:solidFill>
                  <a:srgbClr val="E2EDF1"/>
                </a:solidFill>
                <a:latin typeface="Montserrat Classic Bold"/>
              </a:rPr>
              <a:t>Изучение</a:t>
            </a:r>
            <a:r>
              <a:rPr lang="en-US" sz="6772" dirty="0">
                <a:solidFill>
                  <a:srgbClr val="E2EDF1"/>
                </a:solidFill>
                <a:latin typeface="Montserrat Classic Bold"/>
              </a:rPr>
              <a:t> </a:t>
            </a:r>
            <a:r>
              <a:rPr lang="en-US" sz="6772" dirty="0" err="1">
                <a:solidFill>
                  <a:srgbClr val="E2EDF1"/>
                </a:solidFill>
                <a:latin typeface="Montserrat Classic Bold"/>
              </a:rPr>
              <a:t>космоса</a:t>
            </a:r>
            <a:r>
              <a:rPr lang="en-US" sz="6772" dirty="0">
                <a:solidFill>
                  <a:srgbClr val="E2EDF1"/>
                </a:solidFill>
                <a:latin typeface="Montserrat Classic Bold"/>
              </a:rPr>
              <a:t>. </a:t>
            </a:r>
            <a:r>
              <a:rPr lang="en-US" sz="6772" dirty="0" err="1">
                <a:solidFill>
                  <a:srgbClr val="E2EDF1"/>
                </a:solidFill>
                <a:latin typeface="Montserrat Classic Bold"/>
              </a:rPr>
              <a:t>Первые</a:t>
            </a:r>
            <a:r>
              <a:rPr lang="en-US" sz="6772" dirty="0">
                <a:solidFill>
                  <a:srgbClr val="E2EDF1"/>
                </a:solidFill>
                <a:latin typeface="Montserrat Classic Bold"/>
              </a:rPr>
              <a:t> </a:t>
            </a:r>
            <a:r>
              <a:rPr lang="en-US" sz="6772" dirty="0" err="1">
                <a:solidFill>
                  <a:srgbClr val="E2EDF1"/>
                </a:solidFill>
                <a:latin typeface="Montserrat Classic Bold"/>
              </a:rPr>
              <a:t>шаги</a:t>
            </a:r>
            <a:r>
              <a:rPr lang="en-US" sz="6772" dirty="0">
                <a:solidFill>
                  <a:srgbClr val="E2EDF1"/>
                </a:solidFill>
                <a:latin typeface="Montserrat Classic Bold"/>
              </a:rPr>
              <a:t>»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750743" y="3286961"/>
            <a:ext cx="4393257" cy="1072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0"/>
              </a:lnSpc>
              <a:spcBef>
                <a:spcPct val="0"/>
              </a:spcBef>
            </a:pPr>
            <a:r>
              <a:rPr lang="en-US" sz="3300" spc="330" dirty="0">
                <a:solidFill>
                  <a:srgbClr val="FFFFFF"/>
                </a:solidFill>
                <a:latin typeface="Montserrat Classic"/>
              </a:rPr>
              <a:t>ИНТЕРАКТИВНЫЙ </a:t>
            </a:r>
          </a:p>
          <a:p>
            <a:pPr algn="ctr">
              <a:lnSpc>
                <a:spcPts val="4290"/>
              </a:lnSpc>
              <a:spcBef>
                <a:spcPct val="0"/>
              </a:spcBef>
            </a:pPr>
            <a:r>
              <a:rPr lang="en-US" sz="3300" spc="330" dirty="0">
                <a:solidFill>
                  <a:srgbClr val="FFFFFF"/>
                </a:solidFill>
                <a:latin typeface="Montserrat Classic"/>
              </a:rPr>
              <a:t>ЭКРАН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048866" y="1028700"/>
            <a:ext cx="7239134" cy="4091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27"/>
              </a:lnSpc>
            </a:pPr>
            <a:r>
              <a:rPr lang="en-US" sz="6772" dirty="0">
                <a:solidFill>
                  <a:srgbClr val="E2EDF1"/>
                </a:solidFill>
                <a:latin typeface="Montserrat Classic Bold"/>
              </a:rPr>
              <a:t>«Г.С. </a:t>
            </a:r>
            <a:r>
              <a:rPr lang="en-US" sz="6772" dirty="0" err="1">
                <a:solidFill>
                  <a:srgbClr val="E2EDF1"/>
                </a:solidFill>
                <a:latin typeface="Montserrat Classic Bold"/>
              </a:rPr>
              <a:t>Титов</a:t>
            </a:r>
            <a:r>
              <a:rPr lang="en-US" sz="6772" dirty="0">
                <a:solidFill>
                  <a:srgbClr val="E2EDF1"/>
                </a:solidFill>
                <a:latin typeface="Montserrat Classic Bold"/>
              </a:rPr>
              <a:t>. </a:t>
            </a:r>
            <a:r>
              <a:rPr lang="en-US" sz="6772" dirty="0" err="1">
                <a:solidFill>
                  <a:srgbClr val="E2EDF1"/>
                </a:solidFill>
                <a:latin typeface="Montserrat Classic Bold"/>
              </a:rPr>
              <a:t>Балашовское</a:t>
            </a:r>
            <a:r>
              <a:rPr lang="en-US" sz="6772" dirty="0">
                <a:solidFill>
                  <a:srgbClr val="E2EDF1"/>
                </a:solidFill>
                <a:latin typeface="Montserrat Classic Bold"/>
              </a:rPr>
              <a:t> </a:t>
            </a:r>
            <a:r>
              <a:rPr lang="en-US" sz="6772" dirty="0" err="1">
                <a:solidFill>
                  <a:srgbClr val="E2EDF1"/>
                </a:solidFill>
                <a:latin typeface="Montserrat Classic Bold"/>
              </a:rPr>
              <a:t>училище</a:t>
            </a:r>
            <a:r>
              <a:rPr lang="en-US" sz="6772" dirty="0">
                <a:solidFill>
                  <a:srgbClr val="E2EDF1"/>
                </a:solidFill>
                <a:latin typeface="Montserrat Classic Bold"/>
              </a:rPr>
              <a:t> и </a:t>
            </a:r>
            <a:r>
              <a:rPr lang="en-US" sz="6772" dirty="0" err="1">
                <a:solidFill>
                  <a:srgbClr val="E2EDF1"/>
                </a:solidFill>
                <a:latin typeface="Montserrat Classic Bold"/>
              </a:rPr>
              <a:t>его</a:t>
            </a:r>
            <a:r>
              <a:rPr lang="en-US" sz="6772" dirty="0">
                <a:solidFill>
                  <a:srgbClr val="E2EDF1"/>
                </a:solidFill>
                <a:latin typeface="Montserrat Classic Bold"/>
              </a:rPr>
              <a:t> </a:t>
            </a:r>
            <a:r>
              <a:rPr lang="en-US" sz="6772" dirty="0" err="1">
                <a:solidFill>
                  <a:srgbClr val="E2EDF1"/>
                </a:solidFill>
                <a:latin typeface="Montserrat Classic Bold"/>
              </a:rPr>
              <a:t>ученики</a:t>
            </a:r>
            <a:r>
              <a:rPr lang="en-US" sz="6772" dirty="0">
                <a:solidFill>
                  <a:srgbClr val="E2EDF1"/>
                </a:solidFill>
                <a:latin typeface="Montserrat Classic Bold"/>
              </a:rPr>
              <a:t>»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77665" y="619633"/>
            <a:ext cx="7041524" cy="9001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" name="Group 4"/>
          <p:cNvGrpSpPr/>
          <p:nvPr/>
        </p:nvGrpSpPr>
        <p:grpSpPr>
          <a:xfrm>
            <a:off x="-1769820" y="7032482"/>
            <a:ext cx="20362620" cy="3483118"/>
            <a:chOff x="0" y="0"/>
            <a:chExt cx="27150160" cy="464415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418609" y="530995"/>
              <a:ext cx="6731378" cy="27262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8042476" cy="3257203"/>
            </a:xfrm>
            <a:prstGeom prst="rect">
              <a:avLst/>
            </a:prstGeom>
          </p:spPr>
        </p:pic>
        <p:sp>
          <p:nvSpPr>
            <p:cNvPr id="7" name="AutoShape 7"/>
            <p:cNvSpPr/>
            <p:nvPr/>
          </p:nvSpPr>
          <p:spPr>
            <a:xfrm>
              <a:off x="2029560" y="2967757"/>
              <a:ext cx="25120600" cy="1676400"/>
            </a:xfrm>
            <a:prstGeom prst="rect">
              <a:avLst/>
            </a:prstGeom>
            <a:solidFill>
              <a:srgbClr val="6BD4CD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1048866" y="5724748"/>
            <a:ext cx="6828713" cy="156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400" spc="240" dirty="0">
                <a:solidFill>
                  <a:srgbClr val="E2EDF1"/>
                </a:solidFill>
                <a:latin typeface="Montserrat Classic"/>
              </a:rPr>
              <a:t>ГОРИЗОНТАЛЬНЫЕ ВИТРИНЫ СО ВСТРОЕННОЙ СВЕТОДИОДНОЙ ПОДСВЕТКОЙ ДЛЯ ПОДЛИННЫХ ЭКСПОНАТОВ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6794500"/>
            </a:xfrm>
            <a:prstGeom prst="rect">
              <a:avLst/>
            </a:prstGeom>
            <a:solidFill>
              <a:srgbClr val="04345C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0" y="6921500"/>
              <a:ext cx="12128500" cy="6794500"/>
            </a:xfrm>
            <a:prstGeom prst="rect">
              <a:avLst/>
            </a:prstGeom>
            <a:solidFill>
              <a:srgbClr val="5DC9CC"/>
            </a:solidFill>
          </p:spPr>
        </p:sp>
        <p:sp>
          <p:nvSpPr>
            <p:cNvPr id="5" name="AutoShape 5"/>
            <p:cNvSpPr/>
            <p:nvPr/>
          </p:nvSpPr>
          <p:spPr>
            <a:xfrm>
              <a:off x="12255500" y="6921500"/>
              <a:ext cx="12128500" cy="6794500"/>
            </a:xfrm>
            <a:prstGeom prst="rect">
              <a:avLst/>
            </a:prstGeom>
            <a:solidFill>
              <a:srgbClr val="5DC9CC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07834" y="454455"/>
            <a:ext cx="3965171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422677">
            <a:off x="15796787" y="814798"/>
            <a:ext cx="2428428" cy="241959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280690" y="6834552"/>
            <a:ext cx="4216735" cy="316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260274" y="5915189"/>
            <a:ext cx="4140737" cy="4140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10"/>
          <p:cNvSpPr txBox="1"/>
          <p:nvPr/>
        </p:nvSpPr>
        <p:spPr>
          <a:xfrm>
            <a:off x="1445918" y="387780"/>
            <a:ext cx="7347655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7000" dirty="0">
                <a:solidFill>
                  <a:srgbClr val="E2EDF1"/>
                </a:solidFill>
                <a:latin typeface="Montserrat Classic Bold"/>
              </a:rPr>
              <a:t>«</a:t>
            </a:r>
            <a:r>
              <a:rPr lang="en-US" sz="7000" dirty="0" err="1">
                <a:solidFill>
                  <a:srgbClr val="E2EDF1"/>
                </a:solidFill>
                <a:latin typeface="Montserrat Classic Bold"/>
              </a:rPr>
              <a:t>Современный</a:t>
            </a:r>
            <a:r>
              <a:rPr lang="en-US" sz="7000" dirty="0">
                <a:solidFill>
                  <a:srgbClr val="E2EDF1"/>
                </a:solidFill>
                <a:latin typeface="Montserrat Classic Bold"/>
              </a:rPr>
              <a:t> </a:t>
            </a:r>
            <a:r>
              <a:rPr lang="en-US" sz="7000" dirty="0" err="1">
                <a:solidFill>
                  <a:srgbClr val="E2EDF1"/>
                </a:solidFill>
                <a:latin typeface="Montserrat Classic Bold"/>
              </a:rPr>
              <a:t>космос</a:t>
            </a:r>
            <a:r>
              <a:rPr lang="en-US" sz="7000" dirty="0">
                <a:solidFill>
                  <a:srgbClr val="E2EDF1"/>
                </a:solidFill>
                <a:latin typeface="Montserrat Classic Bold"/>
              </a:rPr>
              <a:t>»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3848" y="5474182"/>
            <a:ext cx="7347658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90"/>
              </a:lnSpc>
            </a:pPr>
            <a:r>
              <a:rPr lang="en-US" sz="3300" spc="330" dirty="0">
                <a:solidFill>
                  <a:srgbClr val="04345C"/>
                </a:solidFill>
                <a:latin typeface="Montserrat Classic"/>
              </a:rPr>
              <a:t>ИНТЕРАКТИВНЫЙ ЭКРАН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07834" y="5474182"/>
            <a:ext cx="7347658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90"/>
              </a:lnSpc>
            </a:pPr>
            <a:r>
              <a:rPr lang="en-US" sz="3300" spc="330" dirty="0">
                <a:solidFill>
                  <a:srgbClr val="04345C"/>
                </a:solidFill>
                <a:latin typeface="Montserrat Classic"/>
              </a:rPr>
              <a:t>ВЕРТИКАЛЬНЫЕ ВИТРИНЫ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1527" y="6186583"/>
            <a:ext cx="5025520" cy="3184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6"/>
              </a:lnSpc>
              <a:spcBef>
                <a:spcPct val="0"/>
              </a:spcBef>
            </a:pPr>
            <a:r>
              <a:rPr lang="en-US" sz="2400" spc="275" dirty="0">
                <a:solidFill>
                  <a:srgbClr val="FFFFFF"/>
                </a:solidFill>
                <a:latin typeface="Montserrat Classic"/>
              </a:rPr>
              <a:t>КОНТЕНТ О ПЛАНЕТАХ СОЛНЕЧНОЙ СИСТЕМЫ (ФОТОГРАФИИ, ВИДЕОСЮЖЕТЫ ИЗ КОСМОСА, ОНЛАЙН ТРАНСЛЯЦИЯ С КАМЕРЫ МКС)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578620" y="6186583"/>
            <a:ext cx="8202003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6"/>
              </a:lnSpc>
              <a:spcBef>
                <a:spcPct val="0"/>
              </a:spcBef>
            </a:pPr>
            <a:r>
              <a:rPr lang="en-US" sz="2400" spc="275" dirty="0">
                <a:solidFill>
                  <a:srgbClr val="FFFFFF"/>
                </a:solidFill>
                <a:latin typeface="Montserrat Classic"/>
              </a:rPr>
              <a:t>«КОСМИЧЕСКАЯ» ОДЕЖДА, </a:t>
            </a:r>
            <a:endParaRPr lang="ru-RU" sz="2400" spc="275" dirty="0" smtClean="0">
              <a:solidFill>
                <a:srgbClr val="FFFFFF"/>
              </a:solidFill>
              <a:latin typeface="Montserrat Classic"/>
            </a:endParaRPr>
          </a:p>
          <a:p>
            <a:pPr>
              <a:lnSpc>
                <a:spcPts val="3576"/>
              </a:lnSpc>
              <a:spcBef>
                <a:spcPct val="0"/>
              </a:spcBef>
            </a:pPr>
            <a:r>
              <a:rPr lang="en-US" sz="2400" spc="275" dirty="0" smtClean="0">
                <a:solidFill>
                  <a:srgbClr val="FFFFFF"/>
                </a:solidFill>
                <a:latin typeface="Montserrat Classic"/>
              </a:rPr>
              <a:t>«</a:t>
            </a:r>
            <a:r>
              <a:rPr lang="en-US" sz="2400" spc="275" dirty="0">
                <a:solidFill>
                  <a:srgbClr val="FFFFFF"/>
                </a:solidFill>
                <a:latin typeface="Montserrat Classic"/>
              </a:rPr>
              <a:t>КОСМИЧЕСКИЕ»</a:t>
            </a:r>
          </a:p>
          <a:p>
            <a:pPr>
              <a:lnSpc>
                <a:spcPts val="3576"/>
              </a:lnSpc>
              <a:spcBef>
                <a:spcPct val="0"/>
              </a:spcBef>
            </a:pPr>
            <a:r>
              <a:rPr lang="en-US" sz="2400" spc="275" dirty="0" smtClean="0">
                <a:solidFill>
                  <a:srgbClr val="FFFFFF"/>
                </a:solidFill>
                <a:latin typeface="Montserrat Classic"/>
              </a:rPr>
              <a:t>ИНСТРУМЕНТЫ</a:t>
            </a:r>
            <a:r>
              <a:rPr lang="en-US" sz="2400" spc="275" dirty="0">
                <a:solidFill>
                  <a:srgbClr val="FFFFFF"/>
                </a:solidFill>
                <a:latin typeface="Montserrat Classic"/>
              </a:rPr>
              <a:t>, </a:t>
            </a:r>
          </a:p>
          <a:p>
            <a:pPr>
              <a:lnSpc>
                <a:spcPts val="3576"/>
              </a:lnSpc>
              <a:spcBef>
                <a:spcPct val="0"/>
              </a:spcBef>
            </a:pPr>
            <a:r>
              <a:rPr lang="en-US" sz="2400" spc="275" dirty="0">
                <a:solidFill>
                  <a:srgbClr val="FFFFFF"/>
                </a:solidFill>
                <a:latin typeface="Montserrat Classic"/>
              </a:rPr>
              <a:t>ЕДА И Т.Д.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00050" y="-266700"/>
            <a:ext cx="8610600" cy="10858500"/>
          </a:xfrm>
          <a:prstGeom prst="rect">
            <a:avLst/>
          </a:prstGeom>
          <a:solidFill>
            <a:srgbClr val="E2EDF1"/>
          </a:solidFill>
        </p:spPr>
      </p:sp>
      <p:grpSp>
        <p:nvGrpSpPr>
          <p:cNvPr id="3" name="Group 3"/>
          <p:cNvGrpSpPr/>
          <p:nvPr/>
        </p:nvGrpSpPr>
        <p:grpSpPr>
          <a:xfrm>
            <a:off x="8876138" y="519909"/>
            <a:ext cx="8033458" cy="4046977"/>
            <a:chOff x="0" y="0"/>
            <a:chExt cx="10711277" cy="5395970"/>
          </a:xfrm>
        </p:grpSpPr>
        <p:sp>
          <p:nvSpPr>
            <p:cNvPr id="4" name="TextBox 4"/>
            <p:cNvSpPr txBox="1"/>
            <p:nvPr/>
          </p:nvSpPr>
          <p:spPr>
            <a:xfrm>
              <a:off x="0" y="-28575"/>
              <a:ext cx="10711277" cy="696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90"/>
                </a:lnSpc>
              </a:pPr>
              <a:r>
                <a:rPr lang="en-US" sz="3300" spc="330" dirty="0">
                  <a:solidFill>
                    <a:srgbClr val="6BD4CD"/>
                  </a:solidFill>
                  <a:latin typeface="Montserrat Classic"/>
                </a:rPr>
                <a:t>ЛАЗЕРНЫЙ ПРОЕКТОР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75535"/>
              <a:ext cx="10711277" cy="2228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 dirty="0" err="1">
                  <a:solidFill>
                    <a:srgbClr val="E2EDF1"/>
                  </a:solidFill>
                  <a:latin typeface="Montserrat Classic"/>
                </a:rPr>
                <a:t>проецирования</a:t>
              </a:r>
              <a:r>
                <a:rPr lang="en-US" sz="3000" spc="30" dirty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en-US" sz="3000" spc="30" dirty="0" err="1">
                  <a:solidFill>
                    <a:srgbClr val="E2EDF1"/>
                  </a:solidFill>
                  <a:latin typeface="Montserrat Classic"/>
                </a:rPr>
                <a:t>фотографии</a:t>
              </a:r>
              <a:r>
                <a:rPr lang="en-US" sz="3000" spc="30" dirty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en-US" sz="3000" spc="30" dirty="0" err="1">
                  <a:solidFill>
                    <a:srgbClr val="E2EDF1"/>
                  </a:solidFill>
                  <a:latin typeface="Montserrat Classic"/>
                </a:rPr>
                <a:t>Саратова</a:t>
              </a:r>
              <a:r>
                <a:rPr lang="en-US" sz="3000" spc="30" dirty="0">
                  <a:solidFill>
                    <a:srgbClr val="E2EDF1"/>
                  </a:solidFill>
                  <a:latin typeface="Montserrat Classic"/>
                </a:rPr>
                <a:t>, </a:t>
              </a:r>
              <a:r>
                <a:rPr lang="en-US" sz="3000" spc="30" dirty="0" err="1">
                  <a:solidFill>
                    <a:srgbClr val="E2EDF1"/>
                  </a:solidFill>
                  <a:latin typeface="Montserrat Classic"/>
                </a:rPr>
                <a:t>сделанной</a:t>
              </a:r>
              <a:r>
                <a:rPr lang="en-US" sz="3000" spc="30" dirty="0">
                  <a:solidFill>
                    <a:srgbClr val="E2EDF1"/>
                  </a:solidFill>
                  <a:latin typeface="Montserrat Classic"/>
                </a:rPr>
                <a:t> с МКС и </a:t>
              </a:r>
              <a:r>
                <a:rPr lang="en-US" sz="3000" spc="30" dirty="0" err="1">
                  <a:solidFill>
                    <a:srgbClr val="E2EDF1"/>
                  </a:solidFill>
                  <a:latin typeface="Montserrat Classic"/>
                </a:rPr>
                <a:t>инсталляции</a:t>
              </a:r>
              <a:r>
                <a:rPr lang="en-US" sz="3000" spc="30" dirty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en-US" sz="3000" spc="30" dirty="0" err="1">
                  <a:solidFill>
                    <a:srgbClr val="E2EDF1"/>
                  </a:solidFill>
                  <a:latin typeface="Montserrat Classic"/>
                </a:rPr>
                <a:t>на</a:t>
              </a:r>
              <a:endParaRPr lang="en-US" sz="3000" spc="30" dirty="0">
                <a:solidFill>
                  <a:srgbClr val="E2EDF1"/>
                </a:solidFill>
                <a:latin typeface="Montserrat Classic"/>
              </a:endParaRPr>
            </a:p>
            <a:p>
              <a:pPr>
                <a:lnSpc>
                  <a:spcPts val="4500"/>
                </a:lnSpc>
              </a:pPr>
              <a:r>
                <a:rPr lang="en-US" sz="3000" spc="30" dirty="0" err="1">
                  <a:solidFill>
                    <a:srgbClr val="E2EDF1"/>
                  </a:solidFill>
                  <a:latin typeface="Montserrat Classic"/>
                </a:rPr>
                <a:t>макет</a:t>
              </a:r>
              <a:r>
                <a:rPr lang="en-US" sz="3000" spc="30" dirty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en-US" sz="3000" spc="30" dirty="0" err="1">
                  <a:solidFill>
                    <a:srgbClr val="E2EDF1"/>
                  </a:solidFill>
                  <a:latin typeface="Montserrat Classic"/>
                </a:rPr>
                <a:t>планет</a:t>
              </a:r>
              <a:r>
                <a:rPr lang="en-US" sz="3000" spc="30" dirty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en-US" sz="3000" spc="30" dirty="0" err="1">
                  <a:solidFill>
                    <a:srgbClr val="E2EDF1"/>
                  </a:solidFill>
                  <a:latin typeface="Montserrat Classic"/>
                </a:rPr>
                <a:t>солнечной</a:t>
              </a:r>
              <a:r>
                <a:rPr lang="en-US" sz="3000" spc="30" dirty="0">
                  <a:solidFill>
                    <a:srgbClr val="E2EDF1"/>
                  </a:solidFill>
                  <a:latin typeface="Montserrat Classic"/>
                </a:rPr>
                <a:t> </a:t>
              </a:r>
              <a:r>
                <a:rPr lang="en-US" sz="3000" spc="30" dirty="0" err="1">
                  <a:solidFill>
                    <a:srgbClr val="E2EDF1"/>
                  </a:solidFill>
                  <a:latin typeface="Montserrat Classic"/>
                </a:rPr>
                <a:t>системы</a:t>
              </a:r>
              <a:endParaRPr lang="en-US" sz="3000" spc="30" dirty="0">
                <a:solidFill>
                  <a:srgbClr val="E2EDF1"/>
                </a:solidFill>
                <a:latin typeface="Montserrat Classic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787010"/>
              <a:ext cx="10711277" cy="696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90"/>
                </a:lnSpc>
              </a:pPr>
              <a:r>
                <a:rPr lang="en-US" sz="3300" spc="330" dirty="0">
                  <a:solidFill>
                    <a:srgbClr val="6BD4CD"/>
                  </a:solidFill>
                  <a:latin typeface="Montserrat Classic"/>
                </a:rPr>
                <a:t>3D МАКЕТ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691120"/>
              <a:ext cx="10711277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 dirty="0" err="1">
                  <a:solidFill>
                    <a:srgbClr val="E2EDF1"/>
                  </a:solidFill>
                  <a:latin typeface="Montserrat Classic"/>
                </a:rPr>
                <a:t>для</a:t>
              </a:r>
              <a:r>
                <a:rPr lang="en-US" sz="3000" spc="30" dirty="0">
                  <a:solidFill>
                    <a:srgbClr val="E2EDF1"/>
                  </a:solidFill>
                  <a:latin typeface="Montserrat Classic"/>
                </a:rPr>
                <a:t> 3D mapping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3400" y="471952"/>
            <a:ext cx="7055495" cy="4690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82745" y="3165768"/>
            <a:ext cx="3826850" cy="6794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10"/>
          <p:cNvSpPr txBox="1"/>
          <p:nvPr/>
        </p:nvSpPr>
        <p:spPr>
          <a:xfrm>
            <a:off x="533400" y="6157339"/>
            <a:ext cx="7200900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>
                <a:solidFill>
                  <a:srgbClr val="04345C"/>
                </a:solidFill>
                <a:latin typeface="Montserrat Classic Bold"/>
              </a:rPr>
              <a:t>«Современный космос»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2"/>
          <p:cNvSpPr txBox="1"/>
          <p:nvPr/>
        </p:nvSpPr>
        <p:spPr>
          <a:xfrm>
            <a:off x="1295400" y="757287"/>
            <a:ext cx="1569068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200" spc="89" dirty="0">
                <a:solidFill>
                  <a:srgbClr val="6BD4CD"/>
                </a:solidFill>
                <a:latin typeface="Montserrat Classic Bold"/>
              </a:rPr>
              <a:t>«Цифровые технологии в музеях России» – исследование </a:t>
            </a:r>
            <a:r>
              <a:rPr lang="ru-RU" sz="3200" spc="89" dirty="0" smtClean="0">
                <a:solidFill>
                  <a:srgbClr val="6BD4CD"/>
                </a:solidFill>
                <a:latin typeface="Montserrat Classic Bold"/>
              </a:rPr>
              <a:t>опроса </a:t>
            </a:r>
            <a:r>
              <a:rPr lang="ru-RU" sz="3200" spc="89" dirty="0">
                <a:solidFill>
                  <a:srgbClr val="6BD4CD"/>
                </a:solidFill>
                <a:latin typeface="Montserrat Classic Bold"/>
              </a:rPr>
              <a:t>руководителей ИТ музеев Москвы и Московской области, Санкт-Петербурга и Ленинградской области, выборка 65 </a:t>
            </a:r>
            <a:r>
              <a:rPr lang="ru-RU" sz="3200" spc="89" dirty="0" smtClean="0">
                <a:solidFill>
                  <a:srgbClr val="6BD4CD"/>
                </a:solidFill>
                <a:latin typeface="Montserrat Classic Bold"/>
              </a:rPr>
              <a:t>музеев</a:t>
            </a:r>
            <a:endParaRPr lang="ru-RU" sz="3200" spc="89" dirty="0">
              <a:solidFill>
                <a:srgbClr val="6BD4CD"/>
              </a:solidFill>
              <a:latin typeface="Montserrat Classic Bold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336834790"/>
              </p:ext>
            </p:extLst>
          </p:nvPr>
        </p:nvGraphicFramePr>
        <p:xfrm>
          <a:off x="609600" y="2705100"/>
          <a:ext cx="15773400" cy="731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4596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28700"/>
            <a:ext cx="4457700" cy="8229600"/>
          </a:xfrm>
          <a:prstGeom prst="rect">
            <a:avLst/>
          </a:prstGeom>
          <a:solidFill>
            <a:srgbClr val="E2EDF1"/>
          </a:solidFill>
        </p:spPr>
      </p:sp>
      <p:sp>
        <p:nvSpPr>
          <p:cNvPr id="3" name="AutoShape 3"/>
          <p:cNvSpPr/>
          <p:nvPr/>
        </p:nvSpPr>
        <p:spPr>
          <a:xfrm>
            <a:off x="6216348" y="515471"/>
            <a:ext cx="4718352" cy="8742829"/>
          </a:xfrm>
          <a:prstGeom prst="rect">
            <a:avLst/>
          </a:prstGeom>
          <a:solidFill>
            <a:srgbClr val="E2EDF1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r="9771"/>
          <a:stretch>
            <a:fillRect/>
          </a:stretch>
        </p:blipFill>
        <p:spPr>
          <a:xfrm>
            <a:off x="708249" y="515471"/>
            <a:ext cx="5509608" cy="8824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80208" y="6877194"/>
            <a:ext cx="4190631" cy="2247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283948" y="1312166"/>
            <a:ext cx="5132338" cy="38492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7"/>
          <p:cNvSpPr txBox="1"/>
          <p:nvPr/>
        </p:nvSpPr>
        <p:spPr>
          <a:xfrm>
            <a:off x="6543960" y="757176"/>
            <a:ext cx="4063128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300" spc="320" dirty="0">
                <a:solidFill>
                  <a:srgbClr val="04345C"/>
                </a:solidFill>
                <a:latin typeface="Montserrat Classic"/>
              </a:rPr>
              <a:t>ОЧКИ ВИРТУАЛЬНОЙ РЕАЛЬНОСТИ OCULUS RIFT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43960" y="3020938"/>
            <a:ext cx="4063128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800" spc="28" dirty="0" err="1" smtClean="0">
                <a:solidFill>
                  <a:srgbClr val="04345C"/>
                </a:solidFill>
                <a:latin typeface="Montserrat Classic"/>
              </a:rPr>
              <a:t>Специальная</a:t>
            </a:r>
            <a:r>
              <a:rPr lang="en-US" sz="2800" spc="28" dirty="0" smtClean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28" dirty="0" err="1" smtClean="0">
                <a:solidFill>
                  <a:srgbClr val="04345C"/>
                </a:solidFill>
                <a:latin typeface="Montserrat Classic"/>
              </a:rPr>
              <a:t>программа</a:t>
            </a:r>
            <a:r>
              <a:rPr lang="en-US" sz="2800" spc="28" dirty="0" smtClean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28" dirty="0" err="1" smtClean="0">
                <a:solidFill>
                  <a:srgbClr val="04345C"/>
                </a:solidFill>
                <a:latin typeface="Montserrat Classic"/>
              </a:rPr>
              <a:t>на</a:t>
            </a:r>
            <a:r>
              <a:rPr lang="en-US" sz="2800" spc="28" dirty="0" smtClean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28" dirty="0" err="1" smtClean="0">
                <a:solidFill>
                  <a:srgbClr val="04345C"/>
                </a:solidFill>
                <a:latin typeface="Montserrat Classic"/>
              </a:rPr>
              <a:t>основе</a:t>
            </a:r>
            <a:r>
              <a:rPr lang="en-US" sz="2800" spc="28" dirty="0" smtClean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28" dirty="0" err="1" smtClean="0">
                <a:solidFill>
                  <a:srgbClr val="04345C"/>
                </a:solidFill>
                <a:latin typeface="Montserrat Classic"/>
              </a:rPr>
              <a:t>технологии</a:t>
            </a:r>
            <a:r>
              <a:rPr lang="en-US" sz="2800" spc="28" dirty="0" smtClean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28" dirty="0" err="1" smtClean="0">
                <a:solidFill>
                  <a:srgbClr val="04345C"/>
                </a:solidFill>
                <a:latin typeface="Montserrat Classic"/>
              </a:rPr>
              <a:t>kinect</a:t>
            </a:r>
            <a:r>
              <a:rPr lang="en-US" sz="2800" spc="28" dirty="0" smtClean="0">
                <a:solidFill>
                  <a:srgbClr val="04345C"/>
                </a:solidFill>
                <a:latin typeface="Montserrat Classic"/>
              </a:rPr>
              <a:t> (</a:t>
            </a:r>
            <a:r>
              <a:rPr lang="en-US" sz="2800" spc="28" dirty="0" err="1" smtClean="0">
                <a:solidFill>
                  <a:srgbClr val="04345C"/>
                </a:solidFill>
                <a:latin typeface="Montserrat Classic"/>
              </a:rPr>
              <a:t>выход</a:t>
            </a:r>
            <a:r>
              <a:rPr lang="en-US" sz="2800" spc="28" dirty="0" smtClean="0">
                <a:solidFill>
                  <a:srgbClr val="04345C"/>
                </a:solidFill>
                <a:latin typeface="Montserrat Classic"/>
              </a:rPr>
              <a:t> в</a:t>
            </a:r>
          </a:p>
          <a:p>
            <a:pPr>
              <a:lnSpc>
                <a:spcPts val="4200"/>
              </a:lnSpc>
            </a:pPr>
            <a:r>
              <a:rPr lang="ru-RU" sz="2800" spc="28" dirty="0" smtClean="0">
                <a:solidFill>
                  <a:srgbClr val="04345C"/>
                </a:solidFill>
                <a:latin typeface="Montserrat Classic"/>
              </a:rPr>
              <a:t>скафандре </a:t>
            </a:r>
            <a:r>
              <a:rPr lang="en-US" sz="2800" spc="28" dirty="0" smtClean="0">
                <a:solidFill>
                  <a:srgbClr val="04345C"/>
                </a:solidFill>
                <a:latin typeface="Montserrat Classic"/>
              </a:rPr>
              <a:t>в </a:t>
            </a:r>
            <a:r>
              <a:rPr lang="en-US" sz="2800" spc="28" dirty="0" err="1" smtClean="0">
                <a:solidFill>
                  <a:srgbClr val="04345C"/>
                </a:solidFill>
                <a:latin typeface="Montserrat Classic"/>
              </a:rPr>
              <a:t>космическое</a:t>
            </a:r>
            <a:r>
              <a:rPr lang="en-US" sz="2800" spc="28" dirty="0" smtClean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28" dirty="0" err="1" smtClean="0">
                <a:solidFill>
                  <a:srgbClr val="04345C"/>
                </a:solidFill>
                <a:latin typeface="Montserrat Classic"/>
              </a:rPr>
              <a:t>пространство</a:t>
            </a:r>
            <a:r>
              <a:rPr lang="en-US" sz="2800" spc="28" dirty="0" smtClean="0">
                <a:solidFill>
                  <a:srgbClr val="04345C"/>
                </a:solidFill>
                <a:latin typeface="Montserrat Classic"/>
              </a:rPr>
              <a:t>)</a:t>
            </a:r>
            <a:endParaRPr lang="en-US" sz="2800" spc="28" dirty="0">
              <a:solidFill>
                <a:srgbClr val="04345C"/>
              </a:solidFill>
              <a:latin typeface="Montserrat Classic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578343" y="5497051"/>
            <a:ext cx="2190236" cy="3842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10"/>
          <p:cNvSpPr txBox="1"/>
          <p:nvPr/>
        </p:nvSpPr>
        <p:spPr>
          <a:xfrm>
            <a:off x="1137839" y="1283591"/>
            <a:ext cx="5029275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89"/>
              </a:lnSpc>
            </a:pPr>
            <a:r>
              <a:rPr lang="en-US" sz="3299" spc="329" dirty="0">
                <a:solidFill>
                  <a:srgbClr val="F3DF05"/>
                </a:solidFill>
                <a:latin typeface="Montserrat Classic"/>
              </a:rPr>
              <a:t>АСТРОПЛАНЕТАРИЙ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283948" y="506669"/>
            <a:ext cx="5132338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0"/>
              </a:lnSpc>
              <a:spcBef>
                <a:spcPct val="0"/>
              </a:spcBef>
            </a:pPr>
            <a:r>
              <a:rPr lang="en-US" sz="3300" spc="330" dirty="0">
                <a:solidFill>
                  <a:srgbClr val="ECBA2C"/>
                </a:solidFill>
                <a:latin typeface="Montserrat Classic Bold"/>
              </a:rPr>
              <a:t>ЭЛЕКТРОННЫЕ ВЕСЫ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515406" y="5706658"/>
            <a:ext cx="4058014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3300" spc="280" dirty="0">
                <a:solidFill>
                  <a:srgbClr val="ECBA2C"/>
                </a:solidFill>
                <a:latin typeface="Montserrat Classic Bold"/>
              </a:rPr>
              <a:t>АУДИОКОЛОНКИ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515406" y="6278235"/>
            <a:ext cx="3791804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10"/>
              </a:lnSpc>
              <a:spcBef>
                <a:spcPct val="0"/>
              </a:spcBef>
            </a:pPr>
            <a:r>
              <a:rPr lang="en-US" sz="2800" spc="270" dirty="0" err="1" smtClean="0">
                <a:solidFill>
                  <a:srgbClr val="FFFFFF"/>
                </a:solidFill>
                <a:latin typeface="Montserrat Classic"/>
              </a:rPr>
              <a:t>Звуковое</a:t>
            </a:r>
            <a:r>
              <a:rPr lang="en-US" sz="2800" spc="270" dirty="0" smtClean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800" spc="270" dirty="0" err="1" smtClean="0">
                <a:solidFill>
                  <a:srgbClr val="FFFFFF"/>
                </a:solidFill>
                <a:latin typeface="Montserrat Classic"/>
              </a:rPr>
              <a:t>сопровождение</a:t>
            </a:r>
            <a:r>
              <a:rPr lang="en-US" sz="2800" spc="270" dirty="0" smtClean="0">
                <a:solidFill>
                  <a:srgbClr val="FFFFFF"/>
                </a:solidFill>
                <a:latin typeface="Montserrat Classic"/>
              </a:rPr>
              <a:t>: «</a:t>
            </a:r>
            <a:r>
              <a:rPr lang="en-US" sz="2800" spc="270" dirty="0" err="1" smtClean="0">
                <a:solidFill>
                  <a:srgbClr val="FFFFFF"/>
                </a:solidFill>
                <a:latin typeface="Montserrat Classic"/>
              </a:rPr>
              <a:t>звуки</a:t>
            </a:r>
            <a:r>
              <a:rPr lang="en-US" sz="2800" spc="270" dirty="0" smtClean="0">
                <a:solidFill>
                  <a:srgbClr val="FFFFFF"/>
                </a:solidFill>
                <a:latin typeface="Montserrat Classic"/>
              </a:rPr>
              <a:t>» </a:t>
            </a:r>
            <a:r>
              <a:rPr lang="en-US" sz="2800" spc="270" dirty="0" err="1" smtClean="0">
                <a:solidFill>
                  <a:srgbClr val="FFFFFF"/>
                </a:solidFill>
                <a:latin typeface="Montserrat Classic"/>
              </a:rPr>
              <a:t>космоса</a:t>
            </a:r>
            <a:r>
              <a:rPr lang="en-US" sz="2800" spc="270" dirty="0" smtClean="0">
                <a:solidFill>
                  <a:srgbClr val="FFFFFF"/>
                </a:solidFill>
                <a:latin typeface="Montserrat Classic"/>
              </a:rPr>
              <a:t>, </a:t>
            </a:r>
            <a:r>
              <a:rPr lang="en-US" sz="2800" spc="270" dirty="0" err="1" smtClean="0">
                <a:solidFill>
                  <a:srgbClr val="FFFFFF"/>
                </a:solidFill>
                <a:latin typeface="Montserrat Classic"/>
              </a:rPr>
              <a:t>запуск</a:t>
            </a:r>
            <a:r>
              <a:rPr lang="en-US" sz="2800" spc="270" dirty="0" smtClean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800" spc="270" dirty="0" err="1" smtClean="0">
                <a:solidFill>
                  <a:srgbClr val="FFFFFF"/>
                </a:solidFill>
                <a:latin typeface="Montserrat Classic"/>
              </a:rPr>
              <a:t>ракеты</a:t>
            </a:r>
            <a:r>
              <a:rPr lang="en-US" sz="2800" spc="270" dirty="0" smtClean="0">
                <a:solidFill>
                  <a:srgbClr val="FFFFFF"/>
                </a:solidFill>
                <a:latin typeface="Montserrat Classic"/>
              </a:rPr>
              <a:t>, </a:t>
            </a:r>
            <a:r>
              <a:rPr lang="en-US" sz="2800" spc="270" dirty="0" err="1" smtClean="0">
                <a:solidFill>
                  <a:srgbClr val="FFFFFF"/>
                </a:solidFill>
                <a:latin typeface="Montserrat Classic"/>
              </a:rPr>
              <a:t>шум</a:t>
            </a:r>
            <a:r>
              <a:rPr lang="en-US" sz="2800" spc="270" dirty="0" smtClean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800" spc="270" dirty="0" err="1" smtClean="0">
                <a:solidFill>
                  <a:srgbClr val="FFFFFF"/>
                </a:solidFill>
                <a:latin typeface="Montserrat Classic"/>
              </a:rPr>
              <a:t>мотора</a:t>
            </a:r>
            <a:r>
              <a:rPr lang="en-US" sz="2800" spc="270" dirty="0" smtClean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800" spc="270" dirty="0" err="1" smtClean="0">
                <a:solidFill>
                  <a:srgbClr val="FFFFFF"/>
                </a:solidFill>
                <a:latin typeface="Montserrat Classic"/>
              </a:rPr>
              <a:t>самолета</a:t>
            </a:r>
            <a:r>
              <a:rPr lang="en-US" sz="2800" spc="270" dirty="0" smtClean="0">
                <a:solidFill>
                  <a:srgbClr val="FFFFFF"/>
                </a:solidFill>
                <a:latin typeface="Montserrat Classic"/>
              </a:rPr>
              <a:t> и </a:t>
            </a:r>
            <a:r>
              <a:rPr lang="en-US" sz="2800" spc="270" dirty="0" err="1" smtClean="0">
                <a:solidFill>
                  <a:srgbClr val="FFFFFF"/>
                </a:solidFill>
                <a:latin typeface="Montserrat Classic"/>
              </a:rPr>
              <a:t>др</a:t>
            </a:r>
            <a:r>
              <a:rPr lang="en-US" sz="2800" spc="270" dirty="0" smtClean="0">
                <a:solidFill>
                  <a:srgbClr val="FFFFFF"/>
                </a:solidFill>
                <a:latin typeface="Montserrat Classic"/>
              </a:rPr>
              <a:t>. </a:t>
            </a:r>
            <a:endParaRPr lang="en-US" sz="2800" spc="270" dirty="0">
              <a:solidFill>
                <a:srgbClr val="FFFFFF"/>
              </a:solidFill>
              <a:latin typeface="Montserrat Class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20711" y="2498723"/>
            <a:ext cx="8313739" cy="3616327"/>
          </a:xfrm>
          <a:prstGeom prst="rect">
            <a:avLst/>
          </a:prstGeom>
          <a:solidFill>
            <a:srgbClr val="E2EDF1">
              <a:alpha val="92941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620711" y="6466689"/>
            <a:ext cx="8313739" cy="3120913"/>
          </a:xfrm>
          <a:prstGeom prst="rect">
            <a:avLst/>
          </a:prstGeom>
          <a:solidFill>
            <a:srgbClr val="E2EDF1">
              <a:alpha val="92941"/>
            </a:srgb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515975" y="-733425"/>
            <a:ext cx="4772025" cy="4772025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9353550" y="2498723"/>
            <a:ext cx="8627435" cy="3616327"/>
          </a:xfrm>
          <a:prstGeom prst="rect">
            <a:avLst/>
          </a:prstGeom>
          <a:solidFill>
            <a:srgbClr val="E2EDF1"/>
          </a:solidFill>
        </p:spPr>
      </p:sp>
      <p:sp>
        <p:nvSpPr>
          <p:cNvPr id="6" name="AutoShape 6"/>
          <p:cNvSpPr/>
          <p:nvPr/>
        </p:nvSpPr>
        <p:spPr>
          <a:xfrm>
            <a:off x="9353550" y="6457950"/>
            <a:ext cx="8627435" cy="3120913"/>
          </a:xfrm>
          <a:prstGeom prst="rect">
            <a:avLst/>
          </a:prstGeom>
          <a:solidFill>
            <a:srgbClr val="E2EDF1"/>
          </a:solidFill>
        </p:spPr>
      </p:sp>
      <p:sp>
        <p:nvSpPr>
          <p:cNvPr id="7" name="TextBox 7"/>
          <p:cNvSpPr txBox="1"/>
          <p:nvPr/>
        </p:nvSpPr>
        <p:spPr>
          <a:xfrm>
            <a:off x="1028700" y="1185863"/>
            <a:ext cx="11119558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spc="89" dirty="0">
                <a:solidFill>
                  <a:srgbClr val="6BD4CD"/>
                </a:solidFill>
                <a:latin typeface="Montserrat Classic Bold"/>
              </a:rPr>
              <a:t>ФОРМЫ РАБОТЫ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2568" y="2850362"/>
            <a:ext cx="7438252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96"/>
              </a:lnSpc>
            </a:pPr>
            <a:r>
              <a:rPr lang="en-US" sz="3300" spc="261" dirty="0">
                <a:solidFill>
                  <a:srgbClr val="04345C"/>
                </a:solidFill>
                <a:latin typeface="Montserrat Classic Bold"/>
              </a:rPr>
              <a:t>ДЛЯ ДЕТЕЙ МЛАДШЕГО ШКОЛЬНОГО ВОЗРАСТА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2568" y="3736771"/>
            <a:ext cx="8041882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89"/>
              </a:lnSpc>
            </a:pPr>
            <a:r>
              <a:rPr lang="en-US" sz="2800" spc="30" dirty="0" err="1">
                <a:solidFill>
                  <a:srgbClr val="04345C"/>
                </a:solidFill>
                <a:latin typeface="Montserrat Classic"/>
              </a:rPr>
              <a:t>Игровые</a:t>
            </a:r>
            <a:r>
              <a:rPr lang="en-US" sz="2800" spc="30" dirty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30" dirty="0" err="1">
                <a:solidFill>
                  <a:srgbClr val="04345C"/>
                </a:solidFill>
                <a:latin typeface="Montserrat Classic"/>
              </a:rPr>
              <a:t>экскурсии</a:t>
            </a:r>
            <a:r>
              <a:rPr lang="en-US" sz="2800" spc="30" dirty="0">
                <a:solidFill>
                  <a:srgbClr val="04345C"/>
                </a:solidFill>
                <a:latin typeface="Montserrat Classic"/>
              </a:rPr>
              <a:t> (в </a:t>
            </a:r>
            <a:r>
              <a:rPr lang="en-US" sz="2800" spc="30" dirty="0" err="1">
                <a:solidFill>
                  <a:srgbClr val="04345C"/>
                </a:solidFill>
                <a:latin typeface="Montserrat Classic"/>
              </a:rPr>
              <a:t>очках</a:t>
            </a:r>
            <a:r>
              <a:rPr lang="en-US" sz="2800" spc="30" dirty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30" dirty="0" err="1">
                <a:solidFill>
                  <a:srgbClr val="04345C"/>
                </a:solidFill>
                <a:latin typeface="Montserrat Classic"/>
              </a:rPr>
              <a:t>виртуальной</a:t>
            </a:r>
            <a:r>
              <a:rPr lang="en-US" sz="2800" spc="30" dirty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30" dirty="0" err="1">
                <a:solidFill>
                  <a:srgbClr val="04345C"/>
                </a:solidFill>
                <a:latin typeface="Montserrat Classic"/>
              </a:rPr>
              <a:t>реальности</a:t>
            </a:r>
            <a:r>
              <a:rPr lang="en-US" sz="2800" spc="30" dirty="0">
                <a:solidFill>
                  <a:srgbClr val="04345C"/>
                </a:solidFill>
                <a:latin typeface="Montserrat Classic"/>
              </a:rPr>
              <a:t>, с </a:t>
            </a:r>
            <a:r>
              <a:rPr lang="en-US" sz="2800" spc="30" dirty="0" err="1">
                <a:solidFill>
                  <a:srgbClr val="04345C"/>
                </a:solidFill>
                <a:latin typeface="Montserrat Classic"/>
              </a:rPr>
              <a:t>использованием</a:t>
            </a:r>
            <a:r>
              <a:rPr lang="en-US" sz="2800" spc="30" dirty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30" dirty="0" err="1">
                <a:solidFill>
                  <a:srgbClr val="04345C"/>
                </a:solidFill>
                <a:latin typeface="Montserrat Classic"/>
              </a:rPr>
              <a:t>интерактивной</a:t>
            </a:r>
            <a:r>
              <a:rPr lang="en-US" sz="2800" spc="30" dirty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30" dirty="0" err="1">
                <a:solidFill>
                  <a:srgbClr val="04345C"/>
                </a:solidFill>
                <a:latin typeface="Montserrat Classic"/>
              </a:rPr>
              <a:t>модели</a:t>
            </a:r>
            <a:r>
              <a:rPr lang="en-US" sz="2800" spc="30" dirty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30" dirty="0" err="1">
                <a:solidFill>
                  <a:srgbClr val="04345C"/>
                </a:solidFill>
                <a:latin typeface="Montserrat Classic"/>
              </a:rPr>
              <a:t>ракеты</a:t>
            </a:r>
            <a:r>
              <a:rPr lang="en-US" sz="2800" spc="30" dirty="0">
                <a:solidFill>
                  <a:srgbClr val="04345C"/>
                </a:solidFill>
                <a:latin typeface="Montserrat Classic"/>
              </a:rPr>
              <a:t>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04808" y="2840837"/>
            <a:ext cx="793995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25"/>
              </a:lnSpc>
            </a:pPr>
            <a:r>
              <a:rPr lang="en-US" sz="3300" spc="278" dirty="0">
                <a:solidFill>
                  <a:srgbClr val="04345C"/>
                </a:solidFill>
                <a:latin typeface="Montserrat Classic Bold"/>
              </a:rPr>
              <a:t>ДЛЯ МОЛОДЕЖНОЙ И ВЗРОСЛОЙ АУДИТОРИИ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04808" y="3943350"/>
            <a:ext cx="7939951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1"/>
              </a:lnSpc>
            </a:pPr>
            <a:r>
              <a:rPr lang="en-US" sz="2800" spc="30" dirty="0" err="1">
                <a:solidFill>
                  <a:srgbClr val="04345C"/>
                </a:solidFill>
                <a:latin typeface="Montserrat Classic"/>
              </a:rPr>
              <a:t>Квизы</a:t>
            </a:r>
            <a:r>
              <a:rPr lang="en-US" sz="2800" spc="30" dirty="0">
                <a:solidFill>
                  <a:srgbClr val="04345C"/>
                </a:solidFill>
                <a:latin typeface="Montserrat Classic"/>
              </a:rPr>
              <a:t>, </a:t>
            </a:r>
            <a:r>
              <a:rPr lang="en-US" sz="2800" spc="30" dirty="0" err="1">
                <a:solidFill>
                  <a:srgbClr val="04345C"/>
                </a:solidFill>
                <a:latin typeface="Montserrat Classic"/>
              </a:rPr>
              <a:t>викторины</a:t>
            </a:r>
            <a:r>
              <a:rPr lang="en-US" sz="2800" spc="30" dirty="0">
                <a:solidFill>
                  <a:srgbClr val="04345C"/>
                </a:solidFill>
                <a:latin typeface="Montserrat Classic"/>
              </a:rPr>
              <a:t> с </a:t>
            </a:r>
            <a:r>
              <a:rPr lang="en-US" sz="2800" spc="30" dirty="0" err="1">
                <a:solidFill>
                  <a:srgbClr val="04345C"/>
                </a:solidFill>
                <a:latin typeface="Montserrat Classic"/>
              </a:rPr>
              <a:t>использованием</a:t>
            </a:r>
            <a:r>
              <a:rPr lang="en-US" sz="2800" spc="30" dirty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30" dirty="0" err="1">
                <a:solidFill>
                  <a:srgbClr val="04345C"/>
                </a:solidFill>
                <a:latin typeface="Montserrat Classic"/>
              </a:rPr>
              <a:t>интерактивных</a:t>
            </a:r>
            <a:r>
              <a:rPr lang="en-US" sz="2800" spc="30" dirty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30" dirty="0" err="1">
                <a:solidFill>
                  <a:srgbClr val="04345C"/>
                </a:solidFill>
                <a:latin typeface="Montserrat Classic"/>
              </a:rPr>
              <a:t>экранов</a:t>
            </a:r>
            <a:r>
              <a:rPr lang="en-US" sz="2800" spc="30" dirty="0">
                <a:solidFill>
                  <a:srgbClr val="04345C"/>
                </a:solidFill>
                <a:latin typeface="Montserrat Classic"/>
              </a:rPr>
              <a:t> и</a:t>
            </a:r>
          </a:p>
          <a:p>
            <a:pPr>
              <a:lnSpc>
                <a:spcPts val="4531"/>
              </a:lnSpc>
            </a:pPr>
            <a:r>
              <a:rPr lang="en-US" sz="2800" spc="30" dirty="0" err="1">
                <a:solidFill>
                  <a:srgbClr val="04345C"/>
                </a:solidFill>
                <a:latin typeface="Montserrat Classic"/>
              </a:rPr>
              <a:t>аудиовизуальной</a:t>
            </a:r>
            <a:r>
              <a:rPr lang="en-US" sz="2800" spc="30" dirty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30" dirty="0" err="1">
                <a:solidFill>
                  <a:srgbClr val="04345C"/>
                </a:solidFill>
                <a:latin typeface="Montserrat Classic"/>
              </a:rPr>
              <a:t>проекции</a:t>
            </a:r>
            <a:endParaRPr lang="en-US" sz="2800" spc="30" dirty="0">
              <a:solidFill>
                <a:srgbClr val="04345C"/>
              </a:solidFill>
              <a:latin typeface="Montserrat Classic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704808" y="6852333"/>
            <a:ext cx="7754988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3300" spc="240" dirty="0">
                <a:solidFill>
                  <a:srgbClr val="04345C"/>
                </a:solidFill>
                <a:latin typeface="Montserrat Classic Bold"/>
              </a:rPr>
              <a:t>ДЛЯ ШКОЛЬНИКОВ РАЗНЫХ ВОЗРАСТОВ И СТУДЕНТОВ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04808" y="7731678"/>
            <a:ext cx="793995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15"/>
              </a:lnSpc>
            </a:pPr>
            <a:r>
              <a:rPr lang="en-US" sz="2800" spc="28" dirty="0" err="1" smtClean="0">
                <a:solidFill>
                  <a:srgbClr val="04345C"/>
                </a:solidFill>
                <a:latin typeface="Montserrat Classic" panose="020B0604020202020204" charset="0"/>
              </a:rPr>
              <a:t>Уроки</a:t>
            </a:r>
            <a:r>
              <a:rPr lang="en-US" sz="2800" spc="28" dirty="0" smtClean="0">
                <a:solidFill>
                  <a:srgbClr val="04345C"/>
                </a:solidFill>
                <a:latin typeface="Montserrat Classic" panose="020B0604020202020204" charset="0"/>
              </a:rPr>
              <a:t> и </a:t>
            </a:r>
            <a:r>
              <a:rPr lang="en-US" sz="2800" spc="28" dirty="0" err="1" smtClean="0">
                <a:solidFill>
                  <a:srgbClr val="04345C"/>
                </a:solidFill>
                <a:latin typeface="Montserrat Classic" panose="020B0604020202020204" charset="0"/>
              </a:rPr>
              <a:t>занятия</a:t>
            </a:r>
            <a:r>
              <a:rPr lang="en-US" sz="2800" spc="28" dirty="0" smtClean="0">
                <a:solidFill>
                  <a:srgbClr val="04345C"/>
                </a:solidFill>
                <a:latin typeface="Montserrat Classic" panose="020B0604020202020204" charset="0"/>
              </a:rPr>
              <a:t> </a:t>
            </a:r>
            <a:r>
              <a:rPr lang="en-US" sz="2800" spc="28" dirty="0" err="1" smtClean="0">
                <a:solidFill>
                  <a:srgbClr val="04345C"/>
                </a:solidFill>
                <a:latin typeface="Montserrat Classic" panose="020B0604020202020204" charset="0"/>
              </a:rPr>
              <a:t>по</a:t>
            </a:r>
            <a:r>
              <a:rPr lang="en-US" sz="2800" spc="12" dirty="0" smtClean="0">
                <a:solidFill>
                  <a:srgbClr val="04345C"/>
                </a:solidFill>
                <a:latin typeface="Montserrat Classic" panose="020B0604020202020204" charset="0"/>
              </a:rPr>
              <a:t> </a:t>
            </a:r>
            <a:r>
              <a:rPr lang="en-US" sz="2800" spc="12" dirty="0" err="1" smtClean="0">
                <a:solidFill>
                  <a:srgbClr val="04345C"/>
                </a:solidFill>
                <a:latin typeface="Montserrat Classic" panose="020B0604020202020204" charset="0"/>
              </a:rPr>
              <a:t>программе</a:t>
            </a:r>
            <a:r>
              <a:rPr lang="en-US" sz="2800" spc="12" dirty="0" smtClean="0">
                <a:solidFill>
                  <a:srgbClr val="04345C"/>
                </a:solidFill>
                <a:latin typeface="Montserrat Classic" panose="020B0604020202020204" charset="0"/>
              </a:rPr>
              <a:t> </a:t>
            </a:r>
            <a:r>
              <a:rPr lang="en-US" sz="2800" spc="12" dirty="0" err="1" smtClean="0">
                <a:solidFill>
                  <a:srgbClr val="04345C"/>
                </a:solidFill>
                <a:latin typeface="Montserrat Classic" panose="020B0604020202020204" charset="0"/>
              </a:rPr>
              <a:t>обучения</a:t>
            </a:r>
            <a:endParaRPr lang="en-US" sz="2800" spc="12" dirty="0">
              <a:solidFill>
                <a:srgbClr val="04345C"/>
              </a:solidFill>
              <a:latin typeface="Montserrat Classic" panose="020B060402020202020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92568" y="6715918"/>
            <a:ext cx="8041882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3300" spc="240" dirty="0">
                <a:solidFill>
                  <a:srgbClr val="04345C"/>
                </a:solidFill>
                <a:latin typeface="Montserrat Classic Bold"/>
              </a:rPr>
              <a:t>КВЕСТЫ С ИСПОЛЬЗОВАНИЕМ НОВЫХ ВОЗМОЖНОСТЕЙ ДОПОЛНЕННОЙ РЕАЛЬНОСТИ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92568" y="8077651"/>
            <a:ext cx="7720404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6"/>
              </a:lnSpc>
            </a:pPr>
            <a:r>
              <a:rPr lang="en-US" sz="2800" spc="29" dirty="0" err="1">
                <a:solidFill>
                  <a:srgbClr val="04345C"/>
                </a:solidFill>
                <a:latin typeface="Montserrat Classic"/>
              </a:rPr>
              <a:t>онлайн</a:t>
            </a:r>
            <a:r>
              <a:rPr lang="en-US" sz="2800" spc="29" dirty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29" dirty="0" err="1">
                <a:solidFill>
                  <a:srgbClr val="04345C"/>
                </a:solidFill>
                <a:latin typeface="Montserrat Classic"/>
              </a:rPr>
              <a:t>конференции</a:t>
            </a:r>
            <a:r>
              <a:rPr lang="en-US" sz="2800" spc="29" dirty="0">
                <a:solidFill>
                  <a:srgbClr val="04345C"/>
                </a:solidFill>
                <a:latin typeface="Montserrat Classic"/>
              </a:rPr>
              <a:t>, </a:t>
            </a:r>
            <a:r>
              <a:rPr lang="en-US" sz="2800" spc="29" dirty="0" err="1">
                <a:solidFill>
                  <a:srgbClr val="04345C"/>
                </a:solidFill>
                <a:latin typeface="Montserrat Classic"/>
              </a:rPr>
              <a:t>выставки</a:t>
            </a:r>
            <a:r>
              <a:rPr lang="en-US" sz="2800" spc="29" dirty="0">
                <a:solidFill>
                  <a:srgbClr val="04345C"/>
                </a:solidFill>
                <a:latin typeface="Montserrat Classic"/>
              </a:rPr>
              <a:t> и </a:t>
            </a:r>
            <a:r>
              <a:rPr lang="en-US" sz="2800" spc="29" dirty="0" err="1">
                <a:solidFill>
                  <a:srgbClr val="04345C"/>
                </a:solidFill>
                <a:latin typeface="Montserrat Classic"/>
              </a:rPr>
              <a:t>другие</a:t>
            </a:r>
            <a:r>
              <a:rPr lang="en-US" sz="2800" spc="29" dirty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29" dirty="0" err="1">
                <a:solidFill>
                  <a:srgbClr val="04345C"/>
                </a:solidFill>
                <a:latin typeface="Montserrat Classic"/>
              </a:rPr>
              <a:t>мероприятия</a:t>
            </a:r>
            <a:endParaRPr lang="en-US" sz="2800" spc="29" dirty="0">
              <a:solidFill>
                <a:srgbClr val="04345C"/>
              </a:solidFill>
              <a:latin typeface="Montserrat Classic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704808" y="8513061"/>
            <a:ext cx="793995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15"/>
              </a:lnSpc>
            </a:pP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Онлайн</a:t>
            </a:r>
            <a:r>
              <a:rPr lang="en-US" sz="2800" spc="28" dirty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занятия</a:t>
            </a:r>
            <a:endParaRPr lang="en-US" sz="2800" spc="28" dirty="0">
              <a:solidFill>
                <a:srgbClr val="04345C"/>
              </a:solidFill>
              <a:latin typeface="Montserrat Class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0000"/>
          </a:blip>
          <a:srcRect/>
          <a:stretch>
            <a:fillRect/>
          </a:stretch>
        </p:blipFill>
        <p:spPr>
          <a:xfrm rot="-2466689">
            <a:off x="-1561844" y="-1217976"/>
            <a:ext cx="7048111" cy="7048111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1033902">
            <a:off x="3520709" y="53241"/>
            <a:ext cx="14680231" cy="10768167"/>
            <a:chOff x="0" y="0"/>
            <a:chExt cx="4198620" cy="3079750"/>
          </a:xfrm>
        </p:grpSpPr>
        <p:sp>
          <p:nvSpPr>
            <p:cNvPr id="4" name="Freeform 4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solidFill>
              <a:srgbClr val="E2EDF1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71191" y="170932"/>
            <a:ext cx="945386" cy="8697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21188" y="1159562"/>
            <a:ext cx="945386" cy="8697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30248" y="4346513"/>
            <a:ext cx="945386" cy="869755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 rot="1033902">
            <a:off x="10105214" y="-1091848"/>
            <a:ext cx="8308533" cy="6094432"/>
            <a:chOff x="0" y="0"/>
            <a:chExt cx="4198620" cy="3079750"/>
          </a:xfrm>
        </p:grpSpPr>
        <p:sp>
          <p:nvSpPr>
            <p:cNvPr id="9" name="Freeform 9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solidFill>
              <a:srgbClr val="E2EDF1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30248" y="2200767"/>
            <a:ext cx="945386" cy="8697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71191" y="7352667"/>
            <a:ext cx="945386" cy="86975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71191" y="2306080"/>
            <a:ext cx="945386" cy="8697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6756">
            <a:off x="5579546" y="3296212"/>
            <a:ext cx="945386" cy="8697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29543" y="4474648"/>
            <a:ext cx="945386" cy="8697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21188" y="5450953"/>
            <a:ext cx="945386" cy="86975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87901" y="6408619"/>
            <a:ext cx="945386" cy="86975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30248" y="170932"/>
            <a:ext cx="945386" cy="86975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30248" y="1159562"/>
            <a:ext cx="945386" cy="86975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30248" y="3287115"/>
            <a:ext cx="945386" cy="869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30248" y="5345640"/>
            <a:ext cx="945386" cy="869755"/>
          </a:xfrm>
          <a:prstGeom prst="rect">
            <a:avLst/>
          </a:prstGeom>
        </p:spPr>
      </p:pic>
      <p:grpSp>
        <p:nvGrpSpPr>
          <p:cNvPr id="21" name="Group 21"/>
          <p:cNvGrpSpPr>
            <a:grpSpLocks noChangeAspect="1"/>
          </p:cNvGrpSpPr>
          <p:nvPr/>
        </p:nvGrpSpPr>
        <p:grpSpPr>
          <a:xfrm rot="1033902">
            <a:off x="10583625" y="6487472"/>
            <a:ext cx="6369198" cy="4671901"/>
            <a:chOff x="0" y="0"/>
            <a:chExt cx="4198620" cy="3079750"/>
          </a:xfrm>
        </p:grpSpPr>
        <p:sp>
          <p:nvSpPr>
            <p:cNvPr id="22" name="Freeform 22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451628" y="7023102"/>
            <a:ext cx="945386" cy="8697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451628" y="8388545"/>
            <a:ext cx="945386" cy="869755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51850" y="7115079"/>
            <a:ext cx="5369338" cy="2546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13"/>
              </a:lnSpc>
            </a:pPr>
            <a:r>
              <a:rPr lang="en-US" sz="4178" spc="62" dirty="0">
                <a:solidFill>
                  <a:srgbClr val="6BD4CD"/>
                </a:solidFill>
                <a:latin typeface="Montserrat Classic Bold"/>
              </a:rPr>
              <a:t>ОЖИДАЕМЫЕ РЕЗУЛЬТАТЫ</a:t>
            </a:r>
          </a:p>
          <a:p>
            <a:pPr>
              <a:lnSpc>
                <a:spcPts val="5013"/>
              </a:lnSpc>
            </a:pPr>
            <a:r>
              <a:rPr lang="en-US" sz="4178" spc="62" dirty="0">
                <a:solidFill>
                  <a:srgbClr val="6BD4CD"/>
                </a:solidFill>
                <a:latin typeface="Montserrat Classic Bold"/>
              </a:rPr>
              <a:t>ОТ РЕАЛИЗАЦИИ ПРОЕКТА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516577" y="336252"/>
            <a:ext cx="4367694" cy="6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0"/>
              </a:lnSpc>
              <a:spcBef>
                <a:spcPct val="0"/>
              </a:spcBef>
            </a:pPr>
            <a:r>
              <a:rPr lang="en-US" sz="2100" spc="210" dirty="0">
                <a:solidFill>
                  <a:srgbClr val="000000"/>
                </a:solidFill>
                <a:latin typeface="Montserrat Classic"/>
              </a:rPr>
              <a:t>ВИТРИНА ГОРИЗОНТАЛЬНАЯ – 4 ШТ.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516577" y="1351137"/>
            <a:ext cx="4367694" cy="6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0"/>
              </a:lnSpc>
              <a:spcBef>
                <a:spcPct val="0"/>
              </a:spcBef>
            </a:pPr>
            <a:r>
              <a:rPr lang="en-US" sz="2100" spc="210" dirty="0">
                <a:solidFill>
                  <a:srgbClr val="000000"/>
                </a:solidFill>
                <a:latin typeface="Montserrat Classic"/>
              </a:rPr>
              <a:t>ВИТРИНА ВЕРТИКАЛЬНАЯ – 4 ШТ.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466573" y="2392342"/>
            <a:ext cx="4367694" cy="6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0"/>
              </a:lnSpc>
              <a:spcBef>
                <a:spcPct val="0"/>
              </a:spcBef>
            </a:pPr>
            <a:r>
              <a:rPr lang="en-US" sz="2100" spc="210" dirty="0">
                <a:solidFill>
                  <a:srgbClr val="000000"/>
                </a:solidFill>
                <a:latin typeface="Montserrat Classic"/>
              </a:rPr>
              <a:t>КОНСТРУКЦИЯ ПОД ФОТО – 6 ШТ.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493130" y="3325433"/>
            <a:ext cx="4367694" cy="1021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0"/>
              </a:lnSpc>
              <a:spcBef>
                <a:spcPct val="0"/>
              </a:spcBef>
            </a:pPr>
            <a:r>
              <a:rPr lang="en-US" sz="2100" spc="210" dirty="0">
                <a:solidFill>
                  <a:srgbClr val="000000"/>
                </a:solidFill>
                <a:latin typeface="Montserrat Classic"/>
              </a:rPr>
              <a:t>АУДИОКОЛОНКИ    ДЛЯ ЭКСПОЗИЦИОННЫХ</a:t>
            </a:r>
          </a:p>
          <a:p>
            <a:pPr>
              <a:lnSpc>
                <a:spcPts val="2730"/>
              </a:lnSpc>
              <a:spcBef>
                <a:spcPct val="0"/>
              </a:spcBef>
            </a:pPr>
            <a:r>
              <a:rPr lang="en-US" sz="2100" spc="210" dirty="0">
                <a:solidFill>
                  <a:srgbClr val="000000"/>
                </a:solidFill>
                <a:latin typeface="Montserrat Classic"/>
              </a:rPr>
              <a:t>ЗАЛОВ – 1 ШТ.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466573" y="4581794"/>
            <a:ext cx="4367694" cy="6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0"/>
              </a:lnSpc>
              <a:spcBef>
                <a:spcPct val="0"/>
              </a:spcBef>
            </a:pPr>
            <a:r>
              <a:rPr lang="en-US" sz="2100" spc="210" dirty="0">
                <a:solidFill>
                  <a:srgbClr val="000000"/>
                </a:solidFill>
                <a:latin typeface="Montserrat Classic"/>
              </a:rPr>
              <a:t>ИНТЕРАКТИВНЫЙ ЭКРАН, 24” – 3 ШТ.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474929" y="5537215"/>
            <a:ext cx="4367694" cy="6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0"/>
              </a:lnSpc>
              <a:spcBef>
                <a:spcPct val="0"/>
              </a:spcBef>
            </a:pPr>
            <a:r>
              <a:rPr lang="en-US" sz="2100" spc="210" dirty="0">
                <a:solidFill>
                  <a:srgbClr val="000000"/>
                </a:solidFill>
                <a:latin typeface="Montserrat Classic"/>
              </a:rPr>
              <a:t>ИНТЕРАКТИВНЫЙ ЭКРАН, 10” – 1 ШТ.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474929" y="6666331"/>
            <a:ext cx="4367694" cy="33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0"/>
              </a:lnSpc>
              <a:spcBef>
                <a:spcPct val="0"/>
              </a:spcBef>
            </a:pPr>
            <a:r>
              <a:rPr lang="en-US" sz="2100" spc="210" dirty="0">
                <a:solidFill>
                  <a:srgbClr val="000000"/>
                </a:solidFill>
                <a:latin typeface="Montserrat Classic"/>
              </a:rPr>
              <a:t>ПРОЕКТОР – 2 ШТ.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533287" y="7438929"/>
            <a:ext cx="3918340" cy="6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29"/>
              </a:lnSpc>
              <a:spcBef>
                <a:spcPct val="0"/>
              </a:spcBef>
            </a:pPr>
            <a:r>
              <a:rPr lang="en-US" sz="2099" spc="209" dirty="0">
                <a:solidFill>
                  <a:srgbClr val="000000"/>
                </a:solidFill>
                <a:latin typeface="Montserrat Classic"/>
              </a:rPr>
              <a:t>АУДИОВИЗУАЛЬНАЯ </a:t>
            </a:r>
          </a:p>
          <a:p>
            <a:pPr>
              <a:lnSpc>
                <a:spcPts val="2729"/>
              </a:lnSpc>
              <a:spcBef>
                <a:spcPct val="0"/>
              </a:spcBef>
            </a:pPr>
            <a:r>
              <a:rPr lang="en-US" sz="2099" spc="209" dirty="0">
                <a:solidFill>
                  <a:srgbClr val="000000"/>
                </a:solidFill>
                <a:latin typeface="Montserrat Classic"/>
              </a:rPr>
              <a:t>СТЕНА – 1 ШТ.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075634" y="428645"/>
            <a:ext cx="4367694" cy="33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0"/>
              </a:lnSpc>
              <a:spcBef>
                <a:spcPct val="0"/>
              </a:spcBef>
            </a:pPr>
            <a:r>
              <a:rPr lang="en-US" sz="2100" spc="210" dirty="0">
                <a:solidFill>
                  <a:srgbClr val="000000"/>
                </a:solidFill>
                <a:latin typeface="Montserrat Classic"/>
              </a:rPr>
              <a:t>АСТРОПЛАНЕТАРИЙ – 1 ШТ.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075634" y="1245825"/>
            <a:ext cx="4367694" cy="6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0"/>
              </a:lnSpc>
              <a:spcBef>
                <a:spcPct val="0"/>
              </a:spcBef>
            </a:pPr>
            <a:r>
              <a:rPr lang="en-US" sz="2100" spc="210" dirty="0">
                <a:solidFill>
                  <a:srgbClr val="000000"/>
                </a:solidFill>
                <a:latin typeface="Montserrat Classic"/>
              </a:rPr>
              <a:t>ОЧКИ ВИРТУАЛЬНОЙ РЕАЛЬНОСТИ – 5 ШТ.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075634" y="2392342"/>
            <a:ext cx="4979677" cy="6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0"/>
              </a:lnSpc>
              <a:spcBef>
                <a:spcPct val="0"/>
              </a:spcBef>
            </a:pPr>
            <a:r>
              <a:rPr lang="en-US" sz="2100" spc="210" dirty="0">
                <a:solidFill>
                  <a:srgbClr val="000000"/>
                </a:solidFill>
                <a:latin typeface="Montserrat Classic"/>
              </a:rPr>
              <a:t>3D МАКЕТ РАКЕТЫ «ВОСТОК – 1» – 1 ШТ.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075634" y="3496883"/>
            <a:ext cx="4367694" cy="6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0"/>
              </a:lnSpc>
              <a:spcBef>
                <a:spcPct val="0"/>
              </a:spcBef>
            </a:pPr>
            <a:r>
              <a:rPr lang="en-US" sz="2100" spc="210" dirty="0">
                <a:solidFill>
                  <a:srgbClr val="000000"/>
                </a:solidFill>
                <a:latin typeface="Montserrat Classic"/>
              </a:rPr>
              <a:t>3D МАКЕТ</a:t>
            </a:r>
          </a:p>
          <a:p>
            <a:pPr>
              <a:lnSpc>
                <a:spcPts val="2730"/>
              </a:lnSpc>
              <a:spcBef>
                <a:spcPct val="0"/>
              </a:spcBef>
            </a:pPr>
            <a:r>
              <a:rPr lang="en-US" sz="2100" spc="210" dirty="0">
                <a:solidFill>
                  <a:srgbClr val="000000"/>
                </a:solidFill>
                <a:latin typeface="Montserrat Classic"/>
              </a:rPr>
              <a:t>ПЛАНЕТЫ – 1 ШТ.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075634" y="4432776"/>
            <a:ext cx="4367694" cy="6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0"/>
              </a:lnSpc>
              <a:spcBef>
                <a:spcPct val="0"/>
              </a:spcBef>
            </a:pPr>
            <a:r>
              <a:rPr lang="en-US" sz="2100" spc="210" dirty="0">
                <a:solidFill>
                  <a:srgbClr val="000000"/>
                </a:solidFill>
                <a:latin typeface="Montserrat Classic"/>
              </a:rPr>
              <a:t>3D МАКЕТ МЕСТА</a:t>
            </a:r>
          </a:p>
          <a:p>
            <a:pPr>
              <a:lnSpc>
                <a:spcPts val="2730"/>
              </a:lnSpc>
              <a:spcBef>
                <a:spcPct val="0"/>
              </a:spcBef>
            </a:pPr>
            <a:r>
              <a:rPr lang="en-US" sz="2100" spc="210" dirty="0">
                <a:solidFill>
                  <a:srgbClr val="000000"/>
                </a:solidFill>
                <a:latin typeface="Montserrat Classic"/>
              </a:rPr>
              <a:t>ПРИЗЕМЛЕНИЯ – 1 ШТ.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075634" y="5326590"/>
            <a:ext cx="4367694" cy="1021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0"/>
              </a:lnSpc>
              <a:spcBef>
                <a:spcPct val="0"/>
              </a:spcBef>
            </a:pPr>
            <a:r>
              <a:rPr lang="en-US" sz="2100" spc="210" dirty="0">
                <a:solidFill>
                  <a:srgbClr val="000000"/>
                </a:solidFill>
                <a:latin typeface="Montserrat Classic"/>
              </a:rPr>
              <a:t>БУДЕТ РАЗРАБОТАНО 9 МУЛЬТИМЕДИЙНЫХ КОНТЕНТОВ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1432694" y="6937914"/>
            <a:ext cx="5417372" cy="1021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0"/>
              </a:lnSpc>
              <a:spcBef>
                <a:spcPct val="0"/>
              </a:spcBef>
            </a:pPr>
            <a:r>
              <a:rPr lang="en-US" sz="2100" spc="210" dirty="0">
                <a:solidFill>
                  <a:srgbClr val="000000"/>
                </a:solidFill>
                <a:latin typeface="Montserrat Classic"/>
              </a:rPr>
              <a:t>УВЕЛИЧЕНИЕ ПРИТОКА ПОСЕТИТЕЛЕЙ НА ВЫСТАВКУ НА 50% (ДЕТСКАЯ АУДИТОРИЯ – 35%)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432694" y="8098059"/>
            <a:ext cx="4131494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0"/>
              </a:lnSpc>
            </a:pPr>
            <a:r>
              <a:rPr lang="en-US" sz="2100" spc="210" dirty="0">
                <a:solidFill>
                  <a:srgbClr val="000000"/>
                </a:solidFill>
                <a:latin typeface="Montserrat Classic"/>
              </a:rPr>
              <a:t>УВЕЛИЧЕНИЕ ОНЛАЙН АУДИТОРИЯ В СОЦ СЕТЯХ МУЗЕЯ НА 300% ЗА СЧЕТ</a:t>
            </a:r>
          </a:p>
          <a:p>
            <a:pPr>
              <a:lnSpc>
                <a:spcPts val="2730"/>
              </a:lnSpc>
              <a:spcBef>
                <a:spcPct val="0"/>
              </a:spcBef>
            </a:pPr>
            <a:r>
              <a:rPr lang="en-US" sz="2100" spc="210" dirty="0" smtClean="0">
                <a:solidFill>
                  <a:srgbClr val="000000"/>
                </a:solidFill>
                <a:latin typeface="Montserrat Classic"/>
              </a:rPr>
              <a:t>ИВЕНТ-</a:t>
            </a:r>
            <a:r>
              <a:rPr lang="ru-RU" sz="2100" spc="210" dirty="0" smtClean="0">
                <a:solidFill>
                  <a:srgbClr val="000000"/>
                </a:solidFill>
                <a:latin typeface="Montserrat Classic"/>
              </a:rPr>
              <a:t>АКТИВНОСТЕЙ</a:t>
            </a:r>
            <a:r>
              <a:rPr lang="en-US" sz="2100" spc="210" dirty="0" smtClean="0">
                <a:solidFill>
                  <a:srgbClr val="000000"/>
                </a:solidFill>
                <a:latin typeface="Montserrat Classic"/>
              </a:rPr>
              <a:t> И </a:t>
            </a:r>
            <a:r>
              <a:rPr lang="en-US" sz="2100" spc="210" dirty="0">
                <a:solidFill>
                  <a:srgbClr val="000000"/>
                </a:solidFill>
                <a:latin typeface="Montserrat Classic"/>
              </a:rPr>
              <a:t>АКЦИЙ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rcRect/>
          <a:stretch>
            <a:fillRect/>
          </a:stretch>
        </p:blipFill>
        <p:spPr>
          <a:xfrm rot="-1553481">
            <a:off x="-1566788" y="4101882"/>
            <a:ext cx="9398913" cy="93989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72400" y="1181100"/>
            <a:ext cx="10064925" cy="7376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285688" y="1537428"/>
            <a:ext cx="750099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73"/>
              </a:lnSpc>
            </a:pPr>
            <a:r>
              <a:rPr lang="en-US" sz="5977" dirty="0" err="1">
                <a:solidFill>
                  <a:srgbClr val="E2EDF1"/>
                </a:solidFill>
                <a:latin typeface="Montserrat Classic" panose="020B0604020202020204" charset="0"/>
              </a:rPr>
              <a:t>Ресурсы</a:t>
            </a:r>
            <a:r>
              <a:rPr lang="en-US" sz="5977" dirty="0">
                <a:solidFill>
                  <a:srgbClr val="E2EDF1"/>
                </a:solidFill>
                <a:latin typeface="Montserrat Classic" panose="020B0604020202020204" charset="0"/>
              </a:rPr>
              <a:t>, </a:t>
            </a:r>
            <a:r>
              <a:rPr lang="en-US" sz="5977" dirty="0" err="1">
                <a:solidFill>
                  <a:srgbClr val="E2EDF1"/>
                </a:solidFill>
                <a:latin typeface="Montserrat Classic" panose="020B0604020202020204" charset="0"/>
              </a:rPr>
              <a:t>необходимые</a:t>
            </a:r>
            <a:endParaRPr lang="en-US" sz="5977" dirty="0">
              <a:solidFill>
                <a:srgbClr val="E2EDF1"/>
              </a:solidFill>
              <a:latin typeface="Montserrat Classic" panose="020B0604020202020204" charset="0"/>
            </a:endParaRPr>
          </a:p>
          <a:p>
            <a:pPr>
              <a:lnSpc>
                <a:spcPts val="7173"/>
              </a:lnSpc>
            </a:pPr>
            <a:r>
              <a:rPr lang="en-US" sz="5977" dirty="0" err="1">
                <a:solidFill>
                  <a:srgbClr val="E2EDF1"/>
                </a:solidFill>
                <a:latin typeface="Montserrat Classic" panose="020B0604020202020204" charset="0"/>
              </a:rPr>
              <a:t>для</a:t>
            </a:r>
            <a:r>
              <a:rPr lang="en-US" sz="5977" dirty="0">
                <a:solidFill>
                  <a:srgbClr val="E2EDF1"/>
                </a:solidFill>
                <a:latin typeface="Montserrat Classic" panose="020B0604020202020204" charset="0"/>
              </a:rPr>
              <a:t> </a:t>
            </a:r>
            <a:r>
              <a:rPr lang="en-US" sz="5977" dirty="0" err="1">
                <a:solidFill>
                  <a:srgbClr val="E2EDF1"/>
                </a:solidFill>
                <a:latin typeface="Montserrat Classic" panose="020B0604020202020204" charset="0"/>
              </a:rPr>
              <a:t>реализации</a:t>
            </a:r>
            <a:r>
              <a:rPr lang="en-US" sz="5977" dirty="0">
                <a:solidFill>
                  <a:srgbClr val="E2EDF1"/>
                </a:solidFill>
                <a:latin typeface="Montserrat Classic" panose="020B0604020202020204" charset="0"/>
              </a:rPr>
              <a:t> </a:t>
            </a:r>
            <a:r>
              <a:rPr lang="en-US" sz="5977" dirty="0" err="1">
                <a:solidFill>
                  <a:srgbClr val="E2EDF1"/>
                </a:solidFill>
                <a:latin typeface="Montserrat Classic" panose="020B0604020202020204" charset="0"/>
              </a:rPr>
              <a:t>проекта</a:t>
            </a:r>
            <a:endParaRPr lang="en-US" sz="5977" dirty="0">
              <a:solidFill>
                <a:srgbClr val="E2EDF1"/>
              </a:solidFill>
              <a:latin typeface="Montserrat Classic" panose="020B060402020202020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736440" y="8801338"/>
            <a:ext cx="87600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spc="28" dirty="0" smtClean="0">
                <a:solidFill>
                  <a:schemeClr val="bg1"/>
                </a:solidFill>
                <a:latin typeface="Montserrat Classic" panose="020B0604020202020204" charset="0"/>
              </a:rPr>
              <a:t>Книга «Дорога в космос» с автографом Ю.А. Гагарина. </a:t>
            </a:r>
          </a:p>
          <a:p>
            <a:r>
              <a:rPr lang="ru-RU" sz="2400" spc="28" dirty="0" smtClean="0">
                <a:solidFill>
                  <a:schemeClr val="bg1"/>
                </a:solidFill>
                <a:latin typeface="Montserrat Classic" panose="020B0604020202020204" charset="0"/>
              </a:rPr>
              <a:t>Из коллекции Саратовского областного музея краеведения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143000"/>
            <a:ext cx="16230600" cy="8229600"/>
          </a:xfrm>
          <a:prstGeom prst="rect">
            <a:avLst/>
          </a:prstGeom>
          <a:solidFill>
            <a:srgbClr val="E2EDF1"/>
          </a:solidFill>
        </p:spPr>
      </p:sp>
      <p:grpSp>
        <p:nvGrpSpPr>
          <p:cNvPr id="3" name="Group 3"/>
          <p:cNvGrpSpPr/>
          <p:nvPr/>
        </p:nvGrpSpPr>
        <p:grpSpPr>
          <a:xfrm rot="5400000">
            <a:off x="6789427" y="4458104"/>
            <a:ext cx="10058400" cy="1599392"/>
            <a:chOff x="0" y="0"/>
            <a:chExt cx="3594100" cy="571500"/>
          </a:xfrm>
        </p:grpSpPr>
        <p:sp>
          <p:nvSpPr>
            <p:cNvPr id="4" name="Freeform 4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04345C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27099" y="2105627"/>
            <a:ext cx="2431178" cy="210849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554279" y="5908993"/>
            <a:ext cx="5976848" cy="156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800" spc="28" dirty="0" err="1">
                <a:solidFill>
                  <a:srgbClr val="04345C"/>
                </a:solidFill>
                <a:latin typeface="Montserrat Classic" panose="020B0604020202020204" charset="0"/>
              </a:rPr>
              <a:t>Команда</a:t>
            </a:r>
            <a:r>
              <a:rPr lang="en-US" sz="2800" spc="28" dirty="0">
                <a:solidFill>
                  <a:srgbClr val="04345C"/>
                </a:solidFill>
                <a:latin typeface="Montserrat Classic" panose="020B0604020202020204" charset="0"/>
              </a:rPr>
              <a:t> </a:t>
            </a:r>
            <a:r>
              <a:rPr lang="en-US" sz="2800" spc="28" dirty="0" err="1">
                <a:solidFill>
                  <a:srgbClr val="04345C"/>
                </a:solidFill>
                <a:latin typeface="Montserrat Classic" panose="020B0604020202020204" charset="0"/>
              </a:rPr>
              <a:t>специалистов</a:t>
            </a:r>
            <a:r>
              <a:rPr lang="en-US" sz="2800" spc="28" dirty="0">
                <a:solidFill>
                  <a:srgbClr val="04345C"/>
                </a:solidFill>
                <a:latin typeface="Montserrat Classic" panose="020B0604020202020204" charset="0"/>
              </a:rPr>
              <a:t> </a:t>
            </a:r>
            <a:r>
              <a:rPr lang="en-US" sz="2800" spc="28" dirty="0" err="1">
                <a:solidFill>
                  <a:srgbClr val="04345C"/>
                </a:solidFill>
                <a:latin typeface="Montserrat Classic" panose="020B0604020202020204" charset="0"/>
              </a:rPr>
              <a:t>по</a:t>
            </a:r>
            <a:r>
              <a:rPr lang="en-US" sz="2800" spc="28" dirty="0">
                <a:solidFill>
                  <a:srgbClr val="04345C"/>
                </a:solidFill>
                <a:latin typeface="Montserrat Classic" panose="020B0604020202020204" charset="0"/>
              </a:rPr>
              <a:t> </a:t>
            </a:r>
            <a:r>
              <a:rPr lang="en-US" sz="2800" spc="28" dirty="0" err="1">
                <a:solidFill>
                  <a:srgbClr val="04345C"/>
                </a:solidFill>
                <a:latin typeface="Montserrat Classic" panose="020B0604020202020204" charset="0"/>
              </a:rPr>
              <a:t>проектированию</a:t>
            </a:r>
            <a:r>
              <a:rPr lang="en-US" sz="2800" spc="28" dirty="0">
                <a:solidFill>
                  <a:srgbClr val="04345C"/>
                </a:solidFill>
                <a:latin typeface="Montserrat Classic" panose="020B0604020202020204" charset="0"/>
              </a:rPr>
              <a:t> и </a:t>
            </a:r>
            <a:r>
              <a:rPr lang="en-US" sz="2800" spc="28" dirty="0" err="1">
                <a:solidFill>
                  <a:srgbClr val="04345C"/>
                </a:solidFill>
                <a:latin typeface="Montserrat Classic" panose="020B0604020202020204" charset="0"/>
              </a:rPr>
              <a:t>реализации</a:t>
            </a:r>
            <a:r>
              <a:rPr lang="en-US" sz="2800" spc="28" dirty="0">
                <a:solidFill>
                  <a:srgbClr val="04345C"/>
                </a:solidFill>
                <a:latin typeface="Montserrat Classic" panose="020B0604020202020204" charset="0"/>
              </a:rPr>
              <a:t> </a:t>
            </a:r>
            <a:r>
              <a:rPr lang="en-US" sz="2800" spc="28" dirty="0" err="1">
                <a:solidFill>
                  <a:srgbClr val="04345C"/>
                </a:solidFill>
                <a:latin typeface="Montserrat Classic" panose="020B0604020202020204" charset="0"/>
              </a:rPr>
              <a:t>выставочных</a:t>
            </a:r>
            <a:r>
              <a:rPr lang="en-US" sz="2800" spc="28" dirty="0">
                <a:solidFill>
                  <a:srgbClr val="04345C"/>
                </a:solidFill>
                <a:latin typeface="Montserrat Classic" panose="020B0604020202020204" charset="0"/>
              </a:rPr>
              <a:t> </a:t>
            </a:r>
            <a:r>
              <a:rPr lang="en-US" sz="2800" spc="28" dirty="0" err="1" smtClean="0">
                <a:solidFill>
                  <a:srgbClr val="04345C"/>
                </a:solidFill>
                <a:latin typeface="Montserrat Classic" panose="020B0604020202020204" charset="0"/>
              </a:rPr>
              <a:t>проектов</a:t>
            </a:r>
            <a:endParaRPr lang="en-US" sz="2800" spc="28" dirty="0">
              <a:solidFill>
                <a:srgbClr val="04345C"/>
              </a:solidFill>
              <a:latin typeface="Montserrat Classic" panose="020B060402020202020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27099" y="6128934"/>
            <a:ext cx="2431178" cy="128631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577642" y="2340479"/>
            <a:ext cx="5976848" cy="2074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Средства</a:t>
            </a:r>
            <a:r>
              <a:rPr lang="en-US" sz="2800" spc="28" dirty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федерального</a:t>
            </a:r>
            <a:r>
              <a:rPr lang="en-US" sz="2800" spc="28" dirty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бюджета</a:t>
            </a:r>
            <a:r>
              <a:rPr lang="en-US" sz="2800" spc="28" dirty="0">
                <a:solidFill>
                  <a:srgbClr val="04345C"/>
                </a:solidFill>
                <a:latin typeface="Montserrat Classic"/>
              </a:rPr>
              <a:t> в </a:t>
            </a: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рамках</a:t>
            </a:r>
            <a:r>
              <a:rPr lang="en-US" sz="2800" spc="28" dirty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государственной</a:t>
            </a:r>
            <a:r>
              <a:rPr lang="en-US" sz="2800" spc="28" dirty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программы</a:t>
            </a:r>
            <a:endParaRPr lang="en-US" sz="2800" spc="28" dirty="0">
              <a:solidFill>
                <a:srgbClr val="04345C"/>
              </a:solidFill>
              <a:latin typeface="Montserrat Classic"/>
            </a:endParaRPr>
          </a:p>
          <a:p>
            <a:pPr>
              <a:lnSpc>
                <a:spcPts val="4200"/>
              </a:lnSpc>
            </a:pPr>
            <a:r>
              <a:rPr lang="en-US" sz="2800" spc="28" dirty="0">
                <a:solidFill>
                  <a:srgbClr val="04345C"/>
                </a:solidFill>
                <a:latin typeface="Montserrat Classic"/>
              </a:rPr>
              <a:t>«</a:t>
            </a: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Развитие</a:t>
            </a:r>
            <a:r>
              <a:rPr lang="en-US" sz="2800" spc="28" dirty="0">
                <a:solidFill>
                  <a:srgbClr val="04345C"/>
                </a:solidFill>
                <a:latin typeface="Montserrat Classic"/>
              </a:rPr>
              <a:t> культуры»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79267" y="4349433"/>
            <a:ext cx="5180033" cy="1559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 spc="320">
                <a:solidFill>
                  <a:srgbClr val="04345C"/>
                </a:solidFill>
                <a:latin typeface="Montserrat Classic Bold"/>
              </a:rPr>
              <a:t>СТОРОННИЕ (ПРИВЛЕЧЕННЫЕ)</a:t>
            </a:r>
          </a:p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 spc="320">
                <a:solidFill>
                  <a:srgbClr val="04345C"/>
                </a:solidFill>
                <a:latin typeface="Montserrat Classic Bold"/>
              </a:rPr>
              <a:t>РЕСУРСЫ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170341"/>
            <a:ext cx="16230600" cy="8087959"/>
            <a:chOff x="0" y="0"/>
            <a:chExt cx="21640800" cy="10783945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0756900" cy="5328472"/>
            </a:xfrm>
            <a:prstGeom prst="rect">
              <a:avLst/>
            </a:prstGeom>
            <a:solidFill>
              <a:srgbClr val="E2EDF1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10883900" y="0"/>
              <a:ext cx="10756900" cy="5328472"/>
            </a:xfrm>
            <a:prstGeom prst="rect">
              <a:avLst/>
            </a:prstGeom>
            <a:solidFill>
              <a:srgbClr val="E2EDF1"/>
            </a:solidFill>
          </p:spPr>
        </p:sp>
        <p:sp>
          <p:nvSpPr>
            <p:cNvPr id="5" name="AutoShape 5"/>
            <p:cNvSpPr/>
            <p:nvPr/>
          </p:nvSpPr>
          <p:spPr>
            <a:xfrm>
              <a:off x="0" y="5455472"/>
              <a:ext cx="10756900" cy="5328472"/>
            </a:xfrm>
            <a:prstGeom prst="rect">
              <a:avLst/>
            </a:prstGeom>
            <a:solidFill>
              <a:srgbClr val="E2EDF1"/>
            </a:solidFill>
          </p:spPr>
        </p: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51" b="51"/>
            <a:stretch>
              <a:fillRect/>
            </a:stretch>
          </p:blipFill>
          <p:spPr>
            <a:xfrm>
              <a:off x="10883900" y="5455472"/>
              <a:ext cx="10756900" cy="5328472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1572449" y="5676900"/>
            <a:ext cx="6748375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800" spc="28" dirty="0" err="1">
                <a:solidFill>
                  <a:srgbClr val="04345C"/>
                </a:solidFill>
                <a:latin typeface="Montserrat Classic" panose="020B0604020202020204" charset="0"/>
              </a:rPr>
              <a:t>Музейные</a:t>
            </a:r>
            <a:r>
              <a:rPr lang="en-US" sz="2800" spc="28" dirty="0">
                <a:solidFill>
                  <a:srgbClr val="04345C"/>
                </a:solidFill>
                <a:latin typeface="Montserrat Classic" panose="020B0604020202020204" charset="0"/>
              </a:rPr>
              <a:t> </a:t>
            </a:r>
            <a:r>
              <a:rPr lang="en-US" sz="2800" spc="28" dirty="0" err="1">
                <a:solidFill>
                  <a:srgbClr val="04345C"/>
                </a:solidFill>
                <a:latin typeface="Montserrat Classic" panose="020B0604020202020204" charset="0"/>
              </a:rPr>
              <a:t>базы</a:t>
            </a:r>
            <a:r>
              <a:rPr lang="en-US" sz="2800" spc="28" dirty="0">
                <a:solidFill>
                  <a:srgbClr val="04345C"/>
                </a:solidFill>
                <a:latin typeface="Montserrat Classic" panose="020B0604020202020204" charset="0"/>
              </a:rPr>
              <a:t> </a:t>
            </a:r>
            <a:r>
              <a:rPr lang="en-US" sz="2800" spc="28" dirty="0" err="1">
                <a:solidFill>
                  <a:srgbClr val="04345C"/>
                </a:solidFill>
                <a:latin typeface="Montserrat Classic" panose="020B0604020202020204" charset="0"/>
              </a:rPr>
              <a:t>данных</a:t>
            </a:r>
            <a:r>
              <a:rPr lang="en-US" sz="2800" spc="28" dirty="0">
                <a:solidFill>
                  <a:srgbClr val="04345C"/>
                </a:solidFill>
                <a:latin typeface="Montserrat Classic" panose="020B0604020202020204" charset="0"/>
              </a:rPr>
              <a:t> </a:t>
            </a:r>
            <a:r>
              <a:rPr lang="en-US" sz="2800" spc="28" dirty="0" err="1">
                <a:solidFill>
                  <a:srgbClr val="04345C"/>
                </a:solidFill>
                <a:latin typeface="Montserrat Classic" panose="020B0604020202020204" charset="0"/>
              </a:rPr>
              <a:t>контактов</a:t>
            </a:r>
            <a:r>
              <a:rPr lang="en-US" sz="2800" spc="28" dirty="0">
                <a:solidFill>
                  <a:srgbClr val="04345C"/>
                </a:solidFill>
                <a:latin typeface="Montserrat Classic" panose="020B0604020202020204" charset="0"/>
              </a:rPr>
              <a:t> </a:t>
            </a:r>
            <a:r>
              <a:rPr lang="en-US" sz="2800" spc="28" dirty="0" err="1">
                <a:solidFill>
                  <a:srgbClr val="04345C"/>
                </a:solidFill>
                <a:latin typeface="Montserrat Classic" panose="020B0604020202020204" charset="0"/>
              </a:rPr>
              <a:t>учебных</a:t>
            </a:r>
            <a:r>
              <a:rPr lang="en-US" sz="2800" spc="28" dirty="0">
                <a:solidFill>
                  <a:srgbClr val="04345C"/>
                </a:solidFill>
                <a:latin typeface="Montserrat Classic" panose="020B0604020202020204" charset="0"/>
              </a:rPr>
              <a:t> </a:t>
            </a:r>
            <a:r>
              <a:rPr lang="en-US" sz="2800" spc="28" dirty="0" err="1">
                <a:solidFill>
                  <a:srgbClr val="04345C"/>
                </a:solidFill>
                <a:latin typeface="Montserrat Classic" panose="020B0604020202020204" charset="0"/>
              </a:rPr>
              <a:t>учреждений</a:t>
            </a:r>
            <a:r>
              <a:rPr lang="en-US" sz="2800" spc="28" dirty="0">
                <a:solidFill>
                  <a:srgbClr val="04345C"/>
                </a:solidFill>
                <a:latin typeface="Montserrat Classic" panose="020B0604020202020204" charset="0"/>
              </a:rPr>
              <a:t>, </a:t>
            </a:r>
            <a:r>
              <a:rPr lang="en-US" sz="2800" spc="28" dirty="0" err="1">
                <a:solidFill>
                  <a:srgbClr val="04345C"/>
                </a:solidFill>
                <a:latin typeface="Montserrat Classic" panose="020B0604020202020204" charset="0"/>
              </a:rPr>
              <a:t>выходы</a:t>
            </a:r>
            <a:r>
              <a:rPr lang="en-US" sz="2800" spc="28" dirty="0">
                <a:solidFill>
                  <a:srgbClr val="04345C"/>
                </a:solidFill>
                <a:latin typeface="Montserrat Classic" panose="020B0604020202020204" charset="0"/>
              </a:rPr>
              <a:t> </a:t>
            </a:r>
            <a:r>
              <a:rPr lang="en-US" sz="2800" spc="28" dirty="0" err="1">
                <a:solidFill>
                  <a:srgbClr val="04345C"/>
                </a:solidFill>
                <a:latin typeface="Montserrat Classic" panose="020B0604020202020204" charset="0"/>
              </a:rPr>
              <a:t>на</a:t>
            </a:r>
            <a:endParaRPr lang="en-US" sz="2800" spc="28" dirty="0">
              <a:solidFill>
                <a:srgbClr val="04345C"/>
              </a:solidFill>
              <a:latin typeface="Montserrat Classic" panose="020B0604020202020204" charset="0"/>
            </a:endParaRPr>
          </a:p>
          <a:p>
            <a:pPr>
              <a:lnSpc>
                <a:spcPts val="4200"/>
              </a:lnSpc>
            </a:pPr>
            <a:r>
              <a:rPr lang="en-US" sz="2800" spc="28" dirty="0" err="1">
                <a:solidFill>
                  <a:srgbClr val="04345C"/>
                </a:solidFill>
                <a:latin typeface="Montserrat Classic" panose="020B0604020202020204" charset="0"/>
              </a:rPr>
              <a:t>министерства</a:t>
            </a:r>
            <a:r>
              <a:rPr lang="en-US" sz="2800" spc="28" dirty="0">
                <a:solidFill>
                  <a:srgbClr val="04345C"/>
                </a:solidFill>
                <a:latin typeface="Montserrat Classic" panose="020B0604020202020204" charset="0"/>
              </a:rPr>
              <a:t> культуры, </a:t>
            </a:r>
            <a:r>
              <a:rPr lang="en-US" sz="2800" spc="28" dirty="0" err="1">
                <a:solidFill>
                  <a:srgbClr val="04345C"/>
                </a:solidFill>
                <a:latin typeface="Montserrat Classic" panose="020B0604020202020204" charset="0"/>
              </a:rPr>
              <a:t>образования</a:t>
            </a:r>
            <a:r>
              <a:rPr lang="en-US" sz="2800" spc="28" dirty="0">
                <a:solidFill>
                  <a:srgbClr val="04345C"/>
                </a:solidFill>
                <a:latin typeface="Montserrat Classic" panose="020B0604020202020204" charset="0"/>
              </a:rPr>
              <a:t> </a:t>
            </a:r>
            <a:endParaRPr lang="ru-RU" sz="2800" spc="28" dirty="0" smtClean="0">
              <a:solidFill>
                <a:srgbClr val="04345C"/>
              </a:solidFill>
              <a:latin typeface="Montserrat Classic" panose="020B0604020202020204" charset="0"/>
            </a:endParaRPr>
          </a:p>
          <a:p>
            <a:pPr>
              <a:lnSpc>
                <a:spcPts val="4200"/>
              </a:lnSpc>
            </a:pPr>
            <a:r>
              <a:rPr lang="en-US" sz="2800" spc="28" dirty="0" smtClean="0">
                <a:solidFill>
                  <a:srgbClr val="04345C"/>
                </a:solidFill>
                <a:latin typeface="Montserrat Classic" panose="020B0604020202020204" charset="0"/>
              </a:rPr>
              <a:t>и </a:t>
            </a:r>
            <a:r>
              <a:rPr lang="en-US" sz="2800" spc="28" dirty="0" err="1">
                <a:solidFill>
                  <a:srgbClr val="04345C"/>
                </a:solidFill>
                <a:latin typeface="Montserrat Classic" panose="020B0604020202020204" charset="0"/>
              </a:rPr>
              <a:t>т.д</a:t>
            </a:r>
            <a:r>
              <a:rPr lang="en-US" sz="2800" spc="28" dirty="0">
                <a:solidFill>
                  <a:srgbClr val="04345C"/>
                </a:solidFill>
                <a:latin typeface="Montserrat Classic" panose="020B0604020202020204" charset="0"/>
              </a:rPr>
              <a:t>. </a:t>
            </a:r>
          </a:p>
          <a:p>
            <a:pPr>
              <a:lnSpc>
                <a:spcPts val="4200"/>
              </a:lnSpc>
            </a:pPr>
            <a:r>
              <a:rPr lang="en-US" sz="2800" spc="28" dirty="0" err="1">
                <a:solidFill>
                  <a:srgbClr val="04345C"/>
                </a:solidFill>
                <a:latin typeface="Montserrat Classic" panose="020B0604020202020204" charset="0"/>
              </a:rPr>
              <a:t>Контакты</a:t>
            </a:r>
            <a:r>
              <a:rPr lang="en-US" sz="2800" spc="28" dirty="0">
                <a:solidFill>
                  <a:srgbClr val="04345C"/>
                </a:solidFill>
                <a:latin typeface="Montserrat Classic" panose="020B0604020202020204" charset="0"/>
              </a:rPr>
              <a:t> с </a:t>
            </a:r>
            <a:r>
              <a:rPr lang="en-US" sz="2800" spc="28" dirty="0" err="1">
                <a:solidFill>
                  <a:srgbClr val="04345C"/>
                </a:solidFill>
                <a:latin typeface="Montserrat Classic" panose="020B0604020202020204" charset="0"/>
              </a:rPr>
              <a:t>музейными</a:t>
            </a:r>
            <a:r>
              <a:rPr lang="en-US" sz="2800" spc="28" dirty="0">
                <a:solidFill>
                  <a:srgbClr val="04345C"/>
                </a:solidFill>
                <a:latin typeface="Montserrat Classic" panose="020B0604020202020204" charset="0"/>
              </a:rPr>
              <a:t> </a:t>
            </a:r>
            <a:r>
              <a:rPr lang="en-US" sz="2800" spc="28" dirty="0" err="1" smtClean="0">
                <a:solidFill>
                  <a:srgbClr val="04345C"/>
                </a:solidFill>
                <a:latin typeface="Montserrat Classic" panose="020B0604020202020204" charset="0"/>
              </a:rPr>
              <a:t>учреждениями</a:t>
            </a:r>
            <a:endParaRPr lang="en-US" sz="2800" spc="28" dirty="0">
              <a:solidFill>
                <a:srgbClr val="04345C"/>
              </a:solidFill>
              <a:latin typeface="Montserrat Classic" panose="020B060402020202020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572449" y="1481755"/>
            <a:ext cx="6748375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Сотрудники</a:t>
            </a:r>
            <a:r>
              <a:rPr lang="en-US" sz="2800" spc="28" dirty="0">
                <a:solidFill>
                  <a:srgbClr val="04345C"/>
                </a:solidFill>
                <a:latin typeface="Montserrat Classic"/>
              </a:rPr>
              <a:t> музея </a:t>
            </a:r>
            <a:r>
              <a:rPr lang="en-US" sz="2800" spc="28" dirty="0" err="1" smtClean="0">
                <a:solidFill>
                  <a:srgbClr val="04345C"/>
                </a:solidFill>
                <a:latin typeface="Montserrat Classic"/>
              </a:rPr>
              <a:t>для</a:t>
            </a:r>
            <a:r>
              <a:rPr lang="en-US" sz="2800" spc="28" dirty="0" smtClean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создания</a:t>
            </a:r>
            <a:r>
              <a:rPr lang="en-US" sz="2800" spc="28" dirty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28" dirty="0" err="1" smtClean="0">
                <a:solidFill>
                  <a:srgbClr val="04345C"/>
                </a:solidFill>
                <a:latin typeface="Montserrat Classic"/>
              </a:rPr>
              <a:t>контента</a:t>
            </a:r>
            <a:r>
              <a:rPr lang="en-US" sz="2800" spc="28" dirty="0" smtClean="0">
                <a:solidFill>
                  <a:srgbClr val="04345C"/>
                </a:solidFill>
                <a:latin typeface="Montserrat Classic"/>
              </a:rPr>
              <a:t>, </a:t>
            </a: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подготовки</a:t>
            </a:r>
            <a:r>
              <a:rPr lang="en-US" sz="2800" spc="28" dirty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сопроводительного</a:t>
            </a:r>
            <a:r>
              <a:rPr lang="en-US" sz="2800" spc="28" dirty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научного</a:t>
            </a:r>
            <a:r>
              <a:rPr lang="en-US" sz="2800" spc="28" dirty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материала</a:t>
            </a:r>
            <a:r>
              <a:rPr lang="en-US" sz="2800" spc="28" dirty="0">
                <a:solidFill>
                  <a:srgbClr val="04345C"/>
                </a:solidFill>
                <a:latin typeface="Montserrat Classic"/>
              </a:rPr>
              <a:t>, </a:t>
            </a: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создания</a:t>
            </a:r>
            <a:r>
              <a:rPr lang="en-US" sz="2800" spc="28" dirty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тематико-экспозиционного</a:t>
            </a:r>
            <a:r>
              <a:rPr lang="en-US" sz="2800" spc="28" dirty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плана</a:t>
            </a:r>
            <a:r>
              <a:rPr lang="en-US" sz="2800" spc="28" dirty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выставки</a:t>
            </a:r>
            <a:r>
              <a:rPr lang="en-US" sz="2800" spc="28" dirty="0">
                <a:solidFill>
                  <a:srgbClr val="04345C"/>
                </a:solidFill>
                <a:latin typeface="Montserrat Classic"/>
              </a:rPr>
              <a:t>, </a:t>
            </a: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отбора</a:t>
            </a:r>
            <a:r>
              <a:rPr lang="en-US" sz="2800" spc="28" dirty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экспонатов</a:t>
            </a:r>
            <a:r>
              <a:rPr lang="en-US" sz="2800" spc="28" dirty="0">
                <a:solidFill>
                  <a:srgbClr val="04345C"/>
                </a:solidFill>
                <a:latin typeface="Montserrat Classic"/>
              </a:rPr>
              <a:t> и </a:t>
            </a: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др</a:t>
            </a:r>
            <a:r>
              <a:rPr lang="en-US" sz="2800" spc="28" dirty="0">
                <a:solidFill>
                  <a:srgbClr val="04345C"/>
                </a:solidFill>
                <a:latin typeface="Montserrat Classic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60873" y="516890"/>
            <a:ext cx="9166255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 spc="320">
                <a:solidFill>
                  <a:srgbClr val="E2EDF1"/>
                </a:solidFill>
                <a:latin typeface="Montserrat Classic Bold"/>
              </a:rPr>
              <a:t>СОБСТВЕННЫЕ РЕСУРСЫ МУЗЕЯ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72408" y="1655132"/>
            <a:ext cx="7175411" cy="155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Подлинные</a:t>
            </a:r>
            <a:r>
              <a:rPr lang="en-US" sz="2800" spc="28" dirty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экспонаты</a:t>
            </a:r>
            <a:r>
              <a:rPr lang="en-US" sz="2800" spc="28" dirty="0">
                <a:solidFill>
                  <a:srgbClr val="04345C"/>
                </a:solidFill>
                <a:latin typeface="Montserrat Classic"/>
              </a:rPr>
              <a:t> музея и </a:t>
            </a: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доступ</a:t>
            </a:r>
            <a:r>
              <a:rPr lang="en-US" sz="2800" spc="28" dirty="0">
                <a:solidFill>
                  <a:srgbClr val="04345C"/>
                </a:solidFill>
                <a:latin typeface="Montserrat Classic"/>
              </a:rPr>
              <a:t> к </a:t>
            </a: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уникальным</a:t>
            </a:r>
            <a:r>
              <a:rPr lang="en-US" sz="2800" spc="28" dirty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документам</a:t>
            </a:r>
            <a:r>
              <a:rPr lang="en-US" sz="2800" spc="28" dirty="0">
                <a:solidFill>
                  <a:srgbClr val="04345C"/>
                </a:solidFill>
                <a:latin typeface="Montserrat Classic"/>
              </a:rPr>
              <a:t>, </a:t>
            </a: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уже</a:t>
            </a:r>
            <a:endParaRPr lang="en-US" sz="2800" spc="28" dirty="0">
              <a:solidFill>
                <a:srgbClr val="04345C"/>
              </a:solidFill>
              <a:latin typeface="Montserrat Classic"/>
            </a:endParaRPr>
          </a:p>
          <a:p>
            <a:pPr>
              <a:lnSpc>
                <a:spcPts val="4200"/>
              </a:lnSpc>
            </a:pP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имеющиеся</a:t>
            </a:r>
            <a:r>
              <a:rPr lang="en-US" sz="2800" spc="28" dirty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фото</a:t>
            </a:r>
            <a:r>
              <a:rPr lang="en-US" sz="2800" spc="28" dirty="0">
                <a:solidFill>
                  <a:srgbClr val="04345C"/>
                </a:solidFill>
                <a:latin typeface="Montserrat Classic"/>
              </a:rPr>
              <a:t>- и </a:t>
            </a: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видеоматериалы</a:t>
            </a:r>
            <a:endParaRPr lang="en-US" sz="2800" spc="28" dirty="0">
              <a:solidFill>
                <a:srgbClr val="04345C"/>
              </a:solidFill>
              <a:latin typeface="Montserrat Classic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672408" y="3751707"/>
            <a:ext cx="3379374" cy="50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Контакты</a:t>
            </a:r>
            <a:r>
              <a:rPr lang="en-US" sz="2800" spc="28" dirty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2800" spc="28" dirty="0" err="1">
                <a:solidFill>
                  <a:srgbClr val="04345C"/>
                </a:solidFill>
                <a:latin typeface="Montserrat Classic"/>
              </a:rPr>
              <a:t>со</a:t>
            </a:r>
            <a:r>
              <a:rPr lang="en-US" sz="2800" spc="28" dirty="0">
                <a:solidFill>
                  <a:srgbClr val="04345C"/>
                </a:solidFill>
                <a:latin typeface="Montserrat Classic"/>
              </a:rPr>
              <a:t> СМИ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72872" y="576116"/>
            <a:ext cx="6273234" cy="84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3600" dirty="0" err="1">
                <a:solidFill>
                  <a:srgbClr val="E2EDF1"/>
                </a:solidFill>
                <a:latin typeface="Montserrat Classic Bold"/>
              </a:rPr>
              <a:t>Сроки</a:t>
            </a:r>
            <a:r>
              <a:rPr lang="en-US" sz="3600" dirty="0">
                <a:solidFill>
                  <a:srgbClr val="E2EDF1"/>
                </a:solidFill>
                <a:latin typeface="Montserrat Classic Bold"/>
              </a:rPr>
              <a:t> </a:t>
            </a:r>
            <a:r>
              <a:rPr lang="en-US" sz="3600" dirty="0" err="1">
                <a:solidFill>
                  <a:srgbClr val="E2EDF1"/>
                </a:solidFill>
                <a:latin typeface="Montserrat Classic Bold"/>
              </a:rPr>
              <a:t>реализации</a:t>
            </a:r>
            <a:r>
              <a:rPr lang="en-US" sz="3600" dirty="0">
                <a:solidFill>
                  <a:srgbClr val="E2EDF1"/>
                </a:solidFill>
                <a:latin typeface="Montserrat Classic Bold"/>
              </a:rPr>
              <a:t> </a:t>
            </a:r>
            <a:r>
              <a:rPr lang="en-US" sz="3600" dirty="0" err="1">
                <a:solidFill>
                  <a:srgbClr val="E2EDF1"/>
                </a:solidFill>
                <a:latin typeface="Montserrat Classic Bold"/>
              </a:rPr>
              <a:t>проекта</a:t>
            </a:r>
            <a:endParaRPr lang="en-US" sz="3600" dirty="0">
              <a:solidFill>
                <a:srgbClr val="E2EDF1"/>
              </a:solidFill>
              <a:latin typeface="Montserrat Classic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1594" y="3695700"/>
            <a:ext cx="3687816" cy="315811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377693" y="576117"/>
            <a:ext cx="6273234" cy="84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3600" dirty="0" err="1" smtClean="0">
                <a:solidFill>
                  <a:srgbClr val="E2EDF1"/>
                </a:solidFill>
                <a:latin typeface="Montserrat Classic Bold"/>
              </a:rPr>
              <a:t>Бюджет</a:t>
            </a:r>
            <a:r>
              <a:rPr lang="ru-RU" sz="3600" dirty="0" smtClean="0">
                <a:solidFill>
                  <a:srgbClr val="E2EDF1"/>
                </a:solidFill>
                <a:latin typeface="Montserrat Classic Bold"/>
              </a:rPr>
              <a:t> </a:t>
            </a:r>
            <a:r>
              <a:rPr lang="en-US" sz="3600" dirty="0" err="1" smtClean="0">
                <a:solidFill>
                  <a:srgbClr val="E2EDF1"/>
                </a:solidFill>
                <a:latin typeface="Montserrat Classic Bold"/>
              </a:rPr>
              <a:t>проекта</a:t>
            </a:r>
            <a:endParaRPr lang="en-US" sz="3600" dirty="0">
              <a:solidFill>
                <a:srgbClr val="E2EDF1"/>
              </a:solidFill>
              <a:latin typeface="Montserrat Classic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744201" y="1725010"/>
            <a:ext cx="4191000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90"/>
              </a:lnSpc>
            </a:pPr>
            <a:r>
              <a:rPr lang="en-US" sz="3300" spc="330" dirty="0">
                <a:solidFill>
                  <a:srgbClr val="6BD4CD"/>
                </a:solidFill>
                <a:latin typeface="Montserrat Classic Bold"/>
              </a:rPr>
              <a:t>11 224 000 РУБ.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54407" y="1677034"/>
            <a:ext cx="5310164" cy="1072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90"/>
              </a:lnSpc>
            </a:pPr>
            <a:r>
              <a:rPr lang="en-US" sz="3300" spc="330" dirty="0">
                <a:solidFill>
                  <a:srgbClr val="6BD4CD"/>
                </a:solidFill>
                <a:latin typeface="Montserrat Classic Bold"/>
              </a:rPr>
              <a:t>ЯНВАРЬ 2021 - </a:t>
            </a:r>
          </a:p>
          <a:p>
            <a:pPr>
              <a:lnSpc>
                <a:spcPts val="4290"/>
              </a:lnSpc>
            </a:pPr>
            <a:r>
              <a:rPr lang="en-US" sz="3300" spc="330" dirty="0">
                <a:solidFill>
                  <a:srgbClr val="6BD4CD"/>
                </a:solidFill>
                <a:latin typeface="Montserrat Classic Bold"/>
              </a:rPr>
              <a:t>ДЕКАБРЬ 2025 ГГ.</a:t>
            </a: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716569564"/>
              </p:ext>
            </p:extLst>
          </p:nvPr>
        </p:nvGraphicFramePr>
        <p:xfrm>
          <a:off x="8686800" y="2324100"/>
          <a:ext cx="8915400" cy="7820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04977" y="-1444557"/>
            <a:ext cx="8098820" cy="14040196"/>
            <a:chOff x="60264" y="1850909"/>
            <a:chExt cx="10798426" cy="1872026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40000"/>
            </a:blip>
            <a:srcRect/>
            <a:stretch>
              <a:fillRect/>
            </a:stretch>
          </p:blipFill>
          <p:spPr>
            <a:xfrm rot="-2466689">
              <a:off x="1850909" y="1850909"/>
              <a:ext cx="9007781" cy="9007781"/>
            </a:xfrm>
            <a:prstGeom prst="rect">
              <a:avLst/>
            </a:prstGeom>
          </p:spPr>
        </p:pic>
        <p:grpSp>
          <p:nvGrpSpPr>
            <p:cNvPr id="4" name="Group 4"/>
            <p:cNvGrpSpPr/>
            <p:nvPr/>
          </p:nvGrpSpPr>
          <p:grpSpPr>
            <a:xfrm rot="1441559">
              <a:off x="60264" y="14670087"/>
              <a:ext cx="3129772" cy="5901083"/>
              <a:chOff x="-2656222" y="1017835"/>
              <a:chExt cx="6350000" cy="54991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2656222" y="1017835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close/>
                  </a:path>
                </a:pathLst>
              </a:custGeom>
              <a:solidFill>
                <a:srgbClr val="E2EDF1">
                  <a:alpha val="21960"/>
                </a:srgbClr>
              </a:solidFill>
            </p:spPr>
          </p:sp>
        </p:grp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alphaModFix amt="40000"/>
            </a:blip>
            <a:srcRect/>
            <a:stretch>
              <a:fillRect/>
            </a:stretch>
          </p:blipFill>
          <p:spPr>
            <a:xfrm rot="1441559">
              <a:off x="2081205" y="13074833"/>
              <a:ext cx="1787452" cy="2906427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9618" y="2875562"/>
            <a:ext cx="746518" cy="71937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740325" y="2741340"/>
            <a:ext cx="13333096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20"/>
              </a:lnSpc>
              <a:spcBef>
                <a:spcPct val="0"/>
              </a:spcBef>
            </a:pP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Привлечение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новых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посетителей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 и </a:t>
            </a: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расширение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возможности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культурного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туризма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 в </a:t>
            </a: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городе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, </a:t>
            </a: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что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ru-RU" sz="2800" spc="240" dirty="0" smtClean="0">
                <a:solidFill>
                  <a:srgbClr val="FFFFFF"/>
                </a:solidFill>
                <a:latin typeface="Montserrat Classic"/>
              </a:rPr>
              <a:t>по</a:t>
            </a:r>
            <a:r>
              <a:rPr lang="en-US" sz="2800" spc="240" dirty="0" err="1" smtClean="0">
                <a:solidFill>
                  <a:srgbClr val="FFFFFF"/>
                </a:solidFill>
                <a:latin typeface="Montserrat Classic"/>
              </a:rPr>
              <a:t>способств</a:t>
            </a:r>
            <a:r>
              <a:rPr lang="ru-RU" sz="2800" spc="240" dirty="0" err="1" smtClean="0">
                <a:solidFill>
                  <a:srgbClr val="FFFFFF"/>
                </a:solidFill>
                <a:latin typeface="Montserrat Classic"/>
              </a:rPr>
              <a:t>ует</a:t>
            </a:r>
            <a:r>
              <a:rPr lang="en-US" sz="2800" spc="240" dirty="0" smtClean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социально-экономическому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развитию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Саратова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 в </a:t>
            </a: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целом</a:t>
            </a:r>
            <a:endParaRPr lang="en-US" sz="2800" spc="240" dirty="0">
              <a:solidFill>
                <a:srgbClr val="FFFFFF"/>
              </a:solidFill>
              <a:latin typeface="Montserrat Classic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740325" y="4357306"/>
            <a:ext cx="12197651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20"/>
              </a:lnSpc>
              <a:spcBef>
                <a:spcPct val="0"/>
              </a:spcBef>
            </a:pP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Содействие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процессу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исторического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образования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 и </a:t>
            </a: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патриотическому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800" spc="240" dirty="0" err="1" smtClean="0">
                <a:solidFill>
                  <a:srgbClr val="FFFFFF"/>
                </a:solidFill>
                <a:latin typeface="Montserrat Classic"/>
              </a:rPr>
              <a:t>воспитанию</a:t>
            </a:r>
            <a:endParaRPr lang="en-US" sz="2800" spc="240" dirty="0">
              <a:solidFill>
                <a:srgbClr val="FFFFFF"/>
              </a:solidFill>
              <a:latin typeface="Montserrat Classi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740325" y="5999814"/>
            <a:ext cx="12177922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20"/>
              </a:lnSpc>
              <a:spcBef>
                <a:spcPct val="0"/>
              </a:spcBef>
            </a:pP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Расширение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доступа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 к </a:t>
            </a: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уникальным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музейным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экспонатам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  </a:t>
            </a: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для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жителей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города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, </a:t>
            </a: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всех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людей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 с </a:t>
            </a: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доступом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 к </a:t>
            </a: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сети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800" spc="240" dirty="0" smtClean="0">
                <a:solidFill>
                  <a:srgbClr val="FFFFFF"/>
                </a:solidFill>
                <a:latin typeface="Montserrat Classic"/>
              </a:rPr>
              <a:t>Internet</a:t>
            </a:r>
            <a:endParaRPr lang="en-US" sz="2800" spc="240" dirty="0">
              <a:solidFill>
                <a:srgbClr val="FFFFFF"/>
              </a:solidFill>
              <a:latin typeface="Montserrat Classic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9618" y="5978916"/>
            <a:ext cx="746518" cy="71937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2742" y="4427239"/>
            <a:ext cx="746518" cy="71937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9937" y="7530593"/>
            <a:ext cx="746518" cy="71937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740325" y="7530593"/>
            <a:ext cx="12192099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20"/>
              </a:lnSpc>
              <a:spcBef>
                <a:spcPct val="0"/>
              </a:spcBef>
            </a:pP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Увеличение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возможности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функционирования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программы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 «</a:t>
            </a: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Доступная</a:t>
            </a:r>
            <a:r>
              <a:rPr lang="en-US" sz="28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800" spc="240" dirty="0" err="1">
                <a:solidFill>
                  <a:srgbClr val="FFFFFF"/>
                </a:solidFill>
                <a:latin typeface="Montserrat Classic"/>
              </a:rPr>
              <a:t>среда</a:t>
            </a:r>
            <a:r>
              <a:rPr lang="en-US" sz="2800" spc="240" dirty="0" smtClean="0">
                <a:solidFill>
                  <a:srgbClr val="FFFFFF"/>
                </a:solidFill>
                <a:latin typeface="Montserrat Classic"/>
              </a:rPr>
              <a:t>»</a:t>
            </a:r>
            <a:endParaRPr lang="en-US" sz="2800" spc="240" dirty="0">
              <a:solidFill>
                <a:srgbClr val="FFFFFF"/>
              </a:solidFill>
              <a:latin typeface="Montserrat Classic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740326" y="1001553"/>
            <a:ext cx="14648585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 dirty="0" err="1">
                <a:solidFill>
                  <a:srgbClr val="6BD4CD"/>
                </a:solidFill>
                <a:latin typeface="Montserrat Classic Bold"/>
              </a:rPr>
              <a:t>Социальная</a:t>
            </a:r>
            <a:r>
              <a:rPr lang="en-US" sz="5600" dirty="0">
                <a:solidFill>
                  <a:srgbClr val="6BD4CD"/>
                </a:solidFill>
                <a:latin typeface="Montserrat Classic Bold"/>
              </a:rPr>
              <a:t> </a:t>
            </a:r>
            <a:r>
              <a:rPr lang="en-US" sz="5600" dirty="0" err="1">
                <a:solidFill>
                  <a:srgbClr val="6BD4CD"/>
                </a:solidFill>
                <a:latin typeface="Montserrat Classic Bold"/>
              </a:rPr>
              <a:t>эффективность</a:t>
            </a:r>
            <a:r>
              <a:rPr lang="en-US" sz="5600" dirty="0">
                <a:solidFill>
                  <a:srgbClr val="6BD4CD"/>
                </a:solidFill>
                <a:latin typeface="Montserrat Classic Bold"/>
              </a:rPr>
              <a:t> </a:t>
            </a:r>
            <a:r>
              <a:rPr lang="en-US" sz="5600" dirty="0" err="1">
                <a:solidFill>
                  <a:srgbClr val="6BD4CD"/>
                </a:solidFill>
                <a:latin typeface="Montserrat Classic Bold"/>
              </a:rPr>
              <a:t>проекта</a:t>
            </a:r>
            <a:endParaRPr lang="en-US" sz="5600" dirty="0">
              <a:solidFill>
                <a:srgbClr val="6BD4CD"/>
              </a:solidFill>
              <a:latin typeface="Montserrat Classic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rcRect/>
          <a:stretch>
            <a:fillRect/>
          </a:stretch>
        </p:blipFill>
        <p:spPr>
          <a:xfrm rot="-1553481">
            <a:off x="-730182" y="4939687"/>
            <a:ext cx="6957829" cy="6957829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89634" y="595194"/>
            <a:ext cx="5941904" cy="4770984"/>
            <a:chOff x="-7469" y="0"/>
            <a:chExt cx="7475069" cy="6002020"/>
          </a:xfrm>
        </p:grpSpPr>
        <p:sp>
          <p:nvSpPr>
            <p:cNvPr id="7" name="Freeform 7"/>
            <p:cNvSpPr/>
            <p:nvPr/>
          </p:nvSpPr>
          <p:spPr>
            <a:xfrm>
              <a:off x="-7469" y="0"/>
              <a:ext cx="7475069" cy="5144084"/>
            </a:xfrm>
            <a:custGeom>
              <a:avLst/>
              <a:gdLst/>
              <a:ahLst/>
              <a:cxnLst/>
              <a:rect l="l" t="t" r="r" b="b"/>
              <a:pathLst>
                <a:path w="6827520" h="383540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3"/>
              <a:stretch>
                <a:fillRect l="4217" t="5312" r="4353" b="16113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7397571" y="1943100"/>
            <a:ext cx="2815036" cy="5568668"/>
            <a:chOff x="0" y="0"/>
            <a:chExt cx="2620010" cy="5182870"/>
          </a:xfrm>
        </p:grpSpPr>
        <p:sp>
          <p:nvSpPr>
            <p:cNvPr id="10" name="Freeform 10"/>
            <p:cNvSpPr/>
            <p:nvPr/>
          </p:nvSpPr>
          <p:spPr>
            <a:xfrm>
              <a:off x="136098" y="70921"/>
              <a:ext cx="2378710" cy="5106302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4"/>
              <a:srcRect/>
              <a:stretch>
                <a:fillRect l="-13966" t="-1098" r="-62284" b="2069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0022051" y="4888201"/>
            <a:ext cx="7974528" cy="4574093"/>
            <a:chOff x="0" y="0"/>
            <a:chExt cx="7981950" cy="4578350"/>
          </a:xfrm>
        </p:grpSpPr>
        <p:sp>
          <p:nvSpPr>
            <p:cNvPr id="23" name="Freeform 23"/>
            <p:cNvSpPr/>
            <p:nvPr/>
          </p:nvSpPr>
          <p:spPr>
            <a:xfrm>
              <a:off x="875363" y="20320"/>
              <a:ext cx="6254215" cy="432816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5"/>
              <a:srcRect/>
              <a:stretch>
                <a:fillRect l="-1585" t="-19564" r="-2886" b="-1331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3212580" y="595194"/>
            <a:ext cx="2912195" cy="4089013"/>
            <a:chOff x="0" y="0"/>
            <a:chExt cx="6257290" cy="878586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257290" cy="8785860"/>
            </a:xfrm>
            <a:custGeom>
              <a:avLst/>
              <a:gdLst/>
              <a:ahLst/>
              <a:cxnLst/>
              <a:rect l="l" t="t" r="r" b="b"/>
              <a:pathLst>
                <a:path w="6257290" h="8785860">
                  <a:moveTo>
                    <a:pt x="1393190" y="7715250"/>
                  </a:moveTo>
                  <a:lnTo>
                    <a:pt x="1107440" y="7715250"/>
                  </a:lnTo>
                  <a:lnTo>
                    <a:pt x="1107440" y="0"/>
                  </a:lnTo>
                  <a:lnTo>
                    <a:pt x="1394460" y="0"/>
                  </a:lnTo>
                  <a:lnTo>
                    <a:pt x="1393190" y="7715250"/>
                  </a:lnTo>
                  <a:close/>
                  <a:moveTo>
                    <a:pt x="1045210" y="7715250"/>
                  </a:moveTo>
                  <a:lnTo>
                    <a:pt x="924560" y="7715250"/>
                  </a:lnTo>
                  <a:lnTo>
                    <a:pt x="924560" y="0"/>
                  </a:lnTo>
                  <a:lnTo>
                    <a:pt x="1045210" y="0"/>
                  </a:lnTo>
                  <a:lnTo>
                    <a:pt x="1045210" y="7715250"/>
                  </a:lnTo>
                  <a:close/>
                  <a:moveTo>
                    <a:pt x="1790700" y="0"/>
                  </a:moveTo>
                  <a:lnTo>
                    <a:pt x="1584960" y="0"/>
                  </a:lnTo>
                  <a:lnTo>
                    <a:pt x="1584960" y="8009890"/>
                  </a:lnTo>
                  <a:lnTo>
                    <a:pt x="1790700" y="8009890"/>
                  </a:lnTo>
                  <a:lnTo>
                    <a:pt x="1790700" y="0"/>
                  </a:lnTo>
                  <a:close/>
                  <a:moveTo>
                    <a:pt x="2095500" y="0"/>
                  </a:moveTo>
                  <a:lnTo>
                    <a:pt x="1903730" y="0"/>
                  </a:lnTo>
                  <a:lnTo>
                    <a:pt x="1903730" y="7999730"/>
                  </a:lnTo>
                  <a:lnTo>
                    <a:pt x="2095500" y="7999730"/>
                  </a:lnTo>
                  <a:lnTo>
                    <a:pt x="2095500" y="0"/>
                  </a:lnTo>
                  <a:close/>
                  <a:moveTo>
                    <a:pt x="4461510" y="7265670"/>
                  </a:moveTo>
                  <a:lnTo>
                    <a:pt x="4748530" y="7265670"/>
                  </a:lnTo>
                  <a:lnTo>
                    <a:pt x="4748530" y="0"/>
                  </a:lnTo>
                  <a:lnTo>
                    <a:pt x="4461510" y="0"/>
                  </a:lnTo>
                  <a:lnTo>
                    <a:pt x="4461510" y="7265670"/>
                  </a:lnTo>
                  <a:close/>
                  <a:moveTo>
                    <a:pt x="4815840" y="7299960"/>
                  </a:moveTo>
                  <a:lnTo>
                    <a:pt x="5102860" y="7299960"/>
                  </a:lnTo>
                  <a:lnTo>
                    <a:pt x="5102860" y="0"/>
                  </a:lnTo>
                  <a:lnTo>
                    <a:pt x="4815840" y="0"/>
                  </a:lnTo>
                  <a:lnTo>
                    <a:pt x="4815840" y="7299960"/>
                  </a:lnTo>
                  <a:close/>
                  <a:moveTo>
                    <a:pt x="4064000" y="7571740"/>
                  </a:moveTo>
                  <a:lnTo>
                    <a:pt x="4419600" y="7571740"/>
                  </a:lnTo>
                  <a:lnTo>
                    <a:pt x="4419600" y="0"/>
                  </a:lnTo>
                  <a:lnTo>
                    <a:pt x="4064000" y="0"/>
                  </a:lnTo>
                  <a:lnTo>
                    <a:pt x="4064000" y="7571740"/>
                  </a:lnTo>
                  <a:close/>
                  <a:moveTo>
                    <a:pt x="3760470" y="8009890"/>
                  </a:moveTo>
                  <a:lnTo>
                    <a:pt x="3952240" y="8009890"/>
                  </a:lnTo>
                  <a:lnTo>
                    <a:pt x="3952240" y="0"/>
                  </a:lnTo>
                  <a:lnTo>
                    <a:pt x="3760470" y="0"/>
                  </a:lnTo>
                  <a:lnTo>
                    <a:pt x="3760470" y="8009890"/>
                  </a:lnTo>
                  <a:close/>
                  <a:moveTo>
                    <a:pt x="2372360" y="0"/>
                  </a:moveTo>
                  <a:lnTo>
                    <a:pt x="2180590" y="0"/>
                  </a:lnTo>
                  <a:lnTo>
                    <a:pt x="2180590" y="8371840"/>
                  </a:lnTo>
                  <a:lnTo>
                    <a:pt x="2372360" y="8371840"/>
                  </a:lnTo>
                  <a:lnTo>
                    <a:pt x="2372360" y="0"/>
                  </a:lnTo>
                  <a:close/>
                  <a:moveTo>
                    <a:pt x="3661410" y="0"/>
                  </a:moveTo>
                  <a:lnTo>
                    <a:pt x="2423160" y="0"/>
                  </a:lnTo>
                  <a:lnTo>
                    <a:pt x="2423160" y="8785860"/>
                  </a:lnTo>
                  <a:lnTo>
                    <a:pt x="3661410" y="8785860"/>
                  </a:lnTo>
                  <a:lnTo>
                    <a:pt x="3661410" y="0"/>
                  </a:lnTo>
                  <a:close/>
                  <a:moveTo>
                    <a:pt x="5320030" y="0"/>
                  </a:moveTo>
                  <a:lnTo>
                    <a:pt x="5199380" y="0"/>
                  </a:lnTo>
                  <a:lnTo>
                    <a:pt x="5199380" y="6945630"/>
                  </a:lnTo>
                  <a:lnTo>
                    <a:pt x="5320030" y="6945630"/>
                  </a:lnTo>
                  <a:lnTo>
                    <a:pt x="5320030" y="0"/>
                  </a:lnTo>
                  <a:close/>
                  <a:moveTo>
                    <a:pt x="5386070" y="6684010"/>
                  </a:moveTo>
                  <a:lnTo>
                    <a:pt x="5539740" y="6684010"/>
                  </a:lnTo>
                  <a:lnTo>
                    <a:pt x="5539740" y="0"/>
                  </a:lnTo>
                  <a:lnTo>
                    <a:pt x="5386070" y="0"/>
                  </a:lnTo>
                  <a:lnTo>
                    <a:pt x="5386070" y="6684010"/>
                  </a:lnTo>
                  <a:close/>
                  <a:moveTo>
                    <a:pt x="5627370" y="6814820"/>
                  </a:moveTo>
                  <a:lnTo>
                    <a:pt x="5814060" y="6814820"/>
                  </a:lnTo>
                  <a:lnTo>
                    <a:pt x="5814060" y="0"/>
                  </a:lnTo>
                  <a:lnTo>
                    <a:pt x="5627370" y="0"/>
                  </a:lnTo>
                  <a:lnTo>
                    <a:pt x="5627370" y="6814820"/>
                  </a:lnTo>
                  <a:close/>
                  <a:moveTo>
                    <a:pt x="514350" y="0"/>
                  </a:moveTo>
                  <a:lnTo>
                    <a:pt x="295910" y="0"/>
                  </a:lnTo>
                  <a:lnTo>
                    <a:pt x="295910" y="6617970"/>
                  </a:lnTo>
                  <a:lnTo>
                    <a:pt x="514350" y="6617970"/>
                  </a:lnTo>
                  <a:lnTo>
                    <a:pt x="514350" y="0"/>
                  </a:lnTo>
                  <a:close/>
                  <a:moveTo>
                    <a:pt x="831850" y="0"/>
                  </a:moveTo>
                  <a:lnTo>
                    <a:pt x="623570" y="0"/>
                  </a:lnTo>
                  <a:lnTo>
                    <a:pt x="623570" y="7241540"/>
                  </a:lnTo>
                  <a:lnTo>
                    <a:pt x="831850" y="7241540"/>
                  </a:lnTo>
                  <a:lnTo>
                    <a:pt x="831850" y="0"/>
                  </a:lnTo>
                  <a:close/>
                  <a:moveTo>
                    <a:pt x="130810" y="0"/>
                  </a:moveTo>
                  <a:lnTo>
                    <a:pt x="0" y="0"/>
                  </a:lnTo>
                  <a:lnTo>
                    <a:pt x="0" y="6004560"/>
                  </a:lnTo>
                  <a:lnTo>
                    <a:pt x="130810" y="6004560"/>
                  </a:lnTo>
                  <a:lnTo>
                    <a:pt x="130810" y="0"/>
                  </a:lnTo>
                  <a:close/>
                  <a:moveTo>
                    <a:pt x="6049010" y="0"/>
                  </a:moveTo>
                  <a:lnTo>
                    <a:pt x="5910580" y="0"/>
                  </a:lnTo>
                  <a:lnTo>
                    <a:pt x="5910580" y="6657340"/>
                  </a:lnTo>
                  <a:lnTo>
                    <a:pt x="6049010" y="6657340"/>
                  </a:lnTo>
                  <a:lnTo>
                    <a:pt x="6049010" y="0"/>
                  </a:lnTo>
                  <a:close/>
                  <a:moveTo>
                    <a:pt x="6257290" y="0"/>
                  </a:moveTo>
                  <a:lnTo>
                    <a:pt x="6164580" y="0"/>
                  </a:lnTo>
                  <a:lnTo>
                    <a:pt x="6164580" y="5745480"/>
                  </a:lnTo>
                  <a:lnTo>
                    <a:pt x="6257290" y="5745480"/>
                  </a:lnTo>
                  <a:lnTo>
                    <a:pt x="6257290" y="0"/>
                  </a:lnTo>
                  <a:close/>
                </a:path>
              </a:pathLst>
            </a:custGeom>
            <a:blipFill>
              <a:blip r:embed="rId6" cstate="print"/>
              <a:stretch>
                <a:fillRect t="-2399" b="-2399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89000"/>
          </a:blip>
          <a:srcRect/>
          <a:stretch>
            <a:fillRect/>
          </a:stretch>
        </p:blipFill>
        <p:spPr>
          <a:xfrm rot="20046519">
            <a:off x="11104974" y="-6286500"/>
            <a:ext cx="11340714" cy="1134071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2400859">
            <a:off x="9022382" y="5694599"/>
            <a:ext cx="3140318" cy="6707600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close/>
                </a:path>
              </a:pathLst>
            </a:custGeom>
            <a:solidFill>
              <a:srgbClr val="E2EDF1">
                <a:alpha val="47843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400859">
            <a:off x="12105334" y="4679121"/>
            <a:ext cx="1793475" cy="29162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43000"/>
          </a:blip>
          <a:srcRect/>
          <a:stretch>
            <a:fillRect/>
          </a:stretch>
        </p:blipFill>
        <p:spPr>
          <a:xfrm>
            <a:off x="16103648" y="5350593"/>
            <a:ext cx="2675413" cy="267541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4023270"/>
            <a:ext cx="14831782" cy="4039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55"/>
              </a:lnSpc>
            </a:pPr>
            <a:r>
              <a:rPr lang="en-US" sz="5212" dirty="0">
                <a:solidFill>
                  <a:srgbClr val="F6EDBD"/>
                </a:solidFill>
                <a:latin typeface="Montserrat Classic" panose="020B0604020202020204" charset="0"/>
              </a:rPr>
              <a:t>ВНЕДРЕНИЕ </a:t>
            </a:r>
            <a:r>
              <a:rPr lang="en-US" sz="5212" dirty="0" smtClean="0">
                <a:solidFill>
                  <a:srgbClr val="F6EDBD"/>
                </a:solidFill>
                <a:latin typeface="Montserrat Classic" panose="020B0604020202020204" charset="0"/>
              </a:rPr>
              <a:t>DIGITAL-ТЕХНОЛОГИЙ </a:t>
            </a:r>
            <a:r>
              <a:rPr lang="en-US" sz="5212" dirty="0">
                <a:solidFill>
                  <a:srgbClr val="F6EDBD"/>
                </a:solidFill>
                <a:latin typeface="Montserrat Classic" panose="020B0604020202020204" charset="0"/>
              </a:rPr>
              <a:t>В РАБОТУ </a:t>
            </a:r>
          </a:p>
          <a:p>
            <a:pPr>
              <a:lnSpc>
                <a:spcPts val="6255"/>
              </a:lnSpc>
            </a:pPr>
            <a:r>
              <a:rPr lang="en-US" sz="5212" dirty="0">
                <a:solidFill>
                  <a:srgbClr val="F6EDBD"/>
                </a:solidFill>
                <a:latin typeface="Montserrat Classic" panose="020B0604020202020204" charset="0"/>
              </a:rPr>
              <a:t>ГУК «</a:t>
            </a:r>
            <a:r>
              <a:rPr lang="en-US" sz="5212" dirty="0" err="1">
                <a:solidFill>
                  <a:srgbClr val="F6EDBD"/>
                </a:solidFill>
                <a:latin typeface="Montserrat Classic" panose="020B0604020202020204" charset="0"/>
              </a:rPr>
              <a:t>Саратовский</a:t>
            </a:r>
            <a:r>
              <a:rPr lang="en-US" sz="5212" dirty="0">
                <a:solidFill>
                  <a:srgbClr val="F6EDBD"/>
                </a:solidFill>
                <a:latin typeface="Montserrat Classic" panose="020B0604020202020204" charset="0"/>
              </a:rPr>
              <a:t> </a:t>
            </a:r>
            <a:r>
              <a:rPr lang="en-US" sz="5212" dirty="0" err="1">
                <a:solidFill>
                  <a:srgbClr val="F6EDBD"/>
                </a:solidFill>
                <a:latin typeface="Montserrat Classic" panose="020B0604020202020204" charset="0"/>
              </a:rPr>
              <a:t>областной</a:t>
            </a:r>
            <a:r>
              <a:rPr lang="en-US" sz="5212" dirty="0">
                <a:solidFill>
                  <a:srgbClr val="F6EDBD"/>
                </a:solidFill>
                <a:latin typeface="Montserrat Classic" panose="020B0604020202020204" charset="0"/>
              </a:rPr>
              <a:t> </a:t>
            </a:r>
            <a:endParaRPr lang="ru-RU" sz="5212" dirty="0" smtClean="0">
              <a:solidFill>
                <a:srgbClr val="F6EDBD"/>
              </a:solidFill>
              <a:latin typeface="Montserrat Classic" panose="020B0604020202020204" charset="0"/>
            </a:endParaRPr>
          </a:p>
          <a:p>
            <a:pPr>
              <a:lnSpc>
                <a:spcPts val="6255"/>
              </a:lnSpc>
            </a:pPr>
            <a:r>
              <a:rPr lang="en-US" sz="5212" dirty="0" smtClean="0">
                <a:solidFill>
                  <a:srgbClr val="F6EDBD"/>
                </a:solidFill>
                <a:latin typeface="Montserrat Classic" panose="020B0604020202020204" charset="0"/>
              </a:rPr>
              <a:t>музей </a:t>
            </a:r>
            <a:r>
              <a:rPr lang="en-US" sz="5212" dirty="0" err="1">
                <a:solidFill>
                  <a:srgbClr val="F6EDBD"/>
                </a:solidFill>
                <a:latin typeface="Montserrat Classic" panose="020B0604020202020204" charset="0"/>
              </a:rPr>
              <a:t>краеведения</a:t>
            </a:r>
            <a:r>
              <a:rPr lang="en-US" sz="5212" dirty="0">
                <a:solidFill>
                  <a:srgbClr val="F6EDBD"/>
                </a:solidFill>
                <a:latin typeface="Montserrat Classic" panose="020B0604020202020204" charset="0"/>
              </a:rPr>
              <a:t>» </a:t>
            </a:r>
          </a:p>
          <a:p>
            <a:pPr>
              <a:lnSpc>
                <a:spcPts val="6255"/>
              </a:lnSpc>
            </a:pPr>
            <a:r>
              <a:rPr lang="en-US" sz="5212" dirty="0" err="1">
                <a:solidFill>
                  <a:srgbClr val="F6EDBD"/>
                </a:solidFill>
                <a:latin typeface="Montserrat Classic" panose="020B0604020202020204" charset="0"/>
              </a:rPr>
              <a:t>при</a:t>
            </a:r>
            <a:r>
              <a:rPr lang="en-US" sz="5212" dirty="0">
                <a:solidFill>
                  <a:srgbClr val="F6EDBD"/>
                </a:solidFill>
                <a:latin typeface="Montserrat Classic" panose="020B0604020202020204" charset="0"/>
              </a:rPr>
              <a:t> </a:t>
            </a:r>
            <a:r>
              <a:rPr lang="en-US" sz="5212" dirty="0" err="1">
                <a:solidFill>
                  <a:srgbClr val="F6EDBD"/>
                </a:solidFill>
                <a:latin typeface="Montserrat Classic" panose="020B0604020202020204" charset="0"/>
              </a:rPr>
              <a:t>создании</a:t>
            </a:r>
            <a:r>
              <a:rPr lang="en-US" sz="5212" dirty="0">
                <a:solidFill>
                  <a:srgbClr val="F6EDBD"/>
                </a:solidFill>
                <a:latin typeface="Montserrat Classic" panose="020B0604020202020204" charset="0"/>
              </a:rPr>
              <a:t> </a:t>
            </a:r>
            <a:r>
              <a:rPr lang="en-US" sz="5212" dirty="0" err="1">
                <a:solidFill>
                  <a:srgbClr val="F6EDBD"/>
                </a:solidFill>
                <a:latin typeface="Montserrat Classic" panose="020B0604020202020204" charset="0"/>
              </a:rPr>
              <a:t>выставки</a:t>
            </a:r>
            <a:r>
              <a:rPr lang="en-US" sz="5212" dirty="0">
                <a:solidFill>
                  <a:srgbClr val="F6EDBD"/>
                </a:solidFill>
                <a:latin typeface="Montserrat Classic" panose="020B0604020202020204" charset="0"/>
              </a:rPr>
              <a:t> </a:t>
            </a:r>
          </a:p>
          <a:p>
            <a:pPr>
              <a:lnSpc>
                <a:spcPts val="6255"/>
              </a:lnSpc>
            </a:pPr>
            <a:r>
              <a:rPr lang="en-US" sz="5212" dirty="0">
                <a:solidFill>
                  <a:srgbClr val="F6EDBD"/>
                </a:solidFill>
                <a:latin typeface="Montserrat Classic" panose="020B0604020202020204" charset="0"/>
              </a:rPr>
              <a:t>«</a:t>
            </a:r>
            <a:r>
              <a:rPr lang="en-US" sz="5212" dirty="0" err="1">
                <a:solidFill>
                  <a:srgbClr val="F6EDBD"/>
                </a:solidFill>
                <a:latin typeface="Montserrat Classic" panose="020B0604020202020204" charset="0"/>
              </a:rPr>
              <a:t>Дорога</a:t>
            </a:r>
            <a:r>
              <a:rPr lang="en-US" sz="5212" dirty="0">
                <a:solidFill>
                  <a:srgbClr val="F6EDBD"/>
                </a:solidFill>
                <a:latin typeface="Montserrat Classic" panose="020B0604020202020204" charset="0"/>
              </a:rPr>
              <a:t> в </a:t>
            </a:r>
            <a:r>
              <a:rPr lang="en-US" sz="5212" dirty="0" err="1">
                <a:solidFill>
                  <a:srgbClr val="F6EDBD"/>
                </a:solidFill>
                <a:latin typeface="Montserrat Classic" panose="020B0604020202020204" charset="0"/>
              </a:rPr>
              <a:t>космос</a:t>
            </a:r>
            <a:r>
              <a:rPr lang="en-US" sz="5212" dirty="0">
                <a:solidFill>
                  <a:srgbClr val="F6EDBD"/>
                </a:solidFill>
                <a:latin typeface="Montserrat Classic" panose="020B0604020202020204" charset="0"/>
              </a:rPr>
              <a:t>»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3056" y="559876"/>
            <a:ext cx="1196188" cy="143256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020653" y="521776"/>
            <a:ext cx="1972866" cy="1470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F6EDBD"/>
                </a:solidFill>
                <a:latin typeface="Archive"/>
              </a:rPr>
              <a:t>Саратовский </a:t>
            </a:r>
          </a:p>
          <a:p>
            <a:pPr>
              <a:lnSpc>
                <a:spcPts val="2940"/>
              </a:lnSpc>
            </a:pPr>
            <a:r>
              <a:rPr lang="en-US" sz="2100">
                <a:solidFill>
                  <a:srgbClr val="F6EDBD"/>
                </a:solidFill>
                <a:latin typeface="Archive"/>
              </a:rPr>
              <a:t>областной </a:t>
            </a:r>
          </a:p>
          <a:p>
            <a:pPr>
              <a:lnSpc>
                <a:spcPts val="2940"/>
              </a:lnSpc>
            </a:pPr>
            <a:r>
              <a:rPr lang="en-US" sz="2100">
                <a:solidFill>
                  <a:srgbClr val="F6EDBD"/>
                </a:solidFill>
                <a:latin typeface="Archive"/>
              </a:rPr>
              <a:t>музей</a:t>
            </a:r>
          </a:p>
          <a:p>
            <a:pPr>
              <a:lnSpc>
                <a:spcPts val="2940"/>
              </a:lnSpc>
            </a:pPr>
            <a:r>
              <a:rPr lang="en-US" sz="2100">
                <a:solidFill>
                  <a:srgbClr val="F6EDBD"/>
                </a:solidFill>
                <a:latin typeface="Archive"/>
              </a:rPr>
              <a:t>краеведения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354313" y="7381731"/>
            <a:ext cx="65441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>
                <a:solidFill>
                  <a:prstClr val="white">
                    <a:lumMod val="95000"/>
                  </a:prstClr>
                </a:solidFill>
              </a:rPr>
              <a:t>Автор работы:</a:t>
            </a:r>
          </a:p>
          <a:p>
            <a:pPr algn="r"/>
            <a:r>
              <a:rPr lang="ru-RU" sz="2800" dirty="0" smtClean="0">
                <a:solidFill>
                  <a:prstClr val="white">
                    <a:lumMod val="95000"/>
                  </a:prstClr>
                </a:solidFill>
              </a:rPr>
              <a:t>Ени Ксения Андреевна</a:t>
            </a:r>
            <a:endParaRPr lang="ru-RU" sz="2800" dirty="0">
              <a:solidFill>
                <a:prstClr val="white">
                  <a:lumMod val="95000"/>
                </a:prstClr>
              </a:solidFill>
            </a:endParaRPr>
          </a:p>
          <a:p>
            <a:pPr algn="r"/>
            <a:r>
              <a:rPr lang="ru-RU" sz="2800" dirty="0" smtClean="0">
                <a:solidFill>
                  <a:prstClr val="white">
                    <a:lumMod val="95000"/>
                  </a:prstClr>
                </a:solidFill>
              </a:rPr>
              <a:t>Руководитель проекта:</a:t>
            </a:r>
            <a:endParaRPr lang="ru-RU" sz="2800" dirty="0">
              <a:solidFill>
                <a:prstClr val="white">
                  <a:lumMod val="95000"/>
                </a:prstClr>
              </a:solidFill>
            </a:endParaRPr>
          </a:p>
          <a:p>
            <a:pPr algn="r"/>
            <a:r>
              <a:rPr lang="ru-RU" sz="2800" dirty="0">
                <a:solidFill>
                  <a:prstClr val="white">
                    <a:lumMod val="95000"/>
                  </a:prstClr>
                </a:solidFill>
              </a:rPr>
              <a:t>кандидат социологических </a:t>
            </a:r>
            <a:r>
              <a:rPr lang="ru-RU" sz="2800" dirty="0" smtClean="0">
                <a:solidFill>
                  <a:prstClr val="white">
                    <a:lumMod val="95000"/>
                  </a:prstClr>
                </a:solidFill>
              </a:rPr>
              <a:t>наук Андрющенко </a:t>
            </a:r>
            <a:r>
              <a:rPr lang="ru-RU" sz="2800" dirty="0">
                <a:solidFill>
                  <a:prstClr val="white">
                    <a:lumMod val="95000"/>
                  </a:prstClr>
                </a:solidFill>
              </a:rPr>
              <a:t>Оксана Владимировна</a:t>
            </a:r>
          </a:p>
        </p:txBody>
      </p:sp>
    </p:spTree>
    <p:extLst>
      <p:ext uri="{BB962C8B-B14F-4D97-AF65-F5344CB8AC3E}">
        <p14:creationId xmlns:p14="http://schemas.microsoft.com/office/powerpoint/2010/main" val="374574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61281" y="1638300"/>
            <a:ext cx="9406278" cy="7162800"/>
          </a:xfrm>
          <a:prstGeom prst="rect">
            <a:avLst/>
          </a:prstGeom>
          <a:solidFill>
            <a:srgbClr val="E2EDF1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789042" y="2832004"/>
            <a:ext cx="7420554" cy="4712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4"/>
          <p:cNvSpPr txBox="1"/>
          <p:nvPr/>
        </p:nvSpPr>
        <p:spPr>
          <a:xfrm>
            <a:off x="1775183" y="3958525"/>
            <a:ext cx="7826017" cy="3616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12"/>
              </a:lnSpc>
            </a:pPr>
            <a:r>
              <a:rPr lang="en-US" sz="3141" spc="31" dirty="0" err="1" smtClean="0">
                <a:solidFill>
                  <a:srgbClr val="04345C"/>
                </a:solidFill>
                <a:latin typeface="Montserrat Classic"/>
              </a:rPr>
              <a:t>Датой</a:t>
            </a:r>
            <a:r>
              <a:rPr lang="en-US" sz="3141" spc="31" dirty="0" smtClean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3141" spc="31" dirty="0" err="1" smtClean="0">
                <a:solidFill>
                  <a:srgbClr val="04345C"/>
                </a:solidFill>
                <a:latin typeface="Montserrat Classic"/>
              </a:rPr>
              <a:t>основания</a:t>
            </a:r>
            <a:r>
              <a:rPr lang="en-US" sz="3141" spc="31" dirty="0" smtClean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3141" spc="31" dirty="0" err="1">
                <a:solidFill>
                  <a:srgbClr val="04345C"/>
                </a:solidFill>
                <a:latin typeface="Montserrat Classic"/>
              </a:rPr>
              <a:t>считается</a:t>
            </a:r>
            <a:endParaRPr lang="en-US" sz="3141" spc="31" dirty="0">
              <a:solidFill>
                <a:srgbClr val="04345C"/>
              </a:solidFill>
              <a:latin typeface="Montserrat Classic"/>
            </a:endParaRPr>
          </a:p>
          <a:p>
            <a:pPr>
              <a:lnSpc>
                <a:spcPts val="4712"/>
              </a:lnSpc>
            </a:pPr>
            <a:r>
              <a:rPr lang="en-US" sz="3141" spc="31" dirty="0">
                <a:solidFill>
                  <a:srgbClr val="04345C"/>
                </a:solidFill>
                <a:latin typeface="Montserrat Classic"/>
              </a:rPr>
              <a:t>12 (24) </a:t>
            </a:r>
            <a:r>
              <a:rPr lang="en-US" sz="3141" spc="31" dirty="0" err="1">
                <a:solidFill>
                  <a:srgbClr val="04345C"/>
                </a:solidFill>
                <a:latin typeface="Montserrat Classic"/>
              </a:rPr>
              <a:t>декабря</a:t>
            </a:r>
            <a:r>
              <a:rPr lang="en-US" sz="3141" spc="31" dirty="0">
                <a:solidFill>
                  <a:srgbClr val="04345C"/>
                </a:solidFill>
                <a:latin typeface="Montserrat Classic"/>
              </a:rPr>
              <a:t> 1886 </a:t>
            </a:r>
            <a:r>
              <a:rPr lang="en-US" sz="3141" spc="31" dirty="0" smtClean="0">
                <a:solidFill>
                  <a:srgbClr val="04345C"/>
                </a:solidFill>
                <a:latin typeface="Montserrat Classic"/>
              </a:rPr>
              <a:t>г.</a:t>
            </a:r>
            <a:endParaRPr lang="en-US" sz="3141" spc="31" dirty="0">
              <a:solidFill>
                <a:srgbClr val="04345C"/>
              </a:solidFill>
              <a:latin typeface="Montserrat Classic"/>
            </a:endParaRPr>
          </a:p>
          <a:p>
            <a:pPr>
              <a:lnSpc>
                <a:spcPts val="4712"/>
              </a:lnSpc>
            </a:pPr>
            <a:r>
              <a:rPr lang="en-US" sz="3141" spc="31" dirty="0">
                <a:solidFill>
                  <a:srgbClr val="04345C"/>
                </a:solidFill>
                <a:latin typeface="Montserrat Classic"/>
              </a:rPr>
              <a:t>В </a:t>
            </a:r>
            <a:r>
              <a:rPr lang="en-US" sz="3141" spc="31" dirty="0" err="1">
                <a:solidFill>
                  <a:srgbClr val="04345C"/>
                </a:solidFill>
                <a:latin typeface="Montserrat Classic"/>
              </a:rPr>
              <a:t>настоящее</a:t>
            </a:r>
            <a:r>
              <a:rPr lang="en-US" sz="3141" spc="31" dirty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3141" spc="31" dirty="0" err="1">
                <a:solidFill>
                  <a:srgbClr val="04345C"/>
                </a:solidFill>
                <a:latin typeface="Montserrat Classic"/>
              </a:rPr>
              <a:t>время</a:t>
            </a:r>
            <a:r>
              <a:rPr lang="en-US" sz="3141" spc="31" dirty="0">
                <a:solidFill>
                  <a:srgbClr val="04345C"/>
                </a:solidFill>
                <a:latin typeface="Montserrat Classic"/>
              </a:rPr>
              <a:t> в </a:t>
            </a:r>
            <a:r>
              <a:rPr lang="en-US" sz="3141" spc="31" dirty="0" err="1">
                <a:solidFill>
                  <a:srgbClr val="04345C"/>
                </a:solidFill>
                <a:latin typeface="Montserrat Classic"/>
              </a:rPr>
              <a:t>музее</a:t>
            </a:r>
            <a:r>
              <a:rPr lang="en-US" sz="3141" spc="31" dirty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3141" spc="31" dirty="0" err="1">
                <a:solidFill>
                  <a:srgbClr val="04345C"/>
                </a:solidFill>
                <a:latin typeface="Montserrat Classic"/>
              </a:rPr>
              <a:t>насчитывается</a:t>
            </a:r>
            <a:r>
              <a:rPr lang="en-US" sz="3141" spc="31" dirty="0">
                <a:solidFill>
                  <a:srgbClr val="04345C"/>
                </a:solidFill>
                <a:latin typeface="Montserrat Classic"/>
              </a:rPr>
              <a:t> </a:t>
            </a:r>
            <a:r>
              <a:rPr lang="en-US" sz="3141" spc="31" dirty="0" err="1">
                <a:solidFill>
                  <a:srgbClr val="04345C"/>
                </a:solidFill>
                <a:latin typeface="Montserrat Classic"/>
              </a:rPr>
              <a:t>более</a:t>
            </a:r>
            <a:r>
              <a:rPr lang="en-US" sz="3141" spc="31" dirty="0">
                <a:solidFill>
                  <a:srgbClr val="04345C"/>
                </a:solidFill>
                <a:latin typeface="Montserrat Classic"/>
              </a:rPr>
              <a:t> 500 000 </a:t>
            </a:r>
            <a:r>
              <a:rPr lang="en-US" sz="3141" spc="31" dirty="0" err="1" smtClean="0">
                <a:solidFill>
                  <a:srgbClr val="04345C"/>
                </a:solidFill>
                <a:latin typeface="Montserrat Classic"/>
              </a:rPr>
              <a:t>экспонатов</a:t>
            </a:r>
            <a:endParaRPr lang="en-US" sz="3141" spc="31" dirty="0">
              <a:solidFill>
                <a:srgbClr val="04345C"/>
              </a:solidFill>
              <a:latin typeface="Montserrat Classic"/>
            </a:endParaRPr>
          </a:p>
          <a:p>
            <a:pPr>
              <a:lnSpc>
                <a:spcPts val="4712"/>
              </a:lnSpc>
            </a:pPr>
            <a:endParaRPr lang="en-US" sz="3141" spc="31" dirty="0">
              <a:solidFill>
                <a:srgbClr val="04345C"/>
              </a:solidFill>
              <a:latin typeface="Montserrat Classi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775183" y="1938840"/>
            <a:ext cx="8578474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800" dirty="0" err="1">
                <a:solidFill>
                  <a:srgbClr val="04345C"/>
                </a:solidFill>
                <a:latin typeface="Montserrat Classic Bold"/>
              </a:rPr>
              <a:t>Саратовский</a:t>
            </a:r>
            <a:r>
              <a:rPr lang="en-US" sz="4800" dirty="0">
                <a:solidFill>
                  <a:srgbClr val="04345C"/>
                </a:solidFill>
                <a:latin typeface="Montserrat Classic Bold"/>
              </a:rPr>
              <a:t> </a:t>
            </a:r>
            <a:r>
              <a:rPr lang="en-US" sz="4800" dirty="0" err="1">
                <a:solidFill>
                  <a:srgbClr val="04345C"/>
                </a:solidFill>
                <a:latin typeface="Montserrat Classic Bold"/>
              </a:rPr>
              <a:t>областной</a:t>
            </a:r>
            <a:r>
              <a:rPr lang="en-US" sz="4800" dirty="0">
                <a:solidFill>
                  <a:srgbClr val="04345C"/>
                </a:solidFill>
                <a:latin typeface="Montserrat Classic Bold"/>
              </a:rPr>
              <a:t> музей </a:t>
            </a:r>
            <a:r>
              <a:rPr lang="en-US" sz="4800" dirty="0" err="1">
                <a:solidFill>
                  <a:srgbClr val="04345C"/>
                </a:solidFill>
                <a:latin typeface="Montserrat Classic Bold"/>
              </a:rPr>
              <a:t>краеведения</a:t>
            </a:r>
            <a:endParaRPr lang="en-US" sz="4800" dirty="0">
              <a:solidFill>
                <a:srgbClr val="04345C"/>
              </a:solidFill>
              <a:latin typeface="Montserrat Classic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663580" y="2669613"/>
            <a:ext cx="5903158" cy="39377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28872" y="6403372"/>
            <a:ext cx="5231876" cy="34736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2669613"/>
            <a:ext cx="6239602" cy="39377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661228" y="6403372"/>
            <a:ext cx="5346897" cy="34736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6" name="Group 6"/>
          <p:cNvGrpSpPr/>
          <p:nvPr/>
        </p:nvGrpSpPr>
        <p:grpSpPr>
          <a:xfrm rot="-5400000">
            <a:off x="7824094" y="-7614855"/>
            <a:ext cx="2434114" cy="17663823"/>
            <a:chOff x="0" y="0"/>
            <a:chExt cx="3089228" cy="224178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90498" cy="22417844"/>
            </a:xfrm>
            <a:custGeom>
              <a:avLst/>
              <a:gdLst/>
              <a:ahLst/>
              <a:cxnLst/>
              <a:rect l="l" t="t" r="r" b="b"/>
              <a:pathLst>
                <a:path w="3090498" h="22417844">
                  <a:moveTo>
                    <a:pt x="60960" y="482600"/>
                  </a:moveTo>
                  <a:cubicBezTo>
                    <a:pt x="289560" y="476250"/>
                    <a:pt x="474980" y="290830"/>
                    <a:pt x="481330" y="60960"/>
                  </a:cubicBezTo>
                  <a:lnTo>
                    <a:pt x="784490" y="60960"/>
                  </a:lnTo>
                  <a:lnTo>
                    <a:pt x="784490" y="0"/>
                  </a:lnTo>
                  <a:lnTo>
                    <a:pt x="417830" y="0"/>
                  </a:lnTo>
                  <a:lnTo>
                    <a:pt x="419100" y="31750"/>
                  </a:lnTo>
                  <a:lnTo>
                    <a:pt x="419100" y="49530"/>
                  </a:lnTo>
                  <a:cubicBezTo>
                    <a:pt x="419100" y="254000"/>
                    <a:pt x="252730" y="421640"/>
                    <a:pt x="46990" y="421640"/>
                  </a:cubicBezTo>
                  <a:lnTo>
                    <a:pt x="30480" y="421640"/>
                  </a:lnTo>
                  <a:lnTo>
                    <a:pt x="0" y="420370"/>
                  </a:lnTo>
                  <a:lnTo>
                    <a:pt x="0" y="1037083"/>
                  </a:lnTo>
                  <a:lnTo>
                    <a:pt x="60960" y="1037083"/>
                  </a:lnTo>
                  <a:lnTo>
                    <a:pt x="60960" y="482600"/>
                  </a:lnTo>
                  <a:close/>
                  <a:moveTo>
                    <a:pt x="196850" y="599440"/>
                  </a:moveTo>
                  <a:cubicBezTo>
                    <a:pt x="392430" y="546100"/>
                    <a:pt x="546100" y="393700"/>
                    <a:pt x="598170" y="196850"/>
                  </a:cubicBezTo>
                  <a:lnTo>
                    <a:pt x="784490" y="196850"/>
                  </a:lnTo>
                  <a:lnTo>
                    <a:pt x="784490" y="181610"/>
                  </a:lnTo>
                  <a:lnTo>
                    <a:pt x="585470" y="181610"/>
                  </a:lnTo>
                  <a:lnTo>
                    <a:pt x="584200" y="187960"/>
                  </a:lnTo>
                  <a:cubicBezTo>
                    <a:pt x="534670" y="383540"/>
                    <a:pt x="382270" y="535940"/>
                    <a:pt x="186690" y="586740"/>
                  </a:cubicBezTo>
                  <a:lnTo>
                    <a:pt x="180340" y="588010"/>
                  </a:lnTo>
                  <a:lnTo>
                    <a:pt x="180340" y="1037083"/>
                  </a:lnTo>
                  <a:lnTo>
                    <a:pt x="195580" y="1037083"/>
                  </a:lnTo>
                  <a:lnTo>
                    <a:pt x="196850" y="599440"/>
                  </a:lnTo>
                  <a:close/>
                  <a:moveTo>
                    <a:pt x="0" y="1037083"/>
                  </a:moveTo>
                  <a:lnTo>
                    <a:pt x="60960" y="1037083"/>
                  </a:lnTo>
                  <a:lnTo>
                    <a:pt x="60960" y="21352047"/>
                  </a:lnTo>
                  <a:lnTo>
                    <a:pt x="0" y="21352047"/>
                  </a:lnTo>
                  <a:lnTo>
                    <a:pt x="0" y="1037083"/>
                  </a:lnTo>
                  <a:close/>
                  <a:moveTo>
                    <a:pt x="181610" y="1037083"/>
                  </a:moveTo>
                  <a:lnTo>
                    <a:pt x="196850" y="1037083"/>
                  </a:lnTo>
                  <a:lnTo>
                    <a:pt x="196850" y="21352047"/>
                  </a:lnTo>
                  <a:lnTo>
                    <a:pt x="181610" y="21352047"/>
                  </a:lnTo>
                  <a:lnTo>
                    <a:pt x="181610" y="1037083"/>
                  </a:lnTo>
                  <a:close/>
                  <a:moveTo>
                    <a:pt x="784490" y="22356883"/>
                  </a:moveTo>
                  <a:lnTo>
                    <a:pt x="2294998" y="22356883"/>
                  </a:lnTo>
                  <a:lnTo>
                    <a:pt x="2294998" y="22417844"/>
                  </a:lnTo>
                  <a:lnTo>
                    <a:pt x="784490" y="22417844"/>
                  </a:lnTo>
                  <a:lnTo>
                    <a:pt x="784490" y="22356883"/>
                  </a:lnTo>
                  <a:close/>
                  <a:moveTo>
                    <a:pt x="784490" y="22220994"/>
                  </a:moveTo>
                  <a:lnTo>
                    <a:pt x="2294998" y="22220994"/>
                  </a:lnTo>
                  <a:lnTo>
                    <a:pt x="2294998" y="22236233"/>
                  </a:lnTo>
                  <a:lnTo>
                    <a:pt x="784490" y="22236233"/>
                  </a:lnTo>
                  <a:lnTo>
                    <a:pt x="784490" y="22220994"/>
                  </a:lnTo>
                  <a:close/>
                  <a:moveTo>
                    <a:pt x="481330" y="22356883"/>
                  </a:moveTo>
                  <a:cubicBezTo>
                    <a:pt x="480060" y="22123203"/>
                    <a:pt x="293370" y="21933974"/>
                    <a:pt x="60960" y="21926353"/>
                  </a:cubicBezTo>
                  <a:lnTo>
                    <a:pt x="60960" y="21346672"/>
                  </a:lnTo>
                  <a:lnTo>
                    <a:pt x="0" y="21346672"/>
                  </a:lnTo>
                  <a:lnTo>
                    <a:pt x="0" y="21988583"/>
                  </a:lnTo>
                  <a:lnTo>
                    <a:pt x="35560" y="21987314"/>
                  </a:lnTo>
                  <a:lnTo>
                    <a:pt x="49530" y="21987314"/>
                  </a:lnTo>
                  <a:cubicBezTo>
                    <a:pt x="254000" y="21987314"/>
                    <a:pt x="421640" y="22153683"/>
                    <a:pt x="421640" y="22359424"/>
                  </a:cubicBezTo>
                  <a:cubicBezTo>
                    <a:pt x="421640" y="22367044"/>
                    <a:pt x="421640" y="22374664"/>
                    <a:pt x="420370" y="22384824"/>
                  </a:cubicBezTo>
                  <a:lnTo>
                    <a:pt x="417830" y="22417844"/>
                  </a:lnTo>
                  <a:lnTo>
                    <a:pt x="785301" y="22417844"/>
                  </a:lnTo>
                  <a:lnTo>
                    <a:pt x="785301" y="22356883"/>
                  </a:lnTo>
                  <a:lnTo>
                    <a:pt x="481330" y="22356883"/>
                  </a:lnTo>
                  <a:close/>
                  <a:moveTo>
                    <a:pt x="600710" y="22220994"/>
                  </a:moveTo>
                  <a:cubicBezTo>
                    <a:pt x="549910" y="22021603"/>
                    <a:pt x="397510" y="21864124"/>
                    <a:pt x="198120" y="21810783"/>
                  </a:cubicBezTo>
                  <a:lnTo>
                    <a:pt x="198120" y="21352047"/>
                  </a:lnTo>
                  <a:lnTo>
                    <a:pt x="182880" y="21352047"/>
                  </a:lnTo>
                  <a:lnTo>
                    <a:pt x="182880" y="21823483"/>
                  </a:lnTo>
                  <a:lnTo>
                    <a:pt x="189230" y="21824753"/>
                  </a:lnTo>
                  <a:cubicBezTo>
                    <a:pt x="387350" y="21876824"/>
                    <a:pt x="541020" y="22031764"/>
                    <a:pt x="588010" y="22231153"/>
                  </a:cubicBezTo>
                  <a:lnTo>
                    <a:pt x="589280" y="22237503"/>
                  </a:lnTo>
                  <a:lnTo>
                    <a:pt x="785301" y="22237503"/>
                  </a:lnTo>
                  <a:lnTo>
                    <a:pt x="785301" y="22222264"/>
                  </a:lnTo>
                  <a:lnTo>
                    <a:pt x="600710" y="22220994"/>
                  </a:lnTo>
                  <a:close/>
                  <a:moveTo>
                    <a:pt x="3028268" y="21926353"/>
                  </a:moveTo>
                  <a:cubicBezTo>
                    <a:pt x="2793318" y="21930164"/>
                    <a:pt x="2602818" y="22120664"/>
                    <a:pt x="2601548" y="22356883"/>
                  </a:cubicBezTo>
                  <a:lnTo>
                    <a:pt x="2294186" y="22356883"/>
                  </a:lnTo>
                  <a:lnTo>
                    <a:pt x="2294186" y="22417844"/>
                  </a:lnTo>
                  <a:lnTo>
                    <a:pt x="2666318" y="22417844"/>
                  </a:lnTo>
                  <a:lnTo>
                    <a:pt x="2663778" y="22384824"/>
                  </a:lnTo>
                  <a:cubicBezTo>
                    <a:pt x="2662508" y="22374664"/>
                    <a:pt x="2662508" y="22365774"/>
                    <a:pt x="2662508" y="22359424"/>
                  </a:cubicBezTo>
                  <a:cubicBezTo>
                    <a:pt x="2662508" y="22154953"/>
                    <a:pt x="2828878" y="21987314"/>
                    <a:pt x="3034618" y="21987314"/>
                  </a:cubicBezTo>
                  <a:cubicBezTo>
                    <a:pt x="3042238" y="21987314"/>
                    <a:pt x="3049858" y="21987314"/>
                    <a:pt x="3057478" y="21988583"/>
                  </a:cubicBezTo>
                  <a:lnTo>
                    <a:pt x="3090498" y="21991124"/>
                  </a:lnTo>
                  <a:lnTo>
                    <a:pt x="3090498" y="21352047"/>
                  </a:lnTo>
                  <a:lnTo>
                    <a:pt x="3029538" y="21352047"/>
                  </a:lnTo>
                  <a:lnTo>
                    <a:pt x="3028268" y="21926353"/>
                  </a:lnTo>
                  <a:close/>
                  <a:moveTo>
                    <a:pt x="2892378" y="21808244"/>
                  </a:moveTo>
                  <a:cubicBezTo>
                    <a:pt x="2692988" y="21860314"/>
                    <a:pt x="2532968" y="22020333"/>
                    <a:pt x="2483438" y="22219724"/>
                  </a:cubicBezTo>
                  <a:lnTo>
                    <a:pt x="2294998" y="22219724"/>
                  </a:lnTo>
                  <a:lnTo>
                    <a:pt x="2294998" y="22234964"/>
                  </a:lnTo>
                  <a:lnTo>
                    <a:pt x="2496138" y="22234964"/>
                  </a:lnTo>
                  <a:lnTo>
                    <a:pt x="2497408" y="22228614"/>
                  </a:lnTo>
                  <a:cubicBezTo>
                    <a:pt x="2545668" y="22029224"/>
                    <a:pt x="2704418" y="21869203"/>
                    <a:pt x="2902538" y="21820944"/>
                  </a:cubicBezTo>
                  <a:lnTo>
                    <a:pt x="2908888" y="21819674"/>
                  </a:lnTo>
                  <a:lnTo>
                    <a:pt x="2908888" y="21341299"/>
                  </a:lnTo>
                  <a:lnTo>
                    <a:pt x="2893648" y="21341299"/>
                  </a:lnTo>
                  <a:lnTo>
                    <a:pt x="2892378" y="21808244"/>
                  </a:lnTo>
                  <a:close/>
                  <a:moveTo>
                    <a:pt x="3028268" y="1037083"/>
                  </a:moveTo>
                  <a:lnTo>
                    <a:pt x="3089228" y="1037083"/>
                  </a:lnTo>
                  <a:lnTo>
                    <a:pt x="3089228" y="21352047"/>
                  </a:lnTo>
                  <a:lnTo>
                    <a:pt x="3028268" y="21352047"/>
                  </a:lnTo>
                  <a:lnTo>
                    <a:pt x="3028268" y="1037083"/>
                  </a:lnTo>
                  <a:close/>
                  <a:moveTo>
                    <a:pt x="2892378" y="1037083"/>
                  </a:moveTo>
                  <a:lnTo>
                    <a:pt x="2907618" y="1037083"/>
                  </a:lnTo>
                  <a:lnTo>
                    <a:pt x="2907618" y="21352047"/>
                  </a:lnTo>
                  <a:lnTo>
                    <a:pt x="2892378" y="21352047"/>
                  </a:lnTo>
                  <a:lnTo>
                    <a:pt x="2892378" y="1037083"/>
                  </a:lnTo>
                  <a:close/>
                  <a:moveTo>
                    <a:pt x="2601548" y="60960"/>
                  </a:moveTo>
                  <a:cubicBezTo>
                    <a:pt x="2607898" y="292100"/>
                    <a:pt x="2795858" y="480060"/>
                    <a:pt x="3028268" y="482600"/>
                  </a:cubicBezTo>
                  <a:lnTo>
                    <a:pt x="3028268" y="1031709"/>
                  </a:lnTo>
                  <a:lnTo>
                    <a:pt x="3089228" y="1031709"/>
                  </a:lnTo>
                  <a:lnTo>
                    <a:pt x="3089228" y="419100"/>
                  </a:lnTo>
                  <a:lnTo>
                    <a:pt x="3056208" y="421640"/>
                  </a:lnTo>
                  <a:cubicBezTo>
                    <a:pt x="3048588" y="421640"/>
                    <a:pt x="3040968" y="422910"/>
                    <a:pt x="3033348" y="422910"/>
                  </a:cubicBezTo>
                  <a:cubicBezTo>
                    <a:pt x="2828878" y="422910"/>
                    <a:pt x="2661238" y="256540"/>
                    <a:pt x="2661238" y="50800"/>
                  </a:cubicBezTo>
                  <a:lnTo>
                    <a:pt x="2661238" y="33020"/>
                  </a:lnTo>
                  <a:lnTo>
                    <a:pt x="2662508" y="1270"/>
                  </a:lnTo>
                  <a:lnTo>
                    <a:pt x="2292564" y="1270"/>
                  </a:lnTo>
                  <a:lnTo>
                    <a:pt x="2292564" y="62230"/>
                  </a:lnTo>
                  <a:lnTo>
                    <a:pt x="2601548" y="60960"/>
                  </a:lnTo>
                  <a:close/>
                  <a:moveTo>
                    <a:pt x="2484708" y="196850"/>
                  </a:moveTo>
                  <a:cubicBezTo>
                    <a:pt x="2538048" y="394970"/>
                    <a:pt x="2692988" y="549910"/>
                    <a:pt x="2892378" y="600710"/>
                  </a:cubicBezTo>
                  <a:lnTo>
                    <a:pt x="2892378" y="1031708"/>
                  </a:lnTo>
                  <a:lnTo>
                    <a:pt x="2907618" y="1031708"/>
                  </a:lnTo>
                  <a:lnTo>
                    <a:pt x="2907618" y="589280"/>
                  </a:lnTo>
                  <a:lnTo>
                    <a:pt x="2901268" y="588010"/>
                  </a:lnTo>
                  <a:cubicBezTo>
                    <a:pt x="2703148" y="539750"/>
                    <a:pt x="2548208" y="386080"/>
                    <a:pt x="2497408" y="187960"/>
                  </a:cubicBezTo>
                  <a:lnTo>
                    <a:pt x="2496138" y="181610"/>
                  </a:lnTo>
                  <a:lnTo>
                    <a:pt x="2294186" y="181610"/>
                  </a:lnTo>
                  <a:lnTo>
                    <a:pt x="2294186" y="196850"/>
                  </a:lnTo>
                  <a:lnTo>
                    <a:pt x="2484708" y="196850"/>
                  </a:lnTo>
                  <a:close/>
                  <a:moveTo>
                    <a:pt x="784490" y="0"/>
                  </a:moveTo>
                  <a:lnTo>
                    <a:pt x="2294998" y="0"/>
                  </a:lnTo>
                  <a:lnTo>
                    <a:pt x="2294998" y="60960"/>
                  </a:lnTo>
                  <a:lnTo>
                    <a:pt x="784490" y="60960"/>
                  </a:lnTo>
                  <a:lnTo>
                    <a:pt x="784490" y="0"/>
                  </a:lnTo>
                  <a:close/>
                  <a:moveTo>
                    <a:pt x="784490" y="181610"/>
                  </a:moveTo>
                  <a:lnTo>
                    <a:pt x="2294998" y="181610"/>
                  </a:lnTo>
                  <a:lnTo>
                    <a:pt x="2294998" y="196850"/>
                  </a:lnTo>
                  <a:lnTo>
                    <a:pt x="784490" y="196850"/>
                  </a:lnTo>
                  <a:lnTo>
                    <a:pt x="784490" y="181610"/>
                  </a:lnTo>
                  <a:close/>
                </a:path>
              </a:pathLst>
            </a:custGeom>
            <a:solidFill>
              <a:srgbClr val="00ACBD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728619" y="280033"/>
            <a:ext cx="16853023" cy="1950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400" spc="240" dirty="0">
                <a:solidFill>
                  <a:srgbClr val="FFFFFF"/>
                </a:solidFill>
                <a:latin typeface="Montserrat Classic"/>
              </a:rPr>
              <a:t>ОСНОВНЫЕ ЦЕЛИ МУЗЕЯ:</a:t>
            </a:r>
          </a:p>
          <a:p>
            <a:pPr>
              <a:lnSpc>
                <a:spcPts val="3120"/>
              </a:lnSpc>
              <a:spcBef>
                <a:spcPct val="0"/>
              </a:spcBef>
            </a:pPr>
            <a:r>
              <a:rPr lang="en-US" sz="2400" spc="240" dirty="0">
                <a:solidFill>
                  <a:srgbClr val="FFFFFF"/>
                </a:solidFill>
                <a:latin typeface="Montserrat Classic"/>
              </a:rPr>
              <a:t>• </a:t>
            </a:r>
            <a:r>
              <a:rPr lang="en-US" sz="2400" spc="240" dirty="0" err="1">
                <a:solidFill>
                  <a:srgbClr val="FFFFFF"/>
                </a:solidFill>
                <a:latin typeface="Montserrat Classic"/>
              </a:rPr>
              <a:t>сохранять</a:t>
            </a:r>
            <a:r>
              <a:rPr lang="en-US" sz="2400" spc="240" dirty="0">
                <a:solidFill>
                  <a:srgbClr val="FFFFFF"/>
                </a:solidFill>
                <a:latin typeface="Montserrat Classic"/>
              </a:rPr>
              <a:t>, </a:t>
            </a:r>
            <a:r>
              <a:rPr lang="en-US" sz="2400" spc="240" dirty="0" err="1">
                <a:solidFill>
                  <a:srgbClr val="FFFFFF"/>
                </a:solidFill>
                <a:latin typeface="Montserrat Classic"/>
              </a:rPr>
              <a:t>изучать</a:t>
            </a:r>
            <a:r>
              <a:rPr lang="en-US" sz="2400" spc="240" dirty="0">
                <a:solidFill>
                  <a:srgbClr val="FFFFFF"/>
                </a:solidFill>
                <a:latin typeface="Montserrat Classic"/>
              </a:rPr>
              <a:t>, </a:t>
            </a:r>
            <a:r>
              <a:rPr lang="en-US" sz="2400" spc="240" dirty="0" err="1">
                <a:solidFill>
                  <a:srgbClr val="FFFFFF"/>
                </a:solidFill>
                <a:latin typeface="Montserrat Classic"/>
              </a:rPr>
              <a:t>представлять</a:t>
            </a:r>
            <a:r>
              <a:rPr lang="en-US" sz="2400" spc="240" dirty="0">
                <a:solidFill>
                  <a:srgbClr val="FFFFFF"/>
                </a:solidFill>
                <a:latin typeface="Montserrat Classic"/>
              </a:rPr>
              <a:t> и </a:t>
            </a:r>
            <a:r>
              <a:rPr lang="en-US" sz="2400" spc="240" dirty="0" err="1">
                <a:solidFill>
                  <a:srgbClr val="FFFFFF"/>
                </a:solidFill>
                <a:latin typeface="Montserrat Classic"/>
              </a:rPr>
              <a:t>популяризировать</a:t>
            </a:r>
            <a:r>
              <a:rPr lang="en-US" sz="24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400" spc="240" dirty="0" err="1">
                <a:solidFill>
                  <a:srgbClr val="FFFFFF"/>
                </a:solidFill>
                <a:latin typeface="Montserrat Classic"/>
              </a:rPr>
              <a:t>историко-культурное</a:t>
            </a:r>
            <a:r>
              <a:rPr lang="en-US" sz="24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400" spc="240" dirty="0" err="1">
                <a:solidFill>
                  <a:srgbClr val="FFFFFF"/>
                </a:solidFill>
                <a:latin typeface="Montserrat Classic"/>
              </a:rPr>
              <a:t>наследие</a:t>
            </a:r>
            <a:r>
              <a:rPr lang="en-US" sz="24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400" spc="240" dirty="0" err="1">
                <a:solidFill>
                  <a:srgbClr val="FFFFFF"/>
                </a:solidFill>
                <a:latin typeface="Montserrat Classic"/>
              </a:rPr>
              <a:t>родного</a:t>
            </a:r>
            <a:r>
              <a:rPr lang="en-US" sz="24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400" spc="240" dirty="0" err="1">
                <a:solidFill>
                  <a:srgbClr val="FFFFFF"/>
                </a:solidFill>
                <a:latin typeface="Montserrat Classic"/>
              </a:rPr>
              <a:t>края</a:t>
            </a:r>
            <a:r>
              <a:rPr lang="en-US" sz="2400" spc="240" dirty="0">
                <a:solidFill>
                  <a:srgbClr val="FFFFFF"/>
                </a:solidFill>
                <a:latin typeface="Montserrat Classic"/>
              </a:rPr>
              <a:t>;</a:t>
            </a:r>
          </a:p>
          <a:p>
            <a:pPr>
              <a:lnSpc>
                <a:spcPts val="3120"/>
              </a:lnSpc>
              <a:spcBef>
                <a:spcPct val="0"/>
              </a:spcBef>
            </a:pPr>
            <a:r>
              <a:rPr lang="en-US" sz="2400" spc="240" dirty="0">
                <a:solidFill>
                  <a:srgbClr val="FFFFFF"/>
                </a:solidFill>
                <a:latin typeface="Montserrat Classic"/>
              </a:rPr>
              <a:t>• </a:t>
            </a:r>
            <a:r>
              <a:rPr lang="en-US" sz="2400" spc="240" dirty="0" err="1">
                <a:solidFill>
                  <a:srgbClr val="FFFFFF"/>
                </a:solidFill>
                <a:latin typeface="Montserrat Classic"/>
              </a:rPr>
              <a:t>способствовать</a:t>
            </a:r>
            <a:r>
              <a:rPr lang="en-US" sz="24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400" spc="240" dirty="0" err="1">
                <a:solidFill>
                  <a:srgbClr val="FFFFFF"/>
                </a:solidFill>
                <a:latin typeface="Montserrat Classic"/>
              </a:rPr>
              <a:t>созданию</a:t>
            </a:r>
            <a:r>
              <a:rPr lang="en-US" sz="24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400" spc="240" dirty="0" err="1">
                <a:solidFill>
                  <a:srgbClr val="FFFFFF"/>
                </a:solidFill>
                <a:latin typeface="Montserrat Classic"/>
              </a:rPr>
              <a:t>условий</a:t>
            </a:r>
            <a:r>
              <a:rPr lang="en-US" sz="24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400" spc="240" dirty="0" err="1">
                <a:solidFill>
                  <a:srgbClr val="FFFFFF"/>
                </a:solidFill>
                <a:latin typeface="Montserrat Classic"/>
              </a:rPr>
              <a:t>для</a:t>
            </a:r>
            <a:r>
              <a:rPr lang="en-US" sz="24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400" spc="240" dirty="0" err="1">
                <a:solidFill>
                  <a:srgbClr val="FFFFFF"/>
                </a:solidFill>
                <a:latin typeface="Montserrat Classic"/>
              </a:rPr>
              <a:t>улучшения</a:t>
            </a:r>
            <a:r>
              <a:rPr lang="en-US" sz="24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400" spc="240" dirty="0" err="1">
                <a:solidFill>
                  <a:srgbClr val="FFFFFF"/>
                </a:solidFill>
                <a:latin typeface="Montserrat Classic"/>
              </a:rPr>
              <a:t>жизни</a:t>
            </a:r>
            <a:r>
              <a:rPr lang="en-US" sz="24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400" spc="240" dirty="0" err="1">
                <a:solidFill>
                  <a:srgbClr val="FFFFFF"/>
                </a:solidFill>
                <a:latin typeface="Montserrat Classic"/>
              </a:rPr>
              <a:t>людей</a:t>
            </a:r>
            <a:r>
              <a:rPr lang="en-US" sz="2400" spc="240" dirty="0">
                <a:solidFill>
                  <a:srgbClr val="FFFFFF"/>
                </a:solidFill>
                <a:latin typeface="Montserrat Classic"/>
              </a:rPr>
              <a:t>, в </a:t>
            </a:r>
            <a:r>
              <a:rPr lang="en-US" sz="2400" spc="240" dirty="0" err="1">
                <a:solidFill>
                  <a:srgbClr val="FFFFFF"/>
                </a:solidFill>
                <a:latin typeface="Montserrat Classic"/>
              </a:rPr>
              <a:t>т.ч</a:t>
            </a:r>
            <a:r>
              <a:rPr lang="en-US" sz="2400" spc="240" dirty="0">
                <a:solidFill>
                  <a:srgbClr val="FFFFFF"/>
                </a:solidFill>
                <a:latin typeface="Montserrat Classic"/>
              </a:rPr>
              <a:t>. </a:t>
            </a:r>
            <a:r>
              <a:rPr lang="en-US" sz="2400" spc="240" dirty="0" err="1">
                <a:solidFill>
                  <a:srgbClr val="FFFFFF"/>
                </a:solidFill>
                <a:latin typeface="Montserrat Classic"/>
              </a:rPr>
              <a:t>расширяя</a:t>
            </a:r>
            <a:r>
              <a:rPr lang="en-US" sz="24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400" spc="240" dirty="0" err="1">
                <a:solidFill>
                  <a:srgbClr val="FFFFFF"/>
                </a:solidFill>
                <a:latin typeface="Montserrat Classic"/>
              </a:rPr>
              <a:t>доступ</a:t>
            </a:r>
            <a:r>
              <a:rPr lang="en-US" sz="2400" spc="240" dirty="0">
                <a:solidFill>
                  <a:srgbClr val="FFFFFF"/>
                </a:solidFill>
                <a:latin typeface="Montserrat Classic"/>
              </a:rPr>
              <a:t> к </a:t>
            </a:r>
            <a:r>
              <a:rPr lang="en-US" sz="2400" spc="240" dirty="0" err="1">
                <a:solidFill>
                  <a:srgbClr val="FFFFFF"/>
                </a:solidFill>
                <a:latin typeface="Montserrat Classic"/>
              </a:rPr>
              <a:t>музейному</a:t>
            </a:r>
            <a:r>
              <a:rPr lang="en-US" sz="24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400" spc="240" dirty="0" err="1">
                <a:solidFill>
                  <a:srgbClr val="FFFFFF"/>
                </a:solidFill>
                <a:latin typeface="Montserrat Classic"/>
              </a:rPr>
              <a:t>собранию</a:t>
            </a:r>
            <a:r>
              <a:rPr lang="en-US" sz="2400" spc="240" dirty="0">
                <a:solidFill>
                  <a:srgbClr val="FFFFFF"/>
                </a:solidFill>
                <a:latin typeface="Montserrat Classic"/>
              </a:rPr>
              <a:t> (</a:t>
            </a:r>
            <a:r>
              <a:rPr lang="en-US" sz="2400" spc="240" dirty="0" err="1">
                <a:solidFill>
                  <a:srgbClr val="FFFFFF"/>
                </a:solidFill>
                <a:latin typeface="Montserrat Classic"/>
              </a:rPr>
              <a:t>историческому</a:t>
            </a:r>
            <a:r>
              <a:rPr lang="en-US" sz="2400" spc="240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400" spc="240" dirty="0" err="1">
                <a:solidFill>
                  <a:srgbClr val="FFFFFF"/>
                </a:solidFill>
                <a:latin typeface="Montserrat Classic"/>
              </a:rPr>
              <a:t>наследию</a:t>
            </a:r>
            <a:r>
              <a:rPr lang="en-US" sz="2400" spc="240" dirty="0">
                <a:solidFill>
                  <a:srgbClr val="FFFFFF"/>
                </a:solidFill>
                <a:latin typeface="Montserrat Classic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9102401"/>
            <a:ext cx="2924935" cy="118459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408966" y="1802025"/>
            <a:ext cx="3801294" cy="3232445"/>
            <a:chOff x="0" y="0"/>
            <a:chExt cx="5068392" cy="625644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5068392" cy="6256441"/>
              <a:chOff x="0" y="0"/>
              <a:chExt cx="5765800" cy="711732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5765800" cy="7117324"/>
              </a:xfrm>
              <a:custGeom>
                <a:avLst/>
                <a:gdLst/>
                <a:ahLst/>
                <a:cxnLst/>
                <a:rect l="l" t="t" r="r" b="b"/>
                <a:pathLst>
                  <a:path w="5765800" h="7117324">
                    <a:moveTo>
                      <a:pt x="5765800" y="0"/>
                    </a:moveTo>
                    <a:lnTo>
                      <a:pt x="5765800" y="7114784"/>
                    </a:lnTo>
                    <a:lnTo>
                      <a:pt x="5406390" y="6623293"/>
                    </a:lnTo>
                    <a:lnTo>
                      <a:pt x="5050790" y="7117324"/>
                    </a:lnTo>
                    <a:lnTo>
                      <a:pt x="5043170" y="7117324"/>
                    </a:lnTo>
                    <a:lnTo>
                      <a:pt x="4686300" y="6623294"/>
                    </a:lnTo>
                    <a:lnTo>
                      <a:pt x="4330700" y="7117324"/>
                    </a:lnTo>
                    <a:lnTo>
                      <a:pt x="4323080" y="7117324"/>
                    </a:lnTo>
                    <a:lnTo>
                      <a:pt x="3967480" y="6623293"/>
                    </a:lnTo>
                    <a:lnTo>
                      <a:pt x="3611880" y="7117324"/>
                    </a:lnTo>
                    <a:lnTo>
                      <a:pt x="3604260" y="7117324"/>
                    </a:lnTo>
                    <a:lnTo>
                      <a:pt x="3248660" y="6623293"/>
                    </a:lnTo>
                    <a:lnTo>
                      <a:pt x="2893060" y="7117324"/>
                    </a:lnTo>
                    <a:lnTo>
                      <a:pt x="2885440" y="7117324"/>
                    </a:lnTo>
                    <a:lnTo>
                      <a:pt x="2528570" y="6623293"/>
                    </a:lnTo>
                    <a:lnTo>
                      <a:pt x="2172970" y="7117324"/>
                    </a:lnTo>
                    <a:lnTo>
                      <a:pt x="2165350" y="7117324"/>
                    </a:lnTo>
                    <a:lnTo>
                      <a:pt x="1809750" y="6623293"/>
                    </a:lnTo>
                    <a:lnTo>
                      <a:pt x="1452880" y="7117324"/>
                    </a:lnTo>
                    <a:lnTo>
                      <a:pt x="1446530" y="7117324"/>
                    </a:lnTo>
                    <a:lnTo>
                      <a:pt x="1089660" y="6623293"/>
                    </a:lnTo>
                    <a:lnTo>
                      <a:pt x="734060" y="7117324"/>
                    </a:lnTo>
                    <a:lnTo>
                      <a:pt x="725170" y="7117324"/>
                    </a:lnTo>
                    <a:lnTo>
                      <a:pt x="290830" y="6635993"/>
                    </a:lnTo>
                    <a:lnTo>
                      <a:pt x="1270" y="7117324"/>
                    </a:lnTo>
                    <a:lnTo>
                      <a:pt x="0" y="7117324"/>
                    </a:lnTo>
                    <a:lnTo>
                      <a:pt x="2540" y="5792739"/>
                    </a:lnTo>
                    <a:lnTo>
                      <a:pt x="7620" y="1348304"/>
                    </a:lnTo>
                    <a:lnTo>
                      <a:pt x="10160" y="0"/>
                    </a:lnTo>
                    <a:lnTo>
                      <a:pt x="5765800" y="0"/>
                    </a:lnTo>
                    <a:close/>
                  </a:path>
                </a:pathLst>
              </a:custGeom>
              <a:solidFill>
                <a:srgbClr val="6BD4CD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268353" y="328784"/>
              <a:ext cx="4531684" cy="2978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27"/>
                </a:lnSpc>
              </a:pPr>
              <a:r>
                <a:rPr lang="en-US" sz="3000" spc="309" dirty="0">
                  <a:solidFill>
                    <a:srgbClr val="04345C"/>
                  </a:solidFill>
                  <a:latin typeface="Montserrat Classic"/>
                </a:rPr>
                <a:t>1.</a:t>
              </a:r>
            </a:p>
            <a:p>
              <a:pPr algn="ctr">
                <a:lnSpc>
                  <a:spcPts val="4027"/>
                </a:lnSpc>
                <a:spcBef>
                  <a:spcPct val="0"/>
                </a:spcBef>
              </a:pPr>
              <a:r>
                <a:rPr lang="en-US" sz="2800" spc="309" dirty="0">
                  <a:solidFill>
                    <a:srgbClr val="04345C"/>
                  </a:solidFill>
                  <a:latin typeface="Montserrat Classic"/>
                </a:rPr>
                <a:t>ПРИВЛЕЧЕНИЕ </a:t>
              </a:r>
            </a:p>
            <a:p>
              <a:pPr algn="ctr">
                <a:lnSpc>
                  <a:spcPts val="4027"/>
                </a:lnSpc>
                <a:spcBef>
                  <a:spcPct val="0"/>
                </a:spcBef>
              </a:pPr>
              <a:r>
                <a:rPr lang="en-US" sz="2800" spc="309" dirty="0">
                  <a:solidFill>
                    <a:srgbClr val="04345C"/>
                  </a:solidFill>
                  <a:latin typeface="Montserrat Classic"/>
                </a:rPr>
                <a:t>ПОСЕТИТЕЛЕЙ</a:t>
              </a:r>
            </a:p>
          </p:txBody>
        </p:sp>
      </p:grp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526845832"/>
              </p:ext>
            </p:extLst>
          </p:nvPr>
        </p:nvGraphicFramePr>
        <p:xfrm>
          <a:off x="2327715" y="4943135"/>
          <a:ext cx="8229600" cy="5153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4732" y="5678350"/>
            <a:ext cx="2268032" cy="311076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1237165" y="1796366"/>
            <a:ext cx="3718204" cy="3139250"/>
            <a:chOff x="0" y="0"/>
            <a:chExt cx="5071267" cy="6763414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5068392" cy="6763414"/>
              <a:chOff x="0" y="0"/>
              <a:chExt cx="5765800" cy="769405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765800" cy="7694057"/>
              </a:xfrm>
              <a:custGeom>
                <a:avLst/>
                <a:gdLst/>
                <a:ahLst/>
                <a:cxnLst/>
                <a:rect l="l" t="t" r="r" b="b"/>
                <a:pathLst>
                  <a:path w="5765800" h="7694057">
                    <a:moveTo>
                      <a:pt x="5765800" y="0"/>
                    </a:moveTo>
                    <a:lnTo>
                      <a:pt x="5765800" y="7691517"/>
                    </a:lnTo>
                    <a:lnTo>
                      <a:pt x="5406390" y="7200026"/>
                    </a:lnTo>
                    <a:lnTo>
                      <a:pt x="5050790" y="7694057"/>
                    </a:lnTo>
                    <a:lnTo>
                      <a:pt x="5043170" y="7694057"/>
                    </a:lnTo>
                    <a:lnTo>
                      <a:pt x="4686300" y="7200027"/>
                    </a:lnTo>
                    <a:lnTo>
                      <a:pt x="4330700" y="7694057"/>
                    </a:lnTo>
                    <a:lnTo>
                      <a:pt x="4323080" y="7694057"/>
                    </a:lnTo>
                    <a:lnTo>
                      <a:pt x="3967480" y="7200026"/>
                    </a:lnTo>
                    <a:lnTo>
                      <a:pt x="3611880" y="7694057"/>
                    </a:lnTo>
                    <a:lnTo>
                      <a:pt x="3604260" y="7694057"/>
                    </a:lnTo>
                    <a:lnTo>
                      <a:pt x="3248660" y="7200026"/>
                    </a:lnTo>
                    <a:lnTo>
                      <a:pt x="2893060" y="7694057"/>
                    </a:lnTo>
                    <a:lnTo>
                      <a:pt x="2885440" y="7694057"/>
                    </a:lnTo>
                    <a:lnTo>
                      <a:pt x="2528570" y="7200026"/>
                    </a:lnTo>
                    <a:lnTo>
                      <a:pt x="2172970" y="7694057"/>
                    </a:lnTo>
                    <a:lnTo>
                      <a:pt x="2165350" y="7694057"/>
                    </a:lnTo>
                    <a:lnTo>
                      <a:pt x="1809750" y="7200026"/>
                    </a:lnTo>
                    <a:lnTo>
                      <a:pt x="1452880" y="7694057"/>
                    </a:lnTo>
                    <a:lnTo>
                      <a:pt x="1446530" y="7694057"/>
                    </a:lnTo>
                    <a:lnTo>
                      <a:pt x="1089660" y="7200026"/>
                    </a:lnTo>
                    <a:lnTo>
                      <a:pt x="734060" y="7694057"/>
                    </a:lnTo>
                    <a:lnTo>
                      <a:pt x="725170" y="7694057"/>
                    </a:lnTo>
                    <a:lnTo>
                      <a:pt x="290830" y="7212726"/>
                    </a:lnTo>
                    <a:lnTo>
                      <a:pt x="1270" y="7694057"/>
                    </a:lnTo>
                    <a:lnTo>
                      <a:pt x="0" y="7694057"/>
                    </a:lnTo>
                    <a:lnTo>
                      <a:pt x="2540" y="6314128"/>
                    </a:lnTo>
                    <a:lnTo>
                      <a:pt x="7620" y="1450114"/>
                    </a:lnTo>
                    <a:lnTo>
                      <a:pt x="10160" y="0"/>
                    </a:lnTo>
                    <a:lnTo>
                      <a:pt x="5765800" y="0"/>
                    </a:lnTo>
                    <a:close/>
                  </a:path>
                </a:pathLst>
              </a:custGeom>
              <a:solidFill>
                <a:srgbClr val="6BD4CD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117967" y="189901"/>
              <a:ext cx="4953300" cy="4835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3000" spc="268" dirty="0">
                  <a:solidFill>
                    <a:srgbClr val="04345C"/>
                  </a:solidFill>
                  <a:latin typeface="Montserrat Classic"/>
                </a:rPr>
                <a:t>2.</a:t>
              </a:r>
            </a:p>
            <a:p>
              <a:pPr algn="ctr">
                <a:lnSpc>
                  <a:spcPts val="3493"/>
                </a:lnSpc>
                <a:spcBef>
                  <a:spcPct val="0"/>
                </a:spcBef>
              </a:pPr>
              <a:r>
                <a:rPr lang="en-US" sz="2800" spc="268" dirty="0" smtClean="0">
                  <a:solidFill>
                    <a:srgbClr val="04345C"/>
                  </a:solidFill>
                  <a:latin typeface="Montserrat Classic"/>
                </a:rPr>
                <a:t>НЕДОСТАТОЧНАЯ ТЕХНИЧЕСКАЯ ОСНАЩЕННОСТЬ МУЗЕЯ</a:t>
              </a:r>
              <a:endParaRPr lang="en-US" sz="2800" spc="268" dirty="0">
                <a:solidFill>
                  <a:srgbClr val="04345C"/>
                </a:solidFill>
                <a:latin typeface="Montserrat Classic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057400" y="592177"/>
            <a:ext cx="14257036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spc="89" dirty="0">
                <a:solidFill>
                  <a:srgbClr val="6BD4CD"/>
                </a:solidFill>
                <a:latin typeface="Montserrat Classic Bold"/>
              </a:rPr>
              <a:t>ГЛАВНЫЕ ПРОБЛЕМЫ МУЗЕЯ: 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85784" y="6380848"/>
            <a:ext cx="4659870" cy="23299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06241" y="4611031"/>
            <a:ext cx="5570782" cy="27853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60583" y="6370119"/>
            <a:ext cx="4663120" cy="2331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9102401"/>
            <a:ext cx="2924935" cy="11845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87435" y="3022553"/>
            <a:ext cx="3805856" cy="486795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457359" y="2394298"/>
            <a:ext cx="9424336" cy="2776751"/>
            <a:chOff x="0" y="0"/>
            <a:chExt cx="12565781" cy="370233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2565781" cy="3702334"/>
              <a:chOff x="0" y="0"/>
              <a:chExt cx="14163735" cy="417314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4163734" cy="4173149"/>
              </a:xfrm>
              <a:custGeom>
                <a:avLst/>
                <a:gdLst/>
                <a:ahLst/>
                <a:cxnLst/>
                <a:rect l="l" t="t" r="r" b="b"/>
                <a:pathLst>
                  <a:path w="14163734" h="4173149">
                    <a:moveTo>
                      <a:pt x="14163734" y="584200"/>
                    </a:moveTo>
                    <a:lnTo>
                      <a:pt x="14163734" y="4173149"/>
                    </a:lnTo>
                    <a:lnTo>
                      <a:pt x="0" y="4173149"/>
                    </a:lnTo>
                    <a:lnTo>
                      <a:pt x="0" y="585470"/>
                    </a:lnTo>
                    <a:lnTo>
                      <a:pt x="2654300" y="585470"/>
                    </a:lnTo>
                    <a:cubicBezTo>
                      <a:pt x="2710180" y="585470"/>
                      <a:pt x="2754630" y="539750"/>
                      <a:pt x="2754630" y="485140"/>
                    </a:cubicBezTo>
                    <a:lnTo>
                      <a:pt x="2754630" y="100330"/>
                    </a:lnTo>
                    <a:cubicBezTo>
                      <a:pt x="2754630" y="44450"/>
                      <a:pt x="2800350" y="0"/>
                      <a:pt x="2854960" y="0"/>
                    </a:cubicBezTo>
                    <a:lnTo>
                      <a:pt x="10931585" y="0"/>
                    </a:lnTo>
                    <a:cubicBezTo>
                      <a:pt x="10987464" y="0"/>
                      <a:pt x="11031914" y="45720"/>
                      <a:pt x="11031914" y="100330"/>
                    </a:cubicBezTo>
                    <a:lnTo>
                      <a:pt x="11031914" y="483870"/>
                    </a:lnTo>
                    <a:cubicBezTo>
                      <a:pt x="11031914" y="539750"/>
                      <a:pt x="11076364" y="584200"/>
                      <a:pt x="11130975" y="584200"/>
                    </a:cubicBezTo>
                    <a:lnTo>
                      <a:pt x="14163734" y="584200"/>
                    </a:lnTo>
                    <a:close/>
                  </a:path>
                </a:pathLst>
              </a:custGeom>
              <a:solidFill>
                <a:srgbClr val="5DC9CC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291420" y="1232310"/>
              <a:ext cx="11982940" cy="1846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  <a:spcBef>
                  <a:spcPct val="0"/>
                </a:spcBef>
              </a:pPr>
              <a:r>
                <a:rPr lang="en-US" sz="2800" spc="280" dirty="0" smtClean="0">
                  <a:solidFill>
                    <a:srgbClr val="000000"/>
                  </a:solidFill>
                  <a:latin typeface="Montserrat Classic"/>
                </a:rPr>
                <a:t>DIGITAL-ТЕХНОЛОГИИ </a:t>
              </a:r>
              <a:r>
                <a:rPr lang="en-US" sz="2800" spc="280" dirty="0">
                  <a:solidFill>
                    <a:srgbClr val="000000"/>
                  </a:solidFill>
                  <a:latin typeface="Montserrat Classic"/>
                </a:rPr>
                <a:t>- ИНСТРУМЕНТ, КОТОРЫЙ СПОСОБЕН СДЕЛАТЬ МУЗЕЙ СОВРЕМЕННЫМ И АКТУАЛЬНЫМ 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5482" y="3022553"/>
            <a:ext cx="3660474" cy="48679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38840" y="5456531"/>
            <a:ext cx="9210320" cy="4610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10"/>
          <p:cNvSpPr txBox="1"/>
          <p:nvPr/>
        </p:nvSpPr>
        <p:spPr>
          <a:xfrm>
            <a:off x="2015482" y="1019175"/>
            <a:ext cx="14257036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spc="89" dirty="0">
                <a:solidFill>
                  <a:srgbClr val="6BD4CD"/>
                </a:solidFill>
                <a:latin typeface="Montserrat Classic Bold"/>
              </a:rPr>
              <a:t>ВОЗМОЖНОЕ РЕШЕНИЕ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133600" y="871537"/>
            <a:ext cx="14257036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spc="89" dirty="0" smtClean="0">
                <a:solidFill>
                  <a:srgbClr val="6BD4CD"/>
                </a:solidFill>
                <a:latin typeface="Montserrat Classic Bold"/>
              </a:rPr>
              <a:t>DIGITAL-</a:t>
            </a:r>
            <a:r>
              <a:rPr lang="ru-RU" sz="6000" spc="89" dirty="0">
                <a:solidFill>
                  <a:srgbClr val="6BD4CD"/>
                </a:solidFill>
                <a:latin typeface="Montserrat Classic Bold"/>
              </a:rPr>
              <a:t>ТЕХНОЛОГИИ</a:t>
            </a:r>
            <a:endParaRPr lang="en-US" sz="6000" spc="89" dirty="0">
              <a:solidFill>
                <a:srgbClr val="6BD4CD"/>
              </a:solidFill>
              <a:latin typeface="Montserrat Classic Bold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4" y="2348051"/>
            <a:ext cx="3200400" cy="32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5372100"/>
            <a:ext cx="6884894" cy="457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4544" y="2367567"/>
            <a:ext cx="6058004" cy="3690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534650" y="-190500"/>
            <a:ext cx="7753350" cy="10877550"/>
          </a:xfrm>
          <a:prstGeom prst="rect">
            <a:avLst/>
          </a:prstGeom>
          <a:solidFill>
            <a:srgbClr val="6BD4CD"/>
          </a:solidFill>
        </p:spPr>
      </p:sp>
      <p:grpSp>
        <p:nvGrpSpPr>
          <p:cNvPr id="3" name="Group 3"/>
          <p:cNvGrpSpPr/>
          <p:nvPr/>
        </p:nvGrpSpPr>
        <p:grpSpPr>
          <a:xfrm>
            <a:off x="1014845" y="2238376"/>
            <a:ext cx="11544300" cy="6902640"/>
            <a:chOff x="0" y="-1"/>
            <a:chExt cx="15400524" cy="920352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-1"/>
              <a:ext cx="15400524" cy="2817797"/>
              <a:chOff x="0" y="-1"/>
              <a:chExt cx="18671611" cy="34163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-1"/>
                <a:ext cx="18671611" cy="3416300"/>
              </a:xfrm>
              <a:custGeom>
                <a:avLst/>
                <a:gdLst/>
                <a:ahLst/>
                <a:cxnLst/>
                <a:rect l="l" t="t" r="r" b="b"/>
                <a:pathLst>
                  <a:path w="18671611" h="3416300">
                    <a:moveTo>
                      <a:pt x="10946247" y="0"/>
                    </a:moveTo>
                    <a:lnTo>
                      <a:pt x="993140" y="0"/>
                    </a:lnTo>
                    <a:lnTo>
                      <a:pt x="3810" y="1699260"/>
                    </a:lnTo>
                    <a:lnTo>
                      <a:pt x="0" y="1706880"/>
                    </a:lnTo>
                    <a:lnTo>
                      <a:pt x="993140" y="3416300"/>
                    </a:lnTo>
                    <a:lnTo>
                      <a:pt x="18671611" y="3416300"/>
                    </a:lnTo>
                    <a:lnTo>
                      <a:pt x="18671611" y="0"/>
                    </a:lnTo>
                    <a:lnTo>
                      <a:pt x="10946246" y="0"/>
                    </a:lnTo>
                    <a:close/>
                    <a:moveTo>
                      <a:pt x="18646211" y="3390900"/>
                    </a:moveTo>
                    <a:lnTo>
                      <a:pt x="1007110" y="3390900"/>
                    </a:lnTo>
                    <a:lnTo>
                      <a:pt x="29210" y="1708150"/>
                    </a:lnTo>
                    <a:lnTo>
                      <a:pt x="1007110" y="25400"/>
                    </a:lnTo>
                    <a:lnTo>
                      <a:pt x="18646211" y="25400"/>
                    </a:lnTo>
                    <a:lnTo>
                      <a:pt x="18646211" y="3390900"/>
                    </a:lnTo>
                    <a:close/>
                    <a:moveTo>
                      <a:pt x="10946247" y="177800"/>
                    </a:moveTo>
                    <a:lnTo>
                      <a:pt x="18493811" y="177800"/>
                    </a:lnTo>
                    <a:lnTo>
                      <a:pt x="18493811" y="3263900"/>
                    </a:lnTo>
                    <a:lnTo>
                      <a:pt x="1098550" y="3263900"/>
                    </a:lnTo>
                    <a:lnTo>
                      <a:pt x="201930" y="1720850"/>
                    </a:lnTo>
                    <a:lnTo>
                      <a:pt x="1098550" y="177800"/>
                    </a:lnTo>
                    <a:lnTo>
                      <a:pt x="10946247" y="177800"/>
                    </a:lnTo>
                    <a:close/>
                  </a:path>
                </a:pathLst>
              </a:custGeom>
              <a:solidFill>
                <a:srgbClr val="5DC9CC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6385722"/>
              <a:ext cx="15400524" cy="2817797"/>
              <a:chOff x="0" y="0"/>
              <a:chExt cx="18671611" cy="34163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8671611" cy="3416300"/>
              </a:xfrm>
              <a:custGeom>
                <a:avLst/>
                <a:gdLst/>
                <a:ahLst/>
                <a:cxnLst/>
                <a:rect l="l" t="t" r="r" b="b"/>
                <a:pathLst>
                  <a:path w="18671611" h="3416300">
                    <a:moveTo>
                      <a:pt x="10946247" y="0"/>
                    </a:moveTo>
                    <a:lnTo>
                      <a:pt x="993140" y="0"/>
                    </a:lnTo>
                    <a:lnTo>
                      <a:pt x="3810" y="1699260"/>
                    </a:lnTo>
                    <a:lnTo>
                      <a:pt x="0" y="1706880"/>
                    </a:lnTo>
                    <a:lnTo>
                      <a:pt x="993140" y="3416300"/>
                    </a:lnTo>
                    <a:lnTo>
                      <a:pt x="18671611" y="3416300"/>
                    </a:lnTo>
                    <a:lnTo>
                      <a:pt x="18671611" y="0"/>
                    </a:lnTo>
                    <a:lnTo>
                      <a:pt x="10946246" y="0"/>
                    </a:lnTo>
                    <a:close/>
                    <a:moveTo>
                      <a:pt x="18646211" y="3390900"/>
                    </a:moveTo>
                    <a:lnTo>
                      <a:pt x="1007110" y="3390900"/>
                    </a:lnTo>
                    <a:lnTo>
                      <a:pt x="29210" y="1708150"/>
                    </a:lnTo>
                    <a:lnTo>
                      <a:pt x="1007110" y="25400"/>
                    </a:lnTo>
                    <a:lnTo>
                      <a:pt x="18646211" y="25400"/>
                    </a:lnTo>
                    <a:lnTo>
                      <a:pt x="18646211" y="3390900"/>
                    </a:lnTo>
                    <a:close/>
                    <a:moveTo>
                      <a:pt x="10946247" y="177800"/>
                    </a:moveTo>
                    <a:lnTo>
                      <a:pt x="18493811" y="177800"/>
                    </a:lnTo>
                    <a:lnTo>
                      <a:pt x="18493811" y="3263900"/>
                    </a:lnTo>
                    <a:lnTo>
                      <a:pt x="1098550" y="3263900"/>
                    </a:lnTo>
                    <a:lnTo>
                      <a:pt x="201930" y="1720850"/>
                    </a:lnTo>
                    <a:lnTo>
                      <a:pt x="1098550" y="177800"/>
                    </a:lnTo>
                    <a:lnTo>
                      <a:pt x="10946247" y="177800"/>
                    </a:lnTo>
                    <a:close/>
                  </a:path>
                </a:pathLst>
              </a:custGeom>
              <a:solidFill>
                <a:srgbClr val="5DC9CC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3237653"/>
              <a:ext cx="15400524" cy="2817797"/>
              <a:chOff x="0" y="0"/>
              <a:chExt cx="18671611" cy="34163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8671611" cy="3416300"/>
              </a:xfrm>
              <a:custGeom>
                <a:avLst/>
                <a:gdLst/>
                <a:ahLst/>
                <a:cxnLst/>
                <a:rect l="l" t="t" r="r" b="b"/>
                <a:pathLst>
                  <a:path w="18671611" h="3416300">
                    <a:moveTo>
                      <a:pt x="10946247" y="0"/>
                    </a:moveTo>
                    <a:lnTo>
                      <a:pt x="993140" y="0"/>
                    </a:lnTo>
                    <a:lnTo>
                      <a:pt x="3810" y="1699260"/>
                    </a:lnTo>
                    <a:lnTo>
                      <a:pt x="0" y="1706880"/>
                    </a:lnTo>
                    <a:lnTo>
                      <a:pt x="993140" y="3416300"/>
                    </a:lnTo>
                    <a:lnTo>
                      <a:pt x="18671611" y="3416300"/>
                    </a:lnTo>
                    <a:lnTo>
                      <a:pt x="18671611" y="0"/>
                    </a:lnTo>
                    <a:lnTo>
                      <a:pt x="10946246" y="0"/>
                    </a:lnTo>
                    <a:close/>
                    <a:moveTo>
                      <a:pt x="18646211" y="3390900"/>
                    </a:moveTo>
                    <a:lnTo>
                      <a:pt x="1007110" y="3390900"/>
                    </a:lnTo>
                    <a:lnTo>
                      <a:pt x="29210" y="1708150"/>
                    </a:lnTo>
                    <a:lnTo>
                      <a:pt x="1007110" y="25400"/>
                    </a:lnTo>
                    <a:lnTo>
                      <a:pt x="18646211" y="25400"/>
                    </a:lnTo>
                    <a:lnTo>
                      <a:pt x="18646211" y="3390900"/>
                    </a:lnTo>
                    <a:close/>
                    <a:moveTo>
                      <a:pt x="10946247" y="177800"/>
                    </a:moveTo>
                    <a:lnTo>
                      <a:pt x="18493811" y="177800"/>
                    </a:lnTo>
                    <a:lnTo>
                      <a:pt x="18493811" y="3263900"/>
                    </a:lnTo>
                    <a:lnTo>
                      <a:pt x="1098550" y="3263900"/>
                    </a:lnTo>
                    <a:lnTo>
                      <a:pt x="201930" y="1720850"/>
                    </a:lnTo>
                    <a:lnTo>
                      <a:pt x="1098550" y="177800"/>
                    </a:lnTo>
                    <a:lnTo>
                      <a:pt x="10946247" y="177800"/>
                    </a:lnTo>
                    <a:close/>
                  </a:path>
                </a:pathLst>
              </a:custGeom>
              <a:solidFill>
                <a:srgbClr val="5DC9CC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91466" y="449802"/>
              <a:ext cx="13417593" cy="16099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40"/>
                </a:lnSpc>
              </a:pPr>
              <a:r>
                <a:rPr lang="en-US" sz="3800" spc="113" dirty="0" err="1" smtClean="0">
                  <a:solidFill>
                    <a:srgbClr val="000000"/>
                  </a:solidFill>
                  <a:latin typeface="Montserrat Classic Bold"/>
                </a:rPr>
                <a:t>Удержать</a:t>
              </a:r>
              <a:r>
                <a:rPr lang="en-US" sz="3800" spc="113" dirty="0" smtClean="0">
                  <a:solidFill>
                    <a:srgbClr val="000000"/>
                  </a:solidFill>
                  <a:latin typeface="Montserrat Classic Bold"/>
                </a:rPr>
                <a:t> </a:t>
              </a:r>
              <a:r>
                <a:rPr lang="en-US" sz="3800" spc="113" dirty="0" err="1" smtClean="0">
                  <a:solidFill>
                    <a:srgbClr val="000000"/>
                  </a:solidFill>
                  <a:latin typeface="Montserrat Classic Bold"/>
                </a:rPr>
                <a:t>интерес</a:t>
              </a:r>
              <a:r>
                <a:rPr lang="en-US" sz="3800" spc="113" dirty="0" smtClean="0">
                  <a:solidFill>
                    <a:srgbClr val="000000"/>
                  </a:solidFill>
                  <a:latin typeface="Montserrat Classic Bold"/>
                </a:rPr>
                <a:t> и</a:t>
              </a:r>
            </a:p>
            <a:p>
              <a:pPr>
                <a:lnSpc>
                  <a:spcPts val="4940"/>
                </a:lnSpc>
              </a:pPr>
              <a:r>
                <a:rPr lang="ru-RU" sz="3800" spc="113" dirty="0" smtClean="0">
                  <a:solidFill>
                    <a:srgbClr val="000000"/>
                  </a:solidFill>
                  <a:latin typeface="Montserrat Classic Bold"/>
                </a:rPr>
                <a:t>п</a:t>
              </a:r>
              <a:r>
                <a:rPr lang="en-US" sz="3800" spc="113" dirty="0" err="1" smtClean="0">
                  <a:solidFill>
                    <a:srgbClr val="000000"/>
                  </a:solidFill>
                  <a:latin typeface="Montserrat Classic Bold"/>
                </a:rPr>
                <a:t>ривлечь</a:t>
              </a:r>
              <a:r>
                <a:rPr lang="en-US" sz="3800" spc="113" dirty="0" smtClean="0">
                  <a:solidFill>
                    <a:srgbClr val="000000"/>
                  </a:solidFill>
                  <a:latin typeface="Montserrat Classic Bold"/>
                </a:rPr>
                <a:t> </a:t>
              </a:r>
              <a:r>
                <a:rPr lang="en-US" sz="3800" spc="113" dirty="0" err="1" smtClean="0">
                  <a:solidFill>
                    <a:srgbClr val="000000"/>
                  </a:solidFill>
                  <a:latin typeface="Montserrat Classic Bold"/>
                </a:rPr>
                <a:t>новых</a:t>
              </a:r>
              <a:r>
                <a:rPr lang="en-US" sz="3800" spc="113" dirty="0" smtClean="0">
                  <a:solidFill>
                    <a:srgbClr val="000000"/>
                  </a:solidFill>
                  <a:latin typeface="Montserrat Classic Bold"/>
                </a:rPr>
                <a:t> </a:t>
              </a:r>
              <a:r>
                <a:rPr lang="en-US" sz="3800" spc="113" dirty="0" err="1" smtClean="0">
                  <a:solidFill>
                    <a:srgbClr val="000000"/>
                  </a:solidFill>
                  <a:latin typeface="Montserrat Classic Bold"/>
                </a:rPr>
                <a:t>посетителей</a:t>
              </a:r>
              <a:r>
                <a:rPr lang="en-US" sz="3800" spc="113" dirty="0" smtClean="0">
                  <a:solidFill>
                    <a:srgbClr val="000000"/>
                  </a:solidFill>
                  <a:latin typeface="Montserrat Classic Bold"/>
                </a:rPr>
                <a:t> в музей</a:t>
              </a:r>
              <a:endParaRPr lang="en-US" sz="3800" spc="113" dirty="0">
                <a:solidFill>
                  <a:srgbClr val="000000"/>
                </a:solidFill>
                <a:latin typeface="Montserrat Classic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960637" y="3747472"/>
              <a:ext cx="12368479" cy="16099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40"/>
                </a:lnSpc>
              </a:pPr>
              <a:r>
                <a:rPr lang="en-US" sz="3800" spc="113" dirty="0" err="1" smtClean="0">
                  <a:solidFill>
                    <a:srgbClr val="000000"/>
                  </a:solidFill>
                  <a:latin typeface="Montserrat Classic Bold"/>
                </a:rPr>
                <a:t>Популяризация</a:t>
              </a:r>
              <a:endParaRPr lang="en-US" sz="3800" spc="113" dirty="0" smtClean="0">
                <a:solidFill>
                  <a:srgbClr val="000000"/>
                </a:solidFill>
                <a:latin typeface="Montserrat Classic Bold"/>
              </a:endParaRPr>
            </a:p>
            <a:p>
              <a:pPr>
                <a:lnSpc>
                  <a:spcPts val="4940"/>
                </a:lnSpc>
              </a:pPr>
              <a:r>
                <a:rPr lang="ru-RU" sz="3800" spc="113" dirty="0" smtClean="0">
                  <a:solidFill>
                    <a:srgbClr val="000000"/>
                  </a:solidFill>
                  <a:latin typeface="Montserrat Classic Bold"/>
                </a:rPr>
                <a:t>и</a:t>
              </a:r>
              <a:r>
                <a:rPr lang="en-US" sz="3800" spc="113" dirty="0" err="1" smtClean="0">
                  <a:solidFill>
                    <a:srgbClr val="000000"/>
                  </a:solidFill>
                  <a:latin typeface="Montserrat Classic Bold"/>
                </a:rPr>
                <a:t>сторического</a:t>
              </a:r>
              <a:r>
                <a:rPr lang="en-US" sz="3800" spc="113" dirty="0" smtClean="0">
                  <a:solidFill>
                    <a:srgbClr val="000000"/>
                  </a:solidFill>
                  <a:latin typeface="Montserrat Classic Bold"/>
                </a:rPr>
                <a:t> и </a:t>
              </a:r>
              <a:r>
                <a:rPr lang="en-US" sz="3800" spc="113" dirty="0" err="1" smtClean="0">
                  <a:solidFill>
                    <a:srgbClr val="000000"/>
                  </a:solidFill>
                  <a:latin typeface="Montserrat Classic Bold"/>
                </a:rPr>
                <a:t>культурного</a:t>
              </a:r>
              <a:r>
                <a:rPr lang="en-US" sz="3800" spc="113" dirty="0" smtClean="0">
                  <a:solidFill>
                    <a:srgbClr val="000000"/>
                  </a:solidFill>
                  <a:latin typeface="Montserrat Classic Bold"/>
                </a:rPr>
                <a:t> </a:t>
              </a:r>
              <a:r>
                <a:rPr lang="en-US" sz="3800" spc="113" dirty="0" err="1" smtClean="0">
                  <a:solidFill>
                    <a:srgbClr val="000000"/>
                  </a:solidFill>
                  <a:latin typeface="Montserrat Classic Bold"/>
                </a:rPr>
                <a:t>наследия</a:t>
              </a:r>
              <a:endParaRPr lang="en-US" sz="3800" spc="113" dirty="0">
                <a:solidFill>
                  <a:srgbClr val="000000"/>
                </a:solidFill>
                <a:latin typeface="Montserrat Classic Bold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991466" y="7375944"/>
              <a:ext cx="11397077" cy="799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40"/>
                </a:lnSpc>
              </a:pPr>
              <a:r>
                <a:rPr lang="en-US" sz="3800" spc="113" dirty="0" err="1" smtClean="0">
                  <a:solidFill>
                    <a:srgbClr val="000000"/>
                  </a:solidFill>
                  <a:latin typeface="Montserrat Classic Bold"/>
                </a:rPr>
                <a:t>Привлечение</a:t>
              </a:r>
              <a:r>
                <a:rPr lang="en-US" sz="3800" spc="113" dirty="0" smtClean="0">
                  <a:solidFill>
                    <a:srgbClr val="000000"/>
                  </a:solidFill>
                  <a:latin typeface="Montserrat Classic Bold"/>
                </a:rPr>
                <a:t> </a:t>
              </a:r>
              <a:r>
                <a:rPr lang="en-US" sz="3800" spc="113" dirty="0" err="1" smtClean="0">
                  <a:solidFill>
                    <a:srgbClr val="000000"/>
                  </a:solidFill>
                  <a:latin typeface="Montserrat Classic Bold"/>
                </a:rPr>
                <a:t>туристов</a:t>
              </a:r>
              <a:endParaRPr lang="en-US" sz="3800" spc="113" dirty="0">
                <a:solidFill>
                  <a:srgbClr val="000000"/>
                </a:solidFill>
                <a:latin typeface="Montserrat Classic Bold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03601" y="2939888"/>
            <a:ext cx="6155699" cy="46167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4"/>
          <p:cNvSpPr txBox="1"/>
          <p:nvPr/>
        </p:nvSpPr>
        <p:spPr>
          <a:xfrm>
            <a:off x="1028700" y="747713"/>
            <a:ext cx="1660564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>
                <a:solidFill>
                  <a:srgbClr val="E2EDF1"/>
                </a:solidFill>
                <a:latin typeface="Montserrat Classic Bold"/>
              </a:rPr>
              <a:t>Цели предлагаемых изменений, инноваций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2128500" cy="6794500"/>
            </a:xfrm>
            <a:prstGeom prst="rect">
              <a:avLst/>
            </a:prstGeom>
            <a:solidFill>
              <a:srgbClr val="5DC9CC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12255500" y="0"/>
              <a:ext cx="12128500" cy="6794500"/>
            </a:xfrm>
            <a:prstGeom prst="rect">
              <a:avLst/>
            </a:prstGeom>
            <a:solidFill>
              <a:srgbClr val="04345C"/>
            </a:solidFill>
          </p:spPr>
        </p:sp>
        <p:sp>
          <p:nvSpPr>
            <p:cNvPr id="5" name="AutoShape 5"/>
            <p:cNvSpPr/>
            <p:nvPr/>
          </p:nvSpPr>
          <p:spPr>
            <a:xfrm>
              <a:off x="0" y="6921500"/>
              <a:ext cx="12128500" cy="6794500"/>
            </a:xfrm>
            <a:prstGeom prst="rect">
              <a:avLst/>
            </a:prstGeom>
            <a:solidFill>
              <a:srgbClr val="04345C"/>
            </a:solidFill>
          </p:spPr>
        </p:sp>
        <p:sp>
          <p:nvSpPr>
            <p:cNvPr id="6" name="AutoShape 6"/>
            <p:cNvSpPr/>
            <p:nvPr/>
          </p:nvSpPr>
          <p:spPr>
            <a:xfrm>
              <a:off x="12255500" y="6921500"/>
              <a:ext cx="12128500" cy="6794500"/>
            </a:xfrm>
            <a:prstGeom prst="rect">
              <a:avLst/>
            </a:prstGeom>
            <a:solidFill>
              <a:srgbClr val="5DC9CC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85077" y="6186394"/>
            <a:ext cx="4929676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0" dirty="0" err="1">
                <a:solidFill>
                  <a:srgbClr val="E2EDF1"/>
                </a:solidFill>
                <a:latin typeface="Montserrat Classic"/>
              </a:rPr>
              <a:t>создание</a:t>
            </a:r>
            <a:r>
              <a:rPr lang="en-US" sz="3000" spc="30" dirty="0">
                <a:solidFill>
                  <a:srgbClr val="E2EDF1"/>
                </a:solidFill>
                <a:latin typeface="Montserrat Classic"/>
              </a:rPr>
              <a:t> и </a:t>
            </a:r>
            <a:r>
              <a:rPr lang="en-US" sz="3000" spc="30" dirty="0" err="1">
                <a:solidFill>
                  <a:srgbClr val="E2EDF1"/>
                </a:solidFill>
                <a:latin typeface="Montserrat Classic"/>
              </a:rPr>
              <a:t>внедрение</a:t>
            </a:r>
            <a:r>
              <a:rPr lang="en-US" sz="3000" spc="30" dirty="0">
                <a:solidFill>
                  <a:srgbClr val="E2EDF1"/>
                </a:solidFill>
                <a:latin typeface="Montserrat Classic"/>
              </a:rPr>
              <a:t> </a:t>
            </a:r>
            <a:r>
              <a:rPr lang="en-US" sz="3000" spc="30" dirty="0" err="1">
                <a:solidFill>
                  <a:srgbClr val="E2EDF1"/>
                </a:solidFill>
                <a:latin typeface="Montserrat Classic"/>
              </a:rPr>
              <a:t>разнообразных</a:t>
            </a:r>
            <a:r>
              <a:rPr lang="en-US" sz="3000" spc="30" dirty="0">
                <a:solidFill>
                  <a:srgbClr val="E2EDF1"/>
                </a:solidFill>
                <a:latin typeface="Montserrat Classic"/>
              </a:rPr>
              <a:t> </a:t>
            </a:r>
            <a:r>
              <a:rPr lang="en-US" sz="3000" spc="30" dirty="0" err="1">
                <a:solidFill>
                  <a:srgbClr val="E2EDF1"/>
                </a:solidFill>
                <a:latin typeface="Montserrat Classic"/>
              </a:rPr>
              <a:t>видов</a:t>
            </a:r>
            <a:r>
              <a:rPr lang="en-US" sz="3000" spc="30" dirty="0">
                <a:solidFill>
                  <a:srgbClr val="E2EDF1"/>
                </a:solidFill>
                <a:latin typeface="Montserrat Classic"/>
              </a:rPr>
              <a:t> </a:t>
            </a:r>
            <a:r>
              <a:rPr lang="en-US" sz="3000" spc="30" dirty="0" smtClean="0">
                <a:solidFill>
                  <a:srgbClr val="E2EDF1"/>
                </a:solidFill>
                <a:latin typeface="Montserrat Classic"/>
              </a:rPr>
              <a:t>digital-</a:t>
            </a:r>
            <a:r>
              <a:rPr lang="en-US" sz="3000" spc="30" dirty="0" err="1" smtClean="0">
                <a:solidFill>
                  <a:srgbClr val="E2EDF1"/>
                </a:solidFill>
                <a:latin typeface="Montserrat Classic"/>
              </a:rPr>
              <a:t>активности</a:t>
            </a:r>
            <a:endParaRPr lang="en-US" sz="3000" spc="30" dirty="0">
              <a:solidFill>
                <a:srgbClr val="E2EDF1"/>
              </a:solidFill>
              <a:latin typeface="Montserrat Classi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915857" y="1170534"/>
            <a:ext cx="4409743" cy="2564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12"/>
              </a:lnSpc>
            </a:pPr>
            <a:r>
              <a:rPr lang="en-US" sz="3000" spc="33" dirty="0" err="1">
                <a:solidFill>
                  <a:srgbClr val="E2EDF1"/>
                </a:solidFill>
                <a:latin typeface="Montserrat Classic"/>
              </a:rPr>
              <a:t>разработка</a:t>
            </a:r>
            <a:r>
              <a:rPr lang="en-US" sz="3000" spc="33" dirty="0">
                <a:solidFill>
                  <a:srgbClr val="E2EDF1"/>
                </a:solidFill>
                <a:latin typeface="Montserrat Classic"/>
              </a:rPr>
              <a:t> и </a:t>
            </a:r>
            <a:r>
              <a:rPr lang="en-US" sz="3000" spc="33" dirty="0" err="1">
                <a:solidFill>
                  <a:srgbClr val="E2EDF1"/>
                </a:solidFill>
                <a:latin typeface="Montserrat Classic"/>
              </a:rPr>
              <a:t>внедрение</a:t>
            </a:r>
            <a:r>
              <a:rPr lang="en-US" sz="3000" spc="33" dirty="0">
                <a:solidFill>
                  <a:srgbClr val="E2EDF1"/>
                </a:solidFill>
                <a:latin typeface="Montserrat Classic"/>
              </a:rPr>
              <a:t> </a:t>
            </a:r>
            <a:r>
              <a:rPr lang="en-US" sz="3000" spc="33" dirty="0" err="1">
                <a:solidFill>
                  <a:srgbClr val="E2EDF1"/>
                </a:solidFill>
                <a:latin typeface="Montserrat Classic"/>
              </a:rPr>
              <a:t>качественного</a:t>
            </a:r>
            <a:r>
              <a:rPr lang="en-US" sz="3000" spc="33" dirty="0">
                <a:solidFill>
                  <a:srgbClr val="E2EDF1"/>
                </a:solidFill>
                <a:latin typeface="Montserrat Classic"/>
              </a:rPr>
              <a:t> и </a:t>
            </a:r>
            <a:r>
              <a:rPr lang="en-US" sz="3000" spc="33" dirty="0" err="1" smtClean="0">
                <a:solidFill>
                  <a:srgbClr val="E2EDF1"/>
                </a:solidFill>
                <a:latin typeface="Montserrat Classic"/>
              </a:rPr>
              <a:t>разнообразн</a:t>
            </a:r>
            <a:r>
              <a:rPr lang="ru-RU" sz="3000" spc="33" dirty="0" smtClean="0">
                <a:solidFill>
                  <a:srgbClr val="E2EDF1"/>
                </a:solidFill>
                <a:latin typeface="Montserrat Classic"/>
              </a:rPr>
              <a:t>ого</a:t>
            </a:r>
            <a:r>
              <a:rPr lang="en-US" sz="3000" spc="33" dirty="0" smtClean="0">
                <a:solidFill>
                  <a:srgbClr val="E2EDF1"/>
                </a:solidFill>
                <a:latin typeface="Montserrat Classic"/>
              </a:rPr>
              <a:t> </a:t>
            </a:r>
            <a:r>
              <a:rPr lang="en-US" sz="3000" spc="33" dirty="0" err="1" smtClean="0">
                <a:solidFill>
                  <a:srgbClr val="E2EDF1"/>
                </a:solidFill>
                <a:latin typeface="Montserrat Classic"/>
              </a:rPr>
              <a:t>контент</a:t>
            </a:r>
            <a:r>
              <a:rPr lang="ru-RU" sz="3000" spc="33" dirty="0" smtClean="0">
                <a:solidFill>
                  <a:srgbClr val="E2EDF1"/>
                </a:solidFill>
                <a:latin typeface="Montserrat Classic"/>
              </a:rPr>
              <a:t>а</a:t>
            </a:r>
            <a:endParaRPr lang="en-US" sz="3000" spc="33" dirty="0">
              <a:solidFill>
                <a:srgbClr val="E2EDF1"/>
              </a:solidFill>
              <a:latin typeface="Montserrat Classic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771743" y="5816260"/>
            <a:ext cx="6001657" cy="2885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ru-RU" sz="3000" spc="30" dirty="0" smtClean="0">
                <a:solidFill>
                  <a:srgbClr val="15232E"/>
                </a:solidFill>
                <a:latin typeface="Montserrat Classic"/>
              </a:rPr>
              <a:t>создать мультимедийную </a:t>
            </a:r>
            <a:r>
              <a:rPr lang="en-US" sz="3000" spc="30" dirty="0" err="1" smtClean="0">
                <a:solidFill>
                  <a:srgbClr val="15232E"/>
                </a:solidFill>
                <a:latin typeface="Montserrat Classic"/>
              </a:rPr>
              <a:t>баз</a:t>
            </a:r>
            <a:r>
              <a:rPr lang="ru-RU" sz="3000" spc="30" dirty="0" smtClean="0">
                <a:solidFill>
                  <a:srgbClr val="15232E"/>
                </a:solidFill>
                <a:latin typeface="Montserrat Classic"/>
              </a:rPr>
              <a:t>у</a:t>
            </a:r>
            <a:r>
              <a:rPr lang="en-US" sz="3000" spc="30" dirty="0" smtClean="0">
                <a:solidFill>
                  <a:srgbClr val="15232E"/>
                </a:solidFill>
                <a:latin typeface="Montserrat Classic"/>
              </a:rPr>
              <a:t> </a:t>
            </a:r>
            <a:endParaRPr lang="ru-RU" sz="3000" spc="30" dirty="0" smtClean="0">
              <a:solidFill>
                <a:srgbClr val="15232E"/>
              </a:solidFill>
              <a:latin typeface="Montserrat Classic"/>
            </a:endParaRPr>
          </a:p>
          <a:p>
            <a:pPr>
              <a:lnSpc>
                <a:spcPts val="4500"/>
              </a:lnSpc>
            </a:pPr>
            <a:r>
              <a:rPr lang="en-US" sz="3000" spc="30" dirty="0" err="1" smtClean="0">
                <a:solidFill>
                  <a:srgbClr val="15232E"/>
                </a:solidFill>
                <a:latin typeface="Montserrat Classic"/>
              </a:rPr>
              <a:t>для</a:t>
            </a:r>
            <a:r>
              <a:rPr lang="en-US" sz="3000" spc="30" dirty="0" smtClean="0">
                <a:solidFill>
                  <a:srgbClr val="15232E"/>
                </a:solidFill>
                <a:latin typeface="Montserrat Classic"/>
              </a:rPr>
              <a:t> </a:t>
            </a:r>
            <a:r>
              <a:rPr lang="en-US" sz="3000" spc="30" dirty="0" err="1" smtClean="0">
                <a:solidFill>
                  <a:srgbClr val="15232E"/>
                </a:solidFill>
                <a:latin typeface="Montserrat Classic"/>
              </a:rPr>
              <a:t>научно-исследовательских</a:t>
            </a:r>
            <a:r>
              <a:rPr lang="en-US" sz="3000" spc="30" dirty="0" smtClean="0">
                <a:solidFill>
                  <a:srgbClr val="15232E"/>
                </a:solidFill>
                <a:latin typeface="Montserrat Classic"/>
              </a:rPr>
              <a:t> и</a:t>
            </a:r>
            <a:r>
              <a:rPr lang="ru-RU" sz="3000" spc="30" dirty="0" smtClean="0">
                <a:solidFill>
                  <a:srgbClr val="15232E"/>
                </a:solidFill>
                <a:latin typeface="Montserrat Classic"/>
              </a:rPr>
              <a:t> </a:t>
            </a:r>
          </a:p>
          <a:p>
            <a:pPr>
              <a:lnSpc>
                <a:spcPts val="4500"/>
              </a:lnSpc>
            </a:pPr>
            <a:r>
              <a:rPr lang="en-US" sz="3000" spc="30" dirty="0" err="1" smtClean="0">
                <a:solidFill>
                  <a:srgbClr val="15232E"/>
                </a:solidFill>
                <a:latin typeface="Montserrat Classic"/>
              </a:rPr>
              <a:t>образовательно-культурных</a:t>
            </a:r>
            <a:r>
              <a:rPr lang="en-US" sz="3000" spc="30" dirty="0" smtClean="0">
                <a:solidFill>
                  <a:srgbClr val="15232E"/>
                </a:solidFill>
                <a:latin typeface="Montserrat Classic"/>
              </a:rPr>
              <a:t> </a:t>
            </a:r>
            <a:r>
              <a:rPr lang="en-US" sz="3000" spc="30" dirty="0" err="1">
                <a:solidFill>
                  <a:srgbClr val="15232E"/>
                </a:solidFill>
                <a:latin typeface="Montserrat Classic"/>
              </a:rPr>
              <a:t>конференций</a:t>
            </a:r>
            <a:r>
              <a:rPr lang="en-US" sz="3000" spc="30" dirty="0">
                <a:solidFill>
                  <a:srgbClr val="15232E"/>
                </a:solidFill>
                <a:latin typeface="Montserrat Classic"/>
              </a:rPr>
              <a:t>, </a:t>
            </a:r>
          </a:p>
          <a:p>
            <a:pPr>
              <a:lnSpc>
                <a:spcPts val="4500"/>
              </a:lnSpc>
            </a:pPr>
            <a:r>
              <a:rPr lang="en-US" sz="3000" spc="30" dirty="0" err="1">
                <a:solidFill>
                  <a:srgbClr val="15232E"/>
                </a:solidFill>
                <a:latin typeface="Montserrat Classic"/>
              </a:rPr>
              <a:t>круглых</a:t>
            </a:r>
            <a:r>
              <a:rPr lang="en-US" sz="3000" spc="30" dirty="0">
                <a:solidFill>
                  <a:srgbClr val="15232E"/>
                </a:solidFill>
                <a:latin typeface="Montserrat Classic"/>
              </a:rPr>
              <a:t> </a:t>
            </a:r>
            <a:r>
              <a:rPr lang="en-US" sz="3000" spc="30" dirty="0" err="1">
                <a:solidFill>
                  <a:srgbClr val="15232E"/>
                </a:solidFill>
                <a:latin typeface="Montserrat Classic"/>
              </a:rPr>
              <a:t>столов</a:t>
            </a:r>
            <a:r>
              <a:rPr lang="en-US" sz="3000" spc="30" dirty="0">
                <a:solidFill>
                  <a:srgbClr val="15232E"/>
                </a:solidFill>
                <a:latin typeface="Montserrat Classic"/>
              </a:rPr>
              <a:t> и </a:t>
            </a:r>
            <a:r>
              <a:rPr lang="en-US" sz="3000" spc="30" dirty="0" err="1">
                <a:solidFill>
                  <a:srgbClr val="15232E"/>
                </a:solidFill>
                <a:latin typeface="Montserrat Classic"/>
              </a:rPr>
              <a:t>т.д</a:t>
            </a:r>
            <a:r>
              <a:rPr lang="en-US" sz="3000" spc="30" dirty="0">
                <a:solidFill>
                  <a:srgbClr val="15232E"/>
                </a:solidFill>
                <a:latin typeface="Montserrat Classic"/>
              </a:rPr>
              <a:t>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81200" y="2308546"/>
            <a:ext cx="3821552" cy="26309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20800" y="1311164"/>
            <a:ext cx="3514405" cy="325928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84986" y="6438900"/>
            <a:ext cx="3853969" cy="336151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614996" y="6743700"/>
            <a:ext cx="3477043" cy="324351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09124" y="1170534"/>
            <a:ext cx="6961069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9"/>
              </a:lnSpc>
            </a:pPr>
            <a:r>
              <a:rPr lang="en-US" sz="3000" spc="34" dirty="0" err="1">
                <a:solidFill>
                  <a:srgbClr val="15232E"/>
                </a:solidFill>
                <a:latin typeface="Montserrat Classic"/>
              </a:rPr>
              <a:t>внедрение</a:t>
            </a:r>
            <a:r>
              <a:rPr lang="en-US" sz="3000" spc="34" dirty="0">
                <a:solidFill>
                  <a:srgbClr val="15232E"/>
                </a:solidFill>
                <a:latin typeface="Montserrat Classic"/>
              </a:rPr>
              <a:t> VR и AR </a:t>
            </a:r>
            <a:r>
              <a:rPr lang="en-US" sz="3000" spc="34" dirty="0" err="1" smtClean="0">
                <a:solidFill>
                  <a:srgbClr val="15232E"/>
                </a:solidFill>
                <a:latin typeface="Montserrat Classic"/>
              </a:rPr>
              <a:t>технологий</a:t>
            </a:r>
            <a:endParaRPr lang="en-US" sz="3000" spc="34" dirty="0">
              <a:solidFill>
                <a:srgbClr val="15232E"/>
              </a:solidFill>
              <a:latin typeface="Montserrat Classic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66038" y="272939"/>
            <a:ext cx="1660564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>
                <a:solidFill>
                  <a:srgbClr val="E2EDF1"/>
                </a:solidFill>
                <a:latin typeface="Montserrat Classic Bold"/>
              </a:rPr>
              <a:t>Задачи: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1134</Words>
  <Application>Microsoft Office PowerPoint</Application>
  <PresentationFormat>Произвольный</PresentationFormat>
  <Paragraphs>213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8" baseType="lpstr">
      <vt:lpstr>Arial</vt:lpstr>
      <vt:lpstr>Montserrat Classic Bold</vt:lpstr>
      <vt:lpstr>Open Sans</vt:lpstr>
      <vt:lpstr>Open Sans Extra Bold</vt:lpstr>
      <vt:lpstr>Montserrat Classic</vt:lpstr>
      <vt:lpstr>Archive</vt:lpstr>
      <vt:lpstr>Open Sans Light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Внедрение dijital-технологий</dc:title>
  <dc:creator>Ени Ксения  Андреевна</dc:creator>
  <cp:lastModifiedBy>Администратор</cp:lastModifiedBy>
  <cp:revision>49</cp:revision>
  <dcterms:created xsi:type="dcterms:W3CDTF">2006-08-16T00:00:00Z</dcterms:created>
  <dcterms:modified xsi:type="dcterms:W3CDTF">2020-12-05T05:24:59Z</dcterms:modified>
  <dc:identifier>DAEODHJeBY8</dc:identifier>
</cp:coreProperties>
</file>