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5"/>
  </p:notesMasterIdLst>
  <p:handoutMasterIdLst>
    <p:handoutMasterId r:id="rId36"/>
  </p:handoutMasterIdLst>
  <p:sldIdLst>
    <p:sldId id="258" r:id="rId5"/>
    <p:sldId id="263" r:id="rId6"/>
    <p:sldId id="262" r:id="rId7"/>
    <p:sldId id="264" r:id="rId8"/>
    <p:sldId id="294" r:id="rId9"/>
    <p:sldId id="328" r:id="rId10"/>
    <p:sldId id="293" r:id="rId11"/>
    <p:sldId id="261" r:id="rId12"/>
    <p:sldId id="313" r:id="rId13"/>
    <p:sldId id="270" r:id="rId14"/>
    <p:sldId id="271" r:id="rId15"/>
    <p:sldId id="322" r:id="rId16"/>
    <p:sldId id="317" r:id="rId17"/>
    <p:sldId id="318" r:id="rId18"/>
    <p:sldId id="303" r:id="rId19"/>
    <p:sldId id="309" r:id="rId20"/>
    <p:sldId id="284" r:id="rId21"/>
    <p:sldId id="311" r:id="rId22"/>
    <p:sldId id="308" r:id="rId23"/>
    <p:sldId id="312" r:id="rId24"/>
    <p:sldId id="315" r:id="rId25"/>
    <p:sldId id="319" r:id="rId26"/>
    <p:sldId id="320" r:id="rId27"/>
    <p:sldId id="321" r:id="rId28"/>
    <p:sldId id="324" r:id="rId29"/>
    <p:sldId id="325" r:id="rId30"/>
    <p:sldId id="326" r:id="rId31"/>
    <p:sldId id="272" r:id="rId32"/>
    <p:sldId id="290" r:id="rId33"/>
    <p:sldId id="327" r:id="rId3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ror" initials="e" lastIdx="1" clrIdx="0">
    <p:extLst>
      <p:ext uri="{19B8F6BF-5375-455C-9EA6-DF929625EA0E}">
        <p15:presenceInfo xmlns:p15="http://schemas.microsoft.com/office/powerpoint/2012/main" userId="err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17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/>
                </a:solidFill>
              </a:rPr>
              <a:t>Ключевые показатели работы</a:t>
            </a:r>
          </a:p>
        </c:rich>
      </c:tx>
      <c:layout>
        <c:manualLayout>
          <c:xMode val="edge"/>
          <c:yMode val="edge"/>
          <c:x val="0.24925666811333619"/>
          <c:y val="2.2150433886884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01.10.2018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Обратилось за содействием в поиске работы, чел.</c:v>
                </c:pt>
                <c:pt idx="1">
                  <c:v>Присвоен статус безработного, чел.</c:v>
                </c:pt>
                <c:pt idx="2">
                  <c:v>Количество безработных граждан на 01 октября, чел.</c:v>
                </c:pt>
                <c:pt idx="3">
                  <c:v>Заявлено вакансий, шт.</c:v>
                </c:pt>
                <c:pt idx="4">
                  <c:v>Нашли работу, чел.</c:v>
                </c:pt>
                <c:pt idx="5">
                  <c:v>Профориентация, чел.</c:v>
                </c:pt>
                <c:pt idx="6">
                  <c:v>Социальная адаптация, чел.</c:v>
                </c:pt>
                <c:pt idx="7">
                  <c:v>Общественные работы, чел.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778</c:v>
                </c:pt>
                <c:pt idx="1">
                  <c:v>553</c:v>
                </c:pt>
                <c:pt idx="2">
                  <c:v>391</c:v>
                </c:pt>
                <c:pt idx="3">
                  <c:v>819</c:v>
                </c:pt>
                <c:pt idx="4">
                  <c:v>453</c:v>
                </c:pt>
                <c:pt idx="5">
                  <c:v>465</c:v>
                </c:pt>
                <c:pt idx="6">
                  <c:v>85</c:v>
                </c:pt>
                <c:pt idx="7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7B-4A58-B239-AAECF47FF8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01.10.2019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Обратилось за содействием в поиске работы, чел.</c:v>
                </c:pt>
                <c:pt idx="1">
                  <c:v>Присвоен статус безработного, чел.</c:v>
                </c:pt>
                <c:pt idx="2">
                  <c:v>Количество безработных граждан на 01 октября, чел.</c:v>
                </c:pt>
                <c:pt idx="3">
                  <c:v>Заявлено вакансий, шт.</c:v>
                </c:pt>
                <c:pt idx="4">
                  <c:v>Нашли работу, чел.</c:v>
                </c:pt>
                <c:pt idx="5">
                  <c:v>Профориентация, чел.</c:v>
                </c:pt>
                <c:pt idx="6">
                  <c:v>Социальная адаптация, чел.</c:v>
                </c:pt>
                <c:pt idx="7">
                  <c:v>Общественные работы, чел.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884</c:v>
                </c:pt>
                <c:pt idx="1">
                  <c:v>634</c:v>
                </c:pt>
                <c:pt idx="2">
                  <c:v>336</c:v>
                </c:pt>
                <c:pt idx="3">
                  <c:v>775</c:v>
                </c:pt>
                <c:pt idx="4">
                  <c:v>481</c:v>
                </c:pt>
                <c:pt idx="5">
                  <c:v>491</c:v>
                </c:pt>
                <c:pt idx="6">
                  <c:v>83</c:v>
                </c:pt>
                <c:pt idx="7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7B-4A58-B239-AAECF47FF8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01.10.2020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Обратилось за содействием в поиске работы, чел.</c:v>
                </c:pt>
                <c:pt idx="1">
                  <c:v>Присвоен статус безработного, чел.</c:v>
                </c:pt>
                <c:pt idx="2">
                  <c:v>Количество безработных граждан на 01 октября, чел.</c:v>
                </c:pt>
                <c:pt idx="3">
                  <c:v>Заявлено вакансий, шт.</c:v>
                </c:pt>
                <c:pt idx="4">
                  <c:v>Нашли работу, чел.</c:v>
                </c:pt>
                <c:pt idx="5">
                  <c:v>Профориентация, чел.</c:v>
                </c:pt>
                <c:pt idx="6">
                  <c:v>Социальная адаптация, чел.</c:v>
                </c:pt>
                <c:pt idx="7">
                  <c:v>Общественные работы, чел.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1570</c:v>
                </c:pt>
                <c:pt idx="1">
                  <c:v>1314</c:v>
                </c:pt>
                <c:pt idx="2">
                  <c:v>1100</c:v>
                </c:pt>
                <c:pt idx="3">
                  <c:v>878</c:v>
                </c:pt>
                <c:pt idx="4">
                  <c:v>418</c:v>
                </c:pt>
                <c:pt idx="5">
                  <c:v>612</c:v>
                </c:pt>
                <c:pt idx="6">
                  <c:v>93</c:v>
                </c:pt>
                <c:pt idx="7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65-4C4F-9DA2-BCFB6B98E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8603472"/>
        <c:axId val="1548617072"/>
      </c:barChart>
      <c:catAx>
        <c:axId val="154860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617072"/>
        <c:crosses val="autoZero"/>
        <c:auto val="1"/>
        <c:lblAlgn val="ctr"/>
        <c:lblOffset val="100"/>
        <c:noMultiLvlLbl val="0"/>
      </c:catAx>
      <c:valAx>
        <c:axId val="15486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60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Ключевые показатели эффективности</a:t>
            </a:r>
          </a:p>
        </c:rich>
      </c:tx>
      <c:layout>
        <c:manualLayout>
          <c:xMode val="edge"/>
          <c:yMode val="edge"/>
          <c:x val="0.24925666811333619"/>
          <c:y val="2.2150433886884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внедрения проекта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Количество обратившихся безработных граждан, тыс.чел.</c:v>
                </c:pt>
                <c:pt idx="1">
                  <c:v>Количество граждан, признанных безработными, тыс.чел.</c:v>
                </c:pt>
                <c:pt idx="2">
                  <c:v>Количество трудоустроенных граждан, тыс.чел.</c:v>
                </c:pt>
                <c:pt idx="3">
                  <c:v>Средний срок получения пособия, мес.</c:v>
                </c:pt>
                <c:pt idx="4">
                  <c:v>Финансовые затраты на пособие (среднее значение), 10 тыс.руб.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1.7</c:v>
                </c:pt>
                <c:pt idx="1">
                  <c:v>1.1000000000000001</c:v>
                </c:pt>
                <c:pt idx="2">
                  <c:v>0.51</c:v>
                </c:pt>
                <c:pt idx="3">
                  <c:v>5</c:v>
                </c:pt>
                <c:pt idx="4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7B-4A58-B239-AAECF47FF8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внедрения проекта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Количество обратившихся безработных граждан, тыс.чел.</c:v>
                </c:pt>
                <c:pt idx="1">
                  <c:v>Количество граждан, признанных безработными, тыс.чел.</c:v>
                </c:pt>
                <c:pt idx="2">
                  <c:v>Количество трудоустроенных граждан, тыс.чел.</c:v>
                </c:pt>
                <c:pt idx="3">
                  <c:v>Средний срок получения пособия, мес.</c:v>
                </c:pt>
                <c:pt idx="4">
                  <c:v>Финансовые затраты на пособие (среднее значение), 10 тыс.руб.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1.7</c:v>
                </c:pt>
                <c:pt idx="1">
                  <c:v>0.8</c:v>
                </c:pt>
                <c:pt idx="2">
                  <c:v>1.02</c:v>
                </c:pt>
                <c:pt idx="3">
                  <c:v>3</c:v>
                </c:pt>
                <c:pt idx="4">
                  <c:v>1.44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7B-4A58-B239-AAECF47FF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8613808"/>
        <c:axId val="1548617616"/>
      </c:barChart>
      <c:catAx>
        <c:axId val="154861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617616"/>
        <c:crosses val="autoZero"/>
        <c:auto val="1"/>
        <c:lblAlgn val="ctr"/>
        <c:lblOffset val="100"/>
        <c:noMultiLvlLbl val="0"/>
      </c:catAx>
      <c:valAx>
        <c:axId val="154861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61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Ключевые показатели эффективности</a:t>
            </a:r>
          </a:p>
        </c:rich>
      </c:tx>
      <c:layout>
        <c:manualLayout>
          <c:xMode val="edge"/>
          <c:yMode val="edge"/>
          <c:x val="0.24848022816045631"/>
          <c:y val="2.578124841404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внедрения проекта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Количество обратившихся безработных граждан, тыс.чел.</c:v>
                </c:pt>
                <c:pt idx="1">
                  <c:v>Количество бумаги затраченной на 1 человека, лист</c:v>
                </c:pt>
                <c:pt idx="2">
                  <c:v>Финансовые затраты на бумагу (среднее значение), тыc.руб.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1.7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3B-4A30-8671-81EC83CCC9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внедрения проекта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Количество обратившихся безработных граждан, тыс.чел.</c:v>
                </c:pt>
                <c:pt idx="1">
                  <c:v>Количество бумаги затраченной на 1 человека, лист</c:v>
                </c:pt>
                <c:pt idx="2">
                  <c:v>Финансовые затраты на бумагу (среднее значение), тыc.руб.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1.7</c:v>
                </c:pt>
                <c:pt idx="1">
                  <c:v>10</c:v>
                </c:pt>
                <c:pt idx="2">
                  <c:v>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23B-4A30-8671-81EC83CCC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610000"/>
        <c:axId val="1548614896"/>
      </c:lineChart>
      <c:catAx>
        <c:axId val="154861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614896"/>
        <c:crosses val="autoZero"/>
        <c:auto val="1"/>
        <c:lblAlgn val="ctr"/>
        <c:lblOffset val="100"/>
        <c:noMultiLvlLbl val="0"/>
      </c:catAx>
      <c:valAx>
        <c:axId val="154861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61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Ключевые показатели эффективности</a:t>
            </a:r>
          </a:p>
        </c:rich>
      </c:tx>
      <c:layout>
        <c:manualLayout>
          <c:xMode val="edge"/>
          <c:yMode val="edge"/>
          <c:x val="0.24848022816045631"/>
          <c:y val="2.578124841404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внедрения проекта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Количество времени затраченного на 1 человека при первичном приеме, мин.</c:v>
                </c:pt>
                <c:pt idx="1">
                  <c:v>Количество времени затраченного на подготовку отчетных форм, мин.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3B-4A30-8671-81EC83CCC9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внедрения проекта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Количество времени затраченного на 1 человека при первичном приеме, мин.</c:v>
                </c:pt>
                <c:pt idx="1">
                  <c:v>Количество времени затраченного на подготовку отчетных форм, мин.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3B-4A30-8671-81EC83CCC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634330528"/>
        <c:axId val="1634334336"/>
      </c:barChart>
      <c:catAx>
        <c:axId val="163433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4334336"/>
        <c:crosses val="autoZero"/>
        <c:auto val="1"/>
        <c:lblAlgn val="ctr"/>
        <c:lblOffset val="100"/>
        <c:noMultiLvlLbl val="0"/>
      </c:catAx>
      <c:valAx>
        <c:axId val="163433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433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Ключевые показатели эффективности</a:t>
            </a:r>
          </a:p>
        </c:rich>
      </c:tx>
      <c:layout>
        <c:manualLayout>
          <c:xMode val="edge"/>
          <c:yMode val="edge"/>
          <c:x val="0.24848022816045631"/>
          <c:y val="2.578124841404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внедрения проекта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Период безработицы, мес.</c:v>
                </c:pt>
                <c:pt idx="1">
                  <c:v>Процент трудоустройства безработных граждан, чел.</c:v>
                </c:pt>
                <c:pt idx="2">
                  <c:v>Уровень безработицы, 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33</c:v>
                </c:pt>
                <c:pt idx="2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3B-4A30-8671-81EC83CCC9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внедрения проекта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Период безработицы, мес.</c:v>
                </c:pt>
                <c:pt idx="1">
                  <c:v>Процент трудоустройства безработных граждан, чел.</c:v>
                </c:pt>
                <c:pt idx="2">
                  <c:v>Уровень безработицы, %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60</c:v>
                </c:pt>
                <c:pt idx="2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23B-4A30-8671-81EC83CCC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4338688"/>
        <c:axId val="1634328896"/>
      </c:lineChart>
      <c:catAx>
        <c:axId val="163433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4328896"/>
        <c:crosses val="autoZero"/>
        <c:auto val="1"/>
        <c:lblAlgn val="ctr"/>
        <c:lblOffset val="100"/>
        <c:noMultiLvlLbl val="0"/>
      </c:catAx>
      <c:valAx>
        <c:axId val="163432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433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EF664-A10F-4F61-87E9-B962E1317A3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31A69854-7566-4412-A31D-81234E9B8C14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noProof="0" dirty="0"/>
            <a:t>10 чел. - Среднее число клиентов, зарегистрированных в целях поиска подходящей работы, в день</a:t>
          </a:r>
        </a:p>
      </dgm:t>
    </dgm:pt>
    <dgm:pt modelId="{5565F0F1-4759-426E-A93D-D788C6B1834D}" type="parTrans" cxnId="{C153F2C4-27C7-4F67-B59D-21B1E7599AB9}">
      <dgm:prSet/>
      <dgm:spPr/>
      <dgm:t>
        <a:bodyPr rtlCol="0"/>
        <a:lstStyle/>
        <a:p>
          <a:pPr rtl="0"/>
          <a:endParaRPr lang="ru-RU" noProof="0" dirty="0"/>
        </a:p>
      </dgm:t>
    </dgm:pt>
    <dgm:pt modelId="{A9FB573E-5C39-4200-AE81-986E8B2899A1}" type="sibTrans" cxnId="{C153F2C4-27C7-4F67-B59D-21B1E7599AB9}">
      <dgm:prSet/>
      <dgm:spPr/>
      <dgm:t>
        <a:bodyPr rtlCol="0"/>
        <a:lstStyle/>
        <a:p>
          <a:pPr rtl="0"/>
          <a:endParaRPr lang="ru-RU" noProof="0" dirty="0"/>
        </a:p>
      </dgm:t>
    </dgm:pt>
    <dgm:pt modelId="{70AAB01F-1F3F-4239-BB51-C836817025E3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noProof="0" dirty="0"/>
            <a:t>50 чел. - Среднее число клиентов, обращающихся за услугой содействия в поиске работы, в день</a:t>
          </a:r>
        </a:p>
      </dgm:t>
    </dgm:pt>
    <dgm:pt modelId="{60249235-DC8C-405B-AC8E-676465FD62B7}" type="parTrans" cxnId="{66ABC6C2-DAA8-4BBD-A2CD-5B08247D6969}">
      <dgm:prSet/>
      <dgm:spPr/>
      <dgm:t>
        <a:bodyPr rtlCol="0"/>
        <a:lstStyle/>
        <a:p>
          <a:pPr rtl="0"/>
          <a:endParaRPr lang="ru-RU" noProof="0" dirty="0"/>
        </a:p>
      </dgm:t>
    </dgm:pt>
    <dgm:pt modelId="{A802530E-2788-4B70-8347-C4EFA40311A1}" type="sibTrans" cxnId="{66ABC6C2-DAA8-4BBD-A2CD-5B08247D6969}">
      <dgm:prSet/>
      <dgm:spPr/>
      <dgm:t>
        <a:bodyPr rtlCol="0"/>
        <a:lstStyle/>
        <a:p>
          <a:pPr rtl="0"/>
          <a:endParaRPr lang="ru-RU" noProof="0" dirty="0"/>
        </a:p>
      </dgm:t>
    </dgm:pt>
    <dgm:pt modelId="{F1D9C275-1E4B-40E9-8FA5-90D49683C289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noProof="0" dirty="0"/>
            <a:t>1100 чел.- Численность зарегистрированных безработных</a:t>
          </a:r>
        </a:p>
      </dgm:t>
    </dgm:pt>
    <dgm:pt modelId="{9C0328EF-E0B3-46D2-8D34-FBD9C9204230}" type="parTrans" cxnId="{0606E161-41D1-4B3A-BC3B-E677E85EFE9B}">
      <dgm:prSet/>
      <dgm:spPr/>
      <dgm:t>
        <a:bodyPr rtlCol="0"/>
        <a:lstStyle/>
        <a:p>
          <a:pPr rtl="0"/>
          <a:endParaRPr lang="ru-RU" noProof="0" dirty="0"/>
        </a:p>
      </dgm:t>
    </dgm:pt>
    <dgm:pt modelId="{7142EB2F-6B3E-439E-A19D-B6E391266445}" type="sibTrans" cxnId="{0606E161-41D1-4B3A-BC3B-E677E85EFE9B}">
      <dgm:prSet/>
      <dgm:spPr/>
      <dgm:t>
        <a:bodyPr rtlCol="0"/>
        <a:lstStyle/>
        <a:p>
          <a:pPr rtl="0"/>
          <a:endParaRPr lang="ru-RU" noProof="0" dirty="0"/>
        </a:p>
      </dgm:t>
    </dgm:pt>
    <dgm:pt modelId="{0E8A49A6-8E18-4048-9FDA-610A17570EF0}" type="pres">
      <dgm:prSet presAssocID="{AB3EF664-A10F-4F61-87E9-B962E1317A3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68BBF8-A3E0-4E2F-B71B-1F2155ACCE48}" type="pres">
      <dgm:prSet presAssocID="{31A69854-7566-4412-A31D-81234E9B8C14}" presName="compNode" presStyleCnt="0"/>
      <dgm:spPr/>
    </dgm:pt>
    <dgm:pt modelId="{A862FEE0-5D38-41BA-91F4-C685EFB92C04}" type="pres">
      <dgm:prSet presAssocID="{31A69854-7566-4412-A31D-81234E9B8C14}" presName="iconBgRect" presStyleLbl="bgShp" presStyleIdx="0" presStyleCnt="3"/>
      <dgm:spPr/>
    </dgm:pt>
    <dgm:pt modelId="{A947F9BA-7C22-4CAB-8F98-954D0477F8C4}" type="pres">
      <dgm:prSet presAssocID="{31A69854-7566-4412-A31D-81234E9B8C14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C61AF29-DEA5-4C49-B50F-0E6750CA25F3}" type="pres">
      <dgm:prSet presAssocID="{31A69854-7566-4412-A31D-81234E9B8C14}" presName="spaceRect" presStyleCnt="0"/>
      <dgm:spPr/>
    </dgm:pt>
    <dgm:pt modelId="{9AA7F644-CA99-4D1C-AC22-9A40CAD36E45}" type="pres">
      <dgm:prSet presAssocID="{31A69854-7566-4412-A31D-81234E9B8C14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6E12DA7-C0E4-4117-A680-978BC683C788}" type="pres">
      <dgm:prSet presAssocID="{A9FB573E-5C39-4200-AE81-986E8B2899A1}" presName="sibTrans" presStyleCnt="0"/>
      <dgm:spPr/>
    </dgm:pt>
    <dgm:pt modelId="{AEFD6563-DF4B-4A42-B09B-B4C19EE3FCBB}" type="pres">
      <dgm:prSet presAssocID="{70AAB01F-1F3F-4239-BB51-C836817025E3}" presName="compNode" presStyleCnt="0"/>
      <dgm:spPr/>
    </dgm:pt>
    <dgm:pt modelId="{395704C5-F946-462D-A69C-EF9F9736D2B0}" type="pres">
      <dgm:prSet presAssocID="{70AAB01F-1F3F-4239-BB51-C836817025E3}" presName="iconBgRect" presStyleLbl="bgShp" presStyleIdx="1" presStyleCnt="3"/>
      <dgm:spPr/>
    </dgm:pt>
    <dgm:pt modelId="{965E6294-B2C0-4C55-828B-784B823F312F}" type="pres">
      <dgm:prSet presAssocID="{70AAB01F-1F3F-4239-BB51-C836817025E3}" presName="iconRect" presStyleLbl="node1" presStyleIdx="1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ne"/>
        </a:ext>
      </dgm:extLst>
    </dgm:pt>
    <dgm:pt modelId="{2FDAA7AC-DEBA-4700-99D0-1A78999FE69D}" type="pres">
      <dgm:prSet presAssocID="{70AAB01F-1F3F-4239-BB51-C836817025E3}" presName="spaceRect" presStyleCnt="0"/>
      <dgm:spPr/>
    </dgm:pt>
    <dgm:pt modelId="{133F658D-38C7-4601-A0BE-1335EF200B1E}" type="pres">
      <dgm:prSet presAssocID="{70AAB01F-1F3F-4239-BB51-C836817025E3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3B666681-D9D5-4A8A-82D9-4D0309BC6E10}" type="pres">
      <dgm:prSet presAssocID="{A802530E-2788-4B70-8347-C4EFA40311A1}" presName="sibTrans" presStyleCnt="0"/>
      <dgm:spPr/>
    </dgm:pt>
    <dgm:pt modelId="{7AAC013A-0AE3-49C5-B253-1E832DDAC4F3}" type="pres">
      <dgm:prSet presAssocID="{F1D9C275-1E4B-40E9-8FA5-90D49683C289}" presName="compNode" presStyleCnt="0"/>
      <dgm:spPr/>
    </dgm:pt>
    <dgm:pt modelId="{E11D9D2D-E1EF-4F8B-B956-5276604AD9D9}" type="pres">
      <dgm:prSet presAssocID="{F1D9C275-1E4B-40E9-8FA5-90D49683C289}" presName="iconBgRect" presStyleLbl="bgShp" presStyleIdx="2" presStyleCnt="3"/>
      <dgm:spPr/>
    </dgm:pt>
    <dgm:pt modelId="{58FA072A-DFB4-4C7E-8DD2-3ED530ACB350}" type="pres">
      <dgm:prSet presAssocID="{F1D9C275-1E4B-40E9-8FA5-90D49683C289}" presName="iconRect" presStyleLbl="node1" presStyleIdx="2" presStyleCnt="3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289381BC-2E4A-4E2E-8DCB-A1DCC09AF3C1}" type="pres">
      <dgm:prSet presAssocID="{F1D9C275-1E4B-40E9-8FA5-90D49683C289}" presName="spaceRect" presStyleCnt="0"/>
      <dgm:spPr/>
    </dgm:pt>
    <dgm:pt modelId="{4E92316D-3FE7-4566-B3F0-19B75154652B}" type="pres">
      <dgm:prSet presAssocID="{F1D9C275-1E4B-40E9-8FA5-90D49683C289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BAD8AA-085B-4C78-A9C3-EBCFE611E9B4}" type="presOf" srcId="{F1D9C275-1E4B-40E9-8FA5-90D49683C289}" destId="{4E92316D-3FE7-4566-B3F0-19B75154652B}" srcOrd="0" destOrd="0" presId="urn:microsoft.com/office/officeart/2018/5/layout/IconCircleLabelList"/>
    <dgm:cxn modelId="{66ABC6C2-DAA8-4BBD-A2CD-5B08247D6969}" srcId="{AB3EF664-A10F-4F61-87E9-B962E1317A37}" destId="{70AAB01F-1F3F-4239-BB51-C836817025E3}" srcOrd="1" destOrd="0" parTransId="{60249235-DC8C-405B-AC8E-676465FD62B7}" sibTransId="{A802530E-2788-4B70-8347-C4EFA40311A1}"/>
    <dgm:cxn modelId="{4E249BB5-DA6B-43ED-A8A0-A4158A6FAEE7}" type="presOf" srcId="{AB3EF664-A10F-4F61-87E9-B962E1317A37}" destId="{0E8A49A6-8E18-4048-9FDA-610A17570EF0}" srcOrd="0" destOrd="0" presId="urn:microsoft.com/office/officeart/2018/5/layout/IconCircleLabelList"/>
    <dgm:cxn modelId="{E3CAD069-CACA-43E3-87EF-3695A8153986}" type="presOf" srcId="{31A69854-7566-4412-A31D-81234E9B8C14}" destId="{9AA7F644-CA99-4D1C-AC22-9A40CAD36E45}" srcOrd="0" destOrd="0" presId="urn:microsoft.com/office/officeart/2018/5/layout/IconCircleLabelList"/>
    <dgm:cxn modelId="{C0AE264B-7831-4384-AC47-897D1FA71958}" type="presOf" srcId="{70AAB01F-1F3F-4239-BB51-C836817025E3}" destId="{133F658D-38C7-4601-A0BE-1335EF200B1E}" srcOrd="0" destOrd="0" presId="urn:microsoft.com/office/officeart/2018/5/layout/IconCircleLabelList"/>
    <dgm:cxn modelId="{C153F2C4-27C7-4F67-B59D-21B1E7599AB9}" srcId="{AB3EF664-A10F-4F61-87E9-B962E1317A37}" destId="{31A69854-7566-4412-A31D-81234E9B8C14}" srcOrd="0" destOrd="0" parTransId="{5565F0F1-4759-426E-A93D-D788C6B1834D}" sibTransId="{A9FB573E-5C39-4200-AE81-986E8B2899A1}"/>
    <dgm:cxn modelId="{0606E161-41D1-4B3A-BC3B-E677E85EFE9B}" srcId="{AB3EF664-A10F-4F61-87E9-B962E1317A37}" destId="{F1D9C275-1E4B-40E9-8FA5-90D49683C289}" srcOrd="2" destOrd="0" parTransId="{9C0328EF-E0B3-46D2-8D34-FBD9C9204230}" sibTransId="{7142EB2F-6B3E-439E-A19D-B6E391266445}"/>
    <dgm:cxn modelId="{B0A6F699-D400-48B7-8C7A-C3EEE22297DD}" type="presParOf" srcId="{0E8A49A6-8E18-4048-9FDA-610A17570EF0}" destId="{9A68BBF8-A3E0-4E2F-B71B-1F2155ACCE48}" srcOrd="0" destOrd="0" presId="urn:microsoft.com/office/officeart/2018/5/layout/IconCircleLabelList"/>
    <dgm:cxn modelId="{FEB4316E-5DD1-4796-9118-9A696E25DDEA}" type="presParOf" srcId="{9A68BBF8-A3E0-4E2F-B71B-1F2155ACCE48}" destId="{A862FEE0-5D38-41BA-91F4-C685EFB92C04}" srcOrd="0" destOrd="0" presId="urn:microsoft.com/office/officeart/2018/5/layout/IconCircleLabelList"/>
    <dgm:cxn modelId="{CA576736-5C63-4A97-A2DD-504DCE88DE80}" type="presParOf" srcId="{9A68BBF8-A3E0-4E2F-B71B-1F2155ACCE48}" destId="{A947F9BA-7C22-4CAB-8F98-954D0477F8C4}" srcOrd="1" destOrd="0" presId="urn:microsoft.com/office/officeart/2018/5/layout/IconCircleLabelList"/>
    <dgm:cxn modelId="{FB041FBD-A465-4993-A8CE-6E802FC21254}" type="presParOf" srcId="{9A68BBF8-A3E0-4E2F-B71B-1F2155ACCE48}" destId="{CC61AF29-DEA5-4C49-B50F-0E6750CA25F3}" srcOrd="2" destOrd="0" presId="urn:microsoft.com/office/officeart/2018/5/layout/IconCircleLabelList"/>
    <dgm:cxn modelId="{CACF3CE0-0F22-408C-BF0F-F426B5770E13}" type="presParOf" srcId="{9A68BBF8-A3E0-4E2F-B71B-1F2155ACCE48}" destId="{9AA7F644-CA99-4D1C-AC22-9A40CAD36E45}" srcOrd="3" destOrd="0" presId="urn:microsoft.com/office/officeart/2018/5/layout/IconCircleLabelList"/>
    <dgm:cxn modelId="{6EC493D3-B41B-4873-BEE5-A6C2847DED98}" type="presParOf" srcId="{0E8A49A6-8E18-4048-9FDA-610A17570EF0}" destId="{46E12DA7-C0E4-4117-A680-978BC683C788}" srcOrd="1" destOrd="0" presId="urn:microsoft.com/office/officeart/2018/5/layout/IconCircleLabelList"/>
    <dgm:cxn modelId="{2BD1452C-8008-416A-AF8A-3F33A03CB5F0}" type="presParOf" srcId="{0E8A49A6-8E18-4048-9FDA-610A17570EF0}" destId="{AEFD6563-DF4B-4A42-B09B-B4C19EE3FCBB}" srcOrd="2" destOrd="0" presId="urn:microsoft.com/office/officeart/2018/5/layout/IconCircleLabelList"/>
    <dgm:cxn modelId="{C00618F3-5CE5-4E61-BC2E-0DBDF35445D3}" type="presParOf" srcId="{AEFD6563-DF4B-4A42-B09B-B4C19EE3FCBB}" destId="{395704C5-F946-462D-A69C-EF9F9736D2B0}" srcOrd="0" destOrd="0" presId="urn:microsoft.com/office/officeart/2018/5/layout/IconCircleLabelList"/>
    <dgm:cxn modelId="{2866C1D9-1CDD-4186-AD88-EFD450F36E1C}" type="presParOf" srcId="{AEFD6563-DF4B-4A42-B09B-B4C19EE3FCBB}" destId="{965E6294-B2C0-4C55-828B-784B823F312F}" srcOrd="1" destOrd="0" presId="urn:microsoft.com/office/officeart/2018/5/layout/IconCircleLabelList"/>
    <dgm:cxn modelId="{CFDB2128-8828-4619-95F1-ADAC12395191}" type="presParOf" srcId="{AEFD6563-DF4B-4A42-B09B-B4C19EE3FCBB}" destId="{2FDAA7AC-DEBA-4700-99D0-1A78999FE69D}" srcOrd="2" destOrd="0" presId="urn:microsoft.com/office/officeart/2018/5/layout/IconCircleLabelList"/>
    <dgm:cxn modelId="{7035CD62-4FC4-4035-B99F-BAD5D736F115}" type="presParOf" srcId="{AEFD6563-DF4B-4A42-B09B-B4C19EE3FCBB}" destId="{133F658D-38C7-4601-A0BE-1335EF200B1E}" srcOrd="3" destOrd="0" presId="urn:microsoft.com/office/officeart/2018/5/layout/IconCircleLabelList"/>
    <dgm:cxn modelId="{559F9AFD-7B36-4EFE-B99A-F36D04D52469}" type="presParOf" srcId="{0E8A49A6-8E18-4048-9FDA-610A17570EF0}" destId="{3B666681-D9D5-4A8A-82D9-4D0309BC6E10}" srcOrd="3" destOrd="0" presId="urn:microsoft.com/office/officeart/2018/5/layout/IconCircleLabelList"/>
    <dgm:cxn modelId="{768E7001-0ED8-48BF-92F4-01F2B6779139}" type="presParOf" srcId="{0E8A49A6-8E18-4048-9FDA-610A17570EF0}" destId="{7AAC013A-0AE3-49C5-B253-1E832DDAC4F3}" srcOrd="4" destOrd="0" presId="urn:microsoft.com/office/officeart/2018/5/layout/IconCircleLabelList"/>
    <dgm:cxn modelId="{383A1B03-FB33-49FC-8C58-2BE863FA7C05}" type="presParOf" srcId="{7AAC013A-0AE3-49C5-B253-1E832DDAC4F3}" destId="{E11D9D2D-E1EF-4F8B-B956-5276604AD9D9}" srcOrd="0" destOrd="0" presId="urn:microsoft.com/office/officeart/2018/5/layout/IconCircleLabelList"/>
    <dgm:cxn modelId="{6FE9BF58-7A75-4B3B-938C-56B37D2827BC}" type="presParOf" srcId="{7AAC013A-0AE3-49C5-B253-1E832DDAC4F3}" destId="{58FA072A-DFB4-4C7E-8DD2-3ED530ACB350}" srcOrd="1" destOrd="0" presId="urn:microsoft.com/office/officeart/2018/5/layout/IconCircleLabelList"/>
    <dgm:cxn modelId="{0A289092-85B0-4037-A5BF-54E4FC6E6984}" type="presParOf" srcId="{7AAC013A-0AE3-49C5-B253-1E832DDAC4F3}" destId="{289381BC-2E4A-4E2E-8DCB-A1DCC09AF3C1}" srcOrd="2" destOrd="0" presId="urn:microsoft.com/office/officeart/2018/5/layout/IconCircleLabelList"/>
    <dgm:cxn modelId="{A1F0FFDC-21AB-4D75-B64E-1FFEF7914036}" type="presParOf" srcId="{7AAC013A-0AE3-49C5-B253-1E832DDAC4F3}" destId="{4E92316D-3FE7-4566-B3F0-19B75154652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7A6E2-E698-4305-A872-1CA2BFFB2EF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28A3CD-3347-464F-AE4F-DD137209A054}">
      <dgm:prSet phldrT="[Текст]"/>
      <dgm:spPr/>
      <dgm:t>
        <a:bodyPr/>
        <a:lstStyle/>
        <a:p>
          <a:r>
            <a:rPr lang="ru-RU" dirty="0" smtClean="0"/>
            <a:t>Обучение принципам «Бережливого производства» заставляет человека полностью изменить подход к работе и своими глазами увидеть, как даже незначительные изменения рабочего процесса влияют на эффективность деятельности всей организации</a:t>
          </a:r>
          <a:endParaRPr lang="ru-RU" dirty="0"/>
        </a:p>
      </dgm:t>
    </dgm:pt>
    <dgm:pt modelId="{A9E633A9-CD5A-4461-BAF5-BE69038C41B1}" type="parTrans" cxnId="{8FCBE073-B098-4A3F-9F70-0E9ACCDAE15D}">
      <dgm:prSet/>
      <dgm:spPr/>
      <dgm:t>
        <a:bodyPr/>
        <a:lstStyle/>
        <a:p>
          <a:endParaRPr lang="ru-RU"/>
        </a:p>
      </dgm:t>
    </dgm:pt>
    <dgm:pt modelId="{0722831F-F9E9-440D-B41C-4CD05857B9CB}" type="sibTrans" cxnId="{8FCBE073-B098-4A3F-9F70-0E9ACCDAE15D}">
      <dgm:prSet/>
      <dgm:spPr/>
      <dgm:t>
        <a:bodyPr/>
        <a:lstStyle/>
        <a:p>
          <a:endParaRPr lang="ru-RU"/>
        </a:p>
      </dgm:t>
    </dgm:pt>
    <dgm:pt modelId="{0B621EF6-981D-4F2B-A54B-B8283D43ABF1}">
      <dgm:prSet phldrT="[Текст]"/>
      <dgm:spPr/>
      <dgm:t>
        <a:bodyPr/>
        <a:lstStyle/>
        <a:p>
          <a:r>
            <a:rPr lang="ru-RU" b="1" noProof="0" dirty="0"/>
            <a:t>Я могу делать лучше   </a:t>
          </a:r>
          <a:r>
            <a:rPr lang="ru-RU" noProof="0" dirty="0"/>
            <a:t>Развитие компетенций сотрудника, возможность влиять на рабочий процесс</a:t>
          </a:r>
          <a:endParaRPr lang="ru-RU" dirty="0"/>
        </a:p>
      </dgm:t>
    </dgm:pt>
    <dgm:pt modelId="{26FB4A1B-11B2-4B15-8DAF-BC005774C904}" type="parTrans" cxnId="{FE07B247-0657-46E6-B73D-9DEFACB9C241}">
      <dgm:prSet/>
      <dgm:spPr/>
      <dgm:t>
        <a:bodyPr/>
        <a:lstStyle/>
        <a:p>
          <a:endParaRPr lang="ru-RU"/>
        </a:p>
      </dgm:t>
    </dgm:pt>
    <dgm:pt modelId="{E85B90D4-4DC0-4976-83D5-3902E8BC24D4}" type="sibTrans" cxnId="{FE07B247-0657-46E6-B73D-9DEFACB9C241}">
      <dgm:prSet/>
      <dgm:spPr/>
      <dgm:t>
        <a:bodyPr/>
        <a:lstStyle/>
        <a:p>
          <a:endParaRPr lang="ru-RU"/>
        </a:p>
      </dgm:t>
    </dgm:pt>
    <dgm:pt modelId="{6F89027A-7AD0-488C-B827-30008C4D20CD}">
      <dgm:prSet phldrT="[Текст]"/>
      <dgm:spPr/>
      <dgm:t>
        <a:bodyPr/>
        <a:lstStyle/>
        <a:p>
          <a:r>
            <a:rPr lang="ru-RU" b="1" noProof="0" dirty="0"/>
            <a:t>Мне удобно   </a:t>
          </a:r>
          <a:r>
            <a:rPr lang="ru-RU" noProof="0" dirty="0"/>
            <a:t>удовлетворенность организацией рабочего процесса</a:t>
          </a:r>
          <a:endParaRPr lang="ru-RU" dirty="0"/>
        </a:p>
      </dgm:t>
    </dgm:pt>
    <dgm:pt modelId="{A050A8EB-39E6-4E12-8D4E-C4355D41C58C}" type="parTrans" cxnId="{8B3CDFA4-C0DE-4EE9-9EBA-C7BC2ED546B8}">
      <dgm:prSet/>
      <dgm:spPr/>
      <dgm:t>
        <a:bodyPr/>
        <a:lstStyle/>
        <a:p>
          <a:endParaRPr lang="ru-RU"/>
        </a:p>
      </dgm:t>
    </dgm:pt>
    <dgm:pt modelId="{DF1AFC5B-75A6-493D-855C-02E95FFFF4A3}" type="sibTrans" cxnId="{8B3CDFA4-C0DE-4EE9-9EBA-C7BC2ED546B8}">
      <dgm:prSet/>
      <dgm:spPr/>
      <dgm:t>
        <a:bodyPr/>
        <a:lstStyle/>
        <a:p>
          <a:endParaRPr lang="ru-RU"/>
        </a:p>
      </dgm:t>
    </dgm:pt>
    <dgm:pt modelId="{B8E03EAC-7FEB-401B-9231-0986734AF501}">
      <dgm:prSet phldrT="[Текст]"/>
      <dgm:spPr/>
      <dgm:t>
        <a:bodyPr/>
        <a:lstStyle/>
        <a:p>
          <a:r>
            <a:rPr lang="ru-RU" b="1" noProof="0" dirty="0"/>
            <a:t>Я в курсе </a:t>
          </a:r>
        </a:p>
        <a:p>
          <a:r>
            <a:rPr lang="ru-RU" noProof="0" dirty="0"/>
            <a:t>уровень информированности о событиях и планах </a:t>
          </a:r>
          <a:r>
            <a:rPr lang="ru-RU" noProof="0" dirty="0" smtClean="0"/>
            <a:t>организации</a:t>
          </a:r>
          <a:endParaRPr lang="ru-RU" dirty="0"/>
        </a:p>
      </dgm:t>
    </dgm:pt>
    <dgm:pt modelId="{BDCB1350-B0AC-4656-88D4-2C06693892F0}" type="parTrans" cxnId="{5992B215-3C06-4C9F-8F35-DC9EC4632813}">
      <dgm:prSet/>
      <dgm:spPr/>
      <dgm:t>
        <a:bodyPr/>
        <a:lstStyle/>
        <a:p>
          <a:endParaRPr lang="ru-RU"/>
        </a:p>
      </dgm:t>
    </dgm:pt>
    <dgm:pt modelId="{62AC1B11-F2A2-4C99-9655-C3F5720461A8}" type="sibTrans" cxnId="{5992B215-3C06-4C9F-8F35-DC9EC4632813}">
      <dgm:prSet/>
      <dgm:spPr/>
      <dgm:t>
        <a:bodyPr/>
        <a:lstStyle/>
        <a:p>
          <a:endParaRPr lang="ru-RU"/>
        </a:p>
      </dgm:t>
    </dgm:pt>
    <dgm:pt modelId="{74B60FAF-88D8-4A41-A167-9070A5BF06D7}">
      <dgm:prSet phldrT="[Текст]"/>
      <dgm:spPr/>
      <dgm:t>
        <a:bodyPr/>
        <a:lstStyle/>
        <a:p>
          <a:r>
            <a:rPr lang="ru-RU" b="1" noProof="0" dirty="0"/>
            <a:t>Это правильная работа </a:t>
          </a:r>
        </a:p>
        <a:p>
          <a:r>
            <a:rPr lang="ru-RU" noProof="0" dirty="0"/>
            <a:t>поддержка ценностей </a:t>
          </a:r>
          <a:r>
            <a:rPr lang="ru-RU" noProof="0" dirty="0" smtClean="0"/>
            <a:t>организации </a:t>
          </a:r>
          <a:r>
            <a:rPr lang="ru-RU" noProof="0" dirty="0"/>
            <a:t>и путей, которыми она развивается</a:t>
          </a:r>
          <a:endParaRPr lang="ru-RU" dirty="0"/>
        </a:p>
      </dgm:t>
    </dgm:pt>
    <dgm:pt modelId="{29300FB5-A2CF-42C4-AD0D-791FAA4C6C04}" type="parTrans" cxnId="{D7632476-DA6E-48FC-B268-6BC258BD6A23}">
      <dgm:prSet/>
      <dgm:spPr/>
      <dgm:t>
        <a:bodyPr/>
        <a:lstStyle/>
        <a:p>
          <a:endParaRPr lang="ru-RU"/>
        </a:p>
      </dgm:t>
    </dgm:pt>
    <dgm:pt modelId="{6625EC02-681F-4E1C-8F6A-DB4BEE035D03}" type="sibTrans" cxnId="{D7632476-DA6E-48FC-B268-6BC258BD6A23}">
      <dgm:prSet/>
      <dgm:spPr/>
      <dgm:t>
        <a:bodyPr/>
        <a:lstStyle/>
        <a:p>
          <a:endParaRPr lang="ru-RU"/>
        </a:p>
      </dgm:t>
    </dgm:pt>
    <dgm:pt modelId="{2ADD5EE2-47A4-4F91-BAF5-7A9F565B38A6}">
      <dgm:prSet/>
      <dgm:spPr/>
      <dgm:t>
        <a:bodyPr/>
        <a:lstStyle/>
        <a:p>
          <a:r>
            <a:rPr lang="ru-RU" b="1" noProof="0" dirty="0"/>
            <a:t>Я ими восхищен   </a:t>
          </a:r>
          <a:r>
            <a:rPr lang="ru-RU" noProof="0" dirty="0"/>
            <a:t>отношение к руководству </a:t>
          </a:r>
          <a:r>
            <a:rPr lang="ru-RU" noProof="0" dirty="0" smtClean="0"/>
            <a:t>организации </a:t>
          </a:r>
          <a:r>
            <a:rPr lang="ru-RU" noProof="0" dirty="0"/>
            <a:t>и непосредственным руководителям</a:t>
          </a:r>
          <a:endParaRPr lang="ru-RU" dirty="0"/>
        </a:p>
      </dgm:t>
    </dgm:pt>
    <dgm:pt modelId="{D76CA2B2-9DCF-4CED-B877-076D9E742B05}" type="parTrans" cxnId="{74DAA2D2-96FB-493F-AD34-272795B120F2}">
      <dgm:prSet/>
      <dgm:spPr/>
      <dgm:t>
        <a:bodyPr/>
        <a:lstStyle/>
        <a:p>
          <a:endParaRPr lang="ru-RU"/>
        </a:p>
      </dgm:t>
    </dgm:pt>
    <dgm:pt modelId="{25E0B8D6-31BA-4650-9125-1CF6591B9357}" type="sibTrans" cxnId="{74DAA2D2-96FB-493F-AD34-272795B120F2}">
      <dgm:prSet/>
      <dgm:spPr/>
      <dgm:t>
        <a:bodyPr/>
        <a:lstStyle/>
        <a:p>
          <a:endParaRPr lang="ru-RU"/>
        </a:p>
      </dgm:t>
    </dgm:pt>
    <dgm:pt modelId="{03D1D6A1-31A5-435B-9506-6BA0BB20C183}">
      <dgm:prSet/>
      <dgm:spPr/>
      <dgm:t>
        <a:bodyPr/>
        <a:lstStyle/>
        <a:p>
          <a:r>
            <a:rPr lang="ru-RU" b="1" noProof="0" dirty="0"/>
            <a:t>Я нужен </a:t>
          </a:r>
        </a:p>
        <a:p>
          <a:r>
            <a:rPr lang="ru-RU" noProof="0" dirty="0"/>
            <a:t>возможность быть услышанным, возможность участвовать в жизни </a:t>
          </a:r>
          <a:r>
            <a:rPr lang="ru-RU" noProof="0" dirty="0" smtClean="0"/>
            <a:t>организации</a:t>
          </a:r>
          <a:endParaRPr lang="ru-RU" dirty="0"/>
        </a:p>
      </dgm:t>
    </dgm:pt>
    <dgm:pt modelId="{48523F41-C588-4B6C-8B13-55DD8FD47A84}" type="parTrans" cxnId="{23208151-A2F6-4E06-9849-043C58E168F0}">
      <dgm:prSet/>
      <dgm:spPr/>
      <dgm:t>
        <a:bodyPr/>
        <a:lstStyle/>
        <a:p>
          <a:endParaRPr lang="ru-RU"/>
        </a:p>
      </dgm:t>
    </dgm:pt>
    <dgm:pt modelId="{D9BA3D45-324C-4BAB-A40A-4F0F4BEC005A}" type="sibTrans" cxnId="{23208151-A2F6-4E06-9849-043C58E168F0}">
      <dgm:prSet/>
      <dgm:spPr/>
      <dgm:t>
        <a:bodyPr/>
        <a:lstStyle/>
        <a:p>
          <a:endParaRPr lang="ru-RU"/>
        </a:p>
      </dgm:t>
    </dgm:pt>
    <dgm:pt modelId="{771FF948-FEC0-4AC1-B973-56922FF8D560}" type="pres">
      <dgm:prSet presAssocID="{F137A6E2-E698-4305-A872-1CA2BFFB2E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B5C191-C244-4912-915C-8562C901C94F}" type="pres">
      <dgm:prSet presAssocID="{F137A6E2-E698-4305-A872-1CA2BFFB2EF3}" presName="radial" presStyleCnt="0">
        <dgm:presLayoutVars>
          <dgm:animLvl val="ctr"/>
        </dgm:presLayoutVars>
      </dgm:prSet>
      <dgm:spPr/>
    </dgm:pt>
    <dgm:pt modelId="{B21649AD-96F9-4589-8489-33CCC40B5E9E}" type="pres">
      <dgm:prSet presAssocID="{FA28A3CD-3347-464F-AE4F-DD137209A054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0D02BA26-9047-4CF3-852A-48B6474A8BA9}" type="pres">
      <dgm:prSet presAssocID="{2ADD5EE2-47A4-4F91-BAF5-7A9F565B38A6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0B057-C20B-4ED2-AFA8-3AC7E5A5924B}" type="pres">
      <dgm:prSet presAssocID="{03D1D6A1-31A5-435B-9506-6BA0BB20C183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9ED12-C0F4-4BD2-8957-E67238AD99AA}" type="pres">
      <dgm:prSet presAssocID="{0B621EF6-981D-4F2B-A54B-B8283D43ABF1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1C328-2CE4-4F3C-8C71-D09D4D233517}" type="pres">
      <dgm:prSet presAssocID="{6F89027A-7AD0-488C-B827-30008C4D20CD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86234-999A-426D-B1BD-DE02FE033BDF}" type="pres">
      <dgm:prSet presAssocID="{B8E03EAC-7FEB-401B-9231-0986734AF50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64DA7-A6B1-49F2-A8CA-6F7845E86BE0}" type="pres">
      <dgm:prSet presAssocID="{74B60FAF-88D8-4A41-A167-9070A5BF06D7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DAA2D2-96FB-493F-AD34-272795B120F2}" srcId="{FA28A3CD-3347-464F-AE4F-DD137209A054}" destId="{2ADD5EE2-47A4-4F91-BAF5-7A9F565B38A6}" srcOrd="0" destOrd="0" parTransId="{D76CA2B2-9DCF-4CED-B877-076D9E742B05}" sibTransId="{25E0B8D6-31BA-4650-9125-1CF6591B9357}"/>
    <dgm:cxn modelId="{CC30B987-F84C-4723-8F39-64CE55AE7A91}" type="presOf" srcId="{6F89027A-7AD0-488C-B827-30008C4D20CD}" destId="{C351C328-2CE4-4F3C-8C71-D09D4D233517}" srcOrd="0" destOrd="0" presId="urn:microsoft.com/office/officeart/2005/8/layout/radial3"/>
    <dgm:cxn modelId="{8B3CDFA4-C0DE-4EE9-9EBA-C7BC2ED546B8}" srcId="{FA28A3CD-3347-464F-AE4F-DD137209A054}" destId="{6F89027A-7AD0-488C-B827-30008C4D20CD}" srcOrd="3" destOrd="0" parTransId="{A050A8EB-39E6-4E12-8D4E-C4355D41C58C}" sibTransId="{DF1AFC5B-75A6-493D-855C-02E95FFFF4A3}"/>
    <dgm:cxn modelId="{5992B215-3C06-4C9F-8F35-DC9EC4632813}" srcId="{FA28A3CD-3347-464F-AE4F-DD137209A054}" destId="{B8E03EAC-7FEB-401B-9231-0986734AF501}" srcOrd="4" destOrd="0" parTransId="{BDCB1350-B0AC-4656-88D4-2C06693892F0}" sibTransId="{62AC1B11-F2A2-4C99-9655-C3F5720461A8}"/>
    <dgm:cxn modelId="{D7632476-DA6E-48FC-B268-6BC258BD6A23}" srcId="{FA28A3CD-3347-464F-AE4F-DD137209A054}" destId="{74B60FAF-88D8-4A41-A167-9070A5BF06D7}" srcOrd="5" destOrd="0" parTransId="{29300FB5-A2CF-42C4-AD0D-791FAA4C6C04}" sibTransId="{6625EC02-681F-4E1C-8F6A-DB4BEE035D03}"/>
    <dgm:cxn modelId="{BD2365FE-1DD5-435F-A6AE-46F668D3B987}" type="presOf" srcId="{FA28A3CD-3347-464F-AE4F-DD137209A054}" destId="{B21649AD-96F9-4589-8489-33CCC40B5E9E}" srcOrd="0" destOrd="0" presId="urn:microsoft.com/office/officeart/2005/8/layout/radial3"/>
    <dgm:cxn modelId="{23208151-A2F6-4E06-9849-043C58E168F0}" srcId="{FA28A3CD-3347-464F-AE4F-DD137209A054}" destId="{03D1D6A1-31A5-435B-9506-6BA0BB20C183}" srcOrd="1" destOrd="0" parTransId="{48523F41-C588-4B6C-8B13-55DD8FD47A84}" sibTransId="{D9BA3D45-324C-4BAB-A40A-4F0F4BEC005A}"/>
    <dgm:cxn modelId="{97C86166-C816-4723-A4C1-3710082EAE24}" type="presOf" srcId="{0B621EF6-981D-4F2B-A54B-B8283D43ABF1}" destId="{DFE9ED12-C0F4-4BD2-8957-E67238AD99AA}" srcOrd="0" destOrd="0" presId="urn:microsoft.com/office/officeart/2005/8/layout/radial3"/>
    <dgm:cxn modelId="{9E8C0934-60FC-4EED-9B26-A174AC41190B}" type="presOf" srcId="{2ADD5EE2-47A4-4F91-BAF5-7A9F565B38A6}" destId="{0D02BA26-9047-4CF3-852A-48B6474A8BA9}" srcOrd="0" destOrd="0" presId="urn:microsoft.com/office/officeart/2005/8/layout/radial3"/>
    <dgm:cxn modelId="{8FCBE073-B098-4A3F-9F70-0E9ACCDAE15D}" srcId="{F137A6E2-E698-4305-A872-1CA2BFFB2EF3}" destId="{FA28A3CD-3347-464F-AE4F-DD137209A054}" srcOrd="0" destOrd="0" parTransId="{A9E633A9-CD5A-4461-BAF5-BE69038C41B1}" sibTransId="{0722831F-F9E9-440D-B41C-4CD05857B9CB}"/>
    <dgm:cxn modelId="{6A29530F-54CB-41B2-8AA3-600633743876}" type="presOf" srcId="{B8E03EAC-7FEB-401B-9231-0986734AF501}" destId="{4BC86234-999A-426D-B1BD-DE02FE033BDF}" srcOrd="0" destOrd="0" presId="urn:microsoft.com/office/officeart/2005/8/layout/radial3"/>
    <dgm:cxn modelId="{90F40351-8808-438F-84D9-3E3B5872DE02}" type="presOf" srcId="{74B60FAF-88D8-4A41-A167-9070A5BF06D7}" destId="{3F164DA7-A6B1-49F2-A8CA-6F7845E86BE0}" srcOrd="0" destOrd="0" presId="urn:microsoft.com/office/officeart/2005/8/layout/radial3"/>
    <dgm:cxn modelId="{1BE8C3E3-E638-4484-9CD1-26F202310C4F}" type="presOf" srcId="{03D1D6A1-31A5-435B-9506-6BA0BB20C183}" destId="{7BF0B057-C20B-4ED2-AFA8-3AC7E5A5924B}" srcOrd="0" destOrd="0" presId="urn:microsoft.com/office/officeart/2005/8/layout/radial3"/>
    <dgm:cxn modelId="{FE07B247-0657-46E6-B73D-9DEFACB9C241}" srcId="{FA28A3CD-3347-464F-AE4F-DD137209A054}" destId="{0B621EF6-981D-4F2B-A54B-B8283D43ABF1}" srcOrd="2" destOrd="0" parTransId="{26FB4A1B-11B2-4B15-8DAF-BC005774C904}" sibTransId="{E85B90D4-4DC0-4976-83D5-3902E8BC24D4}"/>
    <dgm:cxn modelId="{C371F1D3-9B7D-45D7-954F-3E4BC91A5280}" type="presOf" srcId="{F137A6E2-E698-4305-A872-1CA2BFFB2EF3}" destId="{771FF948-FEC0-4AC1-B973-56922FF8D560}" srcOrd="0" destOrd="0" presId="urn:microsoft.com/office/officeart/2005/8/layout/radial3"/>
    <dgm:cxn modelId="{4220F0BF-DC51-413B-B5EC-11761EAE8271}" type="presParOf" srcId="{771FF948-FEC0-4AC1-B973-56922FF8D560}" destId="{14B5C191-C244-4912-915C-8562C901C94F}" srcOrd="0" destOrd="0" presId="urn:microsoft.com/office/officeart/2005/8/layout/radial3"/>
    <dgm:cxn modelId="{E787B062-7BDF-4ED6-86ED-2EEB12D6DD5D}" type="presParOf" srcId="{14B5C191-C244-4912-915C-8562C901C94F}" destId="{B21649AD-96F9-4589-8489-33CCC40B5E9E}" srcOrd="0" destOrd="0" presId="urn:microsoft.com/office/officeart/2005/8/layout/radial3"/>
    <dgm:cxn modelId="{920CEE99-0380-43D1-895B-244E2EAA58EE}" type="presParOf" srcId="{14B5C191-C244-4912-915C-8562C901C94F}" destId="{0D02BA26-9047-4CF3-852A-48B6474A8BA9}" srcOrd="1" destOrd="0" presId="urn:microsoft.com/office/officeart/2005/8/layout/radial3"/>
    <dgm:cxn modelId="{A0D138E6-5F84-42F1-A12D-F45FF565C4DA}" type="presParOf" srcId="{14B5C191-C244-4912-915C-8562C901C94F}" destId="{7BF0B057-C20B-4ED2-AFA8-3AC7E5A5924B}" srcOrd="2" destOrd="0" presId="urn:microsoft.com/office/officeart/2005/8/layout/radial3"/>
    <dgm:cxn modelId="{43830DD8-E73F-4DAE-AECE-D773EEC42E67}" type="presParOf" srcId="{14B5C191-C244-4912-915C-8562C901C94F}" destId="{DFE9ED12-C0F4-4BD2-8957-E67238AD99AA}" srcOrd="3" destOrd="0" presId="urn:microsoft.com/office/officeart/2005/8/layout/radial3"/>
    <dgm:cxn modelId="{B18D5AFC-7D6B-4E49-99FF-6A04DA553B8A}" type="presParOf" srcId="{14B5C191-C244-4912-915C-8562C901C94F}" destId="{C351C328-2CE4-4F3C-8C71-D09D4D233517}" srcOrd="4" destOrd="0" presId="urn:microsoft.com/office/officeart/2005/8/layout/radial3"/>
    <dgm:cxn modelId="{13247FAB-81EF-47FA-B842-7EC36A197C95}" type="presParOf" srcId="{14B5C191-C244-4912-915C-8562C901C94F}" destId="{4BC86234-999A-426D-B1BD-DE02FE033BDF}" srcOrd="5" destOrd="0" presId="urn:microsoft.com/office/officeart/2005/8/layout/radial3"/>
    <dgm:cxn modelId="{F9C59A39-482D-4D7E-B7F2-A79B868762DD}" type="presParOf" srcId="{14B5C191-C244-4912-915C-8562C901C94F}" destId="{3F164DA7-A6B1-49F2-A8CA-6F7845E86BE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2FEE0-5D38-41BA-91F4-C685EFB92C04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7F9BA-7C22-4CAB-8F98-954D0477F8C4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7F644-CA99-4D1C-AC22-9A40CAD36E45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300" kern="1200" noProof="0" dirty="0"/>
            <a:t>10 чел. - Среднее число клиентов, зарегистрированных в целях поиска подходящей работы, в день</a:t>
          </a:r>
        </a:p>
      </dsp:txBody>
      <dsp:txXfrm>
        <a:off x="35606" y="2725540"/>
        <a:ext cx="2981250" cy="720000"/>
      </dsp:txXfrm>
    </dsp:sp>
    <dsp:sp modelId="{395704C5-F946-462D-A69C-EF9F9736D2B0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E6294-B2C0-4C55-828B-784B823F312F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F658D-38C7-4601-A0BE-1335EF200B1E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300" kern="1200" noProof="0" dirty="0"/>
            <a:t>50 чел. - Среднее число клиентов, обращающихся за услугой содействия в поиске работы, в день</a:t>
          </a:r>
        </a:p>
      </dsp:txBody>
      <dsp:txXfrm>
        <a:off x="3538574" y="2725540"/>
        <a:ext cx="2981250" cy="720000"/>
      </dsp:txXfrm>
    </dsp:sp>
    <dsp:sp modelId="{E11D9D2D-E1EF-4F8B-B956-5276604AD9D9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A072A-DFB4-4C7E-8DD2-3ED530ACB350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316D-3FE7-4566-B3F0-19B75154652B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300" kern="1200" noProof="0" dirty="0"/>
            <a:t>1100 чел.- Численность зарегистрированных безработных</a:t>
          </a:r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649AD-96F9-4589-8489-33CCC40B5E9E}">
      <dsp:nvSpPr>
        <dsp:cNvPr id="0" name=""/>
        <dsp:cNvSpPr/>
      </dsp:nvSpPr>
      <dsp:spPr>
        <a:xfrm>
          <a:off x="1549578" y="1352934"/>
          <a:ext cx="3370467" cy="33704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Обучение принципам «Бережливого производства» заставляет человека полностью изменить подход к работе и своими глазами увидеть, как даже незначительные изменения рабочего процесса влияют на эффективность деятельности всей организации</a:t>
          </a:r>
          <a:endParaRPr lang="ru-RU" sz="1400" kern="1200" dirty="0"/>
        </a:p>
      </dsp:txBody>
      <dsp:txXfrm>
        <a:off x="2043171" y="1846527"/>
        <a:ext cx="2383281" cy="2383281"/>
      </dsp:txXfrm>
    </dsp:sp>
    <dsp:sp modelId="{0D02BA26-9047-4CF3-852A-48B6474A8BA9}">
      <dsp:nvSpPr>
        <dsp:cNvPr id="0" name=""/>
        <dsp:cNvSpPr/>
      </dsp:nvSpPr>
      <dsp:spPr>
        <a:xfrm>
          <a:off x="2392195" y="601"/>
          <a:ext cx="1685233" cy="16852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noProof="0" dirty="0"/>
            <a:t>Я ими восхищен   </a:t>
          </a:r>
          <a:r>
            <a:rPr lang="ru-RU" sz="1000" kern="1200" noProof="0" dirty="0"/>
            <a:t>отношение к руководству </a:t>
          </a:r>
          <a:r>
            <a:rPr lang="ru-RU" sz="1000" kern="1200" noProof="0" dirty="0" smtClean="0"/>
            <a:t>организации </a:t>
          </a:r>
          <a:r>
            <a:rPr lang="ru-RU" sz="1000" kern="1200" noProof="0" dirty="0"/>
            <a:t>и непосредственным руководителям</a:t>
          </a:r>
          <a:endParaRPr lang="ru-RU" sz="1000" kern="1200" dirty="0"/>
        </a:p>
      </dsp:txBody>
      <dsp:txXfrm>
        <a:off x="2638992" y="247398"/>
        <a:ext cx="1191639" cy="1191639"/>
      </dsp:txXfrm>
    </dsp:sp>
    <dsp:sp modelId="{7BF0B057-C20B-4ED2-AFA8-3AC7E5A5924B}">
      <dsp:nvSpPr>
        <dsp:cNvPr id="0" name=""/>
        <dsp:cNvSpPr/>
      </dsp:nvSpPr>
      <dsp:spPr>
        <a:xfrm>
          <a:off x="4293077" y="1098076"/>
          <a:ext cx="1685233" cy="16852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noProof="0" dirty="0"/>
            <a:t>Я нужен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noProof="0" dirty="0"/>
            <a:t>возможность быть услышанным, возможность участвовать в жизни </a:t>
          </a:r>
          <a:r>
            <a:rPr lang="ru-RU" sz="1000" kern="1200" noProof="0" dirty="0" smtClean="0"/>
            <a:t>организации</a:t>
          </a:r>
          <a:endParaRPr lang="ru-RU" sz="1000" kern="1200" dirty="0"/>
        </a:p>
      </dsp:txBody>
      <dsp:txXfrm>
        <a:off x="4539874" y="1344873"/>
        <a:ext cx="1191639" cy="1191639"/>
      </dsp:txXfrm>
    </dsp:sp>
    <dsp:sp modelId="{DFE9ED12-C0F4-4BD2-8957-E67238AD99AA}">
      <dsp:nvSpPr>
        <dsp:cNvPr id="0" name=""/>
        <dsp:cNvSpPr/>
      </dsp:nvSpPr>
      <dsp:spPr>
        <a:xfrm>
          <a:off x="4293077" y="3293025"/>
          <a:ext cx="1685233" cy="16852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noProof="0" dirty="0"/>
            <a:t>Я могу делать лучше   </a:t>
          </a:r>
          <a:r>
            <a:rPr lang="ru-RU" sz="1000" kern="1200" noProof="0" dirty="0"/>
            <a:t>Развитие компетенций сотрудника, возможность влиять на рабочий процесс</a:t>
          </a:r>
          <a:endParaRPr lang="ru-RU" sz="1000" kern="1200" dirty="0"/>
        </a:p>
      </dsp:txBody>
      <dsp:txXfrm>
        <a:off x="4539874" y="3539822"/>
        <a:ext cx="1191639" cy="1191639"/>
      </dsp:txXfrm>
    </dsp:sp>
    <dsp:sp modelId="{C351C328-2CE4-4F3C-8C71-D09D4D233517}">
      <dsp:nvSpPr>
        <dsp:cNvPr id="0" name=""/>
        <dsp:cNvSpPr/>
      </dsp:nvSpPr>
      <dsp:spPr>
        <a:xfrm>
          <a:off x="2392195" y="4390500"/>
          <a:ext cx="1685233" cy="16852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noProof="0" dirty="0"/>
            <a:t>Мне удобно   </a:t>
          </a:r>
          <a:r>
            <a:rPr lang="ru-RU" sz="1000" kern="1200" noProof="0" dirty="0"/>
            <a:t>удовлетворенность организацией рабочего процесса</a:t>
          </a:r>
          <a:endParaRPr lang="ru-RU" sz="1000" kern="1200" dirty="0"/>
        </a:p>
      </dsp:txBody>
      <dsp:txXfrm>
        <a:off x="2638992" y="4637297"/>
        <a:ext cx="1191639" cy="1191639"/>
      </dsp:txXfrm>
    </dsp:sp>
    <dsp:sp modelId="{4BC86234-999A-426D-B1BD-DE02FE033BDF}">
      <dsp:nvSpPr>
        <dsp:cNvPr id="0" name=""/>
        <dsp:cNvSpPr/>
      </dsp:nvSpPr>
      <dsp:spPr>
        <a:xfrm>
          <a:off x="491313" y="3293025"/>
          <a:ext cx="1685233" cy="16852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noProof="0" dirty="0"/>
            <a:t>Я в курсе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noProof="0" dirty="0"/>
            <a:t>уровень информированности о событиях и планах </a:t>
          </a:r>
          <a:r>
            <a:rPr lang="ru-RU" sz="1000" kern="1200" noProof="0" dirty="0" smtClean="0"/>
            <a:t>организации</a:t>
          </a:r>
          <a:endParaRPr lang="ru-RU" sz="1000" kern="1200" dirty="0"/>
        </a:p>
      </dsp:txBody>
      <dsp:txXfrm>
        <a:off x="738110" y="3539822"/>
        <a:ext cx="1191639" cy="1191639"/>
      </dsp:txXfrm>
    </dsp:sp>
    <dsp:sp modelId="{3F164DA7-A6B1-49F2-A8CA-6F7845E86BE0}">
      <dsp:nvSpPr>
        <dsp:cNvPr id="0" name=""/>
        <dsp:cNvSpPr/>
      </dsp:nvSpPr>
      <dsp:spPr>
        <a:xfrm>
          <a:off x="491313" y="1098076"/>
          <a:ext cx="1685233" cy="16852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noProof="0" dirty="0"/>
            <a:t>Это правильная работа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noProof="0" dirty="0"/>
            <a:t>поддержка ценностей </a:t>
          </a:r>
          <a:r>
            <a:rPr lang="ru-RU" sz="1000" kern="1200" noProof="0" dirty="0" smtClean="0"/>
            <a:t>организации </a:t>
          </a:r>
          <a:r>
            <a:rPr lang="ru-RU" sz="1000" kern="1200" noProof="0" dirty="0"/>
            <a:t>и путей, которыми она развивается</a:t>
          </a:r>
          <a:endParaRPr lang="ru-RU" sz="1000" kern="1200" dirty="0"/>
        </a:p>
      </dsp:txBody>
      <dsp:txXfrm>
        <a:off x="738110" y="1344873"/>
        <a:ext cx="1191639" cy="1191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Список круглых значков с подписями"/>
  <dgm:desc val="Используется для отображения непоследовательных или сгруппированных блоков данных, сопровождаемых соответствующими визуальными элементами. Рекомендуется использовать значки или небольшие изображения с краткими текстовыми подпися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6A90C3-6D70-4CC0-90BD-7391CC100288}" type="datetime1">
              <a:rPr lang="ru-RU" smtClean="0"/>
              <a:t>28.01.2021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CB3F-843C-4E4F-85F3-0CD250415562}" type="datetime1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760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024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934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376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096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673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258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860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90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64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77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26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52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67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40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55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F0A853-421F-499A-8F2C-A30F50FFCB8A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3144760-2842-4F87-B160-D6308138EEE4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4F2B1-4382-4CD5-BF36-A76F658DDF8B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CBCE005-CF70-47C7-943B-1B85D4E30B12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232E15A-CF9A-465D-A43B-0E134366459B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6B3F4C8-7A25-444D-91C8-2271B0544136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F1E128-3D17-4B8C-8CB3-9EB08D9C14A6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31CEDC5-4545-46C4-8C01-50930980F9C3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750109-67ED-4BB9-A441-1C74886B4944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0F981BA-4C3A-4604-A431-6A18CA52E143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4A5B61-B2AB-48DF-B122-84C1DD627AD8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араллелограмм 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28F629-0A04-47CB-9FC5-F24EBCAF694D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2BCE6D-20D5-4AE9-A17E-E68A25EDB90D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35498C-2776-4754-BDFD-6B3FF9B6428D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 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A961358-1323-4982-B48F-0004A3782D73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ru-RU" sz="14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A4266B6-E8E7-4F04-A054-74B8F86E3EF1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ru-RU" sz="14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7EF5D0-540D-41D6-9136-7FA831C4823F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E13BE9-C5CD-4F25-838C-97788D4410C6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0EC7FF-E9B9-46A2-ABB1-6B02C8E64350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 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C6181B7-7F56-4175-9C58-A45071D8DE7F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 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F2D1E7-3267-41E6-9552-D507126B74F6}" type="datetime1">
              <a:rPr lang="ru-RU" noProof="0" smtClean="0"/>
              <a:t>28.01.2021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руппа людей в беседе">
            <a:extLst>
              <a:ext uri="{FF2B5EF4-FFF2-40B4-BE49-F238E27FC236}">
                <a16:creationId xmlns:a16="http://schemas.microsoft.com/office/drawing/2014/main" xmlns="" id="{C7D5F6B1-1228-4C2A-AE2C-950C34054C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311900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017FF9C-6A7E-4A79-81BB-438E8EA9676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58724"/>
            <a:ext cx="5484302" cy="2801434"/>
          </a:xfrm>
        </p:spPr>
        <p:txBody>
          <a:bodyPr rtlCol="0">
            <a:normAutofit/>
          </a:bodyPr>
          <a:lstStyle/>
          <a:p>
            <a:pPr algn="ctr"/>
            <a:r>
              <a:rPr lang="ru-RU" sz="3200" dirty="0"/>
              <a:t>ВНЕДРЕНИЕ ТЕХНОЛОГИЙ БЕРЕЖЛИВОГО ЦЕНТРА ЗАНЯТОСТИ В ДЕЯТЕЛЬНОСТЬ </a:t>
            </a:r>
            <a:br>
              <a:rPr lang="ru-RU" sz="3200" dirty="0"/>
            </a:br>
            <a:r>
              <a:rPr lang="ru-RU" sz="3200" dirty="0"/>
              <a:t>ГКУ СО «ЦЕНТР ЗАНЯТОСТИ НАСЕЛЕНИЯ ГОРОДА ПЕТРОВСКА»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868" y="3614327"/>
            <a:ext cx="5484303" cy="2812811"/>
          </a:xfrm>
        </p:spPr>
        <p:txBody>
          <a:bodyPr rtlCol="0"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ru-RU" sz="2200" b="1" dirty="0"/>
              <a:t>Автор </a:t>
            </a:r>
            <a:r>
              <a:rPr lang="ru-RU" sz="2200" b="1" dirty="0" smtClean="0"/>
              <a:t>проекта:</a:t>
            </a:r>
            <a:endParaRPr lang="ru-RU" sz="2200" b="1" dirty="0"/>
          </a:p>
          <a:p>
            <a:pPr>
              <a:spcBef>
                <a:spcPts val="600"/>
              </a:spcBef>
            </a:pPr>
            <a:r>
              <a:rPr lang="ru-RU" sz="2200" b="1" dirty="0"/>
              <a:t>Коваль Светлана Васильевна</a:t>
            </a:r>
          </a:p>
          <a:p>
            <a:endParaRPr lang="ru-RU" sz="2200" b="1" dirty="0"/>
          </a:p>
          <a:p>
            <a:pPr>
              <a:spcBef>
                <a:spcPts val="600"/>
              </a:spcBef>
            </a:pPr>
            <a:r>
              <a:rPr lang="ru-RU" sz="2200" b="1" dirty="0"/>
              <a:t>Руководитель: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200" b="1" dirty="0"/>
              <a:t>кандидат психологических наук, доцент, заведующий кафедрой управления персоналом </a:t>
            </a:r>
          </a:p>
          <a:p>
            <a:pPr>
              <a:spcBef>
                <a:spcPts val="600"/>
              </a:spcBef>
            </a:pPr>
            <a:r>
              <a:rPr lang="ru-RU" sz="2200" b="1" dirty="0"/>
              <a:t>Моисеенко Наталья Владимировна</a:t>
            </a:r>
          </a:p>
          <a:p>
            <a:pPr rtl="0"/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2CC3EF0-F13E-468D-8198-2FFABAAB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52590"/>
          </a:xfrm>
        </p:spPr>
        <p:txBody>
          <a:bodyPr rtlCol="0"/>
          <a:lstStyle/>
          <a:p>
            <a:r>
              <a:rPr lang="ru-RU" dirty="0"/>
              <a:t>Ключевые </a:t>
            </a:r>
            <a:r>
              <a:rPr lang="ru-RU" dirty="0" smtClean="0"/>
              <a:t>проблемы, влияющие </a:t>
            </a:r>
            <a:r>
              <a:rPr lang="ru-RU" dirty="0"/>
              <a:t>на эффективность оказываемых услуг: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E22A3650-CE74-4B2A-A714-A99CA1898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6900530" y="2498650"/>
            <a:ext cx="1052623" cy="295031"/>
          </a:xfrm>
        </p:spPr>
        <p:txBody>
          <a:bodyPr rtlCol="0"/>
          <a:lstStyle/>
          <a:p>
            <a:pPr lvl="0">
              <a:buClr>
                <a:srgbClr val="1CADE4"/>
              </a:buClr>
            </a:pPr>
            <a:endParaRPr lang="ru-RU" dirty="0">
              <a:solidFill>
                <a:srgbClr val="1CADE4"/>
              </a:solidFill>
            </a:endParaRPr>
          </a:p>
          <a:p>
            <a:pPr rtl="0"/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EC401CC4-711A-4213-A098-6A62651D8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6730" y="2158409"/>
            <a:ext cx="5860021" cy="4529765"/>
          </a:xfrm>
        </p:spPr>
        <p:txBody>
          <a:bodyPr rtlCol="0">
            <a:normAutofit fontScale="25000" lnSpcReduction="20000"/>
          </a:bodyPr>
          <a:lstStyle/>
          <a:p>
            <a:r>
              <a:rPr lang="ru-RU" sz="6400" b="1" dirty="0">
                <a:latin typeface="+mj-lt"/>
              </a:rPr>
              <a:t>1) недостаточная численность сотрудников</a:t>
            </a:r>
          </a:p>
          <a:p>
            <a:r>
              <a:rPr lang="ru-RU" sz="6400" b="1" dirty="0">
                <a:latin typeface="+mj-lt"/>
              </a:rPr>
              <a:t>2) излишний документооборот и бюрократические барьеры</a:t>
            </a:r>
          </a:p>
          <a:p>
            <a:r>
              <a:rPr lang="ru-RU" sz="6400" b="1" dirty="0">
                <a:latin typeface="+mj-lt"/>
              </a:rPr>
              <a:t>3) ограниченное финансирование по различным программам</a:t>
            </a:r>
          </a:p>
          <a:p>
            <a:r>
              <a:rPr lang="ru-RU" sz="6400" b="1" dirty="0">
                <a:latin typeface="+mj-lt"/>
              </a:rPr>
              <a:t>4) слабая материально-техническая база</a:t>
            </a:r>
          </a:p>
          <a:p>
            <a:r>
              <a:rPr lang="ru-RU" sz="6400" b="1" dirty="0">
                <a:latin typeface="+mj-lt"/>
              </a:rPr>
              <a:t>- отсутствие необходимых комфортных служебных помещений для обслуживания населения и работодателей</a:t>
            </a:r>
          </a:p>
          <a:p>
            <a:r>
              <a:rPr lang="ru-RU" sz="6400" b="1" dirty="0">
                <a:latin typeface="+mj-lt"/>
              </a:rPr>
              <a:t>- отсутствие современных коммуникаций</a:t>
            </a:r>
          </a:p>
          <a:p>
            <a:r>
              <a:rPr lang="ru-RU" sz="6400" b="1" dirty="0">
                <a:latin typeface="+mj-lt"/>
              </a:rPr>
              <a:t>- изношенность компьютерной техники</a:t>
            </a:r>
          </a:p>
          <a:p>
            <a:r>
              <a:rPr lang="ru-RU" sz="6400" b="1" dirty="0">
                <a:latin typeface="+mj-lt"/>
              </a:rPr>
              <a:t>5) недостаточное обучение сотрудников, в связи с постоянно и динамично меняющейся конъюнкту</a:t>
            </a:r>
            <a:r>
              <a:rPr lang="ru-RU" sz="6400" b="1" dirty="0">
                <a:solidFill>
                  <a:schemeClr val="tx1"/>
                </a:solidFill>
                <a:latin typeface="+mj-lt"/>
              </a:rPr>
              <a:t>рой </a:t>
            </a:r>
            <a:r>
              <a:rPr lang="ru-RU" sz="6400" b="1" dirty="0">
                <a:latin typeface="+mj-lt"/>
              </a:rPr>
              <a:t>рынка, информационными технологиями и т.д.</a:t>
            </a:r>
          </a:p>
          <a:p>
            <a:endParaRPr lang="ru-RU" sz="1800" dirty="0">
              <a:latin typeface="+mj-lt"/>
            </a:endParaRPr>
          </a:p>
          <a:p>
            <a:pPr rtl="0"/>
            <a:endParaRPr lang="ru-RU" sz="1800" dirty="0">
              <a:latin typeface="+mj-lt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97F6AE95-B6EE-4C2B-8982-2E15916B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18833" y="3186544"/>
            <a:ext cx="1327494" cy="242455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6657A05E-8355-481F-9FA3-B3C187FBB2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407" y="4332288"/>
            <a:ext cx="200862" cy="24130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C42570-8CFA-41BD-A483-689F24AC2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37" y="2371364"/>
            <a:ext cx="3666339" cy="44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9E8A3A7-6AF0-444B-92B3-81AC3B5819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660490" cy="6858000"/>
          </a:xfr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DE5E388D-0F85-4EDA-A59C-C4E14987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475" y="978404"/>
            <a:ext cx="6054846" cy="378134"/>
          </a:xfrm>
        </p:spPr>
        <p:txBody>
          <a:bodyPr rtlCol="0"/>
          <a:lstStyle/>
          <a:p>
            <a:r>
              <a:rPr lang="ru-RU" sz="2800" dirty="0"/>
              <a:t>Ценности бережливого производства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C2C278-FE7A-440A-90E5-B85A1EF4BA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68413" y="2219329"/>
            <a:ext cx="3962400" cy="3116263"/>
          </a:xfrm>
        </p:spPr>
        <p:txBody>
          <a:bodyPr/>
          <a:lstStyle/>
          <a:p>
            <a:r>
              <a:rPr lang="ru-RU" b="1" dirty="0"/>
              <a:t>Безопасность</a:t>
            </a:r>
          </a:p>
          <a:p>
            <a:r>
              <a:rPr lang="ru-RU" b="1" dirty="0"/>
              <a:t>Ценность для потребителя</a:t>
            </a:r>
          </a:p>
          <a:p>
            <a:r>
              <a:rPr lang="ru-RU" b="1" dirty="0"/>
              <a:t>Клиентоориентированность</a:t>
            </a:r>
          </a:p>
          <a:p>
            <a:r>
              <a:rPr lang="ru-RU" b="1" dirty="0"/>
              <a:t>Сокращение потерь</a:t>
            </a:r>
          </a:p>
          <a:p>
            <a:r>
              <a:rPr lang="ru-RU" b="1" dirty="0"/>
              <a:t>Время</a:t>
            </a:r>
          </a:p>
          <a:p>
            <a:r>
              <a:rPr lang="ru-RU" b="1" dirty="0"/>
              <a:t>Уважение к человеку</a:t>
            </a:r>
          </a:p>
        </p:txBody>
      </p:sp>
    </p:spTree>
    <p:extLst>
      <p:ext uri="{BB962C8B-B14F-4D97-AF65-F5344CB8AC3E}">
        <p14:creationId xmlns:p14="http://schemas.microsoft.com/office/powerpoint/2010/main" val="129337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FBB50B2-D396-4805-86AB-B0C2074793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334"/>
            <a:ext cx="4660490" cy="6877334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32327AA-2D6E-44CC-BD39-7550523F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062" y="939225"/>
            <a:ext cx="6540343" cy="451418"/>
          </a:xfrm>
        </p:spPr>
        <p:txBody>
          <a:bodyPr/>
          <a:lstStyle/>
          <a:p>
            <a:r>
              <a:rPr lang="ru-RU" sz="2800" dirty="0"/>
              <a:t>Принципы бережливого производства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C2C278-FE7A-440A-90E5-B85A1EF4BA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86186" y="1858295"/>
            <a:ext cx="6540343" cy="402139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Стратегическая направленность</a:t>
            </a:r>
          </a:p>
          <a:p>
            <a:r>
              <a:rPr lang="ru-RU" b="1" dirty="0"/>
              <a:t>Постоянное улучшение</a:t>
            </a:r>
          </a:p>
          <a:p>
            <a:r>
              <a:rPr lang="ru-RU" b="1" dirty="0"/>
              <a:t>Ориентация на создание ценности для потребителя</a:t>
            </a:r>
          </a:p>
          <a:p>
            <a:r>
              <a:rPr lang="ru-RU" b="1" dirty="0"/>
              <a:t>Организация потока создания ценности для потребителя</a:t>
            </a:r>
          </a:p>
          <a:p>
            <a:r>
              <a:rPr lang="ru-RU" b="1" dirty="0"/>
              <a:t>Вытягивание</a:t>
            </a:r>
          </a:p>
          <a:p>
            <a:r>
              <a:rPr lang="ru-RU" b="1" dirty="0"/>
              <a:t>Сокращение потерь</a:t>
            </a:r>
          </a:p>
          <a:p>
            <a:r>
              <a:rPr lang="ru-RU" b="1" dirty="0"/>
              <a:t>Визуализация и прозрачность</a:t>
            </a:r>
          </a:p>
          <a:p>
            <a:r>
              <a:rPr lang="ru-RU" b="1" dirty="0"/>
              <a:t>Приоритетное обеспечение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355612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DB97C6B-C014-443E-A91B-B0A40EC24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Внедрение современных цифровых технологий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2823C93-B98F-4A2A-B37F-AAAAC0D3AA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2" y="1995948"/>
            <a:ext cx="5248893" cy="3582577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E9B304ED-41EF-42C5-9393-ABF07B8A8F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88" y="1995948"/>
            <a:ext cx="4984666" cy="3582577"/>
          </a:xfrm>
        </p:spPr>
      </p:pic>
    </p:spTree>
    <p:extLst>
      <p:ext uri="{BB962C8B-B14F-4D97-AF65-F5344CB8AC3E}">
        <p14:creationId xmlns:p14="http://schemas.microsoft.com/office/powerpoint/2010/main" val="265909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0825518-2098-483F-8487-D59E31940D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7" y="555511"/>
            <a:ext cx="4309872" cy="430987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D6F7A2-DAEB-4D1D-869F-9DA0FA72340A}"/>
              </a:ext>
            </a:extLst>
          </p:cNvPr>
          <p:cNvSpPr txBox="1"/>
          <p:nvPr/>
        </p:nvSpPr>
        <p:spPr>
          <a:xfrm>
            <a:off x="5270091" y="855406"/>
            <a:ext cx="6789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Информационные терминалы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30DADB-C4DE-45BD-9CB3-813B1D93D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1204"/>
            <a:ext cx="5581650" cy="4191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8" y="5092995"/>
            <a:ext cx="5638579" cy="108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4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82AF5-856C-4231-AC6E-C3DAC549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49" y="890207"/>
            <a:ext cx="6054846" cy="634336"/>
          </a:xfrm>
        </p:spPr>
        <p:txBody>
          <a:bodyPr/>
          <a:lstStyle/>
          <a:p>
            <a:r>
              <a:rPr lang="ru-RU" dirty="0"/>
              <a:t>Оптимизация отчетности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88FFB0-7DEF-4F13-979B-75645DF39A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50715" y="1770743"/>
            <a:ext cx="6427872" cy="4660900"/>
          </a:xfrm>
        </p:spPr>
        <p:txBody>
          <a:bodyPr>
            <a:normAutofit/>
          </a:bodyPr>
          <a:lstStyle/>
          <a:p>
            <a:r>
              <a:rPr lang="ru-RU" b="1" dirty="0"/>
              <a:t>Было 135 отчетов в месяц </a:t>
            </a:r>
          </a:p>
          <a:p>
            <a:r>
              <a:rPr lang="ru-RU" b="1" dirty="0"/>
              <a:t>Цель 68 в месяц</a:t>
            </a:r>
          </a:p>
          <a:p>
            <a:r>
              <a:rPr lang="ru-RU" b="1" dirty="0"/>
              <a:t>Проблема коммуникаций:</a:t>
            </a:r>
          </a:p>
          <a:p>
            <a:r>
              <a:rPr lang="ru-RU" b="1" dirty="0"/>
              <a:t>-ЦЗН отправляет отчеты по устаревшим формам</a:t>
            </a:r>
          </a:p>
          <a:p>
            <a:r>
              <a:rPr lang="ru-RU" b="1" dirty="0"/>
              <a:t>Проблема отчетов:</a:t>
            </a:r>
          </a:p>
          <a:p>
            <a:r>
              <a:rPr lang="ru-RU" b="1" dirty="0"/>
              <a:t>-данные дублируются</a:t>
            </a:r>
          </a:p>
          <a:p>
            <a:r>
              <a:rPr lang="ru-RU" b="1" dirty="0"/>
              <a:t>-лишние данные</a:t>
            </a:r>
          </a:p>
          <a:p>
            <a:r>
              <a:rPr lang="ru-RU" b="1" dirty="0"/>
              <a:t>-нет авто заполнения</a:t>
            </a:r>
          </a:p>
          <a:p>
            <a:r>
              <a:rPr lang="ru-RU" b="1" dirty="0"/>
              <a:t>1 отчет - от 5 мин. до 30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/>
              <a:t>мин. времени (формирование + отправка)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39A3282-5E82-4714-B221-FE3D391F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7374"/>
            <a:ext cx="4658263" cy="68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5690374C-1A59-4A71-8148-5C0E026A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26" y="1923287"/>
            <a:ext cx="1868129" cy="2262929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9600" dirty="0"/>
              <a:t>5С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1A8359F-00D6-408F-ACF5-D8A1A931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ru-RU" sz="4000" b="1" dirty="0"/>
              <a:t>Сортируй.</a:t>
            </a:r>
          </a:p>
          <a:p>
            <a:pPr rtl="0"/>
            <a:r>
              <a:rPr lang="ru-RU" sz="4000" b="1" dirty="0"/>
              <a:t>Соблюдай порядок.</a:t>
            </a:r>
          </a:p>
          <a:p>
            <a:pPr rtl="0"/>
            <a:r>
              <a:rPr lang="ru-RU" sz="4000" b="1" dirty="0"/>
              <a:t>Содержи в чистоте.</a:t>
            </a:r>
          </a:p>
          <a:p>
            <a:pPr rtl="0"/>
            <a:r>
              <a:rPr lang="ru-RU" sz="4000" b="1" dirty="0"/>
              <a:t>Стандартизируй.</a:t>
            </a:r>
          </a:p>
          <a:p>
            <a:pPr rtl="0"/>
            <a:r>
              <a:rPr lang="ru-RU" sz="4000" b="1" dirty="0"/>
              <a:t>Совершенствуй.</a:t>
            </a:r>
          </a:p>
        </p:txBody>
      </p:sp>
      <p:sp>
        <p:nvSpPr>
          <p:cNvPr id="8" name="Полилиния: Фигура 8" descr="Планы">
            <a:extLst>
              <a:ext uri="{FF2B5EF4-FFF2-40B4-BE49-F238E27FC236}">
                <a16:creationId xmlns:a16="http://schemas.microsoft.com/office/drawing/2014/main" xmlns="" id="{2DB38FFA-F8F9-4178-AD76-00851D638B92}"/>
              </a:ext>
            </a:extLst>
          </p:cNvPr>
          <p:cNvSpPr/>
          <p:nvPr/>
        </p:nvSpPr>
        <p:spPr>
          <a:xfrm>
            <a:off x="4757976" y="2553504"/>
            <a:ext cx="515064" cy="7572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51" h="5073">
                <a:moveTo>
                  <a:pt x="1718" y="668"/>
                </a:moveTo>
                <a:cubicBezTo>
                  <a:pt x="1813" y="668"/>
                  <a:pt x="1892" y="604"/>
                  <a:pt x="1892" y="509"/>
                </a:cubicBezTo>
                <a:cubicBezTo>
                  <a:pt x="1892" y="413"/>
                  <a:pt x="1813" y="350"/>
                  <a:pt x="1718" y="350"/>
                </a:cubicBezTo>
                <a:cubicBezTo>
                  <a:pt x="1638" y="350"/>
                  <a:pt x="1558" y="413"/>
                  <a:pt x="1558" y="509"/>
                </a:cubicBezTo>
                <a:cubicBezTo>
                  <a:pt x="1558" y="604"/>
                  <a:pt x="1638" y="668"/>
                  <a:pt x="1718" y="668"/>
                </a:cubicBezTo>
                <a:close/>
                <a:moveTo>
                  <a:pt x="2242" y="700"/>
                </a:moveTo>
                <a:cubicBezTo>
                  <a:pt x="2227" y="636"/>
                  <a:pt x="2227" y="573"/>
                  <a:pt x="2227" y="509"/>
                </a:cubicBezTo>
                <a:cubicBezTo>
                  <a:pt x="2227" y="222"/>
                  <a:pt x="2004" y="0"/>
                  <a:pt x="1733" y="0"/>
                </a:cubicBezTo>
                <a:cubicBezTo>
                  <a:pt x="1447" y="0"/>
                  <a:pt x="1209" y="222"/>
                  <a:pt x="1209" y="509"/>
                </a:cubicBezTo>
                <a:lnTo>
                  <a:pt x="1209" y="700"/>
                </a:lnTo>
                <a:lnTo>
                  <a:pt x="238" y="700"/>
                </a:lnTo>
                <a:cubicBezTo>
                  <a:pt x="111" y="700"/>
                  <a:pt x="0" y="811"/>
                  <a:pt x="0" y="938"/>
                </a:cubicBezTo>
                <a:lnTo>
                  <a:pt x="0" y="4835"/>
                </a:lnTo>
                <a:cubicBezTo>
                  <a:pt x="0" y="4962"/>
                  <a:pt x="111" y="5073"/>
                  <a:pt x="238" y="5073"/>
                </a:cubicBezTo>
                <a:lnTo>
                  <a:pt x="3212" y="5073"/>
                </a:lnTo>
                <a:cubicBezTo>
                  <a:pt x="3340" y="5073"/>
                  <a:pt x="3451" y="4962"/>
                  <a:pt x="3451" y="4835"/>
                </a:cubicBezTo>
                <a:lnTo>
                  <a:pt x="3451" y="938"/>
                </a:lnTo>
                <a:cubicBezTo>
                  <a:pt x="3451" y="795"/>
                  <a:pt x="3340" y="700"/>
                  <a:pt x="3212" y="700"/>
                </a:cubicBezTo>
                <a:close/>
                <a:moveTo>
                  <a:pt x="1367" y="509"/>
                </a:moveTo>
                <a:cubicBezTo>
                  <a:pt x="1367" y="318"/>
                  <a:pt x="1527" y="159"/>
                  <a:pt x="1733" y="159"/>
                </a:cubicBezTo>
                <a:cubicBezTo>
                  <a:pt x="1908" y="159"/>
                  <a:pt x="2067" y="318"/>
                  <a:pt x="2067" y="509"/>
                </a:cubicBezTo>
                <a:cubicBezTo>
                  <a:pt x="2067" y="716"/>
                  <a:pt x="2067" y="1082"/>
                  <a:pt x="2497" y="1193"/>
                </a:cubicBezTo>
                <a:cubicBezTo>
                  <a:pt x="2624" y="1225"/>
                  <a:pt x="2719" y="1336"/>
                  <a:pt x="2736" y="1479"/>
                </a:cubicBezTo>
                <a:lnTo>
                  <a:pt x="715" y="1479"/>
                </a:lnTo>
                <a:cubicBezTo>
                  <a:pt x="731" y="1352"/>
                  <a:pt x="811" y="1225"/>
                  <a:pt x="938" y="1193"/>
                </a:cubicBezTo>
                <a:cubicBezTo>
                  <a:pt x="1367" y="1082"/>
                  <a:pt x="1367" y="716"/>
                  <a:pt x="1367" y="509"/>
                </a:cubicBezTo>
                <a:close/>
                <a:moveTo>
                  <a:pt x="668" y="1638"/>
                </a:moveTo>
                <a:lnTo>
                  <a:pt x="2767" y="1638"/>
                </a:lnTo>
                <a:cubicBezTo>
                  <a:pt x="2846" y="1638"/>
                  <a:pt x="2894" y="1591"/>
                  <a:pt x="2894" y="1511"/>
                </a:cubicBezTo>
                <a:cubicBezTo>
                  <a:pt x="2894" y="1383"/>
                  <a:pt x="2846" y="1256"/>
                  <a:pt x="2767" y="1177"/>
                </a:cubicBezTo>
                <a:lnTo>
                  <a:pt x="2879" y="1177"/>
                </a:lnTo>
                <a:cubicBezTo>
                  <a:pt x="2910" y="1177"/>
                  <a:pt x="2926" y="1177"/>
                  <a:pt x="2942" y="1193"/>
                </a:cubicBezTo>
                <a:cubicBezTo>
                  <a:pt x="2958" y="1209"/>
                  <a:pt x="2974" y="1240"/>
                  <a:pt x="2974" y="1256"/>
                </a:cubicBezTo>
                <a:lnTo>
                  <a:pt x="2974" y="4517"/>
                </a:lnTo>
                <a:cubicBezTo>
                  <a:pt x="2974" y="4564"/>
                  <a:pt x="2926" y="4596"/>
                  <a:pt x="2879" y="4596"/>
                </a:cubicBezTo>
                <a:lnTo>
                  <a:pt x="556" y="4596"/>
                </a:lnTo>
                <a:cubicBezTo>
                  <a:pt x="509" y="4596"/>
                  <a:pt x="477" y="4564"/>
                  <a:pt x="477" y="4517"/>
                </a:cubicBezTo>
                <a:lnTo>
                  <a:pt x="477" y="1256"/>
                </a:lnTo>
                <a:cubicBezTo>
                  <a:pt x="477" y="1209"/>
                  <a:pt x="509" y="1177"/>
                  <a:pt x="556" y="1177"/>
                </a:cubicBezTo>
                <a:lnTo>
                  <a:pt x="683" y="1177"/>
                </a:lnTo>
                <a:cubicBezTo>
                  <a:pt x="604" y="1272"/>
                  <a:pt x="556" y="1383"/>
                  <a:pt x="556" y="1511"/>
                </a:cubicBezTo>
                <a:cubicBezTo>
                  <a:pt x="556" y="1574"/>
                  <a:pt x="604" y="1638"/>
                  <a:pt x="668" y="1638"/>
                </a:cubicBezTo>
                <a:close/>
                <a:moveTo>
                  <a:pt x="3292" y="938"/>
                </a:moveTo>
                <a:lnTo>
                  <a:pt x="3292" y="4835"/>
                </a:lnTo>
                <a:cubicBezTo>
                  <a:pt x="3292" y="4883"/>
                  <a:pt x="3244" y="4915"/>
                  <a:pt x="3212" y="4915"/>
                </a:cubicBezTo>
                <a:lnTo>
                  <a:pt x="238" y="4915"/>
                </a:lnTo>
                <a:cubicBezTo>
                  <a:pt x="191" y="4915"/>
                  <a:pt x="159" y="4883"/>
                  <a:pt x="159" y="4835"/>
                </a:cubicBezTo>
                <a:lnTo>
                  <a:pt x="159" y="938"/>
                </a:lnTo>
                <a:cubicBezTo>
                  <a:pt x="159" y="891"/>
                  <a:pt x="191" y="859"/>
                  <a:pt x="238" y="859"/>
                </a:cubicBezTo>
                <a:lnTo>
                  <a:pt x="1161" y="859"/>
                </a:lnTo>
                <a:cubicBezTo>
                  <a:pt x="1129" y="922"/>
                  <a:pt x="1065" y="986"/>
                  <a:pt x="986" y="1018"/>
                </a:cubicBezTo>
                <a:lnTo>
                  <a:pt x="970" y="1018"/>
                </a:lnTo>
                <a:lnTo>
                  <a:pt x="556" y="1018"/>
                </a:lnTo>
                <a:cubicBezTo>
                  <a:pt x="429" y="1018"/>
                  <a:pt x="318" y="1129"/>
                  <a:pt x="318" y="1256"/>
                </a:cubicBezTo>
                <a:lnTo>
                  <a:pt x="318" y="4517"/>
                </a:lnTo>
                <a:cubicBezTo>
                  <a:pt x="318" y="4644"/>
                  <a:pt x="429" y="4755"/>
                  <a:pt x="556" y="4755"/>
                </a:cubicBezTo>
                <a:lnTo>
                  <a:pt x="2879" y="4755"/>
                </a:lnTo>
                <a:cubicBezTo>
                  <a:pt x="3022" y="4755"/>
                  <a:pt x="3133" y="4644"/>
                  <a:pt x="3133" y="4517"/>
                </a:cubicBezTo>
                <a:lnTo>
                  <a:pt x="3133" y="1256"/>
                </a:lnTo>
                <a:cubicBezTo>
                  <a:pt x="3133" y="1193"/>
                  <a:pt x="3101" y="1129"/>
                  <a:pt x="3054" y="1082"/>
                </a:cubicBezTo>
                <a:cubicBezTo>
                  <a:pt x="3006" y="1034"/>
                  <a:pt x="2958" y="1018"/>
                  <a:pt x="2879" y="1018"/>
                </a:cubicBezTo>
                <a:lnTo>
                  <a:pt x="2465" y="1018"/>
                </a:lnTo>
                <a:cubicBezTo>
                  <a:pt x="2370" y="986"/>
                  <a:pt x="2306" y="922"/>
                  <a:pt x="2274" y="859"/>
                </a:cubicBezTo>
                <a:lnTo>
                  <a:pt x="3212" y="859"/>
                </a:lnTo>
                <a:cubicBezTo>
                  <a:pt x="3244" y="859"/>
                  <a:pt x="3292" y="891"/>
                  <a:pt x="3292" y="938"/>
                </a:cubicBezTo>
                <a:close/>
                <a:moveTo>
                  <a:pt x="1400" y="3737"/>
                </a:moveTo>
                <a:cubicBezTo>
                  <a:pt x="1415" y="3754"/>
                  <a:pt x="1431" y="3769"/>
                  <a:pt x="1447" y="3769"/>
                </a:cubicBezTo>
                <a:cubicBezTo>
                  <a:pt x="1463" y="3769"/>
                  <a:pt x="1495" y="3754"/>
                  <a:pt x="1510" y="3737"/>
                </a:cubicBezTo>
                <a:lnTo>
                  <a:pt x="2560" y="2688"/>
                </a:lnTo>
                <a:cubicBezTo>
                  <a:pt x="2592" y="2656"/>
                  <a:pt x="2592" y="2592"/>
                  <a:pt x="2560" y="2561"/>
                </a:cubicBezTo>
                <a:cubicBezTo>
                  <a:pt x="2545" y="2545"/>
                  <a:pt x="2481" y="2545"/>
                  <a:pt x="2449" y="2561"/>
                </a:cubicBezTo>
                <a:lnTo>
                  <a:pt x="1447" y="3579"/>
                </a:lnTo>
                <a:lnTo>
                  <a:pt x="1018" y="3133"/>
                </a:lnTo>
                <a:cubicBezTo>
                  <a:pt x="986" y="3101"/>
                  <a:pt x="938" y="3101"/>
                  <a:pt x="906" y="3133"/>
                </a:cubicBezTo>
                <a:cubicBezTo>
                  <a:pt x="874" y="3165"/>
                  <a:pt x="874" y="3228"/>
                  <a:pt x="906" y="324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90000" tIns="45000" rIns="90000" bIns="45000" rtlCol="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907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40FC70B0-5D08-4BDC-852E-3FD7214D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016" y="1979802"/>
            <a:ext cx="4608170" cy="3567558"/>
          </a:xfrm>
        </p:spPr>
        <p:txBody>
          <a:bodyPr numCol="2" rtlCol="0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533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5D234F-DF44-4ED4-9CEC-77248C8DA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00" y="597618"/>
            <a:ext cx="5805346" cy="53157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822437-2841-4610-B83E-3FEEF4DD4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8" y="2004186"/>
            <a:ext cx="3321686" cy="18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40FC70B0-5D08-4BDC-852E-3FD7214D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016" y="1979802"/>
            <a:ext cx="4608170" cy="3567558"/>
          </a:xfrm>
        </p:spPr>
        <p:txBody>
          <a:bodyPr numCol="2" rtlCol="0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533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D84C49-C06D-4DB2-AF69-2C2221644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9" y="1991995"/>
            <a:ext cx="2801151" cy="18679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41DEEA4-D584-40E3-ADF7-B7DE24D209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37" y="2382893"/>
            <a:ext cx="7025947" cy="3482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CEB02E-6DF9-4BD1-BDA8-AC421A38B704}"/>
              </a:ext>
            </a:extLst>
          </p:cNvPr>
          <p:cNvSpPr txBox="1"/>
          <p:nvPr/>
        </p:nvSpPr>
        <p:spPr>
          <a:xfrm>
            <a:off x="5425440" y="950976"/>
            <a:ext cx="6155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Визуализация рабочего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73678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424174A3-0C8C-4403-8B73-6C0B5737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40FC70B0-5D08-4BDC-852E-3FD7214DA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rtlCol="0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533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91F7482-9630-486A-9400-CF137E3C49A0}"/>
              </a:ext>
            </a:extLst>
          </p:cNvPr>
          <p:cNvSpPr/>
          <p:nvPr/>
        </p:nvSpPr>
        <p:spPr>
          <a:xfrm>
            <a:off x="2365695" y="1238794"/>
            <a:ext cx="784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1BA7E4-52E6-437B-8909-75B8092BA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46" y="676974"/>
            <a:ext cx="6907778" cy="51999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A14B55C-50B7-4911-BFD2-7D2073BF5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245" y="1995810"/>
            <a:ext cx="3552952" cy="18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0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>
            <a:extLst>
              <a:ext uri="{FF2B5EF4-FFF2-40B4-BE49-F238E27FC236}">
                <a16:creationId xmlns:a16="http://schemas.microsoft.com/office/drawing/2014/main" xmlns="" id="{5C8341AC-5226-41CB-BDD8-41725589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Бережливое производство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6" y="2108201"/>
            <a:ext cx="10058399" cy="3760891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 система организации производства, направленная на непрерывное совершенствование деятельности организации и достижение ее долгосрочной конкурентоспособности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Поток создания ценности для потребителя, гибкость, выявление и сокращение потерь, постоянное улучшении всех видов деятельности на всех уровнях организации, вовлечение и развитие персонала с целью повышения удовлетворенности потребителей и других заинтересованных сторон</a:t>
            </a:r>
          </a:p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32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C1AC99C-944A-493E-996F-89EF76CE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40FC70B0-5D08-4BDC-852E-3FD7214DA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rtlCol="0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533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91F7482-9630-486A-9400-CF137E3C49A0}"/>
              </a:ext>
            </a:extLst>
          </p:cNvPr>
          <p:cNvSpPr/>
          <p:nvPr/>
        </p:nvSpPr>
        <p:spPr>
          <a:xfrm>
            <a:off x="2365695" y="1238794"/>
            <a:ext cx="784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1BA7E4-52E6-437B-8909-75B8092BA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2846" y="666869"/>
            <a:ext cx="6907778" cy="51808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A14B55C-50B7-4911-BFD2-7D2073BF5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097" y="2007191"/>
            <a:ext cx="3552952" cy="18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71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AAECA57D-705C-416E-A211-9DF9DEE6B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541034"/>
              </p:ext>
            </p:extLst>
          </p:nvPr>
        </p:nvGraphicFramePr>
        <p:xfrm>
          <a:off x="5378245" y="393290"/>
          <a:ext cx="6469625" cy="607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B57B71-37ED-467F-84F2-29347EC508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2"/>
            <a:ext cx="466725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21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82AF5-856C-4231-AC6E-C3DAC549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88" y="723014"/>
            <a:ext cx="9517624" cy="595423"/>
          </a:xfrm>
        </p:spPr>
        <p:txBody>
          <a:bodyPr/>
          <a:lstStyle/>
          <a:p>
            <a:r>
              <a:rPr lang="ru-RU" dirty="0"/>
              <a:t>Сроки реализации проекта</a:t>
            </a:r>
          </a:p>
        </p:txBody>
      </p:sp>
      <p:graphicFrame>
        <p:nvGraphicFramePr>
          <p:cNvPr id="7" name="Объект 10">
            <a:extLst>
              <a:ext uri="{FF2B5EF4-FFF2-40B4-BE49-F238E27FC236}">
                <a16:creationId xmlns:a16="http://schemas.microsoft.com/office/drawing/2014/main" xmlns="" id="{EA11ECCD-8728-4636-B55A-41A208733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333693"/>
              </p:ext>
            </p:extLst>
          </p:nvPr>
        </p:nvGraphicFramePr>
        <p:xfrm>
          <a:off x="1092200" y="1353173"/>
          <a:ext cx="10080626" cy="5025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670">
                  <a:extLst>
                    <a:ext uri="{9D8B030D-6E8A-4147-A177-3AD203B41FA5}">
                      <a16:colId xmlns:a16="http://schemas.microsoft.com/office/drawing/2014/main" xmlns="" val="2527041651"/>
                    </a:ext>
                  </a:extLst>
                </a:gridCol>
                <a:gridCol w="6027747">
                  <a:extLst>
                    <a:ext uri="{9D8B030D-6E8A-4147-A177-3AD203B41FA5}">
                      <a16:colId xmlns:a16="http://schemas.microsoft.com/office/drawing/2014/main" xmlns="" val="2564999608"/>
                    </a:ext>
                  </a:extLst>
                </a:gridCol>
                <a:gridCol w="3360209">
                  <a:extLst>
                    <a:ext uri="{9D8B030D-6E8A-4147-A177-3AD203B41FA5}">
                      <a16:colId xmlns:a16="http://schemas.microsoft.com/office/drawing/2014/main" xmlns="" val="1779352262"/>
                    </a:ext>
                  </a:extLst>
                </a:gridCol>
              </a:tblGrid>
              <a:tr h="673101">
                <a:tc>
                  <a:txBody>
                    <a:bodyPr/>
                    <a:lstStyle/>
                    <a:p>
                      <a:pPr algn="ctr" rtl="0"/>
                      <a:r>
                        <a:rPr lang="ru-RU" sz="2000" b="1" noProof="0" dirty="0">
                          <a:solidFill>
                            <a:schemeClr val="bg1"/>
                          </a:solidFill>
                        </a:rPr>
                        <a:t>№</a:t>
                      </a:r>
                    </a:p>
                  </a:txBody>
                  <a:tcPr marL="108757" marR="108757" marT="54378" marB="5437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b="1" noProof="0" dirty="0"/>
                        <a:t>Наименование мероприятия</a:t>
                      </a:r>
                    </a:p>
                  </a:txBody>
                  <a:tcPr marL="108757" marR="108757" marT="54378" marB="5437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b="1" noProof="0" dirty="0"/>
                        <a:t>Сроки</a:t>
                      </a:r>
                    </a:p>
                  </a:txBody>
                  <a:tcPr marL="108757" marR="108757" marT="54378" marB="54378" anchor="ctr"/>
                </a:tc>
                <a:extLst>
                  <a:ext uri="{0D108BD9-81ED-4DB2-BD59-A6C34878D82A}">
                    <a16:rowId xmlns:a16="http://schemas.microsoft.com/office/drawing/2014/main" xmlns="" val="3367982286"/>
                  </a:ext>
                </a:extLst>
              </a:tr>
              <a:tr h="748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1.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Подача заявки на участие в национальном проекте "Производительность труда и поддержка занятости"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январь 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1 мес.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91854204"/>
                  </a:ext>
                </a:extLst>
              </a:tr>
              <a:tr h="357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2.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Проведение анкетирования всех участников проекта. Оценка текущего состояния системы по вопросам качества, удовлетворенности, выявлению приоритетов внедрения БП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январь 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1 мес.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70341735"/>
                  </a:ext>
                </a:extLst>
              </a:tr>
              <a:tr h="9421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3.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Подготовка проектов предложений по внесению изменений в административные регламенты и программное обеспечение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январь 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1 мес.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8567498"/>
                  </a:ext>
                </a:extLst>
              </a:tr>
              <a:tr h="9421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Включение в качестве участника в реализацию национального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февраль – март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93389964"/>
                  </a:ext>
                </a:extLst>
              </a:tr>
              <a:tr h="9421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Обучение сотрудников принципам и использованию инструментов Бережливого производства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апрель-июль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5540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33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10">
            <a:extLst>
              <a:ext uri="{FF2B5EF4-FFF2-40B4-BE49-F238E27FC236}">
                <a16:creationId xmlns:a16="http://schemas.microsoft.com/office/drawing/2014/main" xmlns="" id="{EA11ECCD-8728-4636-B55A-41A208733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738217"/>
              </p:ext>
            </p:extLst>
          </p:nvPr>
        </p:nvGraphicFramePr>
        <p:xfrm>
          <a:off x="1072536" y="1337186"/>
          <a:ext cx="10080626" cy="450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670">
                  <a:extLst>
                    <a:ext uri="{9D8B030D-6E8A-4147-A177-3AD203B41FA5}">
                      <a16:colId xmlns:a16="http://schemas.microsoft.com/office/drawing/2014/main" xmlns="" val="2527041651"/>
                    </a:ext>
                  </a:extLst>
                </a:gridCol>
                <a:gridCol w="6027747">
                  <a:extLst>
                    <a:ext uri="{9D8B030D-6E8A-4147-A177-3AD203B41FA5}">
                      <a16:colId xmlns:a16="http://schemas.microsoft.com/office/drawing/2014/main" xmlns="" val="2564999608"/>
                    </a:ext>
                  </a:extLst>
                </a:gridCol>
                <a:gridCol w="3360209">
                  <a:extLst>
                    <a:ext uri="{9D8B030D-6E8A-4147-A177-3AD203B41FA5}">
                      <a16:colId xmlns:a16="http://schemas.microsoft.com/office/drawing/2014/main" xmlns="" val="1779352262"/>
                    </a:ext>
                  </a:extLst>
                </a:gridCol>
              </a:tblGrid>
              <a:tr h="743447">
                <a:tc>
                  <a:txBody>
                    <a:bodyPr/>
                    <a:lstStyle/>
                    <a:p>
                      <a:pPr algn="ctr" rtl="0"/>
                      <a:r>
                        <a:rPr lang="ru-RU" sz="2000" b="1" noProof="0" dirty="0">
                          <a:solidFill>
                            <a:schemeClr val="bg1"/>
                          </a:solidFill>
                        </a:rPr>
                        <a:t>№</a:t>
                      </a:r>
                    </a:p>
                  </a:txBody>
                  <a:tcPr marL="108757" marR="108757" marT="54378" marB="5437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b="1" noProof="0" dirty="0"/>
                        <a:t>Наименование мероприятия</a:t>
                      </a:r>
                    </a:p>
                  </a:txBody>
                  <a:tcPr marL="108757" marR="108757" marT="54378" marB="5437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b="1" noProof="0" dirty="0"/>
                        <a:t>Сроки</a:t>
                      </a:r>
                    </a:p>
                  </a:txBody>
                  <a:tcPr marL="108757" marR="108757" marT="54378" marB="54378" anchor="ctr"/>
                </a:tc>
                <a:extLst>
                  <a:ext uri="{0D108BD9-81ED-4DB2-BD59-A6C34878D82A}">
                    <a16:rowId xmlns:a16="http://schemas.microsoft.com/office/drawing/2014/main" xmlns="" val="3367982286"/>
                  </a:ext>
                </a:extLst>
              </a:tr>
              <a:tr h="8267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6.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Внедрение системы 5</a:t>
                      </a:r>
                      <a:r>
                        <a:rPr lang="en-US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S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апрель-июль 2021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91854204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7.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Цифровизация  центра занятости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апрель-август 2021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70341735"/>
                  </a:ext>
                </a:extLst>
              </a:tr>
              <a:tr h="1040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8.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Проведение анкетирования всех участников проекта, по результатам обучения и внедрения Бережливых технологий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</a:rPr>
                        <a:t>сентябрь 2021</a:t>
                      </a:r>
                      <a:endParaRPr lang="ru-RU" sz="1500" b="1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8567498"/>
                  </a:ext>
                </a:extLst>
              </a:tr>
              <a:tr h="1040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Оценка эффективности внедрения бережливых технологий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октябрь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93389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51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52F71A99-7E65-44FD-B415-37F5B7A5B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876907"/>
              </p:ext>
            </p:extLst>
          </p:nvPr>
        </p:nvGraphicFramePr>
        <p:xfrm>
          <a:off x="1092199" y="719666"/>
          <a:ext cx="10080625" cy="573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2024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A324E8A2-A978-46F3-AA32-5DE458E02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494054"/>
              </p:ext>
            </p:extLst>
          </p:nvPr>
        </p:nvGraphicFramePr>
        <p:xfrm>
          <a:off x="1092199" y="719666"/>
          <a:ext cx="1008062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958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A324E8A2-A978-46F3-AA32-5DE458E02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715024"/>
              </p:ext>
            </p:extLst>
          </p:nvPr>
        </p:nvGraphicFramePr>
        <p:xfrm>
          <a:off x="1092199" y="719666"/>
          <a:ext cx="1008062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213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A324E8A2-A978-46F3-AA32-5DE458E02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84306"/>
              </p:ext>
            </p:extLst>
          </p:nvPr>
        </p:nvGraphicFramePr>
        <p:xfrm>
          <a:off x="1092199" y="719666"/>
          <a:ext cx="1008062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0735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5690374C-1A59-4A71-8148-5C0E026A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2021 планы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1A8359F-00D6-408F-ACF5-D8A1A931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Сократить период безработицы до трех месяцев</a:t>
            </a:r>
          </a:p>
          <a:p>
            <a:r>
              <a:rPr lang="ru-RU" dirty="0"/>
              <a:t>Увеличить процент трудоустройства безработных граждан до 60%</a:t>
            </a:r>
          </a:p>
          <a:p>
            <a:r>
              <a:rPr lang="ru-RU" dirty="0"/>
              <a:t>Снизить уровень безработицы до 1,5 %</a:t>
            </a:r>
          </a:p>
        </p:txBody>
      </p:sp>
      <p:sp>
        <p:nvSpPr>
          <p:cNvPr id="8" name="Полилиния: Фигура 8" descr="Планы">
            <a:extLst>
              <a:ext uri="{FF2B5EF4-FFF2-40B4-BE49-F238E27FC236}">
                <a16:creationId xmlns:a16="http://schemas.microsoft.com/office/drawing/2014/main" xmlns="" id="{2DB38FFA-F8F9-4178-AD76-00851D638B92}"/>
              </a:ext>
            </a:extLst>
          </p:cNvPr>
          <p:cNvSpPr/>
          <p:nvPr/>
        </p:nvSpPr>
        <p:spPr>
          <a:xfrm>
            <a:off x="4757976" y="2553504"/>
            <a:ext cx="515064" cy="7572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51" h="5073">
                <a:moveTo>
                  <a:pt x="1718" y="668"/>
                </a:moveTo>
                <a:cubicBezTo>
                  <a:pt x="1813" y="668"/>
                  <a:pt x="1892" y="604"/>
                  <a:pt x="1892" y="509"/>
                </a:cubicBezTo>
                <a:cubicBezTo>
                  <a:pt x="1892" y="413"/>
                  <a:pt x="1813" y="350"/>
                  <a:pt x="1718" y="350"/>
                </a:cubicBezTo>
                <a:cubicBezTo>
                  <a:pt x="1638" y="350"/>
                  <a:pt x="1558" y="413"/>
                  <a:pt x="1558" y="509"/>
                </a:cubicBezTo>
                <a:cubicBezTo>
                  <a:pt x="1558" y="604"/>
                  <a:pt x="1638" y="668"/>
                  <a:pt x="1718" y="668"/>
                </a:cubicBezTo>
                <a:close/>
                <a:moveTo>
                  <a:pt x="2242" y="700"/>
                </a:moveTo>
                <a:cubicBezTo>
                  <a:pt x="2227" y="636"/>
                  <a:pt x="2227" y="573"/>
                  <a:pt x="2227" y="509"/>
                </a:cubicBezTo>
                <a:cubicBezTo>
                  <a:pt x="2227" y="222"/>
                  <a:pt x="2004" y="0"/>
                  <a:pt x="1733" y="0"/>
                </a:cubicBezTo>
                <a:cubicBezTo>
                  <a:pt x="1447" y="0"/>
                  <a:pt x="1209" y="222"/>
                  <a:pt x="1209" y="509"/>
                </a:cubicBezTo>
                <a:lnTo>
                  <a:pt x="1209" y="700"/>
                </a:lnTo>
                <a:lnTo>
                  <a:pt x="238" y="700"/>
                </a:lnTo>
                <a:cubicBezTo>
                  <a:pt x="111" y="700"/>
                  <a:pt x="0" y="811"/>
                  <a:pt x="0" y="938"/>
                </a:cubicBezTo>
                <a:lnTo>
                  <a:pt x="0" y="4835"/>
                </a:lnTo>
                <a:cubicBezTo>
                  <a:pt x="0" y="4962"/>
                  <a:pt x="111" y="5073"/>
                  <a:pt x="238" y="5073"/>
                </a:cubicBezTo>
                <a:lnTo>
                  <a:pt x="3212" y="5073"/>
                </a:lnTo>
                <a:cubicBezTo>
                  <a:pt x="3340" y="5073"/>
                  <a:pt x="3451" y="4962"/>
                  <a:pt x="3451" y="4835"/>
                </a:cubicBezTo>
                <a:lnTo>
                  <a:pt x="3451" y="938"/>
                </a:lnTo>
                <a:cubicBezTo>
                  <a:pt x="3451" y="795"/>
                  <a:pt x="3340" y="700"/>
                  <a:pt x="3212" y="700"/>
                </a:cubicBezTo>
                <a:close/>
                <a:moveTo>
                  <a:pt x="1367" y="509"/>
                </a:moveTo>
                <a:cubicBezTo>
                  <a:pt x="1367" y="318"/>
                  <a:pt x="1527" y="159"/>
                  <a:pt x="1733" y="159"/>
                </a:cubicBezTo>
                <a:cubicBezTo>
                  <a:pt x="1908" y="159"/>
                  <a:pt x="2067" y="318"/>
                  <a:pt x="2067" y="509"/>
                </a:cubicBezTo>
                <a:cubicBezTo>
                  <a:pt x="2067" y="716"/>
                  <a:pt x="2067" y="1082"/>
                  <a:pt x="2497" y="1193"/>
                </a:cubicBezTo>
                <a:cubicBezTo>
                  <a:pt x="2624" y="1225"/>
                  <a:pt x="2719" y="1336"/>
                  <a:pt x="2736" y="1479"/>
                </a:cubicBezTo>
                <a:lnTo>
                  <a:pt x="715" y="1479"/>
                </a:lnTo>
                <a:cubicBezTo>
                  <a:pt x="731" y="1352"/>
                  <a:pt x="811" y="1225"/>
                  <a:pt x="938" y="1193"/>
                </a:cubicBezTo>
                <a:cubicBezTo>
                  <a:pt x="1367" y="1082"/>
                  <a:pt x="1367" y="716"/>
                  <a:pt x="1367" y="509"/>
                </a:cubicBezTo>
                <a:close/>
                <a:moveTo>
                  <a:pt x="668" y="1638"/>
                </a:moveTo>
                <a:lnTo>
                  <a:pt x="2767" y="1638"/>
                </a:lnTo>
                <a:cubicBezTo>
                  <a:pt x="2846" y="1638"/>
                  <a:pt x="2894" y="1591"/>
                  <a:pt x="2894" y="1511"/>
                </a:cubicBezTo>
                <a:cubicBezTo>
                  <a:pt x="2894" y="1383"/>
                  <a:pt x="2846" y="1256"/>
                  <a:pt x="2767" y="1177"/>
                </a:cubicBezTo>
                <a:lnTo>
                  <a:pt x="2879" y="1177"/>
                </a:lnTo>
                <a:cubicBezTo>
                  <a:pt x="2910" y="1177"/>
                  <a:pt x="2926" y="1177"/>
                  <a:pt x="2942" y="1193"/>
                </a:cubicBezTo>
                <a:cubicBezTo>
                  <a:pt x="2958" y="1209"/>
                  <a:pt x="2974" y="1240"/>
                  <a:pt x="2974" y="1256"/>
                </a:cubicBezTo>
                <a:lnTo>
                  <a:pt x="2974" y="4517"/>
                </a:lnTo>
                <a:cubicBezTo>
                  <a:pt x="2974" y="4564"/>
                  <a:pt x="2926" y="4596"/>
                  <a:pt x="2879" y="4596"/>
                </a:cubicBezTo>
                <a:lnTo>
                  <a:pt x="556" y="4596"/>
                </a:lnTo>
                <a:cubicBezTo>
                  <a:pt x="509" y="4596"/>
                  <a:pt x="477" y="4564"/>
                  <a:pt x="477" y="4517"/>
                </a:cubicBezTo>
                <a:lnTo>
                  <a:pt x="477" y="1256"/>
                </a:lnTo>
                <a:cubicBezTo>
                  <a:pt x="477" y="1209"/>
                  <a:pt x="509" y="1177"/>
                  <a:pt x="556" y="1177"/>
                </a:cubicBezTo>
                <a:lnTo>
                  <a:pt x="683" y="1177"/>
                </a:lnTo>
                <a:cubicBezTo>
                  <a:pt x="604" y="1272"/>
                  <a:pt x="556" y="1383"/>
                  <a:pt x="556" y="1511"/>
                </a:cubicBezTo>
                <a:cubicBezTo>
                  <a:pt x="556" y="1574"/>
                  <a:pt x="604" y="1638"/>
                  <a:pt x="668" y="1638"/>
                </a:cubicBezTo>
                <a:close/>
                <a:moveTo>
                  <a:pt x="3292" y="938"/>
                </a:moveTo>
                <a:lnTo>
                  <a:pt x="3292" y="4835"/>
                </a:lnTo>
                <a:cubicBezTo>
                  <a:pt x="3292" y="4883"/>
                  <a:pt x="3244" y="4915"/>
                  <a:pt x="3212" y="4915"/>
                </a:cubicBezTo>
                <a:lnTo>
                  <a:pt x="238" y="4915"/>
                </a:lnTo>
                <a:cubicBezTo>
                  <a:pt x="191" y="4915"/>
                  <a:pt x="159" y="4883"/>
                  <a:pt x="159" y="4835"/>
                </a:cubicBezTo>
                <a:lnTo>
                  <a:pt x="159" y="938"/>
                </a:lnTo>
                <a:cubicBezTo>
                  <a:pt x="159" y="891"/>
                  <a:pt x="191" y="859"/>
                  <a:pt x="238" y="859"/>
                </a:cubicBezTo>
                <a:lnTo>
                  <a:pt x="1161" y="859"/>
                </a:lnTo>
                <a:cubicBezTo>
                  <a:pt x="1129" y="922"/>
                  <a:pt x="1065" y="986"/>
                  <a:pt x="986" y="1018"/>
                </a:cubicBezTo>
                <a:lnTo>
                  <a:pt x="970" y="1018"/>
                </a:lnTo>
                <a:lnTo>
                  <a:pt x="556" y="1018"/>
                </a:lnTo>
                <a:cubicBezTo>
                  <a:pt x="429" y="1018"/>
                  <a:pt x="318" y="1129"/>
                  <a:pt x="318" y="1256"/>
                </a:cubicBezTo>
                <a:lnTo>
                  <a:pt x="318" y="4517"/>
                </a:lnTo>
                <a:cubicBezTo>
                  <a:pt x="318" y="4644"/>
                  <a:pt x="429" y="4755"/>
                  <a:pt x="556" y="4755"/>
                </a:cubicBezTo>
                <a:lnTo>
                  <a:pt x="2879" y="4755"/>
                </a:lnTo>
                <a:cubicBezTo>
                  <a:pt x="3022" y="4755"/>
                  <a:pt x="3133" y="4644"/>
                  <a:pt x="3133" y="4517"/>
                </a:cubicBezTo>
                <a:lnTo>
                  <a:pt x="3133" y="1256"/>
                </a:lnTo>
                <a:cubicBezTo>
                  <a:pt x="3133" y="1193"/>
                  <a:pt x="3101" y="1129"/>
                  <a:pt x="3054" y="1082"/>
                </a:cubicBezTo>
                <a:cubicBezTo>
                  <a:pt x="3006" y="1034"/>
                  <a:pt x="2958" y="1018"/>
                  <a:pt x="2879" y="1018"/>
                </a:cubicBezTo>
                <a:lnTo>
                  <a:pt x="2465" y="1018"/>
                </a:lnTo>
                <a:cubicBezTo>
                  <a:pt x="2370" y="986"/>
                  <a:pt x="2306" y="922"/>
                  <a:pt x="2274" y="859"/>
                </a:cubicBezTo>
                <a:lnTo>
                  <a:pt x="3212" y="859"/>
                </a:lnTo>
                <a:cubicBezTo>
                  <a:pt x="3244" y="859"/>
                  <a:pt x="3292" y="891"/>
                  <a:pt x="3292" y="938"/>
                </a:cubicBezTo>
                <a:close/>
                <a:moveTo>
                  <a:pt x="1400" y="3737"/>
                </a:moveTo>
                <a:cubicBezTo>
                  <a:pt x="1415" y="3754"/>
                  <a:pt x="1431" y="3769"/>
                  <a:pt x="1447" y="3769"/>
                </a:cubicBezTo>
                <a:cubicBezTo>
                  <a:pt x="1463" y="3769"/>
                  <a:pt x="1495" y="3754"/>
                  <a:pt x="1510" y="3737"/>
                </a:cubicBezTo>
                <a:lnTo>
                  <a:pt x="2560" y="2688"/>
                </a:lnTo>
                <a:cubicBezTo>
                  <a:pt x="2592" y="2656"/>
                  <a:pt x="2592" y="2592"/>
                  <a:pt x="2560" y="2561"/>
                </a:cubicBezTo>
                <a:cubicBezTo>
                  <a:pt x="2545" y="2545"/>
                  <a:pt x="2481" y="2545"/>
                  <a:pt x="2449" y="2561"/>
                </a:cubicBezTo>
                <a:lnTo>
                  <a:pt x="1447" y="3579"/>
                </a:lnTo>
                <a:lnTo>
                  <a:pt x="1018" y="3133"/>
                </a:lnTo>
                <a:cubicBezTo>
                  <a:pt x="986" y="3101"/>
                  <a:pt x="938" y="3101"/>
                  <a:pt x="906" y="3133"/>
                </a:cubicBezTo>
                <a:cubicBezTo>
                  <a:pt x="874" y="3165"/>
                  <a:pt x="874" y="3228"/>
                  <a:pt x="906" y="324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90000" tIns="45000" rIns="90000" bIns="45000" rtlCol="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0388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365BF64-4B30-4125-9A30-A1B08C8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4" y="1268080"/>
            <a:ext cx="10058400" cy="32176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fontAlgn="base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</a:pP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kern="0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700" kern="0" spc="0" dirty="0">
                <a:ea typeface="+mn-ea"/>
                <a:cs typeface="+mn-cs"/>
              </a:rPr>
              <a:t>-повышение качества оказываемых услуг</a:t>
            </a:r>
            <a:br>
              <a:rPr lang="ru-RU" sz="2700" kern="0" spc="0" dirty="0">
                <a:ea typeface="+mn-ea"/>
                <a:cs typeface="+mn-cs"/>
              </a:rPr>
            </a:br>
            <a:r>
              <a:rPr lang="ru-RU" sz="2700" kern="0" spc="0" dirty="0">
                <a:ea typeface="+mn-ea"/>
                <a:cs typeface="+mn-cs"/>
              </a:rPr>
              <a:t>-удовлетворенность потребителей услуг</a:t>
            </a:r>
            <a:br>
              <a:rPr lang="ru-RU" sz="2700" kern="0" spc="0" dirty="0">
                <a:ea typeface="+mn-ea"/>
                <a:cs typeface="+mn-cs"/>
              </a:rPr>
            </a:br>
            <a:r>
              <a:rPr lang="ru-RU" sz="2700" kern="0" spc="0" dirty="0">
                <a:ea typeface="+mn-ea"/>
                <a:cs typeface="+mn-cs"/>
              </a:rPr>
              <a:t>-сокращение финансовых и временных издержек</a:t>
            </a:r>
            <a:br>
              <a:rPr lang="ru-RU" sz="2700" kern="0" spc="0" dirty="0">
                <a:ea typeface="+mn-ea"/>
                <a:cs typeface="+mn-cs"/>
              </a:rPr>
            </a:br>
            <a:r>
              <a:rPr lang="ru-RU" sz="2700" kern="0" spc="0" dirty="0">
                <a:ea typeface="+mn-ea"/>
                <a:cs typeface="+mn-cs"/>
              </a:rPr>
              <a:t>-повышение уровня мотивации сотрудников</a:t>
            </a:r>
            <a:br>
              <a:rPr lang="ru-RU" sz="2700" kern="0" spc="0" dirty="0">
                <a:ea typeface="+mn-ea"/>
                <a:cs typeface="+mn-cs"/>
              </a:rPr>
            </a:br>
            <a:r>
              <a:rPr lang="ru-RU" sz="2700" kern="0" spc="0" dirty="0">
                <a:ea typeface="+mn-ea"/>
                <a:cs typeface="+mn-cs"/>
              </a:rPr>
              <a:t>-совершенствование организации рабочих мест</a:t>
            </a:r>
            <a:br>
              <a:rPr lang="ru-RU" sz="2700" kern="0" spc="0" dirty="0">
                <a:ea typeface="+mn-ea"/>
                <a:cs typeface="+mn-cs"/>
              </a:rPr>
            </a:br>
            <a:r>
              <a:rPr lang="ru-RU" sz="2700" kern="0" spc="0" dirty="0">
                <a:ea typeface="+mn-ea"/>
                <a:cs typeface="+mn-cs"/>
              </a:rPr>
              <a:t>-повышение конкурентоспособности</a:t>
            </a:r>
            <a:endParaRPr lang="ru-RU" sz="2700" dirty="0"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A7563F-457E-4B2A-A0E4-CBB1CD203D88}"/>
              </a:ext>
            </a:extLst>
          </p:cNvPr>
          <p:cNvSpPr txBox="1"/>
          <p:nvPr/>
        </p:nvSpPr>
        <p:spPr>
          <a:xfrm>
            <a:off x="1642648" y="370377"/>
            <a:ext cx="8906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Результаты, ожидаемые от реализации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412797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8146B020-2B12-4533-AB98-A078339B31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8272" y="584790"/>
            <a:ext cx="6833617" cy="43883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Цель работы - разработка проекта по внедрению технологий бережливого производства в деятельность Государственного казенного учреждения Саратовской области «Центр занятости населения города Петровска» 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E7516D5-86C5-48B5-8E66-B9E6F735DF5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9396" y="0"/>
            <a:ext cx="4996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руппа людей в беседе">
            <a:extLst>
              <a:ext uri="{FF2B5EF4-FFF2-40B4-BE49-F238E27FC236}">
                <a16:creationId xmlns:a16="http://schemas.microsoft.com/office/drawing/2014/main" xmlns="" id="{C7D5F6B1-1228-4C2A-AE2C-950C34054C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311900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017FF9C-6A7E-4A79-81BB-438E8EA9676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7698" y="584791"/>
            <a:ext cx="5484302" cy="227536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200" dirty="0"/>
              <a:t>ВНЕДРЕНИЕ ТЕХНОЛОГИЙ БЕРЕЖЛИВОГО ЦЕНТРА ЗАНЯТОСТИ В ДЕЯТЕЛЬНОСТЬ </a:t>
            </a:r>
            <a:br>
              <a:rPr lang="ru-RU" sz="3200" dirty="0"/>
            </a:br>
            <a:r>
              <a:rPr lang="ru-RU" sz="3200" dirty="0"/>
              <a:t>ГКУ СО «ЦЕНТР ЗАНЯТОСТИ НАСЕЛЕНИЯ ГОРОДА ПЕТРОВСКА»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398" y="3986466"/>
            <a:ext cx="5484303" cy="2812811"/>
          </a:xfrm>
        </p:spPr>
        <p:txBody>
          <a:bodyPr rtlCol="0">
            <a:normAutofit fontScale="92500" lnSpcReduction="20000"/>
          </a:bodyPr>
          <a:lstStyle/>
          <a:p>
            <a:pPr lvl="0">
              <a:spcBef>
                <a:spcPts val="600"/>
              </a:spcBef>
              <a:buClr>
                <a:srgbClr val="1CADE4"/>
              </a:buClr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Автор </a:t>
            </a:r>
            <a:r>
              <a:rPr lang="ru-RU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проекта:</a:t>
            </a:r>
            <a:endParaRPr lang="ru-RU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>
              <a:spcBef>
                <a:spcPts val="600"/>
              </a:spcBef>
              <a:buClr>
                <a:srgbClr val="1CADE4"/>
              </a:buClr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Коваль Светлана Васильевна</a:t>
            </a:r>
          </a:p>
          <a:p>
            <a:pPr lvl="0">
              <a:buClr>
                <a:srgbClr val="1CADE4"/>
              </a:buClr>
            </a:pPr>
            <a:endParaRPr lang="ru-RU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>
              <a:spcBef>
                <a:spcPts val="600"/>
              </a:spcBef>
              <a:buClr>
                <a:srgbClr val="1CADE4"/>
              </a:buClr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Руководитель:</a:t>
            </a:r>
          </a:p>
          <a:p>
            <a:pPr lvl="0">
              <a:spcBef>
                <a:spcPts val="600"/>
              </a:spcBef>
              <a:buClr>
                <a:srgbClr val="1CADE4"/>
              </a:buClr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кандидат психологических наук, доцент, заведующий кафедрой управления персоналом </a:t>
            </a:r>
          </a:p>
          <a:p>
            <a:pPr lvl="0">
              <a:spcBef>
                <a:spcPts val="600"/>
              </a:spcBef>
              <a:buClr>
                <a:srgbClr val="1CADE4"/>
              </a:buClr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Моисеенко Наталья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41984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78563D0-DEC2-4089-9633-F61024B66C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670323" cy="685800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36DB04AA-2B2C-4162-AD6D-1FF80268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4800" dirty="0"/>
              <a:t>Задачи: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6CCBAAA8-DE36-46A7-8728-72C3486FDB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66576" y="1755648"/>
            <a:ext cx="6691312" cy="4697539"/>
          </a:xfrm>
        </p:spPr>
        <p:txBody>
          <a:bodyPr vert="horz" lIns="0" tIns="45720" rIns="0" bIns="45720" rtlCol="0">
            <a:normAutofit fontScale="40000" lnSpcReduction="20000"/>
          </a:bodyPr>
          <a:lstStyle/>
          <a:p>
            <a:pPr marL="87313" indent="0">
              <a:buNone/>
            </a:pPr>
            <a:r>
              <a:rPr lang="ru-RU" sz="35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500" b="1" dirty="0">
                <a:solidFill>
                  <a:schemeClr val="tx1"/>
                </a:solidFill>
                <a:latin typeface="+mj-lt"/>
              </a:rPr>
              <a:t>-проведение аудита и диагностики внутренней и внешней среды ГКУ СО «ЦЗН г. Петровска»</a:t>
            </a:r>
          </a:p>
          <a:p>
            <a:pPr marL="87313" indent="0">
              <a:buNone/>
            </a:pPr>
            <a:r>
              <a:rPr lang="ru-RU" sz="5500" b="1" dirty="0">
                <a:solidFill>
                  <a:schemeClr val="tx1"/>
                </a:solidFill>
                <a:latin typeface="+mj-lt"/>
              </a:rPr>
              <a:t>-изучение принципов, ценностей, основных методов и инструментов концепции «Бережливое производство»</a:t>
            </a:r>
          </a:p>
          <a:p>
            <a:pPr marL="87313" indent="0">
              <a:buNone/>
            </a:pPr>
            <a:r>
              <a:rPr lang="ru-RU" sz="5500" b="1" dirty="0">
                <a:solidFill>
                  <a:schemeClr val="tx1"/>
                </a:solidFill>
                <a:latin typeface="+mj-lt"/>
              </a:rPr>
              <a:t>-анализ опыта российских предприятий, успешно внедривших концепцию «Бережливое производство»</a:t>
            </a:r>
          </a:p>
          <a:p>
            <a:pPr marL="87313" indent="0">
              <a:buNone/>
            </a:pPr>
            <a:r>
              <a:rPr lang="ru-RU" sz="5500" b="1" dirty="0">
                <a:solidFill>
                  <a:schemeClr val="tx1"/>
                </a:solidFill>
                <a:latin typeface="+mj-lt"/>
              </a:rPr>
              <a:t>-определение направлений повышения эффективности работы ГКУ СО «ЦЗН г. Петровска» на основе концепции «Бережливое производство»</a:t>
            </a:r>
          </a:p>
          <a:p>
            <a:pPr marL="87313" indent="0">
              <a:buNone/>
            </a:pPr>
            <a:r>
              <a:rPr lang="ru-RU" sz="5500" b="1" dirty="0">
                <a:solidFill>
                  <a:schemeClr val="tx1"/>
                </a:solidFill>
                <a:latin typeface="+mj-lt"/>
              </a:rPr>
              <a:t>-расчет изменений при внедрении концепции «Бережливое производство» в ГКУ СО «ЦЗН г. Петровска»</a:t>
            </a:r>
          </a:p>
          <a:p>
            <a:pPr marL="87313" indent="0">
              <a:buNone/>
            </a:pPr>
            <a:endParaRPr lang="ru-RU" b="1" dirty="0">
              <a:solidFill>
                <a:schemeClr val="tx1"/>
              </a:solidFill>
              <a:latin typeface="+mj-lt"/>
            </a:endParaRPr>
          </a:p>
          <a:p>
            <a:pPr marL="87313" indent="0" rtl="0">
              <a:buFont typeface="Calibri" panose="020F0502020204030204" pitchFamily="34" charset="0"/>
              <a:buNone/>
            </a:pP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689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109" y="880375"/>
            <a:ext cx="6764593" cy="634336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Основные направления деятельности Центра занятости населения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124BFE-12A7-45CB-89B6-E67B60F20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62" y="0"/>
            <a:ext cx="4563999" cy="68580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3E184776-AA78-4E7A-B400-7085FF07747C}"/>
              </a:ext>
            </a:extLst>
          </p:cNvPr>
          <p:cNvSpPr txBox="1">
            <a:spLocks/>
          </p:cNvSpPr>
          <p:nvPr/>
        </p:nvSpPr>
        <p:spPr>
          <a:xfrm>
            <a:off x="5316417" y="1888731"/>
            <a:ext cx="6541285" cy="46609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Регистрация граждан в целях поиска подходящей работы и безработных граждан</a:t>
            </a:r>
          </a:p>
          <a:p>
            <a:r>
              <a:rPr lang="ru-RU" b="1" dirty="0">
                <a:solidFill>
                  <a:schemeClr val="tx1"/>
                </a:solidFill>
              </a:rPr>
              <a:t>Содействие гражданам в поиске подходящей работы, а работодателям в подборе необходимых</a:t>
            </a:r>
          </a:p>
          <a:p>
            <a:r>
              <a:rPr lang="ru-RU" b="1" dirty="0">
                <a:solidFill>
                  <a:schemeClr val="tx1"/>
                </a:solidFill>
              </a:rPr>
              <a:t>Информирование о положении на рынке труда</a:t>
            </a:r>
          </a:p>
          <a:p>
            <a:r>
              <a:rPr lang="ru-RU" b="1" dirty="0">
                <a:solidFill>
                  <a:schemeClr val="tx1"/>
                </a:solidFill>
              </a:rPr>
              <a:t>Психологическая поддержка, профессиональная подготовка, переподготовка и повышение квалификации безработных граждан</a:t>
            </a:r>
          </a:p>
          <a:p>
            <a:r>
              <a:rPr lang="ru-RU" b="1" dirty="0">
                <a:solidFill>
                  <a:schemeClr val="tx1"/>
                </a:solidFill>
              </a:rPr>
              <a:t>Осуществление социальных выплат гражданам, признанным в установленном порядке безработными</a:t>
            </a:r>
          </a:p>
          <a:p>
            <a:r>
              <a:rPr lang="ru-RU" b="1" dirty="0">
                <a:solidFill>
                  <a:schemeClr val="tx1"/>
                </a:solidFill>
              </a:rPr>
              <a:t>Организация профессиональной ориентации граждан в целях выбора сферы деятельности (профессии), трудоустройства, профессионального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12048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52F71A99-7E65-44FD-B415-37F5B7A5B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240954"/>
              </p:ext>
            </p:extLst>
          </p:nvPr>
        </p:nvGraphicFramePr>
        <p:xfrm>
          <a:off x="1092199" y="719666"/>
          <a:ext cx="10080625" cy="573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21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5DA682D-7AC5-48E0-993B-AB3F0273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ru-RU" dirty="0"/>
              <a:t>Общие сведения на 01.10.2020 года</a:t>
            </a:r>
          </a:p>
        </p:txBody>
      </p:sp>
      <p:graphicFrame>
        <p:nvGraphicFramePr>
          <p:cNvPr id="8" name="Объект 5" descr="Это слайд повестки дня со значками и текстом">
            <a:extLst>
              <a:ext uri="{FF2B5EF4-FFF2-40B4-BE49-F238E27FC236}">
                <a16:creationId xmlns:a16="http://schemas.microsoft.com/office/drawing/2014/main" xmlns="" id="{11C77D7C-7B20-41EB-B25D-E388EB341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73251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846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15" y="1627465"/>
            <a:ext cx="1828800" cy="2013358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910" y="943429"/>
            <a:ext cx="4855915" cy="4870141"/>
          </a:xfrm>
        </p:spPr>
        <p:txBody>
          <a:bodyPr rtlCol="0"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Петровском районе Саратовской области служба занятости появилась в соответствии с совместным постановлением Саратовского облисполкома, облсовпрофа и Госкомтруда РСФСР от 28.05.1987г. № 156/1, на основании которого бюро по трудоустройству населения </a:t>
            </a:r>
            <a:r>
              <a:rPr lang="ru-RU" dirty="0" err="1">
                <a:solidFill>
                  <a:schemeClr val="tx1"/>
                </a:solidFill>
              </a:rPr>
              <a:t>г.Саратова</a:t>
            </a:r>
            <a:r>
              <a:rPr lang="ru-RU" dirty="0">
                <a:solidFill>
                  <a:schemeClr val="tx1"/>
                </a:solidFill>
              </a:rPr>
              <a:t>  было преобразовано в Саратовское областное бюро по трудоустройству (в структуру которого входили отделения областного бюро по трудоустройству в городах и районах области)</a:t>
            </a:r>
          </a:p>
          <a:p>
            <a:r>
              <a:rPr lang="ru-RU" dirty="0">
                <a:solidFill>
                  <a:schemeClr val="tx1"/>
                </a:solidFill>
              </a:rPr>
              <a:t>Государственное казенное учреждение Саратовской области «Центр занятости населения города Петровска», создано в соответствии с постановлением Правительства Саратовской области от 29 ноября 2010 года № 598-П «О создании государственных казенных учреждений Саратовской области» путем изменения типа существующего государственного бюджетного учреждения Саратовской области Государственного учреждения Центр занятости населения города Петровска</a:t>
            </a:r>
          </a:p>
          <a:p>
            <a:endParaRPr lang="ru-RU" dirty="0"/>
          </a:p>
          <a:p>
            <a:pPr rtl="0"/>
            <a:endParaRPr lang="ru-RU" dirty="0"/>
          </a:p>
        </p:txBody>
      </p:sp>
      <p:grpSp>
        <p:nvGrpSpPr>
          <p:cNvPr id="10" name="Группа 9" descr="Информация">
            <a:extLst>
              <a:ext uri="{FF2B5EF4-FFF2-40B4-BE49-F238E27FC236}">
                <a16:creationId xmlns:a16="http://schemas.microsoft.com/office/drawing/2014/main" xmlns="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C51A0C-0832-49D4-9C8C-C16E43A89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17" y="583194"/>
            <a:ext cx="4272890" cy="46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3773F0-6275-449E-9548-0A902B05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Организационная структура ГКУ СО «ЦЗН</a:t>
            </a:r>
            <a:r>
              <a:rPr lang="en-US" sz="4400" dirty="0"/>
              <a:t> </a:t>
            </a:r>
            <a:r>
              <a:rPr lang="ru-RU" sz="4400" dirty="0"/>
              <a:t>г. Петровска»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45724D-6EB2-41C6-909D-585FCF884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095263"/>
            <a:ext cx="3543546" cy="1238862"/>
          </a:xfrm>
        </p:spPr>
        <p:txBody>
          <a:bodyPr/>
          <a:lstStyle/>
          <a:p>
            <a:r>
              <a:rPr lang="ru-RU" b="1" dirty="0"/>
              <a:t>Штатная численность  ГКУ СО «Центр занятости населения г. Петровска» - 10 единиц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xmlns="" id="{7ED450E2-A1B2-4B47-B597-F0829211A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272" y="22272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xmlns="" id="{5A1D5C22-46EB-4012-93B6-F42573721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836" y="2023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2" name="Organization Chart 48">
            <a:extLst>
              <a:ext uri="{FF2B5EF4-FFF2-40B4-BE49-F238E27FC236}">
                <a16:creationId xmlns:a16="http://schemas.microsoft.com/office/drawing/2014/main" xmlns="" id="{DFA09CD0-E822-4DB9-A645-568B45E258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03836" y="2023963"/>
            <a:ext cx="5943600" cy="4343400"/>
            <a:chOff x="1557" y="2424"/>
            <a:chExt cx="3600" cy="7200"/>
          </a:xfrm>
        </p:grpSpPr>
        <p:cxnSp>
          <p:nvCxnSpPr>
            <p:cNvPr id="2109" name="_s2109">
              <a:extLst>
                <a:ext uri="{FF2B5EF4-FFF2-40B4-BE49-F238E27FC236}">
                  <a16:creationId xmlns:a16="http://schemas.microsoft.com/office/drawing/2014/main" xmlns="" id="{0047F0B0-9FBF-4432-8BEB-8FC84ED25B08}"/>
                </a:ext>
              </a:extLst>
            </p:cNvPr>
            <p:cNvCxnSpPr>
              <a:cxnSpLocks noChangeShapeType="1"/>
              <a:stCxn id="19" idx="1"/>
              <a:endCxn id="13" idx="2"/>
            </p:cNvCxnSpPr>
            <p:nvPr/>
          </p:nvCxnSpPr>
          <p:spPr bwMode="auto">
            <a:xfrm rot="10800000">
              <a:off x="2637" y="3144"/>
              <a:ext cx="360" cy="6120"/>
            </a:xfrm>
            <a:prstGeom prst="bentConnector2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8" name="_s2108">
              <a:extLst>
                <a:ext uri="{FF2B5EF4-FFF2-40B4-BE49-F238E27FC236}">
                  <a16:creationId xmlns:a16="http://schemas.microsoft.com/office/drawing/2014/main" xmlns="" id="{7C15BA42-E783-45AD-B290-7B2B484102A7}"/>
                </a:ext>
              </a:extLst>
            </p:cNvPr>
            <p:cNvCxnSpPr>
              <a:cxnSpLocks noChangeShapeType="1"/>
              <a:stCxn id="18" idx="1"/>
              <a:endCxn id="13" idx="2"/>
            </p:cNvCxnSpPr>
            <p:nvPr/>
          </p:nvCxnSpPr>
          <p:spPr bwMode="auto">
            <a:xfrm rot="10800000">
              <a:off x="2637" y="3144"/>
              <a:ext cx="360" cy="5040"/>
            </a:xfrm>
            <a:prstGeom prst="bentConnector2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7" name="_s2107">
              <a:extLst>
                <a:ext uri="{FF2B5EF4-FFF2-40B4-BE49-F238E27FC236}">
                  <a16:creationId xmlns:a16="http://schemas.microsoft.com/office/drawing/2014/main" xmlns="" id="{C3727DD0-1D74-4040-8CF0-88664DD90C09}"/>
                </a:ext>
              </a:extLst>
            </p:cNvPr>
            <p:cNvCxnSpPr>
              <a:cxnSpLocks noChangeShapeType="1"/>
              <a:stCxn id="17" idx="1"/>
              <a:endCxn id="13" idx="2"/>
            </p:cNvCxnSpPr>
            <p:nvPr/>
          </p:nvCxnSpPr>
          <p:spPr bwMode="auto">
            <a:xfrm rot="10800000">
              <a:off x="2637" y="3145"/>
              <a:ext cx="360" cy="3961"/>
            </a:xfrm>
            <a:prstGeom prst="bentConnector2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6" name="_s2106">
              <a:extLst>
                <a:ext uri="{FF2B5EF4-FFF2-40B4-BE49-F238E27FC236}">
                  <a16:creationId xmlns:a16="http://schemas.microsoft.com/office/drawing/2014/main" xmlns="" id="{7499F252-03F4-4C98-BB58-7187495B3E05}"/>
                </a:ext>
              </a:extLst>
            </p:cNvPr>
            <p:cNvCxnSpPr>
              <a:cxnSpLocks noChangeShapeType="1"/>
              <a:stCxn id="16" idx="1"/>
              <a:endCxn id="13" idx="2"/>
            </p:cNvCxnSpPr>
            <p:nvPr/>
          </p:nvCxnSpPr>
          <p:spPr bwMode="auto">
            <a:xfrm rot="10800000">
              <a:off x="2637" y="3144"/>
              <a:ext cx="360" cy="2880"/>
            </a:xfrm>
            <a:prstGeom prst="bentConnector2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5" name="_s2105">
              <a:extLst>
                <a:ext uri="{FF2B5EF4-FFF2-40B4-BE49-F238E27FC236}">
                  <a16:creationId xmlns:a16="http://schemas.microsoft.com/office/drawing/2014/main" xmlns="" id="{74A11B93-7117-4028-90ED-54BC58E65441}"/>
                </a:ext>
              </a:extLst>
            </p:cNvPr>
            <p:cNvCxnSpPr>
              <a:cxnSpLocks noChangeShapeType="1"/>
              <a:stCxn id="15" idx="1"/>
              <a:endCxn id="13" idx="2"/>
            </p:cNvCxnSpPr>
            <p:nvPr/>
          </p:nvCxnSpPr>
          <p:spPr bwMode="auto">
            <a:xfrm rot="10800000">
              <a:off x="2637" y="3144"/>
              <a:ext cx="360" cy="1800"/>
            </a:xfrm>
            <a:prstGeom prst="bentConnector2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4" name="_s2104">
              <a:extLst>
                <a:ext uri="{FF2B5EF4-FFF2-40B4-BE49-F238E27FC236}">
                  <a16:creationId xmlns:a16="http://schemas.microsoft.com/office/drawing/2014/main" xmlns="" id="{0C6A6661-688D-4440-AA2B-CA277801C5D7}"/>
                </a:ext>
              </a:extLst>
            </p:cNvPr>
            <p:cNvCxnSpPr>
              <a:cxnSpLocks noChangeShapeType="1"/>
              <a:stCxn id="14" idx="1"/>
              <a:endCxn id="13" idx="2"/>
            </p:cNvCxnSpPr>
            <p:nvPr/>
          </p:nvCxnSpPr>
          <p:spPr bwMode="auto">
            <a:xfrm rot="10800000">
              <a:off x="2637" y="3144"/>
              <a:ext cx="360" cy="720"/>
            </a:xfrm>
            <a:prstGeom prst="bentConnector2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_s2103">
              <a:extLst>
                <a:ext uri="{FF2B5EF4-FFF2-40B4-BE49-F238E27FC236}">
                  <a16:creationId xmlns:a16="http://schemas.microsoft.com/office/drawing/2014/main" xmlns="" id="{012051CC-B835-47BD-8657-CA587F957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2424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>
                  <a:ln>
                    <a:noFill/>
                  </a:ln>
                  <a:effectLst/>
                  <a:ea typeface="Times New Roman" panose="02020603050405020304" pitchFamily="18" charset="0"/>
                </a:rPr>
                <a:t>Директор</a:t>
              </a:r>
              <a:endParaRPr kumimoji="0" lang="ru-RU" altLang="ru-RU" sz="16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4" name="_s2102">
              <a:extLst>
                <a:ext uri="{FF2B5EF4-FFF2-40B4-BE49-F238E27FC236}">
                  <a16:creationId xmlns:a16="http://schemas.microsoft.com/office/drawing/2014/main" xmlns="" id="{7FAE02E4-B9D9-43AB-926A-B1B9038D0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3504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>
                  <a:ln>
                    <a:noFill/>
                  </a:ln>
                  <a:effectLst/>
                  <a:ea typeface="Times New Roman" panose="02020603050405020304" pitchFamily="18" charset="0"/>
                </a:rPr>
                <a:t>Главный бухгалтер</a:t>
              </a:r>
              <a:endParaRPr kumimoji="0" lang="ru-RU" altLang="ru-RU" sz="16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5" name="_s2101">
              <a:extLst>
                <a:ext uri="{FF2B5EF4-FFF2-40B4-BE49-F238E27FC236}">
                  <a16:creationId xmlns:a16="http://schemas.microsoft.com/office/drawing/2014/main" xmlns="" id="{167E187D-FFBE-4441-9628-851331688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4584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>
                  <a:ln>
                    <a:noFill/>
                  </a:ln>
                  <a:effectLst/>
                  <a:ea typeface="Times New Roman" panose="02020603050405020304" pitchFamily="18" charset="0"/>
                </a:rPr>
                <a:t>Заместитель директора</a:t>
              </a:r>
              <a:endParaRPr kumimoji="0" lang="ru-RU" altLang="ru-RU" sz="16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6" name="_s2100">
              <a:extLst>
                <a:ext uri="{FF2B5EF4-FFF2-40B4-BE49-F238E27FC236}">
                  <a16:creationId xmlns:a16="http://schemas.microsoft.com/office/drawing/2014/main" xmlns="" id="{34913D8B-D6C1-4941-A4B9-6B7F84C28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5664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>
                  <a:ln>
                    <a:noFill/>
                  </a:ln>
                  <a:effectLst/>
                  <a:ea typeface="Times New Roman" panose="02020603050405020304" pitchFamily="18" charset="0"/>
                </a:rPr>
                <a:t>Ведущий программист</a:t>
              </a:r>
              <a:endParaRPr kumimoji="0" lang="ru-RU" altLang="ru-RU" sz="16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7" name="_s2099">
              <a:extLst>
                <a:ext uri="{FF2B5EF4-FFF2-40B4-BE49-F238E27FC236}">
                  <a16:creationId xmlns:a16="http://schemas.microsoft.com/office/drawing/2014/main" xmlns="" id="{A3564683-D018-47AD-AE82-F30C7F628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6744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>
                  <a:ln>
                    <a:noFill/>
                  </a:ln>
                  <a:effectLst/>
                  <a:ea typeface="Times New Roman" panose="02020603050405020304" pitchFamily="18" charset="0"/>
                </a:rPr>
                <a:t>Ведущие инспекторы </a:t>
              </a:r>
              <a:endParaRPr kumimoji="0" lang="ru-RU" altLang="ru-RU" sz="16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8" name="_s2098">
              <a:extLst>
                <a:ext uri="{FF2B5EF4-FFF2-40B4-BE49-F238E27FC236}">
                  <a16:creationId xmlns:a16="http://schemas.microsoft.com/office/drawing/2014/main" xmlns="" id="{A7979594-F730-404E-8280-83FB222DF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7824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>
                  <a:ln>
                    <a:noFill/>
                  </a:ln>
                  <a:effectLst/>
                  <a:ea typeface="Times New Roman" panose="02020603050405020304" pitchFamily="18" charset="0"/>
                </a:rPr>
                <a:t>Инспектор 1 категории</a:t>
              </a:r>
              <a:endParaRPr kumimoji="0" lang="ru-RU" altLang="ru-RU" sz="16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9" name="_s2097">
              <a:extLst>
                <a:ext uri="{FF2B5EF4-FFF2-40B4-BE49-F238E27FC236}">
                  <a16:creationId xmlns:a16="http://schemas.microsoft.com/office/drawing/2014/main" xmlns="" id="{3690D9DB-F39E-4812-98AD-14E459A90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8904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>
                  <a:ln>
                    <a:noFill/>
                  </a:ln>
                  <a:effectLst/>
                  <a:ea typeface="Times New Roman" panose="02020603050405020304" pitchFamily="18" charset="0"/>
                </a:rPr>
                <a:t>МОП (водитель, уборщик служебных помещений)</a:t>
              </a:r>
              <a:endParaRPr kumimoji="0" lang="ru-RU" altLang="ru-RU" sz="16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833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86_TF33476885.potx" id="{050EF630-A309-4220-9074-EFAF69653A0A}" vid="{EAD3587A-A5A2-4186-BFE3-098457E9F5F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www.w3.org/XML/1998/namespace"/>
    <ds:schemaRef ds:uri="http://purl.org/dc/terms/"/>
    <ds:schemaRef ds:uri="71af3243-3dd4-4a8d-8c0d-dd76da1f02a5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Классическая презентация для сотрудников компании</Template>
  <TotalTime>1206</TotalTime>
  <Words>983</Words>
  <Application>Microsoft Office PowerPoint</Application>
  <PresentationFormat>Широкоэкранный</PresentationFormat>
  <Paragraphs>166</Paragraphs>
  <Slides>30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SimSun</vt:lpstr>
      <vt:lpstr>Arial</vt:lpstr>
      <vt:lpstr>Calibri</vt:lpstr>
      <vt:lpstr>Calibri Light</vt:lpstr>
      <vt:lpstr>Lucida Sans</vt:lpstr>
      <vt:lpstr>Times New Roman</vt:lpstr>
      <vt:lpstr>Wingdings</vt:lpstr>
      <vt:lpstr>RetrospectVTI</vt:lpstr>
      <vt:lpstr>ВНЕДРЕНИЕ ТЕХНОЛОГИЙ БЕРЕЖЛИВОГО ЦЕНТРА ЗАНЯТОСТИ В ДЕЯТЕЛЬНОСТЬ  ГКУ СО «ЦЕНТР ЗАНЯТОСТИ НАСЕЛЕНИЯ ГОРОДА ПЕТРОВСКА»</vt:lpstr>
      <vt:lpstr>Бережливое производство</vt:lpstr>
      <vt:lpstr>Цель работы - разработка проекта по внедрению технологий бережливого производства в деятельность Государственного казенного учреждения Саратовской области «Центр занятости населения города Петровска» </vt:lpstr>
      <vt:lpstr>Задачи:</vt:lpstr>
      <vt:lpstr>Основные направления деятельности Центра занятости населения</vt:lpstr>
      <vt:lpstr>Презентация PowerPoint</vt:lpstr>
      <vt:lpstr>Общие сведения на 01.10.2020 года</vt:lpstr>
      <vt:lpstr>Презентация PowerPoint</vt:lpstr>
      <vt:lpstr>Организационная структура ГКУ СО «ЦЗН г. Петровска»</vt:lpstr>
      <vt:lpstr>Ключевые проблемы, влияющие на эффективность оказываемых услуг:</vt:lpstr>
      <vt:lpstr>Ценности бережливого производства</vt:lpstr>
      <vt:lpstr>Принципы бережливого производства</vt:lpstr>
      <vt:lpstr>Внедрение современных цифровых технологий</vt:lpstr>
      <vt:lpstr>Презентация PowerPoint</vt:lpstr>
      <vt:lpstr>Оптимизация отчетности</vt:lpstr>
      <vt:lpstr>5С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2021 планы</vt:lpstr>
      <vt:lpstr>                                                                               -повышение качества оказываемых услуг -удовлетворенность потребителей услуг -сокращение финансовых и временных издержек -повышение уровня мотивации сотрудников -совершенствование организации рабочих мест -повышение конкурентоспособности</vt:lpstr>
      <vt:lpstr>ВНЕДРЕНИЕ ТЕХНОЛОГИЙ БЕРЕЖЛИВОГО ЦЕНТРА ЗАНЯТОСТИ В ДЕЯТЕЛЬНОСТЬ  ГКУ СО «ЦЕНТР ЗАНЯТОСТИ НАСЕЛЕНИЯ ГОРОДА ПЕТРОВСКА»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КовальСВ</dc:title>
  <dc:creator>error</dc:creator>
  <cp:lastModifiedBy>user</cp:lastModifiedBy>
  <cp:revision>117</cp:revision>
  <dcterms:created xsi:type="dcterms:W3CDTF">2020-11-30T12:53:30Z</dcterms:created>
  <dcterms:modified xsi:type="dcterms:W3CDTF">2021-01-28T12:18:18Z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