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3" r:id="rId8"/>
  </p:sldIdLst>
  <p:sldSz cx="18288000" cy="10287000"/>
  <p:notesSz cx="6797675" cy="9926638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Open Sans Light" charset="0"/>
      <p:regular r:id="rId13"/>
    </p:embeddedFont>
    <p:embeddedFont>
      <p:font typeface="Arimo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-4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3056"/>
            <a:ext cx="18288000" cy="10273944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82000" y="190500"/>
            <a:ext cx="1077576" cy="1460983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1071506" y="1714476"/>
            <a:ext cx="16502178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ru-RU" sz="3600" b="1" dirty="0" smtClean="0"/>
              <a:t>ВНЕДРЕНИЕ НОВЫХ УСЛУГ В ДЕЯТЕЛЬНОСТЬ ГОСУДАРСТВЕННОГО АВТОНОМНОГО УЧРЕЖДЕНИЯ "МНОГОФУНКЦИОНАЛЬНЫЙ ЦЕНТР ПРЕДОСТАВЛЕНИЯ ГОСУДАРСТВЕННЫХ И МУНИЦИПАЛЬНЫХ УСЛУГ"</a:t>
            </a:r>
            <a:endParaRPr lang="en-US" sz="3400" b="1" dirty="0">
              <a:solidFill>
                <a:srgbClr val="C69364"/>
              </a:solidFill>
              <a:latin typeface="Open Sans Light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642878" y="6500822"/>
            <a:ext cx="5715040" cy="1143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b="1" dirty="0" smtClean="0"/>
              <a:t>Автор работы:</a:t>
            </a:r>
            <a:endParaRPr lang="ru-RU" sz="3600" dirty="0" smtClean="0"/>
          </a:p>
          <a:p>
            <a:r>
              <a:rPr lang="ru-RU" sz="3600" dirty="0" err="1" smtClean="0"/>
              <a:t>Мызров</a:t>
            </a:r>
            <a:r>
              <a:rPr lang="ru-RU" sz="3600" dirty="0" smtClean="0"/>
              <a:t> Данила Викторович</a:t>
            </a:r>
            <a:endParaRPr lang="ru-RU" sz="3600" dirty="0"/>
          </a:p>
        </p:txBody>
      </p:sp>
      <p:sp>
        <p:nvSpPr>
          <p:cNvPr id="8" name="TextBox 2"/>
          <p:cNvSpPr txBox="1"/>
          <p:nvPr/>
        </p:nvSpPr>
        <p:spPr>
          <a:xfrm>
            <a:off x="10858512" y="4143368"/>
            <a:ext cx="3071834" cy="5715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b="1" dirty="0" smtClean="0"/>
              <a:t>Руководители:</a:t>
            </a:r>
            <a:endParaRPr lang="ru-RU" sz="3600" dirty="0"/>
          </a:p>
        </p:txBody>
      </p:sp>
      <p:sp>
        <p:nvSpPr>
          <p:cNvPr id="10" name="TextBox 2"/>
          <p:cNvSpPr txBox="1"/>
          <p:nvPr/>
        </p:nvSpPr>
        <p:spPr>
          <a:xfrm>
            <a:off x="9215438" y="4857748"/>
            <a:ext cx="8143932" cy="22145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dirty="0" err="1" smtClean="0"/>
              <a:t>Латков</a:t>
            </a:r>
            <a:r>
              <a:rPr lang="ru-RU" sz="3600" dirty="0" smtClean="0"/>
              <a:t> Андрей Владимирович</a:t>
            </a:r>
          </a:p>
          <a:p>
            <a:r>
              <a:rPr lang="ru-RU" sz="3600" dirty="0" smtClean="0"/>
              <a:t>доктор </a:t>
            </a:r>
            <a:r>
              <a:rPr lang="ru-RU" sz="3600" dirty="0" err="1" smtClean="0"/>
              <a:t>экон</a:t>
            </a:r>
            <a:r>
              <a:rPr lang="ru-RU" sz="3600" dirty="0" smtClean="0"/>
              <a:t>. наук,</a:t>
            </a:r>
          </a:p>
          <a:p>
            <a:r>
              <a:rPr lang="ru-RU" sz="3600" dirty="0" smtClean="0"/>
              <a:t>профессор кафедры государственного и муниципального управления </a:t>
            </a:r>
            <a:endParaRPr lang="ru-RU" sz="3600" dirty="0"/>
          </a:p>
        </p:txBody>
      </p:sp>
      <p:sp>
        <p:nvSpPr>
          <p:cNvPr id="11" name="TextBox 2"/>
          <p:cNvSpPr txBox="1"/>
          <p:nvPr/>
        </p:nvSpPr>
        <p:spPr>
          <a:xfrm>
            <a:off x="9215438" y="7500954"/>
            <a:ext cx="7286676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dirty="0" smtClean="0"/>
              <a:t>Корсаков Юрий Александрович канд. философ.  наук, доцент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2400" y="4058425"/>
            <a:ext cx="10162878" cy="574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ru-RU" sz="3400" b="1" dirty="0" smtClean="0">
                <a:latin typeface="Open Sans Light"/>
              </a:rPr>
              <a:t>За ноябрь 2020 г. принято 163 480 заявителей</a:t>
            </a:r>
            <a:endParaRPr lang="en-US" sz="3400" b="1" dirty="0">
              <a:latin typeface="Open Sans Ligh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14988" y="1961858"/>
            <a:ext cx="16611600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ru-RU" sz="9000" dirty="0" smtClean="0">
                <a:solidFill>
                  <a:srgbClr val="5C3021"/>
                </a:solidFill>
                <a:latin typeface="Arimo"/>
              </a:rPr>
              <a:t>Более 6 млн. услуг с 2013 г.</a:t>
            </a:r>
            <a:endParaRPr lang="en-US" sz="9000" dirty="0">
              <a:solidFill>
                <a:srgbClr val="5C3021"/>
              </a:solidFill>
              <a:latin typeface="Arimo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82000" y="190500"/>
            <a:ext cx="1077576" cy="1460983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381000" y="5431107"/>
            <a:ext cx="10896600" cy="37895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ru-RU" sz="3400" b="1" dirty="0" smtClean="0">
                <a:latin typeface="Open Sans Light"/>
              </a:rPr>
              <a:t>Наиболее востребованными услугами являются: Управление Федеральной службы государственной регистрации, кадастра и картографии по Саратовской области, ГУ МВД по Саратовской области, Пенсионного фонда РФ, Управление Федеральной налоговой службы </a:t>
            </a:r>
            <a:endParaRPr lang="en-US" sz="3400" b="1" dirty="0">
              <a:latin typeface="Open Sans Ligh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4058425"/>
            <a:ext cx="8033897" cy="49569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3056"/>
            <a:ext cx="18288000" cy="102739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0918" y="361748"/>
            <a:ext cx="651895" cy="883843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256813" y="952500"/>
            <a:ext cx="10306339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ru-RU" sz="3400" b="1" dirty="0" smtClean="0">
                <a:latin typeface="Open Sans Light"/>
              </a:rPr>
              <a:t>Парк цифровой техники ГАУСО «МФЦ» насчитывает более 1000 рабочих станций, система хранения данных, </a:t>
            </a:r>
            <a:r>
              <a:rPr lang="en-US" sz="3400" b="1" dirty="0" smtClean="0">
                <a:latin typeface="Open Sans Light"/>
              </a:rPr>
              <a:t>Blade </a:t>
            </a:r>
            <a:r>
              <a:rPr lang="ru-RU" sz="3400" b="1" dirty="0" smtClean="0">
                <a:latin typeface="Open Sans Light"/>
              </a:rPr>
              <a:t>корзина, около 200 единиц активного сетевого оборудования и более 50 физических серверов</a:t>
            </a:r>
            <a:endParaRPr lang="en-US" sz="3400" b="1" dirty="0">
              <a:latin typeface="Open Sans Light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4231414" y="4645819"/>
            <a:ext cx="10331738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ru-RU" sz="3400" b="1" dirty="0" smtClean="0">
                <a:latin typeface="Open Sans Light"/>
              </a:rPr>
              <a:t>С конца 2019 года идет создание ремонтной зоны. Установлен РМЗК, заменена электрическая проводка, установлены стеллажи. Создана система мониторинга организационных подразделений и критичных ИТ сервисов. Реализован проект оплаты по терминалам Сбербанка</a:t>
            </a:r>
            <a:endParaRPr lang="en-US" sz="3400" b="1" dirty="0">
              <a:latin typeface="Open Sans Ligh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839569" y="6690550"/>
            <a:ext cx="3203437" cy="24025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1113" y="1501219"/>
            <a:ext cx="3773595" cy="2830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1112" y="6191661"/>
            <a:ext cx="3773595" cy="28301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853826" y="2050860"/>
            <a:ext cx="5143501" cy="23711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2700" y="0"/>
            <a:ext cx="18288000" cy="1026414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0918" y="361748"/>
            <a:ext cx="651895" cy="883843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2143076" y="1071534"/>
            <a:ext cx="14155144" cy="574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ru-RU" sz="3400" b="1" dirty="0" smtClean="0">
                <a:latin typeface="Open Sans Light"/>
              </a:rPr>
              <a:t>Компоненты и запасные части составляют 6% от стоимости ремонта</a:t>
            </a:r>
            <a:endParaRPr lang="en-US" sz="3400" b="1" dirty="0">
              <a:latin typeface="Open Sans Ligh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48" y="1714476"/>
            <a:ext cx="7725853" cy="1714739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161056" y="3507683"/>
            <a:ext cx="16745944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ru-RU" sz="3400" b="1" dirty="0" smtClean="0">
                <a:latin typeface="Open Sans Light"/>
              </a:rPr>
              <a:t>Для организации ремонтной зоны необходимо: паяльная станция, лупа с подсветкой и верстак с жаропрочным покрытием  </a:t>
            </a:r>
            <a:endParaRPr lang="en-US" sz="3400" b="1" dirty="0">
              <a:latin typeface="Open Sans Ligh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26" y="4686882"/>
            <a:ext cx="4038600" cy="32762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653" y="4603831"/>
            <a:ext cx="2438400" cy="32512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54" y="5357814"/>
            <a:ext cx="4881615" cy="235768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600" y="4537646"/>
            <a:ext cx="2484837" cy="33173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739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0918" y="361748"/>
            <a:ext cx="651895" cy="8838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48600" y="4952306"/>
            <a:ext cx="464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TextBox 2"/>
          <p:cNvSpPr txBox="1"/>
          <p:nvPr/>
        </p:nvSpPr>
        <p:spPr>
          <a:xfrm>
            <a:off x="6175204" y="1456134"/>
            <a:ext cx="6126278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ru-RU" sz="3400" b="1" dirty="0" smtClean="0">
                <a:latin typeface="Open Sans Light"/>
              </a:rPr>
              <a:t>ГАУСО «МФЦ» </a:t>
            </a:r>
            <a:r>
              <a:rPr lang="ru-RU" sz="3400" b="1" dirty="0" smtClean="0">
                <a:latin typeface="Open Sans Light"/>
              </a:rPr>
              <a:t>обладает</a:t>
            </a:r>
            <a:r>
              <a:rPr lang="en-US" sz="3400" b="1" dirty="0" smtClean="0">
                <a:latin typeface="Open Sans Light"/>
              </a:rPr>
              <a:t>:</a:t>
            </a:r>
          </a:p>
          <a:p>
            <a:pPr algn="ctr">
              <a:lnSpc>
                <a:spcPts val="4759"/>
              </a:lnSpc>
            </a:pPr>
            <a:r>
              <a:rPr lang="ru-RU" sz="3400" b="1" dirty="0" smtClean="0">
                <a:latin typeface="Open Sans Light"/>
              </a:rPr>
              <a:t> </a:t>
            </a:r>
            <a:r>
              <a:rPr lang="ru-RU" sz="3400" b="1" dirty="0" smtClean="0">
                <a:latin typeface="Open Sans Light"/>
              </a:rPr>
              <a:t>45 площадками на которых можно развернуть рекламную </a:t>
            </a:r>
            <a:r>
              <a:rPr lang="ru-RU" sz="3400" b="1" dirty="0" smtClean="0">
                <a:latin typeface="Open Sans Light"/>
              </a:rPr>
              <a:t>компанию</a:t>
            </a:r>
            <a:r>
              <a:rPr lang="en-US" sz="3400" b="1" dirty="0" smtClean="0">
                <a:latin typeface="Open Sans Light"/>
              </a:rPr>
              <a:t>;</a:t>
            </a:r>
            <a:r>
              <a:rPr lang="ru-RU" sz="3400" b="1" dirty="0" smtClean="0">
                <a:latin typeface="Open Sans Light"/>
              </a:rPr>
              <a:t> </a:t>
            </a:r>
            <a:endParaRPr lang="en-US" sz="3400" b="1" dirty="0" smtClean="0">
              <a:latin typeface="Open Sans Light"/>
            </a:endParaRPr>
          </a:p>
          <a:p>
            <a:pPr algn="ctr">
              <a:lnSpc>
                <a:spcPts val="4759"/>
              </a:lnSpc>
            </a:pPr>
            <a:r>
              <a:rPr lang="ru-RU" sz="3400" b="1" dirty="0" smtClean="0">
                <a:latin typeface="Open Sans Light"/>
              </a:rPr>
              <a:t>своей </a:t>
            </a:r>
            <a:r>
              <a:rPr lang="ru-RU" sz="3400" b="1" dirty="0" smtClean="0">
                <a:latin typeface="Open Sans Light"/>
              </a:rPr>
              <a:t>оснащенной и </a:t>
            </a:r>
            <a:r>
              <a:rPr lang="ru-RU" sz="3400" b="1" dirty="0" err="1" smtClean="0">
                <a:latin typeface="Open Sans Light"/>
              </a:rPr>
              <a:t>логистически</a:t>
            </a:r>
            <a:r>
              <a:rPr lang="ru-RU" sz="3400" b="1" dirty="0" smtClean="0">
                <a:latin typeface="Open Sans Light"/>
              </a:rPr>
              <a:t> выверенной курьерской </a:t>
            </a:r>
            <a:r>
              <a:rPr lang="ru-RU" sz="3400" b="1" dirty="0" smtClean="0">
                <a:latin typeface="Open Sans Light"/>
              </a:rPr>
              <a:t>службой</a:t>
            </a:r>
            <a:r>
              <a:rPr lang="en-US" sz="3400" b="1" dirty="0" smtClean="0">
                <a:latin typeface="Open Sans Light"/>
              </a:rPr>
              <a:t>;</a:t>
            </a:r>
            <a:r>
              <a:rPr lang="ru-RU" sz="3400" b="1" dirty="0" smtClean="0">
                <a:latin typeface="Open Sans Light"/>
              </a:rPr>
              <a:t> </a:t>
            </a:r>
            <a:r>
              <a:rPr lang="ru-RU" sz="3400" b="1" dirty="0" smtClean="0">
                <a:latin typeface="Open Sans Light"/>
              </a:rPr>
              <a:t>наличием ИТ сотрудников в точках приема и системой видеонаблюдения</a:t>
            </a:r>
            <a:endParaRPr lang="en-US" sz="3400" b="1" dirty="0">
              <a:latin typeface="Open Sans Ligh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647700"/>
            <a:ext cx="5181600" cy="3886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487" y="622300"/>
            <a:ext cx="4826000" cy="3619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4643" y="5443359"/>
            <a:ext cx="4838700" cy="36290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2700" y="0"/>
            <a:ext cx="18288000" cy="1026414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0918" y="361748"/>
            <a:ext cx="651895" cy="883843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5357786" y="1142972"/>
            <a:ext cx="7643866" cy="574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ru-RU" sz="3400" b="1" dirty="0" smtClean="0">
                <a:latin typeface="Open Sans Light"/>
              </a:rPr>
              <a:t>Результаты внедрения новой услуги</a:t>
            </a:r>
            <a:endParaRPr lang="en-US" sz="3400" b="1" dirty="0">
              <a:latin typeface="Open Sans Light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642878" y="3000360"/>
            <a:ext cx="7643866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ru-RU" sz="3400" b="1" dirty="0" smtClean="0">
                <a:latin typeface="Open Sans Light"/>
              </a:rPr>
              <a:t>Для клиентов ГАУСО «МФЦ» - ремонт цифровой техники по разумным ценам с гарантией на выполненные работы</a:t>
            </a:r>
            <a:endParaRPr lang="en-US" sz="3400" b="1" dirty="0">
              <a:latin typeface="Open Sans Light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571440" y="7143764"/>
            <a:ext cx="7215238" cy="2500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ru-RU" sz="3400" b="1" dirty="0" smtClean="0">
                <a:latin typeface="Open Sans Light"/>
              </a:rPr>
              <a:t>С</a:t>
            </a:r>
            <a:r>
              <a:rPr lang="ru-RU" sz="3400" b="1" dirty="0" smtClean="0">
                <a:latin typeface="Open Sans Light"/>
              </a:rPr>
              <a:t>нижение нагрузки на бюджет Саратовской области в виде умень</a:t>
            </a:r>
            <a:r>
              <a:rPr lang="ru-RU" sz="3400" dirty="0" smtClean="0">
                <a:latin typeface="Open Sans Light"/>
              </a:rPr>
              <a:t>ш</a:t>
            </a:r>
            <a:r>
              <a:rPr lang="ru-RU" sz="3400" b="1" dirty="0" smtClean="0">
                <a:latin typeface="Open Sans Light"/>
              </a:rPr>
              <a:t>ения </a:t>
            </a:r>
            <a:r>
              <a:rPr lang="ru-RU" sz="3400" b="1" dirty="0" smtClean="0">
                <a:latin typeface="Open Sans Light"/>
              </a:rPr>
              <a:t>необходимых субсидий </a:t>
            </a:r>
            <a:r>
              <a:rPr lang="ru-RU" sz="3400" b="1" dirty="0" smtClean="0">
                <a:latin typeface="Open Sans Light"/>
              </a:rPr>
              <a:t>для ГАУСО «МФЦ»</a:t>
            </a:r>
            <a:endParaRPr lang="en-US" sz="3400" b="1" dirty="0">
              <a:latin typeface="Open Sans Light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11430016" y="2928922"/>
            <a:ext cx="6143668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ru-RU" sz="3400" b="1" dirty="0" smtClean="0">
                <a:latin typeface="Open Sans Light"/>
              </a:rPr>
              <a:t>Новый источник дохода для партнера в случае агентской схемы взаимодействия</a:t>
            </a:r>
            <a:endParaRPr lang="en-US" sz="3400" b="1" dirty="0">
              <a:latin typeface="Open Sans Light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11501454" y="7286640"/>
            <a:ext cx="6286544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ru-RU" sz="3400" b="1" dirty="0" smtClean="0">
                <a:latin typeface="Open Sans Light"/>
              </a:rPr>
              <a:t>Увеличение собственного бюджета ГАУСО «МФЦ»</a:t>
            </a:r>
            <a:endParaRPr lang="en-US" sz="3400" b="1" dirty="0">
              <a:latin typeface="Open Sans Light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4500530" y="5286376"/>
            <a:ext cx="921550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ru-RU" sz="3400" b="1" dirty="0" smtClean="0">
                <a:latin typeface="Open Sans Light"/>
              </a:rPr>
              <a:t>Уход с рынка «серых» схем ремонта </a:t>
            </a:r>
            <a:r>
              <a:rPr lang="ru-RU" sz="3400" b="1" dirty="0" smtClean="0">
                <a:latin typeface="Open Sans Light"/>
              </a:rPr>
              <a:t>цифровой техники</a:t>
            </a:r>
            <a:endParaRPr lang="en-US" sz="3400" b="1" dirty="0">
              <a:latin typeface="Open Sans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3056"/>
            <a:ext cx="18288000" cy="10273944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82000" y="190500"/>
            <a:ext cx="1077576" cy="1460983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1071506" y="1714476"/>
            <a:ext cx="16502178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ru-RU" sz="3600" b="1" dirty="0" smtClean="0"/>
              <a:t>ВНЕДРЕНИЕ НОВЫХ УСЛУГ В ДЕЯТЕЛЬНОСТЬ ГОСУДАРСТВЕННОГО АВТОНОМНОГО УЧРЕЖДЕНИЯ "МНОГОФУНКЦИОНАЛЬНЫЙ ЦЕНТР ПРЕДОСТАВЛЕНИЯ ГОСУДАРСТВЕННЫХ И МУНИЦИПАЛЬНЫХ УСЛУГ"</a:t>
            </a:r>
            <a:endParaRPr lang="en-US" sz="3400" b="1" dirty="0">
              <a:solidFill>
                <a:srgbClr val="C69364"/>
              </a:solidFill>
              <a:latin typeface="Open Sans Light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642878" y="6500822"/>
            <a:ext cx="5715040" cy="1143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b="1" dirty="0" smtClean="0"/>
              <a:t>Автор работы:</a:t>
            </a:r>
            <a:endParaRPr lang="ru-RU" sz="3600" dirty="0" smtClean="0"/>
          </a:p>
          <a:p>
            <a:r>
              <a:rPr lang="ru-RU" sz="3600" dirty="0" err="1" smtClean="0"/>
              <a:t>Мызров</a:t>
            </a:r>
            <a:r>
              <a:rPr lang="ru-RU" sz="3600" dirty="0" smtClean="0"/>
              <a:t> Данила Викторович</a:t>
            </a:r>
            <a:endParaRPr lang="ru-RU" sz="3600" dirty="0"/>
          </a:p>
        </p:txBody>
      </p:sp>
      <p:sp>
        <p:nvSpPr>
          <p:cNvPr id="8" name="TextBox 2"/>
          <p:cNvSpPr txBox="1"/>
          <p:nvPr/>
        </p:nvSpPr>
        <p:spPr>
          <a:xfrm>
            <a:off x="10858512" y="4143368"/>
            <a:ext cx="3071834" cy="5715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b="1" dirty="0" smtClean="0"/>
              <a:t>Руководители:</a:t>
            </a:r>
            <a:endParaRPr lang="ru-RU" sz="3600" dirty="0"/>
          </a:p>
        </p:txBody>
      </p:sp>
      <p:sp>
        <p:nvSpPr>
          <p:cNvPr id="10" name="TextBox 2"/>
          <p:cNvSpPr txBox="1"/>
          <p:nvPr/>
        </p:nvSpPr>
        <p:spPr>
          <a:xfrm>
            <a:off x="9215438" y="4857748"/>
            <a:ext cx="8143932" cy="22145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dirty="0" err="1" smtClean="0"/>
              <a:t>Латков</a:t>
            </a:r>
            <a:r>
              <a:rPr lang="ru-RU" sz="3600" dirty="0" smtClean="0"/>
              <a:t> Андрей Владимирович</a:t>
            </a:r>
          </a:p>
          <a:p>
            <a:r>
              <a:rPr lang="ru-RU" sz="3600" dirty="0" smtClean="0"/>
              <a:t>доктор </a:t>
            </a:r>
            <a:r>
              <a:rPr lang="ru-RU" sz="3600" dirty="0" err="1" smtClean="0"/>
              <a:t>экон</a:t>
            </a:r>
            <a:r>
              <a:rPr lang="ru-RU" sz="3600" dirty="0" smtClean="0"/>
              <a:t>. наук,</a:t>
            </a:r>
          </a:p>
          <a:p>
            <a:r>
              <a:rPr lang="ru-RU" sz="3600" dirty="0" smtClean="0"/>
              <a:t>профессор кафедры государственного и муниципального управления </a:t>
            </a:r>
            <a:endParaRPr lang="ru-RU" sz="3600" dirty="0"/>
          </a:p>
        </p:txBody>
      </p:sp>
      <p:sp>
        <p:nvSpPr>
          <p:cNvPr id="11" name="TextBox 2"/>
          <p:cNvSpPr txBox="1"/>
          <p:nvPr/>
        </p:nvSpPr>
        <p:spPr>
          <a:xfrm>
            <a:off x="9215438" y="7500954"/>
            <a:ext cx="7286676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dirty="0" smtClean="0"/>
              <a:t>Корсаков Юрий Александрович канд. философ.  наук, доцент</a:t>
            </a:r>
            <a:endParaRPr lang="ru-RU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339</Words>
  <Application>Microsoft Office PowerPoint</Application>
  <PresentationFormat>Произвольный</PresentationFormat>
  <Paragraphs>32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Open Sans Light</vt:lpstr>
      <vt:lpstr>Arimo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Добавить основной текст</dc:title>
  <dc:creator>Мызров Данила Викторович</dc:creator>
  <cp:lastModifiedBy>Данила Мызров</cp:lastModifiedBy>
  <cp:revision>21</cp:revision>
  <cp:lastPrinted>2020-12-04T13:13:41Z</cp:lastPrinted>
  <dcterms:created xsi:type="dcterms:W3CDTF">2006-08-16T00:00:00Z</dcterms:created>
  <dcterms:modified xsi:type="dcterms:W3CDTF">2020-12-04T20:39:46Z</dcterms:modified>
  <dc:identifier>DAEPQ4roRJo</dc:identifier>
</cp:coreProperties>
</file>