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7" r:id="rId2"/>
    <p:sldId id="268" r:id="rId3"/>
    <p:sldId id="319" r:id="rId4"/>
    <p:sldId id="299" r:id="rId5"/>
    <p:sldId id="286" r:id="rId6"/>
    <p:sldId id="289" r:id="rId7"/>
    <p:sldId id="282" r:id="rId8"/>
    <p:sldId id="318" r:id="rId9"/>
    <p:sldId id="312" r:id="rId10"/>
    <p:sldId id="280" r:id="rId11"/>
    <p:sldId id="317" r:id="rId12"/>
    <p:sldId id="283" r:id="rId13"/>
    <p:sldId id="304" r:id="rId14"/>
    <p:sldId id="305" r:id="rId15"/>
    <p:sldId id="321" r:id="rId16"/>
    <p:sldId id="320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1F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5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75A4C2-82E5-41CD-ADA7-DC988A2478C9}" type="doc">
      <dgm:prSet loTypeId="urn:microsoft.com/office/officeart/2005/8/layout/gear1" loCatId="cycle" qsTypeId="urn:microsoft.com/office/officeart/2005/8/quickstyle/simple5" qsCatId="simple" csTypeId="urn:microsoft.com/office/officeart/2005/8/colors/colorful5" csCatId="colorful" phldr="1"/>
      <dgm:spPr/>
    </dgm:pt>
    <dgm:pt modelId="{A35AB992-E46E-4B81-A971-2CAACE8D7C7C}">
      <dgm:prSet phldrT="[Текст]" custT="1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3200" b="1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ОМС – 80,5%</a:t>
          </a:r>
          <a:endParaRPr lang="ru-RU" sz="3200" b="1" dirty="0">
            <a:solidFill>
              <a:schemeClr val="bg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6F23B9C-C1F4-44F4-9A9F-89598B0F43F2}" type="parTrans" cxnId="{6F44E79C-1D2F-405D-908E-DE303AD09C2C}">
      <dgm:prSet/>
      <dgm:spPr/>
      <dgm:t>
        <a:bodyPr/>
        <a:lstStyle/>
        <a:p>
          <a:endParaRPr lang="ru-RU"/>
        </a:p>
      </dgm:t>
    </dgm:pt>
    <dgm:pt modelId="{043916DA-BE99-4C2A-802B-81FE573C0629}" type="sibTrans" cxnId="{6F44E79C-1D2F-405D-908E-DE303AD09C2C}">
      <dgm:prSet/>
      <dgm:spPr>
        <a:xfrm rot="18929078">
          <a:off x="2366831" y="1449632"/>
          <a:ext cx="2740669" cy="2740669"/>
        </a:xfrm>
        <a:prstGeom prst="circularArrow">
          <a:avLst>
            <a:gd name="adj1" fmla="val 4687"/>
            <a:gd name="adj2" fmla="val 299029"/>
            <a:gd name="adj3" fmla="val 2508656"/>
            <a:gd name="adj4" fmla="val 15877551"/>
            <a:gd name="adj5" fmla="val 5469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ru-RU"/>
        </a:p>
      </dgm:t>
    </dgm:pt>
    <dgm:pt modelId="{D8035EF3-E6EF-4446-ACEB-B3F411F064F2}">
      <dgm:prSet phldrT="[Текст]" custT="1"/>
      <dgm:spPr>
        <a:solidFill>
          <a:srgbClr val="CDE1F3"/>
        </a:solidFill>
        <a:ln>
          <a:solidFill>
            <a:srgbClr val="00206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Платные, в т.ч. прочие источники – 10,5%</a:t>
          </a:r>
          <a:endParaRPr lang="ru-RU" sz="1600" b="1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B439C96-4E62-4A77-BF59-126EF55E72AE}" type="parTrans" cxnId="{D155A446-A7B7-4C91-82A8-41081CBBB007}">
      <dgm:prSet/>
      <dgm:spPr/>
      <dgm:t>
        <a:bodyPr/>
        <a:lstStyle/>
        <a:p>
          <a:endParaRPr lang="ru-RU"/>
        </a:p>
      </dgm:t>
    </dgm:pt>
    <dgm:pt modelId="{C4ABCB0A-4B28-4891-9B7A-04DA8BB75A79}" type="sibTrans" cxnId="{D155A446-A7B7-4C91-82A8-41081CBBB007}">
      <dgm:prSet/>
      <dgm:spPr>
        <a:xfrm rot="1561607">
          <a:off x="898631" y="856763"/>
          <a:ext cx="1991267" cy="19912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CDE1F3"/>
        </a:solidFill>
        <a:ln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ru-RU"/>
        </a:p>
      </dgm:t>
    </dgm:pt>
    <dgm:pt modelId="{F3D1BA9F-6460-40C5-A11B-5B3F9F3F2CA9}">
      <dgm:prSet phldrT="[Текст]" custT="1"/>
      <dgm:spPr>
        <a:solidFill>
          <a:srgbClr val="FF006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Бюджет, </a:t>
          </a:r>
          <a:r>
            <a:rPr lang="en-US" sz="1600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в т.ч. целевые – 0,8%</a:t>
          </a:r>
          <a:endParaRPr lang="ru-RU" sz="1600" b="1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D6C4FAE-3DAE-46A7-AD38-5287381A4ED7}" type="parTrans" cxnId="{1BF6CABE-0512-4878-810A-7F12CCD94188}">
      <dgm:prSet/>
      <dgm:spPr/>
      <dgm:t>
        <a:bodyPr/>
        <a:lstStyle/>
        <a:p>
          <a:endParaRPr lang="ru-RU"/>
        </a:p>
      </dgm:t>
    </dgm:pt>
    <dgm:pt modelId="{9C0C7250-3FB0-46C3-8EA4-0E56EEE02FCE}" type="sibTrans" cxnId="{1BF6CABE-0512-4878-810A-7F12CCD94188}">
      <dgm:prSet/>
      <dgm:spPr>
        <a:xfrm rot="4471071">
          <a:off x="1815166" y="-161449"/>
          <a:ext cx="2146987" cy="21469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FF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ru-RU"/>
        </a:p>
      </dgm:t>
    </dgm:pt>
    <dgm:pt modelId="{EDB63E8D-F1EE-4E08-9FAB-1BFFFA9813FF}" type="pres">
      <dgm:prSet presAssocID="{FC75A4C2-82E5-41CD-ADA7-DC988A2478C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FC5FE0E-AAB5-4478-B619-ED19F5E0CE67}" type="pres">
      <dgm:prSet presAssocID="{A35AB992-E46E-4B81-A971-2CAACE8D7C7C}" presName="gear1" presStyleLbl="node1" presStyleIdx="0" presStyleCnt="3" custLinFactNeighborX="-6184" custLinFactNeighborY="-7232">
        <dgm:presLayoutVars>
          <dgm:chMax val="1"/>
          <dgm:bulletEnabled val="1"/>
        </dgm:presLayoutVars>
      </dgm:prSet>
      <dgm:spPr>
        <a:xfrm>
          <a:off x="2667318" y="1751848"/>
          <a:ext cx="2141147" cy="2141147"/>
        </a:xfrm>
        <a:prstGeom prst="gear9">
          <a:avLst/>
        </a:prstGeom>
      </dgm:spPr>
      <dgm:t>
        <a:bodyPr/>
        <a:lstStyle/>
        <a:p>
          <a:endParaRPr lang="ru-RU"/>
        </a:p>
      </dgm:t>
    </dgm:pt>
    <dgm:pt modelId="{F49B3D2B-49BE-4D3D-A215-FC6FB17E2DFF}" type="pres">
      <dgm:prSet presAssocID="{A35AB992-E46E-4B81-A971-2CAACE8D7C7C}" presName="gear1srcNode" presStyleLbl="node1" presStyleIdx="0" presStyleCnt="3"/>
      <dgm:spPr/>
      <dgm:t>
        <a:bodyPr/>
        <a:lstStyle/>
        <a:p>
          <a:endParaRPr lang="ru-RU"/>
        </a:p>
      </dgm:t>
    </dgm:pt>
    <dgm:pt modelId="{85043993-B1C6-40A1-8577-397EE63ABD2A}" type="pres">
      <dgm:prSet presAssocID="{A35AB992-E46E-4B81-A971-2CAACE8D7C7C}" presName="gear1dstNode" presStyleLbl="node1" presStyleIdx="0" presStyleCnt="3"/>
      <dgm:spPr/>
      <dgm:t>
        <a:bodyPr/>
        <a:lstStyle/>
        <a:p>
          <a:endParaRPr lang="ru-RU"/>
        </a:p>
      </dgm:t>
    </dgm:pt>
    <dgm:pt modelId="{D59949EE-3834-4903-89F5-0BFB7788D373}" type="pres">
      <dgm:prSet presAssocID="{D8035EF3-E6EF-4446-ACEB-B3F411F064F2}" presName="gear2" presStyleLbl="node1" presStyleIdx="1" presStyleCnt="3" custScaleX="119167" custScaleY="118333" custLinFactNeighborX="-22375" custLinFactNeighborY="35633">
        <dgm:presLayoutVars>
          <dgm:chMax val="1"/>
          <dgm:bulletEnabled val="1"/>
        </dgm:presLayoutVars>
      </dgm:prSet>
      <dgm:spPr>
        <a:xfrm>
          <a:off x="1146661" y="1103018"/>
          <a:ext cx="1855666" cy="1842679"/>
        </a:xfrm>
        <a:prstGeom prst="gear6">
          <a:avLst/>
        </a:prstGeom>
      </dgm:spPr>
      <dgm:t>
        <a:bodyPr/>
        <a:lstStyle/>
        <a:p>
          <a:endParaRPr lang="ru-RU"/>
        </a:p>
      </dgm:t>
    </dgm:pt>
    <dgm:pt modelId="{0E613B70-C1D5-4816-BE99-7D3F5D3A7D52}" type="pres">
      <dgm:prSet presAssocID="{D8035EF3-E6EF-4446-ACEB-B3F411F064F2}" presName="gear2srcNode" presStyleLbl="node1" presStyleIdx="1" presStyleCnt="3"/>
      <dgm:spPr/>
      <dgm:t>
        <a:bodyPr/>
        <a:lstStyle/>
        <a:p>
          <a:endParaRPr lang="ru-RU"/>
        </a:p>
      </dgm:t>
    </dgm:pt>
    <dgm:pt modelId="{B236C66A-25AA-4A8E-9641-6A2D139C4A4C}" type="pres">
      <dgm:prSet presAssocID="{D8035EF3-E6EF-4446-ACEB-B3F411F064F2}" presName="gear2dstNode" presStyleLbl="node1" presStyleIdx="1" presStyleCnt="3"/>
      <dgm:spPr/>
      <dgm:t>
        <a:bodyPr/>
        <a:lstStyle/>
        <a:p>
          <a:endParaRPr lang="ru-RU"/>
        </a:p>
      </dgm:t>
    </dgm:pt>
    <dgm:pt modelId="{E9B3340C-E03B-4D1D-A128-C3CE7D3BFAB7}" type="pres">
      <dgm:prSet presAssocID="{F3D1BA9F-6460-40C5-A11B-5B3F9F3F2CA9}" presName="gear3" presStyleLbl="node1" presStyleIdx="2" presStyleCnt="3" custLinFactNeighborX="-27622" custLinFactNeighborY="23113"/>
      <dgm:spPr>
        <a:xfrm rot="20700000">
          <a:off x="2168085" y="171450"/>
          <a:ext cx="1525736" cy="1525736"/>
        </a:xfrm>
        <a:prstGeom prst="gear6">
          <a:avLst/>
        </a:prstGeom>
      </dgm:spPr>
      <dgm:t>
        <a:bodyPr/>
        <a:lstStyle/>
        <a:p>
          <a:endParaRPr lang="ru-RU"/>
        </a:p>
      </dgm:t>
    </dgm:pt>
    <dgm:pt modelId="{334AA49C-EBF9-4473-A249-3B131B79CF00}" type="pres">
      <dgm:prSet presAssocID="{F3D1BA9F-6460-40C5-A11B-5B3F9F3F2CA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86E90-10F9-4130-AA42-6D8F210BD5FD}" type="pres">
      <dgm:prSet presAssocID="{F3D1BA9F-6460-40C5-A11B-5B3F9F3F2CA9}" presName="gear3srcNode" presStyleLbl="node1" presStyleIdx="2" presStyleCnt="3"/>
      <dgm:spPr/>
      <dgm:t>
        <a:bodyPr/>
        <a:lstStyle/>
        <a:p>
          <a:endParaRPr lang="ru-RU"/>
        </a:p>
      </dgm:t>
    </dgm:pt>
    <dgm:pt modelId="{C085215C-EC87-4D5A-8D39-52AB7F4549A7}" type="pres">
      <dgm:prSet presAssocID="{F3D1BA9F-6460-40C5-A11B-5B3F9F3F2CA9}" presName="gear3dstNode" presStyleLbl="node1" presStyleIdx="2" presStyleCnt="3"/>
      <dgm:spPr/>
      <dgm:t>
        <a:bodyPr/>
        <a:lstStyle/>
        <a:p>
          <a:endParaRPr lang="ru-RU"/>
        </a:p>
      </dgm:t>
    </dgm:pt>
    <dgm:pt modelId="{361D5A20-5B77-46DC-A39C-FE0360016EA7}" type="pres">
      <dgm:prSet presAssocID="{043916DA-BE99-4C2A-802B-81FE573C0629}" presName="connector1" presStyleLbl="sibTrans2D1" presStyleIdx="0" presStyleCnt="3" custAng="18929078" custLinFactNeighborX="5699" custLinFactNeighborY="-11548"/>
      <dgm:spPr/>
      <dgm:t>
        <a:bodyPr/>
        <a:lstStyle/>
        <a:p>
          <a:endParaRPr lang="ru-RU"/>
        </a:p>
      </dgm:t>
    </dgm:pt>
    <dgm:pt modelId="{5D5B7835-0394-406F-84ED-27E2BED4A134}" type="pres">
      <dgm:prSet presAssocID="{C4ABCB0A-4B28-4891-9B7A-04DA8BB75A79}" presName="connector2" presStyleLbl="sibTrans2D1" presStyleIdx="1" presStyleCnt="3" custAng="1561607" custLinFactNeighborX="-35079" custLinFactNeighborY="30274"/>
      <dgm:spPr/>
      <dgm:t>
        <a:bodyPr/>
        <a:lstStyle/>
        <a:p>
          <a:endParaRPr lang="ru-RU"/>
        </a:p>
      </dgm:t>
    </dgm:pt>
    <dgm:pt modelId="{9CB0007E-5EC1-467B-A5D6-45A19CD0A945}" type="pres">
      <dgm:prSet presAssocID="{9C0C7250-3FB0-46C3-8EA4-0E56EEE02FCE}" presName="connector3" presStyleLbl="sibTrans2D1" presStyleIdx="2" presStyleCnt="3" custAng="4471071" custLinFactNeighborX="-15877" custLinFactNeighborY="19145"/>
      <dgm:spPr/>
      <dgm:t>
        <a:bodyPr/>
        <a:lstStyle/>
        <a:p>
          <a:endParaRPr lang="ru-RU"/>
        </a:p>
      </dgm:t>
    </dgm:pt>
  </dgm:ptLst>
  <dgm:cxnLst>
    <dgm:cxn modelId="{06007200-62A2-432D-85DD-DF907179E43C}" type="presOf" srcId="{F3D1BA9F-6460-40C5-A11B-5B3F9F3F2CA9}" destId="{334AA49C-EBF9-4473-A249-3B131B79CF00}" srcOrd="1" destOrd="0" presId="urn:microsoft.com/office/officeart/2005/8/layout/gear1"/>
    <dgm:cxn modelId="{7144F5D8-D099-4FEE-8F70-1F2D7E6DCD01}" type="presOf" srcId="{D8035EF3-E6EF-4446-ACEB-B3F411F064F2}" destId="{D59949EE-3834-4903-89F5-0BFB7788D373}" srcOrd="0" destOrd="0" presId="urn:microsoft.com/office/officeart/2005/8/layout/gear1"/>
    <dgm:cxn modelId="{2254CB2F-AFA9-4790-B47C-275C2CD7080A}" type="presOf" srcId="{F3D1BA9F-6460-40C5-A11B-5B3F9F3F2CA9}" destId="{E9B3340C-E03B-4D1D-A128-C3CE7D3BFAB7}" srcOrd="0" destOrd="0" presId="urn:microsoft.com/office/officeart/2005/8/layout/gear1"/>
    <dgm:cxn modelId="{53FC652B-6549-4534-910D-9F861FCFF424}" type="presOf" srcId="{043916DA-BE99-4C2A-802B-81FE573C0629}" destId="{361D5A20-5B77-46DC-A39C-FE0360016EA7}" srcOrd="0" destOrd="0" presId="urn:microsoft.com/office/officeart/2005/8/layout/gear1"/>
    <dgm:cxn modelId="{16A7B9D2-93B0-41A8-BCA8-FD259EDDADA1}" type="presOf" srcId="{D8035EF3-E6EF-4446-ACEB-B3F411F064F2}" destId="{0E613B70-C1D5-4816-BE99-7D3F5D3A7D52}" srcOrd="1" destOrd="0" presId="urn:microsoft.com/office/officeart/2005/8/layout/gear1"/>
    <dgm:cxn modelId="{F46DBD66-AC23-47DC-B8EF-0BDE64B02525}" type="presOf" srcId="{A35AB992-E46E-4B81-A971-2CAACE8D7C7C}" destId="{F49B3D2B-49BE-4D3D-A215-FC6FB17E2DFF}" srcOrd="1" destOrd="0" presId="urn:microsoft.com/office/officeart/2005/8/layout/gear1"/>
    <dgm:cxn modelId="{F956B974-37B1-4A77-8310-EE3BF30B90F4}" type="presOf" srcId="{C4ABCB0A-4B28-4891-9B7A-04DA8BB75A79}" destId="{5D5B7835-0394-406F-84ED-27E2BED4A134}" srcOrd="0" destOrd="0" presId="urn:microsoft.com/office/officeart/2005/8/layout/gear1"/>
    <dgm:cxn modelId="{D43CF576-B8E4-4FAC-AE00-51EFA26CD2F0}" type="presOf" srcId="{F3D1BA9F-6460-40C5-A11B-5B3F9F3F2CA9}" destId="{C085215C-EC87-4D5A-8D39-52AB7F4549A7}" srcOrd="3" destOrd="0" presId="urn:microsoft.com/office/officeart/2005/8/layout/gear1"/>
    <dgm:cxn modelId="{7A182181-0311-45BA-9E5A-252B4EC97F99}" type="presOf" srcId="{FC75A4C2-82E5-41CD-ADA7-DC988A2478C9}" destId="{EDB63E8D-F1EE-4E08-9FAB-1BFFFA9813FF}" srcOrd="0" destOrd="0" presId="urn:microsoft.com/office/officeart/2005/8/layout/gear1"/>
    <dgm:cxn modelId="{D155A446-A7B7-4C91-82A8-41081CBBB007}" srcId="{FC75A4C2-82E5-41CD-ADA7-DC988A2478C9}" destId="{D8035EF3-E6EF-4446-ACEB-B3F411F064F2}" srcOrd="1" destOrd="0" parTransId="{AB439C96-4E62-4A77-BF59-126EF55E72AE}" sibTransId="{C4ABCB0A-4B28-4891-9B7A-04DA8BB75A79}"/>
    <dgm:cxn modelId="{0CC43C4E-020C-4FC3-BF3A-FAF0E5DF5763}" type="presOf" srcId="{9C0C7250-3FB0-46C3-8EA4-0E56EEE02FCE}" destId="{9CB0007E-5EC1-467B-A5D6-45A19CD0A945}" srcOrd="0" destOrd="0" presId="urn:microsoft.com/office/officeart/2005/8/layout/gear1"/>
    <dgm:cxn modelId="{8BF86035-2523-48A6-AA95-29B936503CDC}" type="presOf" srcId="{A35AB992-E46E-4B81-A971-2CAACE8D7C7C}" destId="{BFC5FE0E-AAB5-4478-B619-ED19F5E0CE67}" srcOrd="0" destOrd="0" presId="urn:microsoft.com/office/officeart/2005/8/layout/gear1"/>
    <dgm:cxn modelId="{1BF6CABE-0512-4878-810A-7F12CCD94188}" srcId="{FC75A4C2-82E5-41CD-ADA7-DC988A2478C9}" destId="{F3D1BA9F-6460-40C5-A11B-5B3F9F3F2CA9}" srcOrd="2" destOrd="0" parTransId="{DD6C4FAE-3DAE-46A7-AD38-5287381A4ED7}" sibTransId="{9C0C7250-3FB0-46C3-8EA4-0E56EEE02FCE}"/>
    <dgm:cxn modelId="{6F44E79C-1D2F-405D-908E-DE303AD09C2C}" srcId="{FC75A4C2-82E5-41CD-ADA7-DC988A2478C9}" destId="{A35AB992-E46E-4B81-A971-2CAACE8D7C7C}" srcOrd="0" destOrd="0" parTransId="{26F23B9C-C1F4-44F4-9A9F-89598B0F43F2}" sibTransId="{043916DA-BE99-4C2A-802B-81FE573C0629}"/>
    <dgm:cxn modelId="{C7EA7A3F-1EC9-42BA-8C8B-86BE70B2AD52}" type="presOf" srcId="{A35AB992-E46E-4B81-A971-2CAACE8D7C7C}" destId="{85043993-B1C6-40A1-8577-397EE63ABD2A}" srcOrd="2" destOrd="0" presId="urn:microsoft.com/office/officeart/2005/8/layout/gear1"/>
    <dgm:cxn modelId="{6215F3D9-12FA-4976-B9A4-65CFD67561E9}" type="presOf" srcId="{D8035EF3-E6EF-4446-ACEB-B3F411F064F2}" destId="{B236C66A-25AA-4A8E-9641-6A2D139C4A4C}" srcOrd="2" destOrd="0" presId="urn:microsoft.com/office/officeart/2005/8/layout/gear1"/>
    <dgm:cxn modelId="{B72173DD-6AF5-4647-ADA9-CC1F87394EDB}" type="presOf" srcId="{F3D1BA9F-6460-40C5-A11B-5B3F9F3F2CA9}" destId="{BBA86E90-10F9-4130-AA42-6D8F210BD5FD}" srcOrd="2" destOrd="0" presId="urn:microsoft.com/office/officeart/2005/8/layout/gear1"/>
    <dgm:cxn modelId="{87DDF3C1-F81C-4C08-A3E9-0DEC849DE390}" type="presParOf" srcId="{EDB63E8D-F1EE-4E08-9FAB-1BFFFA9813FF}" destId="{BFC5FE0E-AAB5-4478-B619-ED19F5E0CE67}" srcOrd="0" destOrd="0" presId="urn:microsoft.com/office/officeart/2005/8/layout/gear1"/>
    <dgm:cxn modelId="{67ADDCA6-E982-4B81-AC86-2ED9B9234297}" type="presParOf" srcId="{EDB63E8D-F1EE-4E08-9FAB-1BFFFA9813FF}" destId="{F49B3D2B-49BE-4D3D-A215-FC6FB17E2DFF}" srcOrd="1" destOrd="0" presId="urn:microsoft.com/office/officeart/2005/8/layout/gear1"/>
    <dgm:cxn modelId="{BE18D3A0-EDCA-4D21-BBE4-5EC222EAB1BE}" type="presParOf" srcId="{EDB63E8D-F1EE-4E08-9FAB-1BFFFA9813FF}" destId="{85043993-B1C6-40A1-8577-397EE63ABD2A}" srcOrd="2" destOrd="0" presId="urn:microsoft.com/office/officeart/2005/8/layout/gear1"/>
    <dgm:cxn modelId="{B658D2F7-B6F4-4E7A-925A-1C20E1A2F48D}" type="presParOf" srcId="{EDB63E8D-F1EE-4E08-9FAB-1BFFFA9813FF}" destId="{D59949EE-3834-4903-89F5-0BFB7788D373}" srcOrd="3" destOrd="0" presId="urn:microsoft.com/office/officeart/2005/8/layout/gear1"/>
    <dgm:cxn modelId="{4441029F-6B26-4A31-B0B0-D6EF644FE6C0}" type="presParOf" srcId="{EDB63E8D-F1EE-4E08-9FAB-1BFFFA9813FF}" destId="{0E613B70-C1D5-4816-BE99-7D3F5D3A7D52}" srcOrd="4" destOrd="0" presId="urn:microsoft.com/office/officeart/2005/8/layout/gear1"/>
    <dgm:cxn modelId="{CAF8C405-D744-42A6-9977-116BACBB8824}" type="presParOf" srcId="{EDB63E8D-F1EE-4E08-9FAB-1BFFFA9813FF}" destId="{B236C66A-25AA-4A8E-9641-6A2D139C4A4C}" srcOrd="5" destOrd="0" presId="urn:microsoft.com/office/officeart/2005/8/layout/gear1"/>
    <dgm:cxn modelId="{5983BD5D-B611-426C-836C-66A6AAF749D3}" type="presParOf" srcId="{EDB63E8D-F1EE-4E08-9FAB-1BFFFA9813FF}" destId="{E9B3340C-E03B-4D1D-A128-C3CE7D3BFAB7}" srcOrd="6" destOrd="0" presId="urn:microsoft.com/office/officeart/2005/8/layout/gear1"/>
    <dgm:cxn modelId="{3163A150-0C0A-4A05-9793-9E8D41A33C69}" type="presParOf" srcId="{EDB63E8D-F1EE-4E08-9FAB-1BFFFA9813FF}" destId="{334AA49C-EBF9-4473-A249-3B131B79CF00}" srcOrd="7" destOrd="0" presId="urn:microsoft.com/office/officeart/2005/8/layout/gear1"/>
    <dgm:cxn modelId="{ADC571BF-8FC5-4EA6-AB8B-D9C21D57CC28}" type="presParOf" srcId="{EDB63E8D-F1EE-4E08-9FAB-1BFFFA9813FF}" destId="{BBA86E90-10F9-4130-AA42-6D8F210BD5FD}" srcOrd="8" destOrd="0" presId="urn:microsoft.com/office/officeart/2005/8/layout/gear1"/>
    <dgm:cxn modelId="{E4F99D8B-A956-4A37-B45A-99EA95EE2744}" type="presParOf" srcId="{EDB63E8D-F1EE-4E08-9FAB-1BFFFA9813FF}" destId="{C085215C-EC87-4D5A-8D39-52AB7F4549A7}" srcOrd="9" destOrd="0" presId="urn:microsoft.com/office/officeart/2005/8/layout/gear1"/>
    <dgm:cxn modelId="{4E517B15-12A7-474B-803F-215313FF290F}" type="presParOf" srcId="{EDB63E8D-F1EE-4E08-9FAB-1BFFFA9813FF}" destId="{361D5A20-5B77-46DC-A39C-FE0360016EA7}" srcOrd="10" destOrd="0" presId="urn:microsoft.com/office/officeart/2005/8/layout/gear1"/>
    <dgm:cxn modelId="{03386BD9-B527-4CC6-9EFE-44D421A06D85}" type="presParOf" srcId="{EDB63E8D-F1EE-4E08-9FAB-1BFFFA9813FF}" destId="{5D5B7835-0394-406F-84ED-27E2BED4A134}" srcOrd="11" destOrd="0" presId="urn:microsoft.com/office/officeart/2005/8/layout/gear1"/>
    <dgm:cxn modelId="{897C18FF-5E77-4DCE-B494-BC6C481FE4CB}" type="presParOf" srcId="{EDB63E8D-F1EE-4E08-9FAB-1BFFFA9813FF}" destId="{9CB0007E-5EC1-467B-A5D6-45A19CD0A94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698C48-1312-4329-858A-011BDB90E53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C72547-D0DE-4B6B-9D3A-EE548933651A}">
      <dgm:prSet phldrT="[Текст]" custT="1"/>
      <dgm:spPr>
        <a:solidFill>
          <a:srgbClr val="002060"/>
        </a:solidFill>
        <a:ln>
          <a:solidFill>
            <a:schemeClr val="accent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 района </a:t>
          </a:r>
        </a:p>
        <a:p>
          <a:r>
            <a: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Екатеринбурга</a:t>
          </a:r>
          <a:endParaRPr lang="ru-RU" sz="12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4DFA26-45E2-444B-BE44-11191B9E2543}" type="parTrans" cxnId="{DA6EB60C-A796-4D8A-B723-89D49D65611F}">
      <dgm:prSet/>
      <dgm:spPr/>
      <dgm:t>
        <a:bodyPr/>
        <a:lstStyle/>
        <a:p>
          <a:endParaRPr lang="ru-RU"/>
        </a:p>
      </dgm:t>
    </dgm:pt>
    <dgm:pt modelId="{E003B586-97E5-4E29-A39E-E97E443E52E9}" type="sibTrans" cxnId="{DA6EB60C-A796-4D8A-B723-89D49D65611F}">
      <dgm:prSet/>
      <dgm:spPr>
        <a:solidFill>
          <a:srgbClr val="002060"/>
        </a:solidFill>
        <a:ln>
          <a:solidFill>
            <a:schemeClr val="accent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9129D47-23EE-4EBA-A58D-81FE752F9351}">
      <dgm:prSet phldrT="[Текст]" custT="1"/>
      <dgm:spPr>
        <a:solidFill>
          <a:srgbClr val="002060"/>
        </a:solidFill>
        <a:ln>
          <a:solidFill>
            <a:schemeClr val="accent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Опыт более </a:t>
          </a:r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70 лет</a:t>
          </a:r>
          <a:endParaRPr lang="ru-RU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E80177-C78A-48F1-B4C2-0886FDC04AA8}" type="parTrans" cxnId="{CC106BBE-4CEA-4053-8CF5-299721D27CBF}">
      <dgm:prSet/>
      <dgm:spPr/>
      <dgm:t>
        <a:bodyPr/>
        <a:lstStyle/>
        <a:p>
          <a:endParaRPr lang="ru-RU"/>
        </a:p>
      </dgm:t>
    </dgm:pt>
    <dgm:pt modelId="{142DFA13-AFE9-406E-83BF-202BF5B8A0A1}" type="sibTrans" cxnId="{CC106BBE-4CEA-4053-8CF5-299721D27CBF}">
      <dgm:prSet/>
      <dgm:spPr>
        <a:solidFill>
          <a:srgbClr val="002060"/>
        </a:solidFill>
        <a:ln>
          <a:solidFill>
            <a:schemeClr val="accent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0277A87E-B720-444A-8549-DB4F65AA8AD4}">
      <dgm:prSet phldrT="[Текст]" custT="1"/>
      <dgm:spPr>
        <a:solidFill>
          <a:srgbClr val="002060"/>
        </a:solidFill>
        <a:ln>
          <a:solidFill>
            <a:schemeClr val="accent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87366</a:t>
          </a:r>
        </a:p>
        <a:p>
          <a:r>
            <a:rPr lang="ru-RU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прикрепленное население </a:t>
          </a:r>
        </a:p>
      </dgm:t>
    </dgm:pt>
    <dgm:pt modelId="{B79CE762-8C17-45AA-951D-D6392266DE4F}" type="parTrans" cxnId="{C944C4BA-372B-4DBA-B152-961443C6A2EF}">
      <dgm:prSet/>
      <dgm:spPr/>
      <dgm:t>
        <a:bodyPr/>
        <a:lstStyle/>
        <a:p>
          <a:endParaRPr lang="ru-RU"/>
        </a:p>
      </dgm:t>
    </dgm:pt>
    <dgm:pt modelId="{F676D160-49A6-48BD-96AD-7DF44E15854C}" type="sibTrans" cxnId="{C944C4BA-372B-4DBA-B152-961443C6A2EF}">
      <dgm:prSet/>
      <dgm:spPr>
        <a:solidFill>
          <a:srgbClr val="002060"/>
        </a:solidFill>
        <a:ln>
          <a:solidFill>
            <a:schemeClr val="accent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CF4A05D1-1169-4B20-9DF1-D160E1F29122}" type="pres">
      <dgm:prSet presAssocID="{6A698C48-1312-4329-858A-011BDB90E53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B5866C9-D29B-4F1C-B8D0-8DBF17A31426}" type="pres">
      <dgm:prSet presAssocID="{36C72547-D0DE-4B6B-9D3A-EE548933651A}" presName="composite" presStyleCnt="0"/>
      <dgm:spPr/>
    </dgm:pt>
    <dgm:pt modelId="{3E1E6CC7-5D0D-4A45-AE84-48F984A0FB5D}" type="pres">
      <dgm:prSet presAssocID="{36C72547-D0DE-4B6B-9D3A-EE548933651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56005-40BA-4904-8A46-A90E28E0D608}" type="pres">
      <dgm:prSet presAssocID="{36C72547-D0DE-4B6B-9D3A-EE548933651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52E59-5580-45C7-9BA0-9353BAABD3B5}" type="pres">
      <dgm:prSet presAssocID="{36C72547-D0DE-4B6B-9D3A-EE548933651A}" presName="BalanceSpacing" presStyleCnt="0"/>
      <dgm:spPr/>
    </dgm:pt>
    <dgm:pt modelId="{E003B8CD-CB57-4A11-8D82-49FD36B3CB0B}" type="pres">
      <dgm:prSet presAssocID="{36C72547-D0DE-4B6B-9D3A-EE548933651A}" presName="BalanceSpacing1" presStyleCnt="0"/>
      <dgm:spPr/>
    </dgm:pt>
    <dgm:pt modelId="{85C287FD-9555-4E30-8714-A9BC8C13D87C}" type="pres">
      <dgm:prSet presAssocID="{E003B586-97E5-4E29-A39E-E97E443E52E9}" presName="Accent1Text" presStyleLbl="node1" presStyleIdx="1" presStyleCnt="6"/>
      <dgm:spPr/>
      <dgm:t>
        <a:bodyPr/>
        <a:lstStyle/>
        <a:p>
          <a:endParaRPr lang="ru-RU"/>
        </a:p>
      </dgm:t>
    </dgm:pt>
    <dgm:pt modelId="{15FAB5C1-0BF0-494D-997D-D7247EEC8FC1}" type="pres">
      <dgm:prSet presAssocID="{E003B586-97E5-4E29-A39E-E97E443E52E9}" presName="spaceBetweenRectangles" presStyleCnt="0"/>
      <dgm:spPr/>
    </dgm:pt>
    <dgm:pt modelId="{69D89FF2-7CAE-4624-92A5-D4CBFF6DAB9B}" type="pres">
      <dgm:prSet presAssocID="{59129D47-23EE-4EBA-A58D-81FE752F9351}" presName="composite" presStyleCnt="0"/>
      <dgm:spPr/>
    </dgm:pt>
    <dgm:pt modelId="{4F1604A9-4C21-49EF-A43A-07E425B13528}" type="pres">
      <dgm:prSet presAssocID="{59129D47-23EE-4EBA-A58D-81FE752F9351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1E810-BCE0-4214-96A6-C0E71A2B9C89}" type="pres">
      <dgm:prSet presAssocID="{59129D47-23EE-4EBA-A58D-81FE752F935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9AEE3-913D-410D-8AB1-BA31C120E006}" type="pres">
      <dgm:prSet presAssocID="{59129D47-23EE-4EBA-A58D-81FE752F9351}" presName="BalanceSpacing" presStyleCnt="0"/>
      <dgm:spPr/>
    </dgm:pt>
    <dgm:pt modelId="{8EF526ED-9646-4FB2-B6E2-8DCB504B2F0F}" type="pres">
      <dgm:prSet presAssocID="{59129D47-23EE-4EBA-A58D-81FE752F9351}" presName="BalanceSpacing1" presStyleCnt="0"/>
      <dgm:spPr/>
    </dgm:pt>
    <dgm:pt modelId="{369FB6DC-2056-4512-A960-5A547EC22C5C}" type="pres">
      <dgm:prSet presAssocID="{142DFA13-AFE9-406E-83BF-202BF5B8A0A1}" presName="Accent1Text" presStyleLbl="node1" presStyleIdx="3" presStyleCnt="6"/>
      <dgm:spPr/>
      <dgm:t>
        <a:bodyPr/>
        <a:lstStyle/>
        <a:p>
          <a:endParaRPr lang="ru-RU"/>
        </a:p>
      </dgm:t>
    </dgm:pt>
    <dgm:pt modelId="{1B233F3E-8F31-4B44-AB72-E78DDF075BA8}" type="pres">
      <dgm:prSet presAssocID="{142DFA13-AFE9-406E-83BF-202BF5B8A0A1}" presName="spaceBetweenRectangles" presStyleCnt="0"/>
      <dgm:spPr/>
    </dgm:pt>
    <dgm:pt modelId="{F109BCAD-440E-4F32-A528-EDB31C0F2F33}" type="pres">
      <dgm:prSet presAssocID="{0277A87E-B720-444A-8549-DB4F65AA8AD4}" presName="composite" presStyleCnt="0"/>
      <dgm:spPr/>
    </dgm:pt>
    <dgm:pt modelId="{1C40C59A-7F7D-44EF-A7B5-42E4F594F3D0}" type="pres">
      <dgm:prSet presAssocID="{0277A87E-B720-444A-8549-DB4F65AA8AD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442B6-318C-4051-976D-47D173A7005D}" type="pres">
      <dgm:prSet presAssocID="{0277A87E-B720-444A-8549-DB4F65AA8AD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BFA28-B3AD-4A8C-8B9C-13687CB6C025}" type="pres">
      <dgm:prSet presAssocID="{0277A87E-B720-444A-8549-DB4F65AA8AD4}" presName="BalanceSpacing" presStyleCnt="0"/>
      <dgm:spPr/>
    </dgm:pt>
    <dgm:pt modelId="{D087C73B-5600-453A-9C61-BB4617CAE29F}" type="pres">
      <dgm:prSet presAssocID="{0277A87E-B720-444A-8549-DB4F65AA8AD4}" presName="BalanceSpacing1" presStyleCnt="0"/>
      <dgm:spPr/>
    </dgm:pt>
    <dgm:pt modelId="{98DD2D5C-29A4-419B-9A93-CCB6C2BC95D8}" type="pres">
      <dgm:prSet presAssocID="{F676D160-49A6-48BD-96AD-7DF44E15854C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80D0A9E6-01C8-4D40-BFA6-C8665CFE5667}" type="presOf" srcId="{59129D47-23EE-4EBA-A58D-81FE752F9351}" destId="{4F1604A9-4C21-49EF-A43A-07E425B13528}" srcOrd="0" destOrd="0" presId="urn:microsoft.com/office/officeart/2008/layout/AlternatingHexagons"/>
    <dgm:cxn modelId="{2F19FE0E-10CB-4A78-ABF1-09784E62CC1F}" type="presOf" srcId="{F676D160-49A6-48BD-96AD-7DF44E15854C}" destId="{98DD2D5C-29A4-419B-9A93-CCB6C2BC95D8}" srcOrd="0" destOrd="0" presId="urn:microsoft.com/office/officeart/2008/layout/AlternatingHexagons"/>
    <dgm:cxn modelId="{C944C4BA-372B-4DBA-B152-961443C6A2EF}" srcId="{6A698C48-1312-4329-858A-011BDB90E536}" destId="{0277A87E-B720-444A-8549-DB4F65AA8AD4}" srcOrd="2" destOrd="0" parTransId="{B79CE762-8C17-45AA-951D-D6392266DE4F}" sibTransId="{F676D160-49A6-48BD-96AD-7DF44E15854C}"/>
    <dgm:cxn modelId="{36C2570C-2D79-4419-9121-CA4DC3412A8C}" type="presOf" srcId="{6A698C48-1312-4329-858A-011BDB90E536}" destId="{CF4A05D1-1169-4B20-9DF1-D160E1F29122}" srcOrd="0" destOrd="0" presId="urn:microsoft.com/office/officeart/2008/layout/AlternatingHexagons"/>
    <dgm:cxn modelId="{DA6EB60C-A796-4D8A-B723-89D49D65611F}" srcId="{6A698C48-1312-4329-858A-011BDB90E536}" destId="{36C72547-D0DE-4B6B-9D3A-EE548933651A}" srcOrd="0" destOrd="0" parTransId="{1E4DFA26-45E2-444B-BE44-11191B9E2543}" sibTransId="{E003B586-97E5-4E29-A39E-E97E443E52E9}"/>
    <dgm:cxn modelId="{38364081-6237-4865-814E-05876DAF53BA}" type="presOf" srcId="{0277A87E-B720-444A-8549-DB4F65AA8AD4}" destId="{1C40C59A-7F7D-44EF-A7B5-42E4F594F3D0}" srcOrd="0" destOrd="0" presId="urn:microsoft.com/office/officeart/2008/layout/AlternatingHexagons"/>
    <dgm:cxn modelId="{8D51B4F9-34CA-4F11-A8FA-579EFBEDBD7A}" type="presOf" srcId="{142DFA13-AFE9-406E-83BF-202BF5B8A0A1}" destId="{369FB6DC-2056-4512-A960-5A547EC22C5C}" srcOrd="0" destOrd="0" presId="urn:microsoft.com/office/officeart/2008/layout/AlternatingHexagons"/>
    <dgm:cxn modelId="{C0FE5FB7-6BFB-4E76-8B7F-DAB143D48B81}" type="presOf" srcId="{E003B586-97E5-4E29-A39E-E97E443E52E9}" destId="{85C287FD-9555-4E30-8714-A9BC8C13D87C}" srcOrd="0" destOrd="0" presId="urn:microsoft.com/office/officeart/2008/layout/AlternatingHexagons"/>
    <dgm:cxn modelId="{7A289CAB-A220-4FEE-9383-E39880D6ABAA}" type="presOf" srcId="{36C72547-D0DE-4B6B-9D3A-EE548933651A}" destId="{3E1E6CC7-5D0D-4A45-AE84-48F984A0FB5D}" srcOrd="0" destOrd="0" presId="urn:microsoft.com/office/officeart/2008/layout/AlternatingHexagons"/>
    <dgm:cxn modelId="{CC106BBE-4CEA-4053-8CF5-299721D27CBF}" srcId="{6A698C48-1312-4329-858A-011BDB90E536}" destId="{59129D47-23EE-4EBA-A58D-81FE752F9351}" srcOrd="1" destOrd="0" parTransId="{AFE80177-C78A-48F1-B4C2-0886FDC04AA8}" sibTransId="{142DFA13-AFE9-406E-83BF-202BF5B8A0A1}"/>
    <dgm:cxn modelId="{10AD329C-65B9-4C1F-8A11-94A4D9B1CB5D}" type="presParOf" srcId="{CF4A05D1-1169-4B20-9DF1-D160E1F29122}" destId="{2B5866C9-D29B-4F1C-B8D0-8DBF17A31426}" srcOrd="0" destOrd="0" presId="urn:microsoft.com/office/officeart/2008/layout/AlternatingHexagons"/>
    <dgm:cxn modelId="{60BFB8F8-DD27-4146-8263-0E71515485D3}" type="presParOf" srcId="{2B5866C9-D29B-4F1C-B8D0-8DBF17A31426}" destId="{3E1E6CC7-5D0D-4A45-AE84-48F984A0FB5D}" srcOrd="0" destOrd="0" presId="urn:microsoft.com/office/officeart/2008/layout/AlternatingHexagons"/>
    <dgm:cxn modelId="{9C25FD22-F581-4776-BC55-EF067AC28E21}" type="presParOf" srcId="{2B5866C9-D29B-4F1C-B8D0-8DBF17A31426}" destId="{28356005-40BA-4904-8A46-A90E28E0D608}" srcOrd="1" destOrd="0" presId="urn:microsoft.com/office/officeart/2008/layout/AlternatingHexagons"/>
    <dgm:cxn modelId="{3D32FEFA-9409-446B-B417-A45281ECD7E2}" type="presParOf" srcId="{2B5866C9-D29B-4F1C-B8D0-8DBF17A31426}" destId="{D7652E59-5580-45C7-9BA0-9353BAABD3B5}" srcOrd="2" destOrd="0" presId="urn:microsoft.com/office/officeart/2008/layout/AlternatingHexagons"/>
    <dgm:cxn modelId="{348F34AD-B8AA-46FC-B941-60AE758C1AD8}" type="presParOf" srcId="{2B5866C9-D29B-4F1C-B8D0-8DBF17A31426}" destId="{E003B8CD-CB57-4A11-8D82-49FD36B3CB0B}" srcOrd="3" destOrd="0" presId="urn:microsoft.com/office/officeart/2008/layout/AlternatingHexagons"/>
    <dgm:cxn modelId="{04C1E1F9-EEAC-48B9-822C-AC63CFE1D9AE}" type="presParOf" srcId="{2B5866C9-D29B-4F1C-B8D0-8DBF17A31426}" destId="{85C287FD-9555-4E30-8714-A9BC8C13D87C}" srcOrd="4" destOrd="0" presId="urn:microsoft.com/office/officeart/2008/layout/AlternatingHexagons"/>
    <dgm:cxn modelId="{2CD198FA-FDB2-4C4F-B3B6-D6AFB23114C8}" type="presParOf" srcId="{CF4A05D1-1169-4B20-9DF1-D160E1F29122}" destId="{15FAB5C1-0BF0-494D-997D-D7247EEC8FC1}" srcOrd="1" destOrd="0" presId="urn:microsoft.com/office/officeart/2008/layout/AlternatingHexagons"/>
    <dgm:cxn modelId="{E5CBE301-F3A3-4526-BD7C-A0105A0DC7F2}" type="presParOf" srcId="{CF4A05D1-1169-4B20-9DF1-D160E1F29122}" destId="{69D89FF2-7CAE-4624-92A5-D4CBFF6DAB9B}" srcOrd="2" destOrd="0" presId="urn:microsoft.com/office/officeart/2008/layout/AlternatingHexagons"/>
    <dgm:cxn modelId="{AD93DF1C-58EF-44F2-B262-05853BDD798A}" type="presParOf" srcId="{69D89FF2-7CAE-4624-92A5-D4CBFF6DAB9B}" destId="{4F1604A9-4C21-49EF-A43A-07E425B13528}" srcOrd="0" destOrd="0" presId="urn:microsoft.com/office/officeart/2008/layout/AlternatingHexagons"/>
    <dgm:cxn modelId="{B6656200-C7BF-44D8-AF2B-3DE744207614}" type="presParOf" srcId="{69D89FF2-7CAE-4624-92A5-D4CBFF6DAB9B}" destId="{2F41E810-BCE0-4214-96A6-C0E71A2B9C89}" srcOrd="1" destOrd="0" presId="urn:microsoft.com/office/officeart/2008/layout/AlternatingHexagons"/>
    <dgm:cxn modelId="{E3AD8CB8-8410-491F-8EED-BC1E54A53021}" type="presParOf" srcId="{69D89FF2-7CAE-4624-92A5-D4CBFF6DAB9B}" destId="{1339AEE3-913D-410D-8AB1-BA31C120E006}" srcOrd="2" destOrd="0" presId="urn:microsoft.com/office/officeart/2008/layout/AlternatingHexagons"/>
    <dgm:cxn modelId="{940F5983-7FE9-4234-AD47-893F97399C50}" type="presParOf" srcId="{69D89FF2-7CAE-4624-92A5-D4CBFF6DAB9B}" destId="{8EF526ED-9646-4FB2-B6E2-8DCB504B2F0F}" srcOrd="3" destOrd="0" presId="urn:microsoft.com/office/officeart/2008/layout/AlternatingHexagons"/>
    <dgm:cxn modelId="{1489C421-4E6E-486C-AEAC-E966A9CB74DE}" type="presParOf" srcId="{69D89FF2-7CAE-4624-92A5-D4CBFF6DAB9B}" destId="{369FB6DC-2056-4512-A960-5A547EC22C5C}" srcOrd="4" destOrd="0" presId="urn:microsoft.com/office/officeart/2008/layout/AlternatingHexagons"/>
    <dgm:cxn modelId="{3AB1F380-07CE-4F15-98BB-48E3216EF7C9}" type="presParOf" srcId="{CF4A05D1-1169-4B20-9DF1-D160E1F29122}" destId="{1B233F3E-8F31-4B44-AB72-E78DDF075BA8}" srcOrd="3" destOrd="0" presId="urn:microsoft.com/office/officeart/2008/layout/AlternatingHexagons"/>
    <dgm:cxn modelId="{F4A01410-629B-44F4-B560-714ADC6CDF2F}" type="presParOf" srcId="{CF4A05D1-1169-4B20-9DF1-D160E1F29122}" destId="{F109BCAD-440E-4F32-A528-EDB31C0F2F33}" srcOrd="4" destOrd="0" presId="urn:microsoft.com/office/officeart/2008/layout/AlternatingHexagons"/>
    <dgm:cxn modelId="{6A914BC2-FA00-4ED7-9D94-148450223AB4}" type="presParOf" srcId="{F109BCAD-440E-4F32-A528-EDB31C0F2F33}" destId="{1C40C59A-7F7D-44EF-A7B5-42E4F594F3D0}" srcOrd="0" destOrd="0" presId="urn:microsoft.com/office/officeart/2008/layout/AlternatingHexagons"/>
    <dgm:cxn modelId="{CAEF6965-B7F6-4116-80B5-CF6F57BEBA16}" type="presParOf" srcId="{F109BCAD-440E-4F32-A528-EDB31C0F2F33}" destId="{C12442B6-318C-4051-976D-47D173A7005D}" srcOrd="1" destOrd="0" presId="urn:microsoft.com/office/officeart/2008/layout/AlternatingHexagons"/>
    <dgm:cxn modelId="{20785A31-F62F-4D1C-8CFB-55162C49A281}" type="presParOf" srcId="{F109BCAD-440E-4F32-A528-EDB31C0F2F33}" destId="{3F7BFA28-B3AD-4A8C-8B9C-13687CB6C025}" srcOrd="2" destOrd="0" presId="urn:microsoft.com/office/officeart/2008/layout/AlternatingHexagons"/>
    <dgm:cxn modelId="{226A08C8-758F-43BC-8B52-B9B6F8B4116C}" type="presParOf" srcId="{F109BCAD-440E-4F32-A528-EDB31C0F2F33}" destId="{D087C73B-5600-453A-9C61-BB4617CAE29F}" srcOrd="3" destOrd="0" presId="urn:microsoft.com/office/officeart/2008/layout/AlternatingHexagons"/>
    <dgm:cxn modelId="{75A49024-DF31-49B5-85AF-A73B9C7E3DC8}" type="presParOf" srcId="{F109BCAD-440E-4F32-A528-EDB31C0F2F33}" destId="{98DD2D5C-29A4-419B-9A93-CCB6C2BC95D8}" srcOrd="4" destOrd="0" presId="urn:microsoft.com/office/officeart/2008/layout/AlternatingHexagon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5FE0E-AAB5-4478-B619-ED19F5E0CE67}">
      <dsp:nvSpPr>
        <dsp:cNvPr id="0" name=""/>
        <dsp:cNvSpPr/>
      </dsp:nvSpPr>
      <dsp:spPr>
        <a:xfrm>
          <a:off x="2395533" y="1856457"/>
          <a:ext cx="2489009" cy="2489009"/>
        </a:xfrm>
        <a:prstGeom prst="gear9">
          <a:avLst/>
        </a:prstGeom>
        <a:solidFill>
          <a:srgbClr val="00206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ОМС – 80,5%</a:t>
          </a:r>
          <a:endParaRPr lang="ru-RU" sz="3200" b="1" kern="1200" dirty="0">
            <a:solidFill>
              <a:schemeClr val="bg1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895935" y="2439495"/>
        <a:ext cx="1488205" cy="1279403"/>
      </dsp:txXfrm>
    </dsp:sp>
    <dsp:sp modelId="{D59949EE-3834-4903-89F5-0BFB7788D373}">
      <dsp:nvSpPr>
        <dsp:cNvPr id="0" name=""/>
        <dsp:cNvSpPr/>
      </dsp:nvSpPr>
      <dsp:spPr>
        <a:xfrm>
          <a:off x="522793" y="1927244"/>
          <a:ext cx="2157147" cy="2142050"/>
        </a:xfrm>
        <a:prstGeom prst="gear6">
          <a:avLst/>
        </a:prstGeom>
        <a:solidFill>
          <a:srgbClr val="CDE1F3"/>
        </a:solidFill>
        <a:ln>
          <a:solidFill>
            <a:srgbClr val="00206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Платные, в т.ч. прочие источники – 10,5%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064255" y="2469771"/>
        <a:ext cx="1074223" cy="1056996"/>
      </dsp:txXfrm>
    </dsp:sp>
    <dsp:sp modelId="{E9B3340C-E03B-4D1D-A128-C3CE7D3BFAB7}">
      <dsp:nvSpPr>
        <dsp:cNvPr id="0" name=""/>
        <dsp:cNvSpPr/>
      </dsp:nvSpPr>
      <dsp:spPr>
        <a:xfrm rot="20700000">
          <a:off x="1515180" y="701372"/>
          <a:ext cx="1773615" cy="1773615"/>
        </a:xfrm>
        <a:prstGeom prst="gear6">
          <a:avLst/>
        </a:prstGeom>
        <a:solidFill>
          <a:srgbClr val="FF006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Бюджет, </a:t>
          </a:r>
          <a:r>
            <a:rPr lang="en-US" sz="1600" b="1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в т.ч. целевые – 0,8%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20700000">
        <a:off x="1904186" y="1090378"/>
        <a:ext cx="995603" cy="995603"/>
      </dsp:txXfrm>
    </dsp:sp>
    <dsp:sp modelId="{361D5A20-5B77-46DC-A39C-FE0360016EA7}">
      <dsp:nvSpPr>
        <dsp:cNvPr id="0" name=""/>
        <dsp:cNvSpPr/>
      </dsp:nvSpPr>
      <dsp:spPr>
        <a:xfrm rot="18929078">
          <a:off x="2543280" y="1290886"/>
          <a:ext cx="3185932" cy="3185932"/>
        </a:xfrm>
        <a:prstGeom prst="circularArrow">
          <a:avLst>
            <a:gd name="adj1" fmla="val 4687"/>
            <a:gd name="adj2" fmla="val 299029"/>
            <a:gd name="adj3" fmla="val 2508656"/>
            <a:gd name="adj4" fmla="val 15877551"/>
            <a:gd name="adj5" fmla="val 5469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5B7835-0394-406F-84ED-27E2BED4A134}">
      <dsp:nvSpPr>
        <dsp:cNvPr id="0" name=""/>
        <dsp:cNvSpPr/>
      </dsp:nvSpPr>
      <dsp:spPr>
        <a:xfrm rot="1561607">
          <a:off x="-31279" y="1746979"/>
          <a:ext cx="2314778" cy="231477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CDE1F3"/>
        </a:solidFill>
        <a:ln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B0007E-5EC1-467B-A5D6-45A19CD0A945}">
      <dsp:nvSpPr>
        <dsp:cNvPr id="0" name=""/>
        <dsp:cNvSpPr/>
      </dsp:nvSpPr>
      <dsp:spPr>
        <a:xfrm rot="4471071">
          <a:off x="1308679" y="287216"/>
          <a:ext cx="2495797" cy="249579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FF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E6CC7-5D0D-4A45-AE84-48F984A0FB5D}">
      <dsp:nvSpPr>
        <dsp:cNvPr id="0" name=""/>
        <dsp:cNvSpPr/>
      </dsp:nvSpPr>
      <dsp:spPr>
        <a:xfrm rot="5400000">
          <a:off x="3437692" y="338149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 района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Екатеринбурга</a:t>
          </a:r>
          <a:endParaRPr lang="ru-RU" sz="12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3890545" y="543231"/>
        <a:ext cx="1352070" cy="1554103"/>
      </dsp:txXfrm>
    </dsp:sp>
    <dsp:sp modelId="{28356005-40BA-4904-8A46-A90E28E0D608}">
      <dsp:nvSpPr>
        <dsp:cNvPr id="0" name=""/>
        <dsp:cNvSpPr/>
      </dsp:nvSpPr>
      <dsp:spPr>
        <a:xfrm>
          <a:off x="5608320" y="642949"/>
          <a:ext cx="2519680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287FD-9555-4E30-8714-A9BC8C13D87C}">
      <dsp:nvSpPr>
        <dsp:cNvPr id="0" name=""/>
        <dsp:cNvSpPr/>
      </dsp:nvSpPr>
      <dsp:spPr>
        <a:xfrm rot="5400000">
          <a:off x="1316284" y="338149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chemeClr val="bg1"/>
            </a:solidFill>
          </a:endParaRPr>
        </a:p>
      </dsp:txBody>
      <dsp:txXfrm rot="-5400000">
        <a:off x="1769137" y="543231"/>
        <a:ext cx="1352070" cy="1554103"/>
      </dsp:txXfrm>
    </dsp:sp>
    <dsp:sp modelId="{4F1604A9-4C21-49EF-A43A-07E425B13528}">
      <dsp:nvSpPr>
        <dsp:cNvPr id="0" name=""/>
        <dsp:cNvSpPr/>
      </dsp:nvSpPr>
      <dsp:spPr>
        <a:xfrm rot="5400000">
          <a:off x="2372924" y="2254551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Опыт более </a:t>
          </a: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70 лет</a:t>
          </a:r>
          <a:endParaRPr lang="ru-RU" sz="2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825777" y="2459633"/>
        <a:ext cx="1352070" cy="1554103"/>
      </dsp:txXfrm>
    </dsp:sp>
    <dsp:sp modelId="{2F41E810-BCE0-4214-96A6-C0E71A2B9C89}">
      <dsp:nvSpPr>
        <dsp:cNvPr id="0" name=""/>
        <dsp:cNvSpPr/>
      </dsp:nvSpPr>
      <dsp:spPr>
        <a:xfrm>
          <a:off x="0" y="2559351"/>
          <a:ext cx="2438400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FB6DC-2056-4512-A960-5A547EC22C5C}">
      <dsp:nvSpPr>
        <dsp:cNvPr id="0" name=""/>
        <dsp:cNvSpPr/>
      </dsp:nvSpPr>
      <dsp:spPr>
        <a:xfrm rot="5400000">
          <a:off x="4494332" y="2254551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4947185" y="2459633"/>
        <a:ext cx="1352070" cy="1554103"/>
      </dsp:txXfrm>
    </dsp:sp>
    <dsp:sp modelId="{1C40C59A-7F7D-44EF-A7B5-42E4F594F3D0}">
      <dsp:nvSpPr>
        <dsp:cNvPr id="0" name=""/>
        <dsp:cNvSpPr/>
      </dsp:nvSpPr>
      <dsp:spPr>
        <a:xfrm rot="5400000">
          <a:off x="3437692" y="4170953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87366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прикрепленное население </a:t>
          </a:r>
        </a:p>
      </dsp:txBody>
      <dsp:txXfrm rot="-5400000">
        <a:off x="3890545" y="4376035"/>
        <a:ext cx="1352070" cy="1554103"/>
      </dsp:txXfrm>
    </dsp:sp>
    <dsp:sp modelId="{C12442B6-318C-4051-976D-47D173A7005D}">
      <dsp:nvSpPr>
        <dsp:cNvPr id="0" name=""/>
        <dsp:cNvSpPr/>
      </dsp:nvSpPr>
      <dsp:spPr>
        <a:xfrm>
          <a:off x="5608320" y="4475753"/>
          <a:ext cx="2519680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D2D5C-29A4-419B-9A93-CCB6C2BC95D8}">
      <dsp:nvSpPr>
        <dsp:cNvPr id="0" name=""/>
        <dsp:cNvSpPr/>
      </dsp:nvSpPr>
      <dsp:spPr>
        <a:xfrm rot="5400000">
          <a:off x="1316284" y="4170953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769137" y="4376035"/>
        <a:ext cx="1352070" cy="1554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9EC16-4CB2-408F-A270-2012E0423100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A6E4B-EC18-4A6F-99F5-CBBCA6F68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535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1367E-B5B0-4689-97D6-9BE408FE02C2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432B9-AC83-40CE-91D4-1F3AED8A4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0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432B9-AC83-40CE-91D4-1F3AED8A407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308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64C5-9D0E-45D3-9728-5642AC8DD6E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5CAE-9B0E-4248-8F79-931F08C82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4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64C5-9D0E-45D3-9728-5642AC8DD6E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5CAE-9B0E-4248-8F79-931F08C82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86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64C5-9D0E-45D3-9728-5642AC8DD6E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5CAE-9B0E-4248-8F79-931F08C82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60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64C5-9D0E-45D3-9728-5642AC8DD6E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5CAE-9B0E-4248-8F79-931F08C82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88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64C5-9D0E-45D3-9728-5642AC8DD6E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5CAE-9B0E-4248-8F79-931F08C82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4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64C5-9D0E-45D3-9728-5642AC8DD6E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5CAE-9B0E-4248-8F79-931F08C82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04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64C5-9D0E-45D3-9728-5642AC8DD6E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5CAE-9B0E-4248-8F79-931F08C82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17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64C5-9D0E-45D3-9728-5642AC8DD6E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5CAE-9B0E-4248-8F79-931F08C82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72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64C5-9D0E-45D3-9728-5642AC8DD6E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5CAE-9B0E-4248-8F79-931F08C82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43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64C5-9D0E-45D3-9728-5642AC8DD6E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5CAE-9B0E-4248-8F79-931F08C82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36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64C5-9D0E-45D3-9728-5642AC8DD6E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5CAE-9B0E-4248-8F79-931F08C82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76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764C5-9D0E-45D3-9728-5642AC8DD6E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35CAE-9B0E-4248-8F79-931F08C82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80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3336" y="2157496"/>
            <a:ext cx="8220307" cy="2215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СТРАТЕГИЯ РАЗВИТИЯ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МАУ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«ДГКБ 11»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ИСПОЛЬЗОВАНИЕМ ЦИФРОВЫХ ТЕХНОЛОГИЙ</a:t>
            </a:r>
            <a:endParaRPr lang="ru-RU" sz="3200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93490" y="5035120"/>
            <a:ext cx="56087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Руководитель, проф.,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д.э.н. Л.А. Малышева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Слушатель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группы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БШ 049 ПП-01 (А) Н.А.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Зюзева</a:t>
            </a:r>
            <a:endParaRPr lang="ru-RU" b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6914" y="6255657"/>
            <a:ext cx="2634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Екатеринбург, 2020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WhatsApp Image 2019-07-09 at 12"/>
          <p:cNvPicPr/>
          <p:nvPr/>
        </p:nvPicPr>
        <p:blipFill>
          <a:blip r:embed="rId4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2275" y="1018271"/>
            <a:ext cx="2044700" cy="86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01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984432" y="102620"/>
            <a:ext cx="258551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Риски проекта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746013"/>
              </p:ext>
            </p:extLst>
          </p:nvPr>
        </p:nvGraphicFramePr>
        <p:xfrm>
          <a:off x="161091" y="188683"/>
          <a:ext cx="7840679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80"/>
                <a:gridCol w="3786389"/>
                <a:gridCol w="1455313"/>
                <a:gridCol w="1339402"/>
                <a:gridCol w="978795"/>
              </a:tblGrid>
              <a:tr h="51189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Событие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Вероятность наступления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Тяжесть последствий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Оценка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риска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Увеличение сроков реализации проекта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0,7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3,5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Увеличение стоимости оборудования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0,8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4,8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Отсутствие внешнего финансирования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0,7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08" y="3722180"/>
            <a:ext cx="3650060" cy="18288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08" y="2538153"/>
            <a:ext cx="2836020" cy="19251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0858" y="2089810"/>
            <a:ext cx="3279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Увеличение сроков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85293" y="2082698"/>
            <a:ext cx="401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Увеличение стоимости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743" y="3722180"/>
            <a:ext cx="3865027" cy="1828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743" y="2459142"/>
            <a:ext cx="2971432" cy="200419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9208" y="5858769"/>
            <a:ext cx="2993237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 окупаемости – 27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IRR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116%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36744" y="5858769"/>
            <a:ext cx="2971432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 окупаемости – 25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IRR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137%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898971" y="1819863"/>
            <a:ext cx="2541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внешнего 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0605" y="3722180"/>
            <a:ext cx="3829625" cy="17999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0605" y="2446110"/>
            <a:ext cx="2958305" cy="201722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160604" y="5704879"/>
            <a:ext cx="3829625" cy="95410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 окупаемости – 25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IRR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137%</a:t>
            </a:r>
          </a:p>
          <a:p>
            <a:pPr lvl="0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Баланс наличности отрицательный до 4 кв. 2022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WhatsApp Image 2019-07-09 at 12"/>
          <p:cNvPicPr/>
          <p:nvPr/>
        </p:nvPicPr>
        <p:blipFill>
          <a:blip r:embed="rId8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40676" y="620822"/>
            <a:ext cx="2044700" cy="86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948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stihi.ru/pics/2019/03/31/48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558" y="2756337"/>
            <a:ext cx="2659448" cy="378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1969" y="1500618"/>
            <a:ext cx="538094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онлайн-оформление справки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эпид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благшополучия</a:t>
            </a:r>
            <a:endParaRPr lang="ru-RU" b="1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онлайн-оформление рецепта на «молочное питание»</a:t>
            </a:r>
            <a:endParaRPr lang="ru-RU" b="1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заявки на выдачу справок, выписок (не требующих осмотра педиатра) и получение через личный кабинет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заявки на направления или запись к специалистам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получение результатов лабораторного обследования через личный кабинет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планирование и самоконтроль профилактического наблюдения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планирование и самоконтроль диспансерного наблюдения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оформлять заявку вызова на дом (необоснованный вызов – штраф)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алгоритм обратной связи через личный кабинет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60158" y="995517"/>
            <a:ext cx="34687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планирование, контроль, отчетность работы</a:t>
            </a:r>
            <a:endParaRPr lang="ru-RU" b="1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оценка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деятельности</a:t>
            </a:r>
            <a:endParaRPr lang="ru-RU" b="1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получение данных о вызове через приложение	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личный рейтинг врача на основании удовлетворенности пациентов и выполнения плановых показателей KPI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8328339" y="778756"/>
            <a:ext cx="3468710" cy="3295845"/>
          </a:xfrm>
          <a:prstGeom prst="wedgeRoundRectCallout">
            <a:avLst>
              <a:gd name="adj1" fmla="val -42428"/>
              <a:gd name="adj2" fmla="val 6288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06061" y="1223493"/>
            <a:ext cx="5380943" cy="5634508"/>
          </a:xfrm>
          <a:prstGeom prst="wedgeRoundRectCallout">
            <a:avLst>
              <a:gd name="adj1" fmla="val 57672"/>
              <a:gd name="adj2" fmla="val -7000"/>
              <a:gd name="adj3" fmla="val 1666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WhatsApp Image 2019-07-09 at 12"/>
          <p:cNvPicPr/>
          <p:nvPr/>
        </p:nvPicPr>
        <p:blipFill>
          <a:blip r:embed="rId3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251" y="218599"/>
            <a:ext cx="2044700" cy="86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957152" y="214225"/>
            <a:ext cx="28463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Автоматизация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цифровизация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83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8142" y="388154"/>
            <a:ext cx="6386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ценность для пациента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426" y="1309078"/>
            <a:ext cx="120245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Получение качественной, доступной, своевременной и персонализированной помощи;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Активное и ответственное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 за сроками обследования и наблюдения;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доверительной среды между пациентом и врачом, приверженности к лечению;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Возможность задать вопрос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получить обратную связь через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личный кабинет;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организации онлайн-лекций – доступ к информации (например, рекомендации на патронаже, сроки наблюдения на 1 году жизни, план вакцинации, диета при кормлении грудью и т.д.);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Сокращение потерь времени на поход в поликлинику при создании заявки и получении некоторых форм справок и выписок, не требующих осмотра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врача;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Получение результатов лабораторного обследования через личный кабинет;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удовлетворенности.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WhatsApp Image 2019-07-09 at 12"/>
          <p:cNvPicPr/>
          <p:nvPr/>
        </p:nvPicPr>
        <p:blipFill>
          <a:blip r:embed="rId2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251" y="218599"/>
            <a:ext cx="2044700" cy="86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86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167" y="1308189"/>
            <a:ext cx="113589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Снижение посещаемости регистратуры и доврачебного кабинета (получение заявок онлайн), соответственно, высвобождение сотрудников для внедрения изменений и снижение рисков распространения инфекций;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личного кабинета врача (создание рейтинга врача, усиление мотивации, удобное планирование, самоконтроль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показателей,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снижение нагрузки на приеме, возможность работать удаленно);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анализов пациентов, улучшение преемственности между врачами;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недоходов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отказов пациентов от оказания медицинской помощи и наблюдения;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Снижение текучести кадров;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мотивации к самообразованию;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качества медицинских услуг за счет высвобождения времени на заполнение медицинских документов;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удовлетворенности сотрудников и наличие стабильного кадрового состава;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Сокращение финансовых потерь (упущенная выгода за невыполнение плановых объемов, профилактических осмотров, диспансерных посещений, вакцинации, обоснованных жалоб) по итогам стимулирования учреждения.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7560" y="218599"/>
            <a:ext cx="6998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ценность для врача и ЛПУ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WhatsApp Image 2019-07-09 at 12"/>
          <p:cNvPicPr/>
          <p:nvPr/>
        </p:nvPicPr>
        <p:blipFill>
          <a:blip r:embed="rId2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937" y="218599"/>
            <a:ext cx="2044700" cy="86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04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4139" y="325867"/>
            <a:ext cx="8531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ценность для Свердловской области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914" y="1349829"/>
            <a:ext cx="713898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Улучшение преемственности между лечебными учреждениями города Екатеринбурга;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Улучшение удовлетворенности пациентов качеством медицинской помощи;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Улучшение эффективности работы лечебных учреждений;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Упрощенная форма контроля деятельности (автоматическое формирование отчетов);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Снижение запущенных или поздно выявленных форм хронических заболеваний за счет автоматизации планирования и контроля посещений со стороны пациентов и врачей; улучшение доступности медицинской помощи при сокращения посещаемости и записи в поликлиники для выдачи выписок и некоторых форм справок;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Улучшение мер социальной поддержки (оформление заявок на «молочную кухню» через личный кабинет).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WhatsApp Image 2019-07-09 at 12"/>
          <p:cNvPicPr/>
          <p:nvPr/>
        </p:nvPicPr>
        <p:blipFill>
          <a:blip r:embed="rId2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937" y="218599"/>
            <a:ext cx="2044700" cy="86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https://pravdaurfo.ru/sites/default/files/d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262" y="3328344"/>
            <a:ext cx="2188380" cy="14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ral-meridian.ru/wp-content/uploads/2017/06/min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208" y="1543011"/>
            <a:ext cx="3173925" cy="178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xn--1--jlc2bcmebo8c8c.xn--p1ai/sites/default/files/5345387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087" y="4610637"/>
            <a:ext cx="2904987" cy="193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3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405" y="1479310"/>
            <a:ext cx="56452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Ключевые цели национального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проекта, которые возможно решить при тиражировании проекта: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снижение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смертности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счет качественного и своевременного  Д-наблюдения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достижение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практически полной 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укомплектованности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врачами и медсестрами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подразделений за счет снижения нагрузки на персонал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бережливых технологий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в медицинских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организациях (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цифровизация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охвата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профилактическими 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медосмотрами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реже одного раза в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за счет повышения мотивации  и самоконтроля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190" y="254200"/>
            <a:ext cx="3476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Национальный проект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«Здравоохранение»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53577" y="1584940"/>
            <a:ext cx="5610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Ключевые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стратегии развития,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которые возможно решить при тиражировании проекта: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условий для повышения 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доступности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качества медицинской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помощи – получение услуг через личный кабинет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 заболеваний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внедрение и применение новых медицинских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технологий</a:t>
            </a: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предотвращение 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распространения заболеваний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представляющих опасность для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окружающих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56170" y="255184"/>
            <a:ext cx="3805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 здравоохранения 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56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Ольга Александровна\Desktop\фото\IMG-20191218-WA0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2" y="4664484"/>
            <a:ext cx="3372962" cy="189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Ольга Александровна\Desktop\фото\IMG-20191218-WA0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2" y="3065171"/>
            <a:ext cx="1536820" cy="204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61249" y="2816563"/>
            <a:ext cx="7677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AutoShape 2" descr="blob:https://web.whatsapp.com/c12ac6ef-c806-4e80-8266-44be9ba2a8a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blob:https://web.whatsapp.com/c12ac6ef-c806-4e80-8266-44be9ba2a8a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C:\Users\Наталья Анатольевна\Desktop\логотипы мба урфу п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701" y="4585019"/>
            <a:ext cx="6685253" cy="205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WhatsApp Image 2019-07-09 at 12"/>
          <p:cNvPicPr/>
          <p:nvPr/>
        </p:nvPicPr>
        <p:blipFill>
          <a:blip r:embed="rId5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6726" y="615054"/>
            <a:ext cx="2847177" cy="130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54882"/>
            <a:ext cx="1325697" cy="198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18953" y="721217"/>
            <a:ext cx="38661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Заведующая поликлиникой №6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МАУ «ДГКБ №11»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К.м.н.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Зюзева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Н.А.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89126386390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51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64267068"/>
              </p:ext>
            </p:extLst>
          </p:nvPr>
        </p:nvGraphicFramePr>
        <p:xfrm>
          <a:off x="340937" y="1528966"/>
          <a:ext cx="5551455" cy="4525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507278032"/>
              </p:ext>
            </p:extLst>
          </p:nvPr>
        </p:nvGraphicFramePr>
        <p:xfrm>
          <a:off x="5374756" y="130630"/>
          <a:ext cx="8128000" cy="6473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19860" y="4913699"/>
            <a:ext cx="13705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1104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сотрудника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98313" y="2893929"/>
            <a:ext cx="1261884" cy="8925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1212803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посещений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80018" y="892762"/>
            <a:ext cx="1768625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участка,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круглосуточный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6 дневных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стационаров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WhatsApp Image 2019-07-09 at 12"/>
          <p:cNvPicPr/>
          <p:nvPr/>
        </p:nvPicPr>
        <p:blipFill>
          <a:blip r:embed="rId12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936" y="647595"/>
            <a:ext cx="2044700" cy="86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833257" y="5236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9006" y="82879"/>
            <a:ext cx="2468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компании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6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userapi.com/c845416/v845416700/5bf81/QamIUdpFg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8" y="1201380"/>
            <a:ext cx="1957590" cy="130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tdeln.ru/wp-content/uploads/2020/03/b8f43912b741c214f5d14b4d5f4521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256" y="1201380"/>
            <a:ext cx="1961124" cy="130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oronavirus-control.ru/wp-content/uploads/2020/08/570512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224" y="1201380"/>
            <a:ext cx="1959899" cy="130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80108" y="231007"/>
            <a:ext cx="2481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pic>
        <p:nvPicPr>
          <p:cNvPr id="6" name="Рисунок 5" descr="WhatsApp Image 2019-07-09 at 12"/>
          <p:cNvPicPr/>
          <p:nvPr/>
        </p:nvPicPr>
        <p:blipFill>
          <a:blip r:embed="rId5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378" y="195590"/>
            <a:ext cx="2044700" cy="86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7511" y="2565087"/>
            <a:ext cx="1551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загруженность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9730" y="2585220"/>
            <a:ext cx="1360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Омоложение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коллектива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1549" y="2609342"/>
            <a:ext cx="1133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Текучесть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кадров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8" descr="https://forexdengi.com/attachment.php?attachmentid=279989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forexdengi.com/attachment.php?attachmentid=279989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s://avatars.mds.yandex.net/get-zen_doc/174930/pub_5c4c3e24fff27d00ae1a54f5_5c4c3f4b37072100ad30fa3d/scale_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8" y="3674125"/>
            <a:ext cx="1869332" cy="116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7975" y="5087155"/>
            <a:ext cx="1305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Упущенная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выгода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3432" y="5087155"/>
            <a:ext cx="21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Высокие требования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пациентов, жалобы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1166" y="5286675"/>
            <a:ext cx="149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Конкуренты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4" name="Picture 26" descr="https://www.renderhub.com/wirecase3d/hospital-building-symbol/hospital-building-symbol-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42" y="3674125"/>
            <a:ext cx="1639443" cy="15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s://avatars.mds.yandex.net/get-zen_doc/44645/pub_5c7510dcb40ff300b344f69a_5c7524c0836cde00b565f05a/scale_12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690" y="3563621"/>
            <a:ext cx="2050680" cy="14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07975" y="6034062"/>
            <a:ext cx="621845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2173" y="6314803"/>
            <a:ext cx="6781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фоне низкого уровня автоматизации 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цифровизации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16443" y="1578290"/>
            <a:ext cx="4367726" cy="132343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 Президента РФ от 6 июня 2019 г. N 254 “О Стратегии развития здравоохранения в Российской Федерации на период до 2025 года”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416443" y="3194117"/>
            <a:ext cx="4483531" cy="147732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СО от 5 сентября 2019 года N 574-ПП  «Об утверждении Стратегии развития здравоохранения Свердловской области до 2035 г.»  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9155932" y="4735886"/>
            <a:ext cx="1236372" cy="577615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722786" y="5471341"/>
            <a:ext cx="42594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Потребность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цифровых технологиях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54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0514" y="173419"/>
            <a:ext cx="9405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ПРОЕКТ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ПО ВНЕДРЕНИЮ ЦИФРОВЫХ ТЕХНОЛОГИЙ В РАБОТУ МАУ «ДГКБ 11»</a:t>
            </a:r>
            <a:endParaRPr lang="ru-RU" sz="2400" b="1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917" y="1360459"/>
            <a:ext cx="51942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Отрасль –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здравоохранении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Менеджер проекта –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менеджер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проекта – 7 000 000 р.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01.01.2021 – 08.08.2022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13" y="4524323"/>
            <a:ext cx="6139338" cy="135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1393" y="3665247"/>
            <a:ext cx="3859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упущенной выгоды за 2019 год (ежемесячный)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miro.medium.com/max/1000/1*_wQXfSfyCJyXgEH10M226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358" y="3998436"/>
            <a:ext cx="3198799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24.kg/files/media/175/1751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316" y="1004416"/>
            <a:ext cx="3282881" cy="204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newsdelo.com/wp-content/uploads/2019/01/blorchain-v-medizine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083" y="2692799"/>
            <a:ext cx="3269453" cy="171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30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07378" y="199468"/>
            <a:ext cx="2433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Цели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проекта</a:t>
            </a:r>
          </a:p>
        </p:txBody>
      </p:sp>
      <p:pic>
        <p:nvPicPr>
          <p:cNvPr id="4" name="Рисунок 3" descr="WhatsApp Image 2019-07-09 at 12"/>
          <p:cNvPicPr/>
          <p:nvPr/>
        </p:nvPicPr>
        <p:blipFill>
          <a:blip r:embed="rId2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337" y="29913"/>
            <a:ext cx="2044700" cy="86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925841"/>
              </p:ext>
            </p:extLst>
          </p:nvPr>
        </p:nvGraphicFramePr>
        <p:xfrm>
          <a:off x="165651" y="1098304"/>
          <a:ext cx="11817788" cy="5021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768"/>
                <a:gridCol w="1407271"/>
                <a:gridCol w="8441749"/>
              </a:tblGrid>
              <a:tr h="473658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2000" b="1" kern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Стейкхолдеры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7" marR="4227" marT="4227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Степень влияния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7" marR="4227" marT="4227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Цели проекта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7" marR="4227" marT="4227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005311">
                <a:tc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З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аказчик </a:t>
                      </a: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и инвестор 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– </a:t>
                      </a:r>
                    </a:p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МЗ </a:t>
                      </a: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СО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7" marR="4227" marT="42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endParaRPr lang="ru-RU" sz="2000" b="1" kern="1200" dirty="0" smtClean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7" marR="4227" marT="42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Сокращение количества обоснованных обращений – до 0, удовлетворенность пациентов более 95%; создание современной цифровой среды; ликвидация кадрового дефицита.  К 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31.12.2022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7" marR="4227" marT="42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6372">
                <a:tc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З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аказчик – </a:t>
                      </a:r>
                    </a:p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МАУ </a:t>
                      </a: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ДГКБ 11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7" marR="4227" marT="42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endParaRPr lang="ru-RU" sz="2000" b="1" kern="1200" dirty="0" smtClean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7" marR="4227" marT="42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Сокращение количества обоснованных обращений - 0, удовлетворенность пациентов более 95%. Отсутствие штрафов страховых компаний до 0. Автоматизация процессов оформления мед. документов. К 31.12.2021</a:t>
                      </a:r>
                    </a:p>
                  </a:txBody>
                  <a:tcPr marL="4227" marR="4227" marT="42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5153">
                <a:tc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Заказчик - ТФОМС и страховые компании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7" marR="4227" marT="42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endParaRPr lang="ru-RU" sz="2000" b="1" kern="1200" dirty="0" smtClean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7" marR="4227" marT="42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Оказание мед. помощи в соответствии с нормативно-правовыми актами (Программой государственных гарантий, клиническим рекомендациями, стандартами и порядками оказания мед. помощи)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7" marR="4227" marT="42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2669">
                <a:tc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ациенты</a:t>
                      </a: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, прикрепленные к ЛПУ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7" marR="4227" marT="42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endParaRPr lang="ru-RU" sz="2000" b="1" kern="1200" dirty="0" smtClean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7" marR="4227" marT="42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Возможность получения мед. услуги онлайн. Повысить доступность и качество медицинских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услуг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7" marR="4227" marT="42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8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254751"/>
              </p:ext>
            </p:extLst>
          </p:nvPr>
        </p:nvGraphicFramePr>
        <p:xfrm>
          <a:off x="154545" y="1017430"/>
          <a:ext cx="11747034" cy="5485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059"/>
                <a:gridCol w="9261855"/>
                <a:gridCol w="2062120"/>
              </a:tblGrid>
              <a:tr h="540913">
                <a:tc grid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Этапы,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задачи проекта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Длительность этапа 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Разработка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технического 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з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адания 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для разработчика (включает в себя пожелания по внешнему виду, функционалу - какие функции должны быть, обработку узких и специфичных мест)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01.01.2021-31.03.2021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9396">
                <a:tc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Разработка личного кабинета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родителя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01.04.2021-24.02.2022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327">
                <a:tc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2.1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Авторизация в ЛК через портал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госуслуг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01.04.2021-30.04.2021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373">
                <a:tc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2.2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Авторизация 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родителя, а обслуживание ребенка - ведение и верификация данных детей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01.05.2021-30.05.2021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695">
                <a:tc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2.3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Интеграция с АИС МИР в части мастер-справочников: пациенты, сотрудники ЛПУ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31.05.2021-29.06.2021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2.4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Интеграция с АИС МИР в части регистрации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талона:</a:t>
                      </a:r>
                    </a:p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Интеграция с АИС МИР в части передачи информации для оформления талонов на молочное питание, возврат в ЛК сформированного листа талонов; реализация процесса получения и обработки заявки на выдачу справки РПН;</a:t>
                      </a: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р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еализация процесса получения и обработки заявки на выдачу молочного питания; реализация процесса получения и обработки заявки на выдачу справки, не требующей осмотра;</a:t>
                      </a: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р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еализация процесса получения и обработки заявки на получение результатов лабораторных исследований; интеграция с АИС МИР в части получения результатов лабораторных исследований; реализация процесса получения и обработки заявки на получение выписки из карты; реализация процесса получения обратной связи; разработка отчета "Рейтинг врача»; разработка отчета "</a:t>
                      </a:r>
                      <a:r>
                        <a:rPr lang="en-US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KPI 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врача"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30.06.2021-24.02.2022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Отладка 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и тестирование + нагрузочное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тестирование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25.02.2022-26.03.2022</a:t>
                      </a: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Внедрение 1. Установка серверного оборудования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27.03.2022-10.04.2022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Внедрение 2. Интеграционное тестирование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11.04.2022-10.05.2022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Внедрение 3. Обучение конечных пользователей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11.05.2022-09.07.2022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Внедрение 4. Ввод в эксплуатацию конечным пользователям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10.07.2022-08.08.2022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84" marR="4984" marT="4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377683" y="246743"/>
            <a:ext cx="252389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Устав проекта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WhatsApp Image 2019-07-09 at 12"/>
          <p:cNvPicPr/>
          <p:nvPr/>
        </p:nvPicPr>
        <p:blipFill>
          <a:blip r:embed="rId2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058" y="77188"/>
            <a:ext cx="2044700" cy="86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855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1829" y="218599"/>
            <a:ext cx="6268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Организационная структура проекта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WhatsApp Image 2019-07-09 at 12"/>
          <p:cNvPicPr/>
          <p:nvPr/>
        </p:nvPicPr>
        <p:blipFill>
          <a:blip r:embed="rId2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937" y="218599"/>
            <a:ext cx="2044700" cy="86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64379" y="2271179"/>
            <a:ext cx="2177143" cy="38027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699" y="1270201"/>
            <a:ext cx="5916925" cy="465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3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3" y="684999"/>
            <a:ext cx="6279270" cy="30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701" y="3332097"/>
            <a:ext cx="4837959" cy="311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6062" y="1918952"/>
            <a:ext cx="6382301" cy="10689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65334" y="1162926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16387" y="3797343"/>
            <a:ext cx="1504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07940" y="6446318"/>
            <a:ext cx="3230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 посещения поликлиники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WhatsApp Image 2019-07-09 at 12"/>
          <p:cNvPicPr/>
          <p:nvPr/>
        </p:nvPicPr>
        <p:blipFill>
          <a:blip r:embed="rId4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93420" y="993371"/>
            <a:ext cx="2044700" cy="86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761488" y="300596"/>
            <a:ext cx="4292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 выдачи справки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5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80" y="881459"/>
            <a:ext cx="11614362" cy="3258873"/>
          </a:xfrm>
          <a:prstGeom prst="rect">
            <a:avLst/>
          </a:prstGeom>
        </p:spPr>
      </p:pic>
      <p:pic>
        <p:nvPicPr>
          <p:cNvPr id="11" name="Рисунок 10" descr="WhatsApp Image 2019-07-09 at 12"/>
          <p:cNvPicPr/>
          <p:nvPr/>
        </p:nvPicPr>
        <p:blipFill>
          <a:blip r:embed="rId3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073" y="19129"/>
            <a:ext cx="2044700" cy="86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20965" y="188684"/>
            <a:ext cx="3187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Финансовый план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262" y="4042150"/>
            <a:ext cx="6396499" cy="281585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20" y="4138014"/>
            <a:ext cx="3819654" cy="262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2651</TotalTime>
  <Words>1229</Words>
  <Application>Microsoft Office PowerPoint</Application>
  <PresentationFormat>Произвольный</PresentationFormat>
  <Paragraphs>206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userBSH (Пароль: Biznes12345)</dc:creator>
  <cp:lastModifiedBy>Наталья Анатольевна</cp:lastModifiedBy>
  <cp:revision>146</cp:revision>
  <cp:lastPrinted>2020-10-25T15:11:06Z</cp:lastPrinted>
  <dcterms:created xsi:type="dcterms:W3CDTF">2020-10-17T09:22:59Z</dcterms:created>
  <dcterms:modified xsi:type="dcterms:W3CDTF">2020-10-26T17:23:28Z</dcterms:modified>
</cp:coreProperties>
</file>