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3" r:id="rId3"/>
    <p:sldId id="319" r:id="rId4"/>
    <p:sldId id="316" r:id="rId5"/>
    <p:sldId id="320" r:id="rId6"/>
    <p:sldId id="321" r:id="rId7"/>
    <p:sldId id="322" r:id="rId8"/>
    <p:sldId id="323" r:id="rId9"/>
    <p:sldId id="324" r:id="rId10"/>
    <p:sldId id="327" r:id="rId11"/>
    <p:sldId id="326" r:id="rId12"/>
    <p:sldId id="318" r:id="rId13"/>
    <p:sldId id="331" r:id="rId14"/>
    <p:sldId id="334" r:id="rId15"/>
    <p:sldId id="336" r:id="rId1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694"/>
    <a:srgbClr val="AD3512"/>
    <a:srgbClr val="EB6541"/>
    <a:srgbClr val="DFC89F"/>
    <a:srgbClr val="DDC2AB"/>
    <a:srgbClr val="BA9980"/>
    <a:srgbClr val="D4E8C6"/>
    <a:srgbClr val="FFF2CC"/>
    <a:srgbClr val="C5E0B4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5" autoAdjust="0"/>
    <p:restoredTop sz="82897" autoAdjust="0"/>
  </p:normalViewPr>
  <p:slideViewPr>
    <p:cSldViewPr snapToGrid="0" showGuides="1">
      <p:cViewPr varScale="1">
        <p:scale>
          <a:sx n="123" d="100"/>
          <a:sy n="123" d="100"/>
        </p:scale>
        <p:origin x="105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0BF7D-7519-4E61-AD3F-A7BD43C4AEC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C4097-E45B-40CD-AF3E-1747C9444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3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наиболее быстрорастущих сегментов рынка чая в Европе -- травяные и фруктовые чаи, способствующие нормализации работы пищеварительного тракта, нервной системы (и прочих систем организма). Если российской компании удастся доказать свое преимущество над конкурирующими европейскими, китайскими и прочими компаниями, то она вполне может стать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нишевым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лидером в одной из европейских стран или в ЕС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целомОдин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наиболее перспективных способов захода на европейский рынок - через специализированные  чайные  магазины  (бутики),  которые  одновременно занимаются продажей чая, его дегустацией и обучением потребителей. Это добавит бренду элитарности.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1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существенные колебания наблюдаются по параметрам цены реализации продукции и стоимости сырья, что свойственно производственным проектам. Значительно влияет фонд оплаты труда и соответствующие отчисления по ФОТ – это характерно для проектов в этом сегменте. Для Тюменской области раздутие ФОТ связано с высоким уровнем средней заработной платы по региону, что учтено в проекте – зарплаты определены выше этого значения. Данные риски можно считать приемлемыми и управляемыми, так как расчеты проекта базируются на детальном анализе рынка, а цены закупок не учитывают долгосрочный характер отношений с поставщиками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8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Компании – производители исключительно травяных чаев не являются значимыми игроками рынка и входят в категорию «остальные». Отсюда следует сделать вывод, что продуктовая стратегия подобных региональных производителей, сырьевая база которых – местное растительное сырье, должна отличаться от компаний – крупных игроков чайного рынка. В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2019 г. больше всего сублимированных продуктов было произведено компанией СППСК «ЯГОДЫ КАРЕЛИИ» (Ленинградская область) – 1 330,8 тонн, что составляет 47,1% от всего объема производства в натуральном выражении. Следом идет ООО «СОЗВЕЗДИЕ»– 33,6%, а замыкает тройку лидеров ООО ТД «МАЗУРИН» – 10,2%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5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7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целью реализации проекта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агрофабрики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Тюменской области является обеспечение устойчивого развития компании, ее динамичной капитализации и получение прибыли, основанные на производстве продукции с уникальными свойствами. Поэтому, чтобы обеспечить реализацию продукции организация должна акцентировать свое внимание на качестве, уникальности и особых местных вкусах в надежде на благожелательную ответную реакцию потребителей. Следовательно принимается решение о реализации стратегии дифференциации продукта.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4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приведенного анализа можно сделать вывод о том, что чайный рынок России сильно консервативен и в этом смысле травяные и фруктово-ягодные чаи надо выделять через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продукта, принадлежность его к какой-то местности и уникальности. А с другой стороны, необходимо двигаться аналогично развитию европейского рынка с ориентиром на ЗОЖ, долголетие и полезность для организма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2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уровня конкуренции и выделение основных игроков рынка. Данный этап реализован с помощью «Карты позиционирования» - выбранная стратегия дифференциации «лучше и дороже» обуславливает маркетинговый план предприятия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2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Планируемый к строительству комплекс сооружений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агрофабрики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будет расположен на территории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Нижнетавдинского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 Тюменской области. Земельный участок не определен, ведется проработка участия проекта в качестве резидента муниципальной инвестиционной площадки с особыми условиями для масштабных инвестиционных проектов. Размещение заготовительно-приемных пунктов на территории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Нижнетавдинского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 и севернее обеспечит: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стабильную сырьевую обеспеченность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агрофабрики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возможностью наращивания объемов производства без дополнительных инвестиций в заготовку;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возможность максимально эффективного контроля качества заготавливаемой продукции;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оптимизацию расходов на логистику;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обеспечение максимальной свежести сельскохозяйственного сырья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76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команды проекта и организационной структуры основывается, в первую очередь, на организационной культуре предприятия, базирующейся на четко сформулированной миссии и ценностях команды: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МИССИЯ: Производить органические продукты питания для поддержания здорового образа жизни и долголетия наших клиентов.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не создаем точки напряжения Природы-среды обитания людей, создавая производства.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не продаем, чтобы продать, мы не производим, чтобы произвести – мы исходим из прогнозируемой потребности каждого нашего клиента, превышая их ожидания.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делаем наш продукт в первую очередь для себя и своих семей с целью сделать наших клиентов ближе – одной дружной семьей с единым вектором развития.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делегируем всю полноту управления и ответственности на самостоятельные хозяйственные единицы компании, обеспечивая коллективную и личную ответственность, ликвидируя безответственность.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Организационная структура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агрофабрики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будет организована по принципу линейной-функциональной организационной структуры на производственных участках и проектно-матричной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оргструктурой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управления в целом по предприятию.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Общие требования к члену команды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Высокий уровень владения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продуктами современных технологий - ПК, мессенджеры, электронная почта, профессиональные программы и проч.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Готовность к изменениям.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Гибкость при перенастройке бизнес-процессов.</a:t>
            </a:r>
          </a:p>
          <a:p>
            <a:pPr rtl="0" eaLnBrk="1" fontAlgn="t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Минимальная планка сопротивления изменениям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внутренней среды управления.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Способность брать на себя всю полноту ответственности за подразделение, отвечать за убытки, принесенные компании как действием, так и бездействием.</a:t>
            </a:r>
          </a:p>
          <a:p>
            <a:pPr rtl="0" eaLnBrk="1" fontAlgn="t" latinLnBrk="0" hangingPunct="1"/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Составлена карта бизнес-процессов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агрофабрики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4097-E45B-40CD-AF3E-1747C94444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6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6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8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4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8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1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0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8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24521-3E2E-4950-A1BE-B78E23712E82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825D1-FB39-46CC-B768-797423F27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1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emf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emf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1" r="2822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60278" y="40639"/>
            <a:ext cx="1083722" cy="5095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1060" y="0"/>
            <a:ext cx="3594100" cy="51435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1778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1059255" y="3761715"/>
            <a:ext cx="3055546" cy="1000408"/>
          </a:xfrm>
        </p:spPr>
        <p:txBody>
          <a:bodyPr anchor="t"/>
          <a:lstStyle/>
          <a:p>
            <a:pPr algn="l"/>
            <a:r>
              <a:rPr lang="ru-RU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Слушатель:</a:t>
            </a:r>
            <a:endParaRPr lang="ru-RU" altLang="ru-RU" sz="1100" dirty="0">
              <a:solidFill>
                <a:schemeClr val="tx1">
                  <a:lumMod val="85000"/>
                  <a:lumOff val="15000"/>
                </a:schemeClr>
              </a:solidFill>
              <a:ea typeface="Fedra Sans Pro Light" charset="0"/>
              <a:cs typeface="Fedra Sans Pro Light" charset="0"/>
            </a:endParaRPr>
          </a:p>
          <a:p>
            <a:pPr algn="l"/>
            <a:r>
              <a:rPr lang="ru-RU" alt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Пульников</a:t>
            </a:r>
            <a:r>
              <a:rPr lang="ru-RU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 Сергей Александрович</a:t>
            </a:r>
          </a:p>
          <a:p>
            <a:pPr algn="l"/>
            <a:endParaRPr lang="ru-RU" altLang="ru-RU" sz="1100" dirty="0" smtClean="0">
              <a:solidFill>
                <a:schemeClr val="tx1">
                  <a:lumMod val="85000"/>
                  <a:lumOff val="15000"/>
                </a:schemeClr>
              </a:solidFill>
              <a:ea typeface="Fedra Sans Pro Light" charset="0"/>
              <a:cs typeface="Fedra Sans Pro Light" charset="0"/>
            </a:endParaRPr>
          </a:p>
          <a:p>
            <a:pPr algn="l"/>
            <a:r>
              <a:rPr lang="ru-RU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Руководитель:</a:t>
            </a:r>
          </a:p>
          <a:p>
            <a:pPr algn="l"/>
            <a:r>
              <a:rPr lang="ru-RU" alt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Ленкова</a:t>
            </a:r>
            <a:r>
              <a:rPr lang="ru-RU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 Ольга Викторовна</a:t>
            </a:r>
            <a:endParaRPr lang="ru-RU" altLang="ru-RU" sz="1100" dirty="0">
              <a:solidFill>
                <a:schemeClr val="tx1">
                  <a:lumMod val="85000"/>
                  <a:lumOff val="15000"/>
                </a:schemeClr>
              </a:solidFill>
              <a:ea typeface="Fedra Sans Pro Light" charset="0"/>
              <a:cs typeface="Fedra Sans Pro Light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1059255" y="1747319"/>
            <a:ext cx="3336576" cy="1231272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Выпускная аттестационная работа</a:t>
            </a:r>
            <a:br>
              <a:rPr lang="ru-RU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тему:</a:t>
            </a:r>
            <a:r>
              <a:rPr lang="ru-RU" alt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alt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РАЗРАБОТКА ПРОДУКТОВОЙ СТРАТЕГИИ АГРОФАБРИКИ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1059255" y="4815840"/>
            <a:ext cx="3395904" cy="320040"/>
          </a:xfrm>
        </p:spPr>
        <p:txBody>
          <a:bodyPr/>
          <a:lstStyle/>
          <a:p>
            <a:pPr algn="l"/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Fedra Sans Pro Light" charset="0"/>
                <a:cs typeface="Fedra Sans Pro Light" charset="0"/>
              </a:rPr>
              <a:t>2020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Fedra Sans Pro Light" charset="0"/>
              <a:cs typeface="Fedra Sans Pro Light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05" y="0"/>
            <a:ext cx="648788" cy="1355666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4455159" y="40639"/>
            <a:ext cx="3679369" cy="1274387"/>
          </a:xfrm>
        </p:spPr>
        <p:txBody>
          <a:bodyPr anchor="t"/>
          <a:lstStyle/>
          <a:p>
            <a:pPr algn="l"/>
            <a:r>
              <a:rPr lang="ru-RU" altLang="ru-RU" sz="800" dirty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МИНИСТЕРСТВО НАУКИ И ВЫСШЕГО ОБРАЗОВАНИЯ РОССИЙСКОЙ ФЕДЕРАЦИИ</a:t>
            </a:r>
          </a:p>
          <a:p>
            <a:pPr algn="l"/>
            <a:r>
              <a:rPr lang="ru-RU" altLang="ru-RU" sz="800" dirty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ФЕДЕРАЛЬНОЕ ГОСУДАРСТВЕННОЕ </a:t>
            </a:r>
            <a:r>
              <a:rPr lang="ru-RU" alt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БЮДЖЕТНОЕ ОБРАЗОВАТЕЛЬНОЕ </a:t>
            </a:r>
            <a:r>
              <a:rPr lang="ru-RU" altLang="ru-RU" sz="800" dirty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УЧРЕЖДЕНИЕ ВЫСШЕГО </a:t>
            </a:r>
            <a:r>
              <a:rPr lang="ru-RU" alt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ОБРАЗОВАНИЯ</a:t>
            </a:r>
          </a:p>
          <a:p>
            <a:pPr algn="l"/>
            <a:r>
              <a:rPr lang="ru-RU" alt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«ТЮМЕНСКИЙ </a:t>
            </a:r>
            <a:r>
              <a:rPr lang="ru-RU" altLang="ru-RU" sz="800" dirty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ИНДУСТРИАЛЬНЫЙ УНИВЕРСИТЕТ»</a:t>
            </a:r>
          </a:p>
          <a:p>
            <a:pPr algn="l"/>
            <a:endParaRPr lang="ru-RU" altLang="ru-RU" sz="800" dirty="0">
              <a:solidFill>
                <a:schemeClr val="tx1">
                  <a:lumMod val="85000"/>
                  <a:lumOff val="15000"/>
                </a:schemeClr>
              </a:solidFill>
              <a:ea typeface="Fedra Sans Pro Light" charset="0"/>
              <a:cs typeface="Fedra Sans Pro Light" charset="0"/>
            </a:endParaRPr>
          </a:p>
          <a:p>
            <a:pPr algn="l"/>
            <a:r>
              <a:rPr lang="ru-RU" altLang="ru-RU" sz="800" dirty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Программа подготовки </a:t>
            </a:r>
            <a:r>
              <a:rPr lang="ru-RU" alt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управленческих кадров </a:t>
            </a:r>
            <a:r>
              <a:rPr lang="ru-RU" altLang="ru-RU" sz="800" dirty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для организаций народного хозяйства РФ «Менеджмент</a:t>
            </a:r>
            <a:r>
              <a:rPr lang="ru-RU" alt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»,</a:t>
            </a:r>
          </a:p>
          <a:p>
            <a:pPr algn="l"/>
            <a:r>
              <a:rPr lang="ru-RU" alt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специализация </a:t>
            </a:r>
            <a:r>
              <a:rPr lang="ru-RU" altLang="ru-RU" sz="800" dirty="0">
                <a:solidFill>
                  <a:schemeClr val="tx1">
                    <a:lumMod val="85000"/>
                    <a:lumOff val="15000"/>
                  </a:schemeClr>
                </a:solidFill>
                <a:ea typeface="Fedra Sans Pro Light" charset="0"/>
                <a:cs typeface="Fedra Sans Pro Light" charset="0"/>
              </a:rPr>
              <a:t>«Производственный менеджмент», тип 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78" y="0"/>
            <a:ext cx="1083722" cy="17395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78" y="4256274"/>
            <a:ext cx="1083722" cy="722481"/>
          </a:xfrm>
          <a:prstGeom prst="rect">
            <a:avLst/>
          </a:prstGeom>
        </p:spPr>
      </p:pic>
      <p:pic>
        <p:nvPicPr>
          <p:cNvPr id="12" name="Picture 24" descr="https://pp.userapi.com/c845520/v845520985/f805a/XnWbQoZZK-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78" y="1821094"/>
            <a:ext cx="1083722" cy="10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http://polzarusich.ru/wp-content/uploads/2018/01/%D0%A0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78" y="3108152"/>
            <a:ext cx="1083722" cy="10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10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rgbClr val="AD3512"/>
                </a:solidFill>
              </a:rPr>
              <a:t>Управление командой проекта и организационная </a:t>
            </a:r>
            <a:r>
              <a:rPr lang="ru-RU" sz="2100" b="1" dirty="0" smtClean="0">
                <a:solidFill>
                  <a:srgbClr val="AD3512"/>
                </a:solidFill>
              </a:rPr>
              <a:t>структура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550" y="496442"/>
            <a:ext cx="8389231" cy="45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МИССИЯ: </a:t>
            </a:r>
            <a:r>
              <a:rPr lang="ru-RU" sz="1600" b="1" dirty="0"/>
              <a:t>Производить органические продукты питания для поддержания здорового образа жизни и долголетия наших </a:t>
            </a:r>
            <a:r>
              <a:rPr lang="ru-RU" sz="1600" b="1" dirty="0" smtClean="0"/>
              <a:t>клиентов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51562"/>
              </p:ext>
            </p:extLst>
          </p:nvPr>
        </p:nvGraphicFramePr>
        <p:xfrm>
          <a:off x="214760" y="1151308"/>
          <a:ext cx="8662540" cy="3569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909">
                  <a:extLst>
                    <a:ext uri="{9D8B030D-6E8A-4147-A177-3AD203B41FA5}">
                      <a16:colId xmlns:a16="http://schemas.microsoft.com/office/drawing/2014/main" xmlns="" val="3124653481"/>
                    </a:ext>
                  </a:extLst>
                </a:gridCol>
                <a:gridCol w="3509026">
                  <a:extLst>
                    <a:ext uri="{9D8B030D-6E8A-4147-A177-3AD203B41FA5}">
                      <a16:colId xmlns:a16="http://schemas.microsoft.com/office/drawing/2014/main" xmlns="" val="3261443968"/>
                    </a:ext>
                  </a:extLst>
                </a:gridCol>
                <a:gridCol w="3653605">
                  <a:extLst>
                    <a:ext uri="{9D8B030D-6E8A-4147-A177-3AD203B41FA5}">
                      <a16:colId xmlns:a16="http://schemas.microsoft.com/office/drawing/2014/main" xmlns="" val="2613521938"/>
                    </a:ext>
                  </a:extLst>
                </a:gridCol>
              </a:tblGrid>
              <a:tr h="223182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Потребители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Ценность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Конкретизация выгоды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146635"/>
                  </a:ext>
                </a:extLst>
              </a:tr>
              <a:tr h="102799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Розничные покупатели продукции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агрофабрики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(ЗОЖ, думающие о долголетии, потребляющие качественную еду)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Мы производим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органические продукты питания для поддержания здорового образа жизни и долголетия наших клиентов.</a:t>
                      </a:r>
                    </a:p>
                    <a:p>
                      <a:r>
                        <a:rPr lang="ru-RU" sz="1000" dirty="0" smtClean="0"/>
                        <a:t>Мы не создаем точки напряжения Природы-среды обитания людей, создавая производства.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Возможность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потреблять местный экологически чистый органический продукт.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Участие в сохранении локальной экономики региона,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страны.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Участие в сохранении природы.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4200236"/>
                  </a:ext>
                </a:extLst>
              </a:tr>
              <a:tr h="62220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Оптовые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покупатели продукции </a:t>
                      </a:r>
                      <a:r>
                        <a:rPr lang="ru-RU" sz="1000" b="1" baseline="0" dirty="0" err="1" smtClean="0">
                          <a:solidFill>
                            <a:schemeClr val="tx1"/>
                          </a:solidFill>
                        </a:rPr>
                        <a:t>агрофабрики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Мы не продаем, чтобы продать, мы не производим, чтобы произвести – мы исходим из прогнозируемой потребности каждого нашего клиента, превышая их ожидания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Заработок на пользующимся спросом продукте,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путем управляемой (гибкой) продуктовой матрицы и реализации стратегии в рамках долгосрочных динамично растущих трендов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</a:rPr>
                        <a:t>organicfood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</a:rPr>
                        <a:t>functionalfood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</a:rPr>
                        <a:t>localfood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217690"/>
                  </a:ext>
                </a:extLst>
              </a:tr>
              <a:tr h="62220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Сотрудники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агрофабрики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Мы делаем наш продукт в первую очередь для себя и своих семей с целью сделать наших клиентов ближе – одной дружной семьей с единым вектором развития</a:t>
                      </a:r>
                    </a:p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Причастность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к долгосрочным целям компании – мы работаем чтобы приносить пользу людям и окружающей среде.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Достойная оплата труда.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9879866"/>
                  </a:ext>
                </a:extLst>
              </a:tr>
              <a:tr h="75746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Владельцы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</a:rPr>
                        <a:t>агрофабрики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Мы делегируем всю полноту управления и ответственности на самостоятельные хозяйственные единицы компании, обеспечивая коллективную и личную ответственность, ликвидируя безответственность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Высоко рентабельный бизнес - прибыль.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Динамичный рост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капитализации компании.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Быть в группе несущих идеологию – законодатели трендов в питании людей, думающих о качестве жизни.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722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11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rgbClr val="AD3512"/>
                </a:solidFill>
              </a:rPr>
              <a:t>Управление командой проекта и организационная </a:t>
            </a:r>
            <a:r>
              <a:rPr lang="ru-RU" sz="2100" b="1" dirty="0" smtClean="0">
                <a:solidFill>
                  <a:srgbClr val="AD3512"/>
                </a:solidFill>
              </a:rPr>
              <a:t>структура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5348" y="3860135"/>
            <a:ext cx="8315223" cy="5425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4" name="Прямоугольник 13"/>
          <p:cNvSpPr/>
          <p:nvPr/>
        </p:nvSpPr>
        <p:spPr>
          <a:xfrm>
            <a:off x="475348" y="3114463"/>
            <a:ext cx="8315223" cy="5425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5" name="Прямоугольник 14"/>
          <p:cNvSpPr/>
          <p:nvPr/>
        </p:nvSpPr>
        <p:spPr>
          <a:xfrm>
            <a:off x="475348" y="2385190"/>
            <a:ext cx="8315223" cy="645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6" name="Прямоугольник 15"/>
          <p:cNvSpPr/>
          <p:nvPr/>
        </p:nvSpPr>
        <p:spPr>
          <a:xfrm>
            <a:off x="3701437" y="993907"/>
            <a:ext cx="1772677" cy="543370"/>
          </a:xfrm>
          <a:prstGeom prst="rect">
            <a:avLst/>
          </a:prstGeom>
          <a:solidFill>
            <a:srgbClr val="E9A694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СОВЕТ ДИРЕКТОРОВ</a:t>
            </a:r>
          </a:p>
        </p:txBody>
      </p:sp>
      <p:cxnSp>
        <p:nvCxnSpPr>
          <p:cNvPr id="18" name="Соединительная линия уступом 17"/>
          <p:cNvCxnSpPr>
            <a:stCxn id="20" idx="2"/>
            <a:endCxn id="21" idx="0"/>
          </p:cNvCxnSpPr>
          <p:nvPr/>
        </p:nvCxnSpPr>
        <p:spPr>
          <a:xfrm rot="5400000">
            <a:off x="3388448" y="1227343"/>
            <a:ext cx="229669" cy="2168988"/>
          </a:xfrm>
          <a:prstGeom prst="bentConnector3">
            <a:avLst>
              <a:gd name="adj1" fmla="val 50000"/>
            </a:avLst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882137" y="1497055"/>
            <a:ext cx="1411277" cy="278840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Председатель Совета директоров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2137" y="1918163"/>
            <a:ext cx="1411277" cy="278840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Генеральный директор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52055" y="2426672"/>
            <a:ext cx="933465" cy="380600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Директор по производству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0547" y="2428617"/>
            <a:ext cx="950553" cy="391479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Директор по маркетингу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26127" y="2426672"/>
            <a:ext cx="981532" cy="45994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Директор по сбыту и развитию экспорта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52685" y="2426673"/>
            <a:ext cx="919919" cy="50929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Директор по экономике и финансам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52055" y="2807272"/>
            <a:ext cx="933465" cy="380600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Управление по растениеводству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52055" y="3187872"/>
            <a:ext cx="933465" cy="380600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Управление по дикоросам, интеграциям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52055" y="3557332"/>
            <a:ext cx="933465" cy="393422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Производство 1,2,3 уровня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52055" y="3950754"/>
            <a:ext cx="933465" cy="380600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Лаборатория и научный центр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stCxn id="19" idx="2"/>
            <a:endCxn id="20" idx="0"/>
          </p:cNvCxnSpPr>
          <p:nvPr/>
        </p:nvCxnSpPr>
        <p:spPr>
          <a:xfrm>
            <a:off x="4587776" y="1775895"/>
            <a:ext cx="0" cy="142268"/>
          </a:xfrm>
          <a:prstGeom prst="line">
            <a:avLst/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0" idx="2"/>
            <a:endCxn id="22" idx="0"/>
          </p:cNvCxnSpPr>
          <p:nvPr/>
        </p:nvCxnSpPr>
        <p:spPr>
          <a:xfrm rot="5400000">
            <a:off x="3980993" y="1821833"/>
            <a:ext cx="231614" cy="981953"/>
          </a:xfrm>
          <a:prstGeom prst="bentConnector3">
            <a:avLst>
              <a:gd name="adj1" fmla="val 50000"/>
            </a:avLst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20" idx="2"/>
            <a:endCxn id="38" idx="0"/>
          </p:cNvCxnSpPr>
          <p:nvPr/>
        </p:nvCxnSpPr>
        <p:spPr>
          <a:xfrm rot="16200000" flipH="1">
            <a:off x="5776929" y="1007849"/>
            <a:ext cx="229670" cy="2607977"/>
          </a:xfrm>
          <a:prstGeom prst="bentConnector3">
            <a:avLst>
              <a:gd name="adj1" fmla="val 50000"/>
            </a:avLst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20" idx="2"/>
            <a:endCxn id="23" idx="0"/>
          </p:cNvCxnSpPr>
          <p:nvPr/>
        </p:nvCxnSpPr>
        <p:spPr>
          <a:xfrm rot="16200000" flipH="1">
            <a:off x="4587500" y="2197278"/>
            <a:ext cx="229669" cy="229117"/>
          </a:xfrm>
          <a:prstGeom prst="bentConnector3">
            <a:avLst>
              <a:gd name="adj1" fmla="val 50000"/>
            </a:avLst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130548" y="2806051"/>
            <a:ext cx="950553" cy="45994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Управление торговыми марками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30548" y="3265996"/>
            <a:ext cx="950553" cy="276897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Управление рекламой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30548" y="3539169"/>
            <a:ext cx="950553" cy="340820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Отдел упаковки и дизайна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30548" y="3871864"/>
            <a:ext cx="950553" cy="45994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Отдел проектирования продуктов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717631" y="2426673"/>
            <a:ext cx="956244" cy="45098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Директор по обеспечению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39" name="Соединительная линия уступом 38"/>
          <p:cNvCxnSpPr>
            <a:stCxn id="20" idx="2"/>
            <a:endCxn id="24" idx="0"/>
          </p:cNvCxnSpPr>
          <p:nvPr/>
        </p:nvCxnSpPr>
        <p:spPr>
          <a:xfrm rot="16200000" flipH="1">
            <a:off x="5185375" y="1599403"/>
            <a:ext cx="229670" cy="1424869"/>
          </a:xfrm>
          <a:prstGeom prst="bentConnector3">
            <a:avLst>
              <a:gd name="adj1" fmla="val 50000"/>
            </a:avLst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326127" y="2879685"/>
            <a:ext cx="981532" cy="302222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Коммерческий отдел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26127" y="3181906"/>
            <a:ext cx="981532" cy="28286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Управление логистикой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26127" y="3464769"/>
            <a:ext cx="981532" cy="415220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Экспортный отдел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26127" y="3871864"/>
            <a:ext cx="981532" cy="45994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Отдел корпоративных подарков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52685" y="2903066"/>
            <a:ext cx="919919" cy="50929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Планово-финансовый отдел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17743" y="2426673"/>
            <a:ext cx="773890" cy="1907519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Бухгалтерия и налоговый учет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52685" y="3364953"/>
            <a:ext cx="919919" cy="50929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Отдел управленческого учета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52685" y="3824897"/>
            <a:ext cx="919919" cy="50929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Управление рисками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17631" y="2877656"/>
            <a:ext cx="956244" cy="336911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Отдел АХО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7631" y="3214567"/>
            <a:ext cx="956244" cy="34276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IT </a:t>
            </a:r>
            <a:r>
              <a:rPr lang="ru-RU" sz="800" b="1" dirty="0" smtClean="0">
                <a:solidFill>
                  <a:schemeClr val="tx1"/>
                </a:solidFill>
              </a:rPr>
              <a:t>служба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17631" y="3557332"/>
            <a:ext cx="956244" cy="345027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Технический отдел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7631" y="3879989"/>
            <a:ext cx="956244" cy="450984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Отдел закупок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52" name="Соединительная линия уступом 51"/>
          <p:cNvCxnSpPr>
            <a:stCxn id="20" idx="3"/>
            <a:endCxn id="45" idx="0"/>
          </p:cNvCxnSpPr>
          <p:nvPr/>
        </p:nvCxnSpPr>
        <p:spPr>
          <a:xfrm>
            <a:off x="5293414" y="2057583"/>
            <a:ext cx="3011274" cy="369090"/>
          </a:xfrm>
          <a:prstGeom prst="bentConnector2">
            <a:avLst/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540469" y="2426671"/>
            <a:ext cx="933465" cy="570899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Руководитель проекта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«травяные чаи»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3432" y="3187871"/>
            <a:ext cx="933465" cy="416209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Руководитель проекта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«ягодные чаи»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3432" y="3933544"/>
            <a:ext cx="933465" cy="397429"/>
          </a:xfrm>
          <a:prstGeom prst="rect">
            <a:avLst/>
          </a:prstGeom>
          <a:solidFill>
            <a:schemeClr val="bg1"/>
          </a:solidFill>
          <a:ln>
            <a:solidFill>
              <a:srgbClr val="9C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Руководитель проекта</a:t>
            </a:r>
          </a:p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«овощные супы»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56" name="Соединительная линия уступом 55"/>
          <p:cNvCxnSpPr>
            <a:stCxn id="53" idx="1"/>
            <a:endCxn id="20" idx="1"/>
          </p:cNvCxnSpPr>
          <p:nvPr/>
        </p:nvCxnSpPr>
        <p:spPr>
          <a:xfrm rot="10800000" flipH="1">
            <a:off x="540469" y="2057583"/>
            <a:ext cx="3341668" cy="654539"/>
          </a:xfrm>
          <a:prstGeom prst="bentConnector3">
            <a:avLst>
              <a:gd name="adj1" fmla="val -5022"/>
            </a:avLst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54" idx="1"/>
            <a:endCxn id="53" idx="1"/>
          </p:cNvCxnSpPr>
          <p:nvPr/>
        </p:nvCxnSpPr>
        <p:spPr>
          <a:xfrm rot="10800000">
            <a:off x="540469" y="2712122"/>
            <a:ext cx="2963" cy="683854"/>
          </a:xfrm>
          <a:prstGeom prst="bentConnector3">
            <a:avLst>
              <a:gd name="adj1" fmla="val 5764024"/>
            </a:avLst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53" idx="1"/>
            <a:endCxn id="55" idx="1"/>
          </p:cNvCxnSpPr>
          <p:nvPr/>
        </p:nvCxnSpPr>
        <p:spPr>
          <a:xfrm rot="10800000" flipH="1" flipV="1">
            <a:off x="540469" y="2712121"/>
            <a:ext cx="2963" cy="1420138"/>
          </a:xfrm>
          <a:prstGeom prst="bentConnector3">
            <a:avLst>
              <a:gd name="adj1" fmla="val -5664024"/>
            </a:avLst>
          </a:prstGeom>
          <a:ln>
            <a:solidFill>
              <a:srgbClr val="9CBE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12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smtClean="0">
                <a:solidFill>
                  <a:srgbClr val="AD3512"/>
                </a:solidFill>
              </a:rPr>
              <a:t>Потребность в МТР, трудовых и сырьевых ресурсах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" y="784342"/>
            <a:ext cx="3151824" cy="37221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66958" y="912028"/>
            <a:ext cx="1720629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AD3512"/>
                </a:solidFill>
              </a:rPr>
              <a:t>231 199,0 </a:t>
            </a:r>
            <a:r>
              <a:rPr lang="ru-RU" sz="1600" b="1" dirty="0" err="1" smtClean="0">
                <a:solidFill>
                  <a:srgbClr val="AD3512"/>
                </a:solidFill>
              </a:rPr>
              <a:t>тыс.руб</a:t>
            </a:r>
            <a:r>
              <a:rPr lang="ru-RU" sz="1600" b="1" dirty="0" smtClean="0">
                <a:solidFill>
                  <a:srgbClr val="AD3512"/>
                </a:solidFill>
              </a:rPr>
              <a:t>.</a:t>
            </a:r>
            <a:endParaRPr lang="ru-RU" sz="1000" b="1" dirty="0">
              <a:solidFill>
                <a:srgbClr val="AD351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8640" y="772013"/>
            <a:ext cx="4620260" cy="253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Производственные и другие подразделения: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Сушильный цех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Ферментационный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цех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Цех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подвялки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сырого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листа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Цех купажа, выбраковки и измельчения чайного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листа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Чаеразвесочный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цех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Цех шоковой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заморозки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Холодильный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склад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Склад готовой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продукции</a:t>
            </a:r>
          </a:p>
          <a:p>
            <a:pPr marL="285750" indent="-285750">
              <a:buFontTx/>
              <a:buChar char="-"/>
            </a:pP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Лабоработное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оборудование для проектирования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продуктов</a:t>
            </a: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Офис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85" y="2907813"/>
            <a:ext cx="2362835" cy="1726327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78" y="3002280"/>
            <a:ext cx="1223996" cy="1631860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00" y="3192780"/>
            <a:ext cx="2165947" cy="14413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30182" y="2663799"/>
            <a:ext cx="2113818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AD3512"/>
                </a:solidFill>
              </a:rPr>
              <a:t>73 149,0 </a:t>
            </a:r>
            <a:r>
              <a:rPr lang="ru-RU" sz="1600" b="1" dirty="0" err="1" smtClean="0">
                <a:solidFill>
                  <a:srgbClr val="AD3512"/>
                </a:solidFill>
              </a:rPr>
              <a:t>тыс.руб</a:t>
            </a:r>
            <a:r>
              <a:rPr lang="ru-RU" sz="1600" b="1" dirty="0" smtClean="0">
                <a:solidFill>
                  <a:srgbClr val="AD3512"/>
                </a:solidFill>
              </a:rPr>
              <a:t>.</a:t>
            </a:r>
            <a:endParaRPr lang="ru-RU" sz="1000" b="1" dirty="0">
              <a:solidFill>
                <a:srgbClr val="AD351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48130" y="79837"/>
            <a:ext cx="2113818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AD3512"/>
                </a:solidFill>
              </a:rPr>
              <a:t>115 </a:t>
            </a:r>
            <a:r>
              <a:rPr lang="ru-RU" sz="1600" b="1" dirty="0" smtClean="0">
                <a:solidFill>
                  <a:srgbClr val="AD3512"/>
                </a:solidFill>
              </a:rPr>
              <a:t>человек</a:t>
            </a:r>
            <a:endParaRPr lang="ru-RU" sz="1000" b="1" dirty="0">
              <a:solidFill>
                <a:srgbClr val="AD351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8130" y="355408"/>
            <a:ext cx="2113818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AD3512"/>
                </a:solidFill>
              </a:rPr>
              <a:t>51 </a:t>
            </a:r>
            <a:r>
              <a:rPr lang="ru-RU" sz="1600" b="1" dirty="0" err="1" smtClean="0">
                <a:solidFill>
                  <a:srgbClr val="AD3512"/>
                </a:solidFill>
              </a:rPr>
              <a:t>тыс.руб</a:t>
            </a:r>
            <a:r>
              <a:rPr lang="ru-RU" sz="1600" b="1" dirty="0" smtClean="0">
                <a:solidFill>
                  <a:srgbClr val="AD3512"/>
                </a:solidFill>
              </a:rPr>
              <a:t>.</a:t>
            </a:r>
            <a:endParaRPr lang="ru-RU" sz="1000" b="1" dirty="0">
              <a:solidFill>
                <a:srgbClr val="AD3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13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rgbClr val="AD3512"/>
                </a:solidFill>
              </a:rPr>
              <a:t>Денежные потоки инвестиционного проекта с учетом инфляции 4,0%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9"/>
          <a:stretch/>
        </p:blipFill>
        <p:spPr>
          <a:xfrm>
            <a:off x="4408566" y="483535"/>
            <a:ext cx="4570334" cy="1401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66" y="1876380"/>
            <a:ext cx="4571306" cy="28750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4145" y="554400"/>
            <a:ext cx="4142105" cy="253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Производственная программа </a:t>
            </a:r>
            <a:r>
              <a:rPr lang="ru-RU" sz="11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агрофабрики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(вероятностная), тонн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50593"/>
              </p:ext>
            </p:extLst>
          </p:nvPr>
        </p:nvGraphicFramePr>
        <p:xfrm>
          <a:off x="250809" y="1184529"/>
          <a:ext cx="3752849" cy="338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Документ" r:id="rId5" imgW="6284614" imgH="5667411" progId="Word.Document.12">
                  <p:embed/>
                </p:oleObj>
              </mc:Choice>
              <mc:Fallback>
                <p:oleObj name="Документ" r:id="rId5" imgW="6284614" imgH="5667411" progId="Word.Documen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09" y="1184529"/>
                        <a:ext cx="3752849" cy="3384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4145" y="4333610"/>
            <a:ext cx="4276470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 smtClean="0">
                <a:solidFill>
                  <a:srgbClr val="AD3512"/>
                </a:solidFill>
              </a:rPr>
              <a:t>Плановый объем продаж </a:t>
            </a:r>
            <a:r>
              <a:rPr lang="ru-RU" sz="2400" b="1" dirty="0" smtClean="0">
                <a:solidFill>
                  <a:srgbClr val="AD3512"/>
                </a:solidFill>
              </a:rPr>
              <a:t>499,6 </a:t>
            </a:r>
            <a:r>
              <a:rPr lang="ru-RU" sz="1400" b="1" dirty="0" err="1" smtClean="0">
                <a:solidFill>
                  <a:srgbClr val="AD3512"/>
                </a:solidFill>
              </a:rPr>
              <a:t>млн.руб</a:t>
            </a:r>
            <a:r>
              <a:rPr lang="ru-RU" sz="1400" b="1" dirty="0" smtClean="0">
                <a:solidFill>
                  <a:srgbClr val="AD3512"/>
                </a:solidFill>
              </a:rPr>
              <a:t>. (на 3й год)</a:t>
            </a:r>
            <a:endParaRPr lang="ru-RU" sz="600" b="1" dirty="0">
              <a:solidFill>
                <a:srgbClr val="AD35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14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smtClean="0">
                <a:solidFill>
                  <a:srgbClr val="AD3512"/>
                </a:solidFill>
              </a:rPr>
              <a:t>Оценка доходности проекта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2" y="518432"/>
            <a:ext cx="5968772" cy="13685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7313" y="2202638"/>
            <a:ext cx="4647887" cy="253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Сводная таблица показателей эффективности проекта</a:t>
            </a:r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48005"/>
              </p:ext>
            </p:extLst>
          </p:nvPr>
        </p:nvGraphicFramePr>
        <p:xfrm>
          <a:off x="218974" y="2571750"/>
          <a:ext cx="4118675" cy="225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Документ" r:id="rId5" imgW="6284614" imgH="3437462" progId="Word.Document.12">
                  <p:embed/>
                </p:oleObj>
              </mc:Choice>
              <mc:Fallback>
                <p:oleObj name="Документ" r:id="rId5" imgW="6284614" imgH="3437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974" y="2571750"/>
                        <a:ext cx="4118675" cy="2252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498870" y="1988763"/>
            <a:ext cx="3480030" cy="253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Анализ чувствительности проекта по NPV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666" y="2241965"/>
            <a:ext cx="3450693" cy="25523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59098" y="260593"/>
            <a:ext cx="3011149" cy="253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Инвестиционные вложения осуществляются в течение первых двух лет и формируются за счет: </a:t>
            </a:r>
            <a:endParaRPr lang="ru-RU" sz="110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1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Инвестиции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собственников (50%) - 189426,30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тыс.руб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1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Банковский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субсидированный кредит (50%) - 189426,30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тыс.руб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15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2082885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100" b="1" dirty="0" smtClean="0">
                <a:solidFill>
                  <a:srgbClr val="AD3512"/>
                </a:solidFill>
              </a:rPr>
              <a:t>Спасибо за внимание!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</p:spTree>
    <p:extLst>
      <p:ext uri="{BB962C8B-B14F-4D97-AF65-F5344CB8AC3E}">
        <p14:creationId xmlns:p14="http://schemas.microsoft.com/office/powerpoint/2010/main" val="16451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6603883" y="1094048"/>
            <a:ext cx="2268284" cy="1829592"/>
          </a:xfrm>
          <a:prstGeom prst="rect">
            <a:avLst/>
          </a:prstGeom>
          <a:solidFill>
            <a:schemeClr val="accent6">
              <a:lumMod val="60000"/>
              <a:lumOff val="40000"/>
              <a:alpha val="14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12346" y="1094048"/>
            <a:ext cx="2268284" cy="1829592"/>
          </a:xfrm>
          <a:prstGeom prst="rect">
            <a:avLst/>
          </a:prstGeom>
          <a:solidFill>
            <a:srgbClr val="EB6541">
              <a:alpha val="63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5392" y="1094048"/>
            <a:ext cx="2268284" cy="1684077"/>
          </a:xfrm>
          <a:prstGeom prst="rect">
            <a:avLst/>
          </a:prstGeom>
          <a:solidFill>
            <a:srgbClr val="EB6541">
              <a:alpha val="1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2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rgbClr val="AD3512"/>
                </a:solidFill>
              </a:rPr>
              <a:t>Определение границ </a:t>
            </a:r>
            <a:r>
              <a:rPr lang="ru-RU" sz="2100" b="1" dirty="0" smtClean="0">
                <a:solidFill>
                  <a:srgbClr val="AD3512"/>
                </a:solidFill>
              </a:rPr>
              <a:t>проекта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092" y="583051"/>
            <a:ext cx="2146146" cy="296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СЕЗОННАЯ ФАБРИКА (2015-2020)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248" y="2972454"/>
            <a:ext cx="2598584" cy="1678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Отработка технологии, обкатка оборудования для понимания масштабирования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Тестирование рынка, прогрев сопутствующих ниш, маркетинговые исследования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Настройка производственных бизнес-процессов и отработка модели управления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Цифровизация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процессов и автоматизация управления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Настройка управления себестоимостью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420284" y="1143996"/>
            <a:ext cx="2261213" cy="17008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20 тонн/сезон + цех фасовки</a:t>
            </a:r>
          </a:p>
          <a:p>
            <a:pPr algn="l">
              <a:spcBef>
                <a:spcPts val="0"/>
              </a:spcBef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Полевой лагерь на 50 мест</a:t>
            </a:r>
          </a:p>
          <a:p>
            <a:pPr algn="l">
              <a:spcBef>
                <a:spcPts val="0"/>
              </a:spcBef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Собственный сбор сырья</a:t>
            </a:r>
          </a:p>
          <a:p>
            <a:pPr algn="l">
              <a:spcBef>
                <a:spcPts val="0"/>
              </a:spcBef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Сбыт через собственную розницу + небольшой опт + тест экспорта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5702" y="1112551"/>
            <a:ext cx="288000" cy="288000"/>
            <a:chOff x="2155393" y="741004"/>
            <a:chExt cx="400207" cy="400207"/>
          </a:xfrm>
        </p:grpSpPr>
        <p:sp>
          <p:nvSpPr>
            <p:cNvPr id="50" name="Овал 49"/>
            <p:cNvSpPr/>
            <p:nvPr/>
          </p:nvSpPr>
          <p:spPr>
            <a:xfrm>
              <a:off x="2155393" y="74100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211156"/>
                </p:ext>
              </p:extLst>
            </p:nvPr>
          </p:nvGraphicFramePr>
          <p:xfrm>
            <a:off x="2186427" y="765103"/>
            <a:ext cx="321538" cy="321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45" name="CorelDRAW" r:id="rId3" imgW="150715" imgH="151448" progId="CorelDraw.Graphic.18">
                    <p:embed/>
                  </p:oleObj>
                </mc:Choice>
                <mc:Fallback>
                  <p:oleObj name="CorelDRAW" r:id="rId3" imgW="150715" imgH="151448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86427" y="765103"/>
                          <a:ext cx="321538" cy="321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116495" y="1520236"/>
            <a:ext cx="288000" cy="288000"/>
            <a:chOff x="2155393" y="1218270"/>
            <a:chExt cx="400207" cy="400207"/>
          </a:xfrm>
        </p:grpSpPr>
        <p:sp>
          <p:nvSpPr>
            <p:cNvPr id="52" name="Овал 51"/>
            <p:cNvSpPr/>
            <p:nvPr/>
          </p:nvSpPr>
          <p:spPr>
            <a:xfrm>
              <a:off x="2155393" y="1218270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0754125"/>
                </p:ext>
              </p:extLst>
            </p:nvPr>
          </p:nvGraphicFramePr>
          <p:xfrm>
            <a:off x="2179790" y="1249777"/>
            <a:ext cx="353859" cy="3188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46" name="CorelDRAW" r:id="rId5" imgW="160518" imgH="144508" progId="CorelDraw.Graphic.18">
                    <p:embed/>
                  </p:oleObj>
                </mc:Choice>
                <mc:Fallback>
                  <p:oleObj name="CorelDRAW" r:id="rId5" imgW="160518" imgH="144508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79790" y="1249777"/>
                          <a:ext cx="353859" cy="3188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2"/>
          <p:cNvGrpSpPr/>
          <p:nvPr/>
        </p:nvGrpSpPr>
        <p:grpSpPr>
          <a:xfrm>
            <a:off x="116495" y="1924025"/>
            <a:ext cx="288000" cy="288000"/>
            <a:chOff x="2155393" y="1682184"/>
            <a:chExt cx="400207" cy="400207"/>
          </a:xfrm>
        </p:grpSpPr>
        <p:sp>
          <p:nvSpPr>
            <p:cNvPr id="53" name="Овал 52"/>
            <p:cNvSpPr/>
            <p:nvPr/>
          </p:nvSpPr>
          <p:spPr>
            <a:xfrm>
              <a:off x="2155393" y="168218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589713"/>
                </p:ext>
              </p:extLst>
            </p:nvPr>
          </p:nvGraphicFramePr>
          <p:xfrm>
            <a:off x="2208173" y="1762074"/>
            <a:ext cx="278046" cy="237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47" name="CorelDRAW" r:id="rId7" imgW="151941" imgH="129404" progId="CorelDraw.Graphic.18">
                    <p:embed/>
                  </p:oleObj>
                </mc:Choice>
                <mc:Fallback>
                  <p:oleObj name="CorelDRAW" r:id="rId7" imgW="151941" imgH="129404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08173" y="1762074"/>
                          <a:ext cx="278046" cy="2374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Группа 1"/>
          <p:cNvGrpSpPr/>
          <p:nvPr/>
        </p:nvGrpSpPr>
        <p:grpSpPr>
          <a:xfrm>
            <a:off x="116495" y="2333344"/>
            <a:ext cx="288000" cy="288000"/>
            <a:chOff x="2155393" y="2152414"/>
            <a:chExt cx="400207" cy="400207"/>
          </a:xfrm>
        </p:grpSpPr>
        <p:sp>
          <p:nvSpPr>
            <p:cNvPr id="54" name="Овал 53"/>
            <p:cNvSpPr/>
            <p:nvPr/>
          </p:nvSpPr>
          <p:spPr>
            <a:xfrm>
              <a:off x="2155393" y="215241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1069066"/>
                </p:ext>
              </p:extLst>
            </p:nvPr>
          </p:nvGraphicFramePr>
          <p:xfrm>
            <a:off x="2227222" y="2205284"/>
            <a:ext cx="265348" cy="310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48" name="CorelDRAW" r:id="rId9" imgW="132335" imgH="153897" progId="CorelDraw.Graphic.18">
                    <p:embed/>
                  </p:oleObj>
                </mc:Choice>
                <mc:Fallback>
                  <p:oleObj name="CorelDRAW" r:id="rId9" imgW="132335" imgH="153897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27222" y="2205284"/>
                          <a:ext cx="265348" cy="3101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Прямоугольник 58"/>
          <p:cNvSpPr/>
          <p:nvPr/>
        </p:nvSpPr>
        <p:spPr>
          <a:xfrm>
            <a:off x="3182046" y="583051"/>
            <a:ext cx="2561524" cy="45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КРУГЛОГОДИЧНАЯ ФАБРИКА   (2021-2025)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239202" y="2972454"/>
            <a:ext cx="2598584" cy="1691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Увеличение объемов производства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Внедрение новой технологии сушки, современная фасовочная линия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Настройка работы с партнерами по сбору сырья на местах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Настройка логистических процессов, управление издержками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Расширение продуктовой матрицы путем разработки продуктовой стратегии 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65040" y="1840256"/>
            <a:ext cx="288000" cy="288000"/>
            <a:chOff x="5249977" y="1218270"/>
            <a:chExt cx="400207" cy="400207"/>
          </a:xfrm>
        </p:grpSpPr>
        <p:sp>
          <p:nvSpPr>
            <p:cNvPr id="65" name="Овал 64"/>
            <p:cNvSpPr/>
            <p:nvPr/>
          </p:nvSpPr>
          <p:spPr>
            <a:xfrm>
              <a:off x="5249977" y="1218270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3538297"/>
                </p:ext>
              </p:extLst>
            </p:nvPr>
          </p:nvGraphicFramePr>
          <p:xfrm>
            <a:off x="5271918" y="1260366"/>
            <a:ext cx="352424" cy="338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49" name="CorelDRAW" r:id="rId11" imgW="167461" imgH="160836" progId="CorelDraw.Graphic.18">
                    <p:embed/>
                  </p:oleObj>
                </mc:Choice>
                <mc:Fallback>
                  <p:oleObj name="CorelDRAW" r:id="rId11" imgW="167461" imgH="160836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271918" y="1260366"/>
                          <a:ext cx="352424" cy="3389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Прямоугольник 78"/>
          <p:cNvSpPr/>
          <p:nvPr/>
        </p:nvSpPr>
        <p:spPr>
          <a:xfrm>
            <a:off x="6273584" y="583051"/>
            <a:ext cx="2499613" cy="45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МЕГАФАБРИКА И ПАРТНЕРЫ (2025-2028)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330739" y="2972454"/>
            <a:ext cx="2598584" cy="1623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Масштабирование по франшизе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Развитие собственной высокотехнологичной лаборатории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Вход в нишу </a:t>
            </a:r>
            <a:r>
              <a:rPr lang="ru-RU" sz="10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БАДов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– </a:t>
            </a:r>
            <a:r>
              <a:rPr lang="ru-RU" sz="10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здоровьесберегающие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функциональные чаи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Внедрение технологии культивации и технологичного сбора иван-чая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Семеноводство по сортовому иван-чаю, занятие свободной ниши по семенам иван-чая в РФ</a:t>
            </a:r>
            <a:endParaRPr lang="ru-RU" sz="1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250934" y="1731030"/>
            <a:ext cx="288000" cy="288000"/>
            <a:chOff x="8236728" y="1682184"/>
            <a:chExt cx="400207" cy="400207"/>
          </a:xfrm>
        </p:grpSpPr>
        <p:sp>
          <p:nvSpPr>
            <p:cNvPr id="86" name="Овал 85"/>
            <p:cNvSpPr/>
            <p:nvPr/>
          </p:nvSpPr>
          <p:spPr>
            <a:xfrm>
              <a:off x="8236728" y="168218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9" name="Объект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9272567"/>
                </p:ext>
              </p:extLst>
            </p:nvPr>
          </p:nvGraphicFramePr>
          <p:xfrm>
            <a:off x="8289508" y="1762074"/>
            <a:ext cx="278046" cy="237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0" name="CorelDRAW" r:id="rId13" imgW="151941" imgH="129404" progId="CorelDraw.Graphic.18">
                    <p:embed/>
                  </p:oleObj>
                </mc:Choice>
                <mc:Fallback>
                  <p:oleObj name="CorelDRAW" r:id="rId13" imgW="151941" imgH="129404" progId="CorelDraw.Graphic.18">
                    <p:embed/>
                    <p:pic>
                      <p:nvPicPr>
                        <p:cNvPr id="74" name="Объект 7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289508" y="1762074"/>
                          <a:ext cx="278046" cy="2374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Группа 11"/>
          <p:cNvGrpSpPr/>
          <p:nvPr/>
        </p:nvGrpSpPr>
        <p:grpSpPr>
          <a:xfrm>
            <a:off x="3155022" y="2605426"/>
            <a:ext cx="288000" cy="288000"/>
            <a:chOff x="5249977" y="2152414"/>
            <a:chExt cx="400207" cy="400207"/>
          </a:xfrm>
        </p:grpSpPr>
        <p:sp>
          <p:nvSpPr>
            <p:cNvPr id="70" name="Овал 69"/>
            <p:cNvSpPr/>
            <p:nvPr/>
          </p:nvSpPr>
          <p:spPr>
            <a:xfrm>
              <a:off x="5249977" y="215241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7894336"/>
                </p:ext>
              </p:extLst>
            </p:nvPr>
          </p:nvGraphicFramePr>
          <p:xfrm>
            <a:off x="5288821" y="2236578"/>
            <a:ext cx="318618" cy="266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1" name="CorelDRAW" r:id="rId14" imgW="165828" imgH="138385" progId="CorelDraw.Graphic.18">
                    <p:embed/>
                  </p:oleObj>
                </mc:Choice>
                <mc:Fallback>
                  <p:oleObj name="CorelDRAW" r:id="rId14" imgW="165828" imgH="138385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288821" y="2236578"/>
                          <a:ext cx="318618" cy="2665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2"/>
          <p:cNvGrpSpPr/>
          <p:nvPr/>
        </p:nvGrpSpPr>
        <p:grpSpPr>
          <a:xfrm>
            <a:off x="6250934" y="2110402"/>
            <a:ext cx="288000" cy="288000"/>
            <a:chOff x="8236728" y="2611260"/>
            <a:chExt cx="400207" cy="400207"/>
          </a:xfrm>
        </p:grpSpPr>
        <p:sp>
          <p:nvSpPr>
            <p:cNvPr id="99" name="Овал 98"/>
            <p:cNvSpPr/>
            <p:nvPr/>
          </p:nvSpPr>
          <p:spPr>
            <a:xfrm>
              <a:off x="8236728" y="2611260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7617175"/>
                </p:ext>
              </p:extLst>
            </p:nvPr>
          </p:nvGraphicFramePr>
          <p:xfrm>
            <a:off x="8318331" y="2670980"/>
            <a:ext cx="248896" cy="277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2" name="CorelDRAW" r:id="rId16" imgW="136011" imgH="152264" progId="CorelDraw.Graphic.18">
                    <p:embed/>
                  </p:oleObj>
                </mc:Choice>
                <mc:Fallback>
                  <p:oleObj name="CorelDRAW" r:id="rId16" imgW="136011" imgH="152264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318331" y="2670980"/>
                          <a:ext cx="248896" cy="277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Объект 2"/>
          <p:cNvSpPr txBox="1">
            <a:spLocks/>
          </p:cNvSpPr>
          <p:nvPr/>
        </p:nvSpPr>
        <p:spPr>
          <a:xfrm>
            <a:off x="3467238" y="1143996"/>
            <a:ext cx="2261213" cy="17008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200 тонн/год + цех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сушки сырья для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купажей + цех фасовки + лаборатория проектирования продуктов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Пункты заготовки в районах</a:t>
            </a:r>
          </a:p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(бизнес-партнерство)</a:t>
            </a:r>
          </a:p>
          <a:p>
            <a:pPr algn="l">
              <a:spcBef>
                <a:spcPts val="0"/>
              </a:spcBef>
            </a:pP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Собственный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сбор сырья в радиусе 100 км</a:t>
            </a:r>
          </a:p>
          <a:p>
            <a:pPr algn="l">
              <a:spcBef>
                <a:spcPts val="0"/>
              </a:spcBef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Опт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России,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экспорт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3165040" y="1112551"/>
            <a:ext cx="288000" cy="288000"/>
            <a:chOff x="2155393" y="741004"/>
            <a:chExt cx="400207" cy="400207"/>
          </a:xfrm>
        </p:grpSpPr>
        <p:sp>
          <p:nvSpPr>
            <p:cNvPr id="93" name="Овал 92"/>
            <p:cNvSpPr/>
            <p:nvPr/>
          </p:nvSpPr>
          <p:spPr>
            <a:xfrm>
              <a:off x="2155393" y="74100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0" name="Объект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211156"/>
                </p:ext>
              </p:extLst>
            </p:nvPr>
          </p:nvGraphicFramePr>
          <p:xfrm>
            <a:off x="2186427" y="765103"/>
            <a:ext cx="321538" cy="321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3" name="CorelDRAW" r:id="rId18" imgW="150715" imgH="151448" progId="CorelDraw.Graphic.18">
                    <p:embed/>
                  </p:oleObj>
                </mc:Choice>
                <mc:Fallback>
                  <p:oleObj name="CorelDRAW" r:id="rId18" imgW="150715" imgH="151448" progId="CorelDraw.Graphic.18">
                    <p:embed/>
                    <p:pic>
                      <p:nvPicPr>
                        <p:cNvPr id="8" name="Объект 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86427" y="765103"/>
                          <a:ext cx="321538" cy="321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" name="Группа 100"/>
          <p:cNvGrpSpPr/>
          <p:nvPr/>
        </p:nvGrpSpPr>
        <p:grpSpPr>
          <a:xfrm>
            <a:off x="3155833" y="2212025"/>
            <a:ext cx="288000" cy="288000"/>
            <a:chOff x="2155393" y="1682184"/>
            <a:chExt cx="400207" cy="400207"/>
          </a:xfrm>
        </p:grpSpPr>
        <p:sp>
          <p:nvSpPr>
            <p:cNvPr id="102" name="Овал 101"/>
            <p:cNvSpPr/>
            <p:nvPr/>
          </p:nvSpPr>
          <p:spPr>
            <a:xfrm>
              <a:off x="2155393" y="168218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3" name="Объект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589713"/>
                </p:ext>
              </p:extLst>
            </p:nvPr>
          </p:nvGraphicFramePr>
          <p:xfrm>
            <a:off x="2208173" y="1762074"/>
            <a:ext cx="278046" cy="237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4" name="CorelDRAW" r:id="rId19" imgW="151941" imgH="129404" progId="CorelDraw.Graphic.18">
                    <p:embed/>
                  </p:oleObj>
                </mc:Choice>
                <mc:Fallback>
                  <p:oleObj name="CorelDRAW" r:id="rId19" imgW="151941" imgH="129404" progId="CorelDraw.Graphic.18">
                    <p:embed/>
                    <p:pic>
                      <p:nvPicPr>
                        <p:cNvPr id="16" name="Объект 1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08173" y="1762074"/>
                          <a:ext cx="278046" cy="2374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Группа 104"/>
          <p:cNvGrpSpPr/>
          <p:nvPr/>
        </p:nvGrpSpPr>
        <p:grpSpPr>
          <a:xfrm>
            <a:off x="6251769" y="1466197"/>
            <a:ext cx="288000" cy="288000"/>
            <a:chOff x="5249977" y="1218270"/>
            <a:chExt cx="400207" cy="400207"/>
          </a:xfrm>
        </p:grpSpPr>
        <p:sp>
          <p:nvSpPr>
            <p:cNvPr id="106" name="Овал 105"/>
            <p:cNvSpPr/>
            <p:nvPr/>
          </p:nvSpPr>
          <p:spPr>
            <a:xfrm>
              <a:off x="5249977" y="1218270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7" name="Объект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3538297"/>
                </p:ext>
              </p:extLst>
            </p:nvPr>
          </p:nvGraphicFramePr>
          <p:xfrm>
            <a:off x="5271918" y="1260366"/>
            <a:ext cx="352424" cy="338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5" name="CorelDRAW" r:id="rId20" imgW="167461" imgH="160836" progId="CorelDraw.Graphic.18">
                    <p:embed/>
                  </p:oleObj>
                </mc:Choice>
                <mc:Fallback>
                  <p:oleObj name="CorelDRAW" r:id="rId20" imgW="167461" imgH="160836" progId="CorelDraw.Graphic.18">
                    <p:embed/>
                    <p:pic>
                      <p:nvPicPr>
                        <p:cNvPr id="56" name="Объект 5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271918" y="1260366"/>
                          <a:ext cx="352424" cy="3389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8" name="Группа 107"/>
          <p:cNvGrpSpPr/>
          <p:nvPr/>
        </p:nvGrpSpPr>
        <p:grpSpPr>
          <a:xfrm>
            <a:off x="6246559" y="2471844"/>
            <a:ext cx="288000" cy="288000"/>
            <a:chOff x="5249977" y="2152414"/>
            <a:chExt cx="400207" cy="400207"/>
          </a:xfrm>
        </p:grpSpPr>
        <p:sp>
          <p:nvSpPr>
            <p:cNvPr id="109" name="Овал 108"/>
            <p:cNvSpPr/>
            <p:nvPr/>
          </p:nvSpPr>
          <p:spPr>
            <a:xfrm>
              <a:off x="5249977" y="215241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0" name="Объект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7894336"/>
                </p:ext>
              </p:extLst>
            </p:nvPr>
          </p:nvGraphicFramePr>
          <p:xfrm>
            <a:off x="5288821" y="2236578"/>
            <a:ext cx="318618" cy="266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6" name="CorelDRAW" r:id="rId21" imgW="165828" imgH="138385" progId="CorelDraw.Graphic.18">
                    <p:embed/>
                  </p:oleObj>
                </mc:Choice>
                <mc:Fallback>
                  <p:oleObj name="CorelDRAW" r:id="rId21" imgW="165828" imgH="138385" progId="CorelDraw.Graphic.18">
                    <p:embed/>
                    <p:pic>
                      <p:nvPicPr>
                        <p:cNvPr id="57" name="Объект 5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288821" y="2236578"/>
                          <a:ext cx="318618" cy="2665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1" name="Объект 2"/>
          <p:cNvSpPr txBox="1">
            <a:spLocks/>
          </p:cNvSpPr>
          <p:nvPr/>
        </p:nvSpPr>
        <p:spPr>
          <a:xfrm>
            <a:off x="6558775" y="1143996"/>
            <a:ext cx="2261213" cy="17008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1000 тонн/год + 5-10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фабрик по 200 тонн/год (Юг ТО + ХМАО + ЯНАО)</a:t>
            </a:r>
          </a:p>
          <a:p>
            <a:pPr algn="l">
              <a:spcBef>
                <a:spcPts val="0"/>
              </a:spcBef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Пункты заготовки в районах</a:t>
            </a:r>
          </a:p>
          <a:p>
            <a:pPr algn="l">
              <a:spcBef>
                <a:spcPts val="0"/>
              </a:spcBef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(бизнес-партнерство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) +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Культивация иван-чая</a:t>
            </a:r>
          </a:p>
          <a:p>
            <a:pPr algn="l">
              <a:spcBef>
                <a:spcPts val="0"/>
              </a:spcBef>
            </a:pP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Высокотехнологичная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лаборатория качества +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университеты (НОЦ)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1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Опт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по России,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торговые сети, экспорт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6256577" y="1112551"/>
            <a:ext cx="288000" cy="288000"/>
            <a:chOff x="2155393" y="741004"/>
            <a:chExt cx="400207" cy="400207"/>
          </a:xfrm>
        </p:grpSpPr>
        <p:sp>
          <p:nvSpPr>
            <p:cNvPr id="113" name="Овал 112"/>
            <p:cNvSpPr/>
            <p:nvPr/>
          </p:nvSpPr>
          <p:spPr>
            <a:xfrm>
              <a:off x="2155393" y="74100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4" name="Объект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211156"/>
                </p:ext>
              </p:extLst>
            </p:nvPr>
          </p:nvGraphicFramePr>
          <p:xfrm>
            <a:off x="2186427" y="765103"/>
            <a:ext cx="321538" cy="321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7" name="CorelDRAW" r:id="rId22" imgW="150715" imgH="151448" progId="CorelDraw.Graphic.18">
                    <p:embed/>
                  </p:oleObj>
                </mc:Choice>
                <mc:Fallback>
                  <p:oleObj name="CorelDRAW" r:id="rId22" imgW="150715" imgH="151448" progId="CorelDraw.Graphic.18">
                    <p:embed/>
                    <p:pic>
                      <p:nvPicPr>
                        <p:cNvPr id="100" name="Объект 9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86427" y="765103"/>
                          <a:ext cx="321538" cy="321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" name="Группа 117"/>
          <p:cNvGrpSpPr/>
          <p:nvPr/>
        </p:nvGrpSpPr>
        <p:grpSpPr>
          <a:xfrm>
            <a:off x="5985583" y="1112551"/>
            <a:ext cx="288000" cy="288000"/>
            <a:chOff x="2155393" y="741004"/>
            <a:chExt cx="400207" cy="400207"/>
          </a:xfrm>
        </p:grpSpPr>
        <p:sp>
          <p:nvSpPr>
            <p:cNvPr id="119" name="Овал 118"/>
            <p:cNvSpPr/>
            <p:nvPr/>
          </p:nvSpPr>
          <p:spPr>
            <a:xfrm>
              <a:off x="2155393" y="741004"/>
              <a:ext cx="400207" cy="400207"/>
            </a:xfrm>
            <a:prstGeom prst="ellipse">
              <a:avLst/>
            </a:prstGeom>
            <a:noFill/>
            <a:ln w="19050">
              <a:solidFill>
                <a:srgbClr val="BE21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20" name="Объект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211156"/>
                </p:ext>
              </p:extLst>
            </p:nvPr>
          </p:nvGraphicFramePr>
          <p:xfrm>
            <a:off x="2186427" y="765103"/>
            <a:ext cx="321538" cy="321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8" name="CorelDRAW" r:id="rId23" imgW="150715" imgH="151448" progId="CorelDraw.Graphic.18">
                    <p:embed/>
                  </p:oleObj>
                </mc:Choice>
                <mc:Fallback>
                  <p:oleObj name="CorelDRAW" r:id="rId23" imgW="150715" imgH="151448" progId="CorelDraw.Graphic.18">
                    <p:embed/>
                    <p:pic>
                      <p:nvPicPr>
                        <p:cNvPr id="114" name="Объект 11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86427" y="765103"/>
                          <a:ext cx="321538" cy="321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</p:spTree>
    <p:extLst>
      <p:ext uri="{BB962C8B-B14F-4D97-AF65-F5344CB8AC3E}">
        <p14:creationId xmlns:p14="http://schemas.microsoft.com/office/powerpoint/2010/main" val="19711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81" grpId="0" animBg="1"/>
      <p:bldP spid="59" grpId="0"/>
      <p:bldP spid="60" grpId="0"/>
      <p:bldP spid="79" grpId="0"/>
      <p:bldP spid="80" grpId="0"/>
      <p:bldP spid="90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6" y="1461407"/>
            <a:ext cx="3939653" cy="2367983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3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smtClean="0">
                <a:solidFill>
                  <a:srgbClr val="AD3512"/>
                </a:solidFill>
              </a:rPr>
              <a:t>Европейский рынок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7550" y="632993"/>
            <a:ext cx="4325943" cy="45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Динамика розничных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продаж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фруктового/травяного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чая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2014-2020 </a:t>
            </a:r>
            <a:r>
              <a:rPr lang="ru-RU" sz="1300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гг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, тыс. тонн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384670" y="2738596"/>
            <a:ext cx="2187330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AD3512"/>
                </a:solidFill>
              </a:rPr>
              <a:t>7,9%</a:t>
            </a:r>
          </a:p>
          <a:p>
            <a:r>
              <a:rPr lang="ru-RU" sz="1000" b="1" dirty="0" smtClean="0">
                <a:solidFill>
                  <a:srgbClr val="AD3512"/>
                </a:solidFill>
              </a:rPr>
              <a:t>темп роста за последние 5 лет</a:t>
            </a:r>
            <a:endParaRPr lang="ru-RU" sz="1000" b="1" dirty="0">
              <a:solidFill>
                <a:srgbClr val="AD3512"/>
              </a:solidFill>
            </a:endParaRPr>
          </a:p>
        </p:txBody>
      </p:sp>
      <p:sp>
        <p:nvSpPr>
          <p:cNvPr id="5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811718" y="632993"/>
            <a:ext cx="3823308" cy="144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Инициативы производителей </a:t>
            </a:r>
            <a:r>
              <a:rPr lang="ru-RU" sz="13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по улучшению характеристик продукции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подстегнули продажи фруктового/травяного чая и на других рынках, что помогло этому сегменту стать самой быстрорастущей категорией чаев на глобальном уровне в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период 2015-2020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65" y="2218848"/>
            <a:ext cx="4372135" cy="100037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913218" y="3457394"/>
            <a:ext cx="2963297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AD3512"/>
                </a:solidFill>
              </a:rPr>
              <a:t>Структура рынка чая по видам  </a:t>
            </a:r>
            <a:r>
              <a:rPr lang="ru-RU" sz="1200" dirty="0" smtClean="0">
                <a:solidFill>
                  <a:schemeClr val="tx1"/>
                </a:solidFill>
              </a:rPr>
              <a:t>(розничная стоимость в </a:t>
            </a:r>
            <a:r>
              <a:rPr lang="ru-RU" sz="1200" dirty="0" err="1" smtClean="0">
                <a:solidFill>
                  <a:schemeClr val="tx1"/>
                </a:solidFill>
              </a:rPr>
              <a:t>млрд.долл</a:t>
            </a:r>
            <a:r>
              <a:rPr lang="ru-RU" sz="1200" dirty="0" smtClean="0">
                <a:solidFill>
                  <a:schemeClr val="tx1"/>
                </a:solidFill>
              </a:rPr>
              <a:t> и доли на рынке, 2020 г)</a:t>
            </a:r>
            <a:endParaRPr lang="ru-RU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https://drgroup.ru/images/stati/2321-1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1" r="2719"/>
          <a:stretch/>
        </p:blipFill>
        <p:spPr bwMode="auto">
          <a:xfrm>
            <a:off x="5676900" y="1083466"/>
            <a:ext cx="3364867" cy="1938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4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smtClean="0">
                <a:solidFill>
                  <a:srgbClr val="AD3512"/>
                </a:solidFill>
              </a:rPr>
              <a:t>Основные игроки чайного рынка и сушеных ягод и овощей России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94782" y="632993"/>
            <a:ext cx="3549217" cy="45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Объем и темпы прироста рынка сублимированных продуктов (овощей, грибов, ягод, фруктов) в России в 2015-2019 гг., тонн</a:t>
            </a:r>
          </a:p>
        </p:txBody>
      </p:sp>
      <p:sp>
        <p:nvSpPr>
          <p:cNvPr id="3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pic>
        <p:nvPicPr>
          <p:cNvPr id="36" name="Рисунок 35" descr="Рисунок 4. Объем производимого в России чая по вкладу компаний–производителей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"/>
          <a:stretch/>
        </p:blipFill>
        <p:spPr bwMode="auto">
          <a:xfrm>
            <a:off x="2341493" y="516756"/>
            <a:ext cx="2619364" cy="1742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5819612" y="2916632"/>
            <a:ext cx="3222155" cy="1236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в 2019 г. больше всего сублимированных продуктов было произведено компанией СППСК «ЯГОДЫ КАРЕЛИИ» (Ленинградская область) – 1 330,8 тонн, что составляет 47,1% от всего объема производства в натуральном выражении. Следом идет ООО «СОЗВЕЗДИЕ»– 33,6%, а замыкает тройку лидеров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ООО ТД «МАЗУРИН» – 10,2%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322546" y="591864"/>
            <a:ext cx="1720629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AD3512"/>
                </a:solidFill>
              </a:rPr>
              <a:t>30,8 </a:t>
            </a:r>
            <a:r>
              <a:rPr lang="ru-RU" sz="1600" b="1" dirty="0" err="1" smtClean="0">
                <a:solidFill>
                  <a:srgbClr val="AD3512"/>
                </a:solidFill>
              </a:rPr>
              <a:t>тыс.т</a:t>
            </a:r>
            <a:endParaRPr lang="ru-RU" sz="1000" b="1" dirty="0">
              <a:solidFill>
                <a:srgbClr val="AD351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76466" y="4041980"/>
            <a:ext cx="1720629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AD3512"/>
                </a:solidFill>
              </a:rPr>
              <a:t>288 </a:t>
            </a:r>
            <a:r>
              <a:rPr lang="ru-RU" sz="1600" b="1" dirty="0" smtClean="0">
                <a:solidFill>
                  <a:srgbClr val="AD3512"/>
                </a:solidFill>
              </a:rPr>
              <a:t>тонн</a:t>
            </a:r>
            <a:endParaRPr lang="ru-RU" sz="1000" b="1" dirty="0">
              <a:solidFill>
                <a:srgbClr val="AD3512"/>
              </a:solidFill>
            </a:endParaRPr>
          </a:p>
        </p:txBody>
      </p:sp>
      <p:pic>
        <p:nvPicPr>
          <p:cNvPr id="57" name="Picture 2" descr="ris.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 b="8651"/>
          <a:stretch/>
        </p:blipFill>
        <p:spPr bwMode="auto">
          <a:xfrm>
            <a:off x="2312826" y="2473144"/>
            <a:ext cx="2034291" cy="231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3903071" y="2304749"/>
            <a:ext cx="2115572" cy="57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50" b="1" dirty="0" smtClean="0">
                <a:solidFill>
                  <a:srgbClr val="AD3512"/>
                </a:solidFill>
              </a:rPr>
              <a:t>Динамика производства, импорта и экспорта чая </a:t>
            </a:r>
            <a:r>
              <a:rPr lang="ru-RU" sz="1050" dirty="0" smtClean="0">
                <a:solidFill>
                  <a:schemeClr val="tx1"/>
                </a:solidFill>
              </a:rPr>
              <a:t>в 2014-2018 </a:t>
            </a:r>
            <a:r>
              <a:rPr lang="ru-RU" sz="1050" dirty="0" err="1" smtClean="0">
                <a:solidFill>
                  <a:schemeClr val="tx1"/>
                </a:solidFill>
              </a:rPr>
              <a:t>гг</a:t>
            </a:r>
            <a:r>
              <a:rPr lang="ru-RU" sz="1050" dirty="0" smtClean="0">
                <a:solidFill>
                  <a:schemeClr val="tx1"/>
                </a:solidFill>
              </a:rPr>
              <a:t>, </a:t>
            </a:r>
            <a:r>
              <a:rPr lang="ru-RU" sz="1050" dirty="0" err="1" smtClean="0">
                <a:solidFill>
                  <a:schemeClr val="tx1"/>
                </a:solidFill>
              </a:rPr>
              <a:t>тыс.т</a:t>
            </a:r>
            <a:r>
              <a:rPr lang="ru-RU" sz="1050" dirty="0" smtClean="0">
                <a:solidFill>
                  <a:schemeClr val="tx1"/>
                </a:solidFill>
              </a:rPr>
              <a:t>.</a:t>
            </a:r>
            <a:endParaRPr lang="ru-RU" sz="300" dirty="0">
              <a:solidFill>
                <a:schemeClr val="tx1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037961" y="3310595"/>
            <a:ext cx="1241654" cy="0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335276" y="2994130"/>
            <a:ext cx="1888678" cy="57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800" b="1" dirty="0">
                <a:solidFill>
                  <a:srgbClr val="AD3512"/>
                </a:solidFill>
              </a:rPr>
              <a:t>213,7 </a:t>
            </a:r>
            <a:r>
              <a:rPr lang="ru-RU" sz="1200" b="1" dirty="0" err="1" smtClean="0">
                <a:solidFill>
                  <a:srgbClr val="AD3512"/>
                </a:solidFill>
              </a:rPr>
              <a:t>тыс.т</a:t>
            </a:r>
            <a:r>
              <a:rPr lang="ru-RU" sz="1800" b="1" dirty="0" smtClean="0">
                <a:solidFill>
                  <a:srgbClr val="AD3512"/>
                </a:solidFill>
              </a:rPr>
              <a:t> </a:t>
            </a:r>
          </a:p>
          <a:p>
            <a:r>
              <a:rPr lang="en-US" sz="1800" b="1" dirty="0" smtClean="0">
                <a:solidFill>
                  <a:srgbClr val="AD3512"/>
                </a:solidFill>
              </a:rPr>
              <a:t>V</a:t>
            </a:r>
            <a:r>
              <a:rPr lang="ru-RU" sz="1200" b="1" dirty="0" err="1" smtClean="0">
                <a:solidFill>
                  <a:srgbClr val="AD3512"/>
                </a:solidFill>
              </a:rPr>
              <a:t>вн.рынка</a:t>
            </a:r>
            <a:endParaRPr lang="ru-RU" sz="800" b="1" dirty="0">
              <a:solidFill>
                <a:srgbClr val="AD3512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335276" y="3683092"/>
            <a:ext cx="1888678" cy="57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800" b="1" dirty="0" smtClean="0">
                <a:solidFill>
                  <a:srgbClr val="AD3512"/>
                </a:solidFill>
              </a:rPr>
              <a:t>7,1% </a:t>
            </a:r>
            <a:r>
              <a:rPr lang="ru-RU" sz="1200" b="1" dirty="0" smtClean="0">
                <a:solidFill>
                  <a:srgbClr val="AD3512"/>
                </a:solidFill>
              </a:rPr>
              <a:t>от</a:t>
            </a:r>
            <a:r>
              <a:rPr lang="ru-RU" sz="1800" b="1" dirty="0" smtClean="0">
                <a:solidFill>
                  <a:srgbClr val="AD3512"/>
                </a:solidFill>
              </a:rPr>
              <a:t> </a:t>
            </a:r>
          </a:p>
          <a:p>
            <a:r>
              <a:rPr lang="en-US" sz="1800" b="1" dirty="0" smtClean="0">
                <a:solidFill>
                  <a:srgbClr val="AD3512"/>
                </a:solidFill>
              </a:rPr>
              <a:t>V</a:t>
            </a:r>
            <a:r>
              <a:rPr lang="ru-RU" sz="1200" b="1" dirty="0" smtClean="0">
                <a:solidFill>
                  <a:srgbClr val="AD3512"/>
                </a:solidFill>
              </a:rPr>
              <a:t>мирового рынка</a:t>
            </a:r>
            <a:endParaRPr lang="ru-RU" sz="800" b="1" dirty="0">
              <a:solidFill>
                <a:srgbClr val="AD3512"/>
              </a:solidFill>
            </a:endParaRPr>
          </a:p>
        </p:txBody>
      </p:sp>
      <p:pic>
        <p:nvPicPr>
          <p:cNvPr id="62" name="Picture 4" descr="ris.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12509" r="6101" b="10123"/>
          <a:stretch/>
        </p:blipFill>
        <p:spPr bwMode="auto">
          <a:xfrm>
            <a:off x="82882" y="1887631"/>
            <a:ext cx="2103532" cy="27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19588" y="1409271"/>
            <a:ext cx="2471664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AD3512"/>
                </a:solidFill>
              </a:rPr>
              <a:t>Структура рынка чая по видам </a:t>
            </a:r>
            <a:r>
              <a:rPr lang="ru-RU" sz="1200" dirty="0" smtClean="0">
                <a:solidFill>
                  <a:schemeClr val="tx1"/>
                </a:solidFill>
              </a:rPr>
              <a:t>в 2018 г в натуральном выражении, %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1502176" y="3872951"/>
            <a:ext cx="507820" cy="777279"/>
          </a:xfrm>
          <a:custGeom>
            <a:avLst/>
            <a:gdLst>
              <a:gd name="connsiteX0" fmla="*/ 744481 w 803347"/>
              <a:gd name="connsiteY0" fmla="*/ 495300 h 1047750"/>
              <a:gd name="connsiteX1" fmla="*/ 734956 w 803347"/>
              <a:gd name="connsiteY1" fmla="*/ 447675 h 1047750"/>
              <a:gd name="connsiteX2" fmla="*/ 725431 w 803347"/>
              <a:gd name="connsiteY2" fmla="*/ 419100 h 1047750"/>
              <a:gd name="connsiteX3" fmla="*/ 715906 w 803347"/>
              <a:gd name="connsiteY3" fmla="*/ 371475 h 1047750"/>
              <a:gd name="connsiteX4" fmla="*/ 696856 w 803347"/>
              <a:gd name="connsiteY4" fmla="*/ 314325 h 1047750"/>
              <a:gd name="connsiteX5" fmla="*/ 658756 w 803347"/>
              <a:gd name="connsiteY5" fmla="*/ 257175 h 1047750"/>
              <a:gd name="connsiteX6" fmla="*/ 639706 w 803347"/>
              <a:gd name="connsiteY6" fmla="*/ 228600 h 1047750"/>
              <a:gd name="connsiteX7" fmla="*/ 611131 w 803347"/>
              <a:gd name="connsiteY7" fmla="*/ 171450 h 1047750"/>
              <a:gd name="connsiteX8" fmla="*/ 553981 w 803347"/>
              <a:gd name="connsiteY8" fmla="*/ 114300 h 1047750"/>
              <a:gd name="connsiteX9" fmla="*/ 525406 w 803347"/>
              <a:gd name="connsiteY9" fmla="*/ 85725 h 1047750"/>
              <a:gd name="connsiteX10" fmla="*/ 496831 w 803347"/>
              <a:gd name="connsiteY10" fmla="*/ 47625 h 1047750"/>
              <a:gd name="connsiteX11" fmla="*/ 411106 w 803347"/>
              <a:gd name="connsiteY11" fmla="*/ 0 h 1047750"/>
              <a:gd name="connsiteX12" fmla="*/ 353956 w 803347"/>
              <a:gd name="connsiteY12" fmla="*/ 9525 h 1047750"/>
              <a:gd name="connsiteX13" fmla="*/ 258706 w 803347"/>
              <a:gd name="connsiteY13" fmla="*/ 66675 h 1047750"/>
              <a:gd name="connsiteX14" fmla="*/ 230131 w 803347"/>
              <a:gd name="connsiteY14" fmla="*/ 85725 h 1047750"/>
              <a:gd name="connsiteX15" fmla="*/ 201556 w 803347"/>
              <a:gd name="connsiteY15" fmla="*/ 104775 h 1047750"/>
              <a:gd name="connsiteX16" fmla="*/ 182506 w 803347"/>
              <a:gd name="connsiteY16" fmla="*/ 133350 h 1047750"/>
              <a:gd name="connsiteX17" fmla="*/ 153931 w 803347"/>
              <a:gd name="connsiteY17" fmla="*/ 161925 h 1047750"/>
              <a:gd name="connsiteX18" fmla="*/ 134881 w 803347"/>
              <a:gd name="connsiteY18" fmla="*/ 200025 h 1047750"/>
              <a:gd name="connsiteX19" fmla="*/ 96781 w 803347"/>
              <a:gd name="connsiteY19" fmla="*/ 257175 h 1047750"/>
              <a:gd name="connsiteX20" fmla="*/ 77731 w 803347"/>
              <a:gd name="connsiteY20" fmla="*/ 285750 h 1047750"/>
              <a:gd name="connsiteX21" fmla="*/ 49156 w 803347"/>
              <a:gd name="connsiteY21" fmla="*/ 323850 h 1047750"/>
              <a:gd name="connsiteX22" fmla="*/ 20581 w 803347"/>
              <a:gd name="connsiteY22" fmla="*/ 390525 h 1047750"/>
              <a:gd name="connsiteX23" fmla="*/ 11056 w 803347"/>
              <a:gd name="connsiteY23" fmla="*/ 476250 h 1047750"/>
              <a:gd name="connsiteX24" fmla="*/ 11056 w 803347"/>
              <a:gd name="connsiteY24" fmla="*/ 638175 h 1047750"/>
              <a:gd name="connsiteX25" fmla="*/ 20581 w 803347"/>
              <a:gd name="connsiteY25" fmla="*/ 666750 h 1047750"/>
              <a:gd name="connsiteX26" fmla="*/ 58681 w 803347"/>
              <a:gd name="connsiteY26" fmla="*/ 723900 h 1047750"/>
              <a:gd name="connsiteX27" fmla="*/ 77731 w 803347"/>
              <a:gd name="connsiteY27" fmla="*/ 752475 h 1047750"/>
              <a:gd name="connsiteX28" fmla="*/ 134881 w 803347"/>
              <a:gd name="connsiteY28" fmla="*/ 809625 h 1047750"/>
              <a:gd name="connsiteX29" fmla="*/ 182506 w 803347"/>
              <a:gd name="connsiteY29" fmla="*/ 847725 h 1047750"/>
              <a:gd name="connsiteX30" fmla="*/ 239656 w 803347"/>
              <a:gd name="connsiteY30" fmla="*/ 904875 h 1047750"/>
              <a:gd name="connsiteX31" fmla="*/ 268231 w 803347"/>
              <a:gd name="connsiteY31" fmla="*/ 923925 h 1047750"/>
              <a:gd name="connsiteX32" fmla="*/ 353956 w 803347"/>
              <a:gd name="connsiteY32" fmla="*/ 990600 h 1047750"/>
              <a:gd name="connsiteX33" fmla="*/ 382531 w 803347"/>
              <a:gd name="connsiteY33" fmla="*/ 1009650 h 1047750"/>
              <a:gd name="connsiteX34" fmla="*/ 468256 w 803347"/>
              <a:gd name="connsiteY34" fmla="*/ 1038225 h 1047750"/>
              <a:gd name="connsiteX35" fmla="*/ 496831 w 803347"/>
              <a:gd name="connsiteY35" fmla="*/ 1047750 h 1047750"/>
              <a:gd name="connsiteX36" fmla="*/ 582556 w 803347"/>
              <a:gd name="connsiteY36" fmla="*/ 1000125 h 1047750"/>
              <a:gd name="connsiteX37" fmla="*/ 620656 w 803347"/>
              <a:gd name="connsiteY37" fmla="*/ 971550 h 1047750"/>
              <a:gd name="connsiteX38" fmla="*/ 658756 w 803347"/>
              <a:gd name="connsiteY38" fmla="*/ 914400 h 1047750"/>
              <a:gd name="connsiteX39" fmla="*/ 706381 w 803347"/>
              <a:gd name="connsiteY39" fmla="*/ 857250 h 1047750"/>
              <a:gd name="connsiteX40" fmla="*/ 734956 w 803347"/>
              <a:gd name="connsiteY40" fmla="*/ 771525 h 1047750"/>
              <a:gd name="connsiteX41" fmla="*/ 744481 w 803347"/>
              <a:gd name="connsiteY41" fmla="*/ 742950 h 1047750"/>
              <a:gd name="connsiteX42" fmla="*/ 763531 w 803347"/>
              <a:gd name="connsiteY42" fmla="*/ 714375 h 1047750"/>
              <a:gd name="connsiteX43" fmla="*/ 792106 w 803347"/>
              <a:gd name="connsiteY43" fmla="*/ 657225 h 1047750"/>
              <a:gd name="connsiteX44" fmla="*/ 801631 w 803347"/>
              <a:gd name="connsiteY4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03347" h="1047750">
                <a:moveTo>
                  <a:pt x="744481" y="495300"/>
                </a:moveTo>
                <a:cubicBezTo>
                  <a:pt x="741306" y="479425"/>
                  <a:pt x="738883" y="463381"/>
                  <a:pt x="734956" y="447675"/>
                </a:cubicBezTo>
                <a:cubicBezTo>
                  <a:pt x="732521" y="437935"/>
                  <a:pt x="727866" y="428840"/>
                  <a:pt x="725431" y="419100"/>
                </a:cubicBezTo>
                <a:cubicBezTo>
                  <a:pt x="721504" y="403394"/>
                  <a:pt x="720166" y="387094"/>
                  <a:pt x="715906" y="371475"/>
                </a:cubicBezTo>
                <a:cubicBezTo>
                  <a:pt x="710622" y="352102"/>
                  <a:pt x="707995" y="331033"/>
                  <a:pt x="696856" y="314325"/>
                </a:cubicBezTo>
                <a:lnTo>
                  <a:pt x="658756" y="257175"/>
                </a:lnTo>
                <a:cubicBezTo>
                  <a:pt x="652406" y="247650"/>
                  <a:pt x="643326" y="239460"/>
                  <a:pt x="639706" y="228600"/>
                </a:cubicBezTo>
                <a:cubicBezTo>
                  <a:pt x="630879" y="202120"/>
                  <a:pt x="630826" y="193607"/>
                  <a:pt x="611131" y="171450"/>
                </a:cubicBezTo>
                <a:cubicBezTo>
                  <a:pt x="593233" y="151314"/>
                  <a:pt x="573031" y="133350"/>
                  <a:pt x="553981" y="114300"/>
                </a:cubicBezTo>
                <a:cubicBezTo>
                  <a:pt x="544456" y="104775"/>
                  <a:pt x="533488" y="96501"/>
                  <a:pt x="525406" y="85725"/>
                </a:cubicBezTo>
                <a:cubicBezTo>
                  <a:pt x="515881" y="73025"/>
                  <a:pt x="508696" y="58172"/>
                  <a:pt x="496831" y="47625"/>
                </a:cubicBezTo>
                <a:cubicBezTo>
                  <a:pt x="457529" y="12690"/>
                  <a:pt x="449911" y="12935"/>
                  <a:pt x="411106" y="0"/>
                </a:cubicBezTo>
                <a:cubicBezTo>
                  <a:pt x="392056" y="3175"/>
                  <a:pt x="372454" y="3976"/>
                  <a:pt x="353956" y="9525"/>
                </a:cubicBezTo>
                <a:cubicBezTo>
                  <a:pt x="327330" y="17513"/>
                  <a:pt x="276150" y="55046"/>
                  <a:pt x="258706" y="66675"/>
                </a:cubicBezTo>
                <a:lnTo>
                  <a:pt x="230131" y="85725"/>
                </a:lnTo>
                <a:lnTo>
                  <a:pt x="201556" y="104775"/>
                </a:lnTo>
                <a:cubicBezTo>
                  <a:pt x="195206" y="114300"/>
                  <a:pt x="189835" y="124556"/>
                  <a:pt x="182506" y="133350"/>
                </a:cubicBezTo>
                <a:cubicBezTo>
                  <a:pt x="173882" y="143698"/>
                  <a:pt x="161761" y="150964"/>
                  <a:pt x="153931" y="161925"/>
                </a:cubicBezTo>
                <a:cubicBezTo>
                  <a:pt x="145678" y="173479"/>
                  <a:pt x="142186" y="187849"/>
                  <a:pt x="134881" y="200025"/>
                </a:cubicBezTo>
                <a:cubicBezTo>
                  <a:pt x="123101" y="219658"/>
                  <a:pt x="109481" y="238125"/>
                  <a:pt x="96781" y="257175"/>
                </a:cubicBezTo>
                <a:cubicBezTo>
                  <a:pt x="90431" y="266700"/>
                  <a:pt x="84600" y="276592"/>
                  <a:pt x="77731" y="285750"/>
                </a:cubicBezTo>
                <a:cubicBezTo>
                  <a:pt x="68206" y="298450"/>
                  <a:pt x="57570" y="310388"/>
                  <a:pt x="49156" y="323850"/>
                </a:cubicBezTo>
                <a:cubicBezTo>
                  <a:pt x="32342" y="350753"/>
                  <a:pt x="29840" y="362747"/>
                  <a:pt x="20581" y="390525"/>
                </a:cubicBezTo>
                <a:cubicBezTo>
                  <a:pt x="17406" y="419100"/>
                  <a:pt x="14856" y="447751"/>
                  <a:pt x="11056" y="476250"/>
                </a:cubicBezTo>
                <a:cubicBezTo>
                  <a:pt x="-940" y="566219"/>
                  <a:pt x="-6200" y="517385"/>
                  <a:pt x="11056" y="638175"/>
                </a:cubicBezTo>
                <a:cubicBezTo>
                  <a:pt x="12476" y="648114"/>
                  <a:pt x="15705" y="657973"/>
                  <a:pt x="20581" y="666750"/>
                </a:cubicBezTo>
                <a:cubicBezTo>
                  <a:pt x="31700" y="686764"/>
                  <a:pt x="45981" y="704850"/>
                  <a:pt x="58681" y="723900"/>
                </a:cubicBezTo>
                <a:cubicBezTo>
                  <a:pt x="65031" y="733425"/>
                  <a:pt x="69636" y="744380"/>
                  <a:pt x="77731" y="752475"/>
                </a:cubicBezTo>
                <a:cubicBezTo>
                  <a:pt x="96781" y="771525"/>
                  <a:pt x="119937" y="787209"/>
                  <a:pt x="134881" y="809625"/>
                </a:cubicBezTo>
                <a:cubicBezTo>
                  <a:pt x="159500" y="846554"/>
                  <a:pt x="143071" y="834580"/>
                  <a:pt x="182506" y="847725"/>
                </a:cubicBezTo>
                <a:cubicBezTo>
                  <a:pt x="201556" y="866775"/>
                  <a:pt x="217240" y="889931"/>
                  <a:pt x="239656" y="904875"/>
                </a:cubicBezTo>
                <a:cubicBezTo>
                  <a:pt x="249181" y="911225"/>
                  <a:pt x="259437" y="916596"/>
                  <a:pt x="268231" y="923925"/>
                </a:cubicBezTo>
                <a:cubicBezTo>
                  <a:pt x="357760" y="998532"/>
                  <a:pt x="209513" y="894305"/>
                  <a:pt x="353956" y="990600"/>
                </a:cubicBezTo>
                <a:cubicBezTo>
                  <a:pt x="363481" y="996950"/>
                  <a:pt x="371671" y="1006030"/>
                  <a:pt x="382531" y="1009650"/>
                </a:cubicBezTo>
                <a:lnTo>
                  <a:pt x="468256" y="1038225"/>
                </a:lnTo>
                <a:lnTo>
                  <a:pt x="496831" y="1047750"/>
                </a:lnTo>
                <a:cubicBezTo>
                  <a:pt x="584150" y="1018644"/>
                  <a:pt x="528116" y="1046788"/>
                  <a:pt x="582556" y="1000125"/>
                </a:cubicBezTo>
                <a:cubicBezTo>
                  <a:pt x="594609" y="989794"/>
                  <a:pt x="610109" y="983415"/>
                  <a:pt x="620656" y="971550"/>
                </a:cubicBezTo>
                <a:cubicBezTo>
                  <a:pt x="635867" y="954438"/>
                  <a:pt x="642567" y="930589"/>
                  <a:pt x="658756" y="914400"/>
                </a:cubicBezTo>
                <a:cubicBezTo>
                  <a:pt x="676701" y="896455"/>
                  <a:pt x="695772" y="881120"/>
                  <a:pt x="706381" y="857250"/>
                </a:cubicBezTo>
                <a:lnTo>
                  <a:pt x="734956" y="771525"/>
                </a:lnTo>
                <a:cubicBezTo>
                  <a:pt x="738131" y="762000"/>
                  <a:pt x="738912" y="751304"/>
                  <a:pt x="744481" y="742950"/>
                </a:cubicBezTo>
                <a:cubicBezTo>
                  <a:pt x="750831" y="733425"/>
                  <a:pt x="758411" y="724614"/>
                  <a:pt x="763531" y="714375"/>
                </a:cubicBezTo>
                <a:cubicBezTo>
                  <a:pt x="802966" y="635505"/>
                  <a:pt x="737511" y="739117"/>
                  <a:pt x="792106" y="657225"/>
                </a:cubicBezTo>
                <a:cubicBezTo>
                  <a:pt x="809332" y="588323"/>
                  <a:pt x="801631" y="632216"/>
                  <a:pt x="801631" y="523875"/>
                </a:cubicBezTo>
              </a:path>
            </a:pathLst>
          </a:cu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57273" y="4388795"/>
            <a:ext cx="2574799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AD3512"/>
                </a:solidFill>
              </a:rPr>
              <a:t>5% = 10 </a:t>
            </a:r>
            <a:r>
              <a:rPr lang="ru-RU" sz="1600" b="1" dirty="0" err="1" smtClean="0">
                <a:solidFill>
                  <a:srgbClr val="AD3512"/>
                </a:solidFill>
              </a:rPr>
              <a:t>тыс.т</a:t>
            </a:r>
            <a:endParaRPr lang="ru-RU" sz="1000" b="1" dirty="0">
              <a:solidFill>
                <a:srgbClr val="AD351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8077" y="479331"/>
            <a:ext cx="2951046" cy="45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Структура распределения произведенного чая в России по производителям</a:t>
            </a:r>
          </a:p>
        </p:txBody>
      </p:sp>
    </p:spTree>
    <p:extLst>
      <p:ext uri="{BB962C8B-B14F-4D97-AF65-F5344CB8AC3E}">
        <p14:creationId xmlns:p14="http://schemas.microsoft.com/office/powerpoint/2010/main" val="1472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5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5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rgbClr val="AD3512"/>
                </a:solidFill>
              </a:rPr>
              <a:t>Матрица </a:t>
            </a:r>
            <a:r>
              <a:rPr lang="en-US" sz="2100" b="1" dirty="0">
                <a:solidFill>
                  <a:srgbClr val="AD3512"/>
                </a:solidFill>
              </a:rPr>
              <a:t>SWOT-</a:t>
            </a:r>
            <a:r>
              <a:rPr lang="ru-RU" sz="2100" b="1" dirty="0">
                <a:solidFill>
                  <a:srgbClr val="AD3512"/>
                </a:solidFill>
              </a:rPr>
              <a:t>анализа проекта </a:t>
            </a:r>
            <a:r>
              <a:rPr lang="ru-RU" sz="2100" b="1" dirty="0" err="1">
                <a:solidFill>
                  <a:srgbClr val="AD3512"/>
                </a:solidFill>
              </a:rPr>
              <a:t>агрофабрики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3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55829"/>
              </p:ext>
            </p:extLst>
          </p:nvPr>
        </p:nvGraphicFramePr>
        <p:xfrm>
          <a:off x="215024" y="514235"/>
          <a:ext cx="8713952" cy="4278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6976">
                  <a:extLst>
                    <a:ext uri="{9D8B030D-6E8A-4147-A177-3AD203B41FA5}">
                      <a16:colId xmlns:a16="http://schemas.microsoft.com/office/drawing/2014/main" xmlns="" val="4182607484"/>
                    </a:ext>
                  </a:extLst>
                </a:gridCol>
                <a:gridCol w="4356976">
                  <a:extLst>
                    <a:ext uri="{9D8B030D-6E8A-4147-A177-3AD203B41FA5}">
                      <a16:colId xmlns:a16="http://schemas.microsoft.com/office/drawing/2014/main" xmlns="" val="900545060"/>
                    </a:ext>
                  </a:extLst>
                </a:gridCol>
              </a:tblGrid>
              <a:tr h="154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Возможности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B65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Сильные стороны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B6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630103"/>
                  </a:ext>
                </a:extLst>
              </a:tr>
              <a:tr h="11880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en-US" sz="900" b="1" dirty="0" smtClean="0">
                          <a:effectLst/>
                        </a:rPr>
                        <a:t>1</a:t>
                      </a:r>
                      <a:r>
                        <a:rPr lang="ru-RU" sz="900" b="1" dirty="0" smtClean="0">
                          <a:effectLst/>
                        </a:rPr>
                        <a:t>.</a:t>
                      </a:r>
                      <a:r>
                        <a:rPr lang="ru-RU" sz="900" b="1" baseline="0" dirty="0" smtClean="0">
                          <a:effectLst/>
                        </a:rPr>
                        <a:t> Растущий спрос на органические и функциональные продукты (растущий мировой рынок).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900" b="1" baseline="0" dirty="0" smtClean="0">
                          <a:effectLst/>
                        </a:rPr>
                        <a:t>2. Растущий спрос на местные продукты.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900" baseline="0" dirty="0" smtClean="0">
                          <a:effectLst/>
                        </a:rPr>
                        <a:t>3. Региональная программа господдержки инвестиционных проектов на сельской местности. </a:t>
                      </a:r>
                      <a:endParaRPr lang="ru-RU" sz="9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4. Устойчивые </a:t>
                      </a:r>
                      <a:r>
                        <a:rPr lang="ru-RU" sz="900" b="1" dirty="0">
                          <a:effectLst/>
                        </a:rPr>
                        <a:t>связи с </a:t>
                      </a:r>
                      <a:r>
                        <a:rPr lang="ru-RU" sz="900" b="1" dirty="0" smtClean="0">
                          <a:effectLst/>
                        </a:rPr>
                        <a:t>дилерами в Европе.</a:t>
                      </a:r>
                      <a:endParaRPr lang="ru-RU" sz="900" b="1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5. Развитие торговой марки.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6.</a:t>
                      </a:r>
                      <a:r>
                        <a:rPr lang="ru-RU" sz="900" baseline="0" dirty="0" smtClean="0">
                          <a:effectLst/>
                        </a:rPr>
                        <a:t> Создание собственной сбытовой сети.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1.</a:t>
                      </a:r>
                      <a:r>
                        <a:rPr lang="ru-RU" sz="900" b="1" baseline="0" dirty="0" smtClean="0">
                          <a:effectLst/>
                        </a:rPr>
                        <a:t> 5-летний опыт производства основного продукта и сбора дикоросов.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2. Налаженный экспортный канал в Европу.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900" b="1" baseline="0" dirty="0" smtClean="0">
                          <a:effectLst/>
                        </a:rPr>
                        <a:t>3. Наличие сырьевой базы, основанной на местном сырье.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4. Использование </a:t>
                      </a:r>
                      <a:r>
                        <a:rPr lang="ru-RU" sz="900" dirty="0">
                          <a:effectLst/>
                        </a:rPr>
                        <a:t>современных информационных </a:t>
                      </a:r>
                      <a:r>
                        <a:rPr lang="ru-RU" sz="900" dirty="0" smtClean="0">
                          <a:effectLst/>
                        </a:rPr>
                        <a:t>технологий.</a:t>
                      </a:r>
                      <a:endParaRPr lang="ru-RU" sz="9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5. Выгодное месторасположение </a:t>
                      </a:r>
                      <a:r>
                        <a:rPr lang="ru-RU" sz="900" dirty="0">
                          <a:effectLst/>
                        </a:rPr>
                        <a:t>организации соответствует необходимым </a:t>
                      </a:r>
                      <a:r>
                        <a:rPr lang="ru-RU" sz="900" dirty="0" smtClean="0">
                          <a:effectLst/>
                        </a:rPr>
                        <a:t>требованиям.</a:t>
                      </a:r>
                      <a:endParaRPr lang="ru-RU" sz="9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6. Управление всей цепочкой</a:t>
                      </a:r>
                      <a:r>
                        <a:rPr lang="ru-RU" sz="900" baseline="0" dirty="0" smtClean="0">
                          <a:effectLst/>
                        </a:rPr>
                        <a:t> формирования добавленной стоимости продукта.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aseline="0" dirty="0" smtClean="0">
                          <a:effectLst/>
                        </a:rPr>
                        <a:t>7. Наличие и развитие ключевых трендов </a:t>
                      </a:r>
                      <a:r>
                        <a:rPr lang="en-US" sz="900" baseline="0" dirty="0" err="1" smtClean="0">
                          <a:effectLst/>
                        </a:rPr>
                        <a:t>organicfood</a:t>
                      </a:r>
                      <a:r>
                        <a:rPr lang="en-US" sz="900" baseline="0" dirty="0" smtClean="0">
                          <a:effectLst/>
                        </a:rPr>
                        <a:t>, </a:t>
                      </a:r>
                      <a:r>
                        <a:rPr lang="en-US" sz="900" baseline="0" dirty="0" err="1" smtClean="0">
                          <a:effectLst/>
                        </a:rPr>
                        <a:t>functionalfood</a:t>
                      </a:r>
                      <a:r>
                        <a:rPr lang="en-US" sz="900" baseline="0" dirty="0" smtClean="0">
                          <a:effectLst/>
                        </a:rPr>
                        <a:t>, </a:t>
                      </a:r>
                      <a:r>
                        <a:rPr lang="en-US" sz="900" baseline="0" dirty="0" err="1" smtClean="0">
                          <a:effectLst/>
                        </a:rPr>
                        <a:t>localfood</a:t>
                      </a:r>
                      <a:endParaRPr lang="ru-RU" sz="900" b="0" dirty="0">
                        <a:effectLst/>
                      </a:endParaRP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626176518"/>
                  </a:ext>
                </a:extLst>
              </a:tr>
              <a:tr h="160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Угрозы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B65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Слабые стороны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B6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8433133"/>
                  </a:ext>
                </a:extLst>
              </a:tr>
              <a:tr h="113509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1. Неблагоприятные </a:t>
                      </a:r>
                      <a:r>
                        <a:rPr lang="ru-RU" sz="900" b="1" dirty="0">
                          <a:effectLst/>
                        </a:rPr>
                        <a:t>изменения в </a:t>
                      </a:r>
                      <a:r>
                        <a:rPr lang="ru-RU" sz="900" b="1" dirty="0" smtClean="0">
                          <a:effectLst/>
                        </a:rPr>
                        <a:t>экономике.</a:t>
                      </a:r>
                      <a:endParaRPr lang="ru-RU" sz="900" b="1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2. Спад </a:t>
                      </a:r>
                      <a:r>
                        <a:rPr lang="ru-RU" sz="900" b="1" dirty="0">
                          <a:effectLst/>
                        </a:rPr>
                        <a:t>в экономике </a:t>
                      </a:r>
                      <a:r>
                        <a:rPr lang="ru-RU" sz="900" b="1" dirty="0" smtClean="0">
                          <a:effectLst/>
                        </a:rPr>
                        <a:t>региона.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3. </a:t>
                      </a:r>
                      <a:r>
                        <a:rPr lang="ru-RU" sz="900" b="1" dirty="0" err="1" smtClean="0">
                          <a:effectLst/>
                        </a:rPr>
                        <a:t>Неурожайность</a:t>
                      </a:r>
                      <a:r>
                        <a:rPr lang="ru-RU" sz="900" b="1" dirty="0" smtClean="0">
                          <a:effectLst/>
                        </a:rPr>
                        <a:t> дикоросов</a:t>
                      </a:r>
                      <a:r>
                        <a:rPr lang="ru-RU" sz="900" b="1" baseline="0" dirty="0" smtClean="0">
                          <a:effectLst/>
                        </a:rPr>
                        <a:t> из-за погодных/сезонных явлений в рискованной зоне земледелия.</a:t>
                      </a:r>
                      <a:endParaRPr lang="ru-RU" sz="900" b="1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4. Рост </a:t>
                      </a:r>
                      <a:r>
                        <a:rPr lang="ru-RU" sz="900" dirty="0">
                          <a:effectLst/>
                        </a:rPr>
                        <a:t>цен на поставляемое </a:t>
                      </a:r>
                      <a:r>
                        <a:rPr lang="ru-RU" sz="900" dirty="0" smtClean="0">
                          <a:effectLst/>
                        </a:rPr>
                        <a:t>сырье.</a:t>
                      </a:r>
                      <a:endParaRPr lang="ru-RU" sz="9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5. Захват </a:t>
                      </a:r>
                      <a:r>
                        <a:rPr lang="ru-RU" sz="900" dirty="0">
                          <a:effectLst/>
                        </a:rPr>
                        <a:t>доли рынка </a:t>
                      </a:r>
                      <a:r>
                        <a:rPr lang="ru-RU" sz="900" dirty="0" smtClean="0">
                          <a:effectLst/>
                        </a:rPr>
                        <a:t>конкурентами.</a:t>
                      </a:r>
                      <a:endParaRPr lang="ru-RU" sz="9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6. Неблагоприятные </a:t>
                      </a:r>
                      <a:r>
                        <a:rPr lang="ru-RU" sz="900" dirty="0">
                          <a:effectLst/>
                        </a:rPr>
                        <a:t>демографические </a:t>
                      </a:r>
                      <a:r>
                        <a:rPr lang="ru-RU" sz="900" dirty="0" smtClean="0">
                          <a:effectLst/>
                        </a:rPr>
                        <a:t>изменения.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7.</a:t>
                      </a:r>
                      <a:r>
                        <a:rPr lang="ru-RU" sz="900" baseline="0" dirty="0" smtClean="0">
                          <a:effectLst/>
                        </a:rPr>
                        <a:t> Отсутствие человеческих ресурсов в селе.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1.Вероятные</a:t>
                      </a:r>
                      <a:r>
                        <a:rPr lang="ru-RU" sz="900" b="1" baseline="0" dirty="0" smtClean="0">
                          <a:effectLst/>
                        </a:rPr>
                        <a:t> ошибки в разработанной продуктовой стратегии – рынок меняется быстрее нашего планирования.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1" baseline="0" dirty="0" smtClean="0">
                          <a:effectLst/>
                        </a:rPr>
                        <a:t>2. О</a:t>
                      </a:r>
                      <a:r>
                        <a:rPr lang="ru-RU" sz="900" b="1" dirty="0" smtClean="0">
                          <a:effectLst/>
                        </a:rPr>
                        <a:t>бъем продукции зависит </a:t>
                      </a:r>
                      <a:r>
                        <a:rPr lang="ru-RU" sz="900" b="1" dirty="0">
                          <a:effectLst/>
                        </a:rPr>
                        <a:t>от платежеспособности </a:t>
                      </a:r>
                      <a:r>
                        <a:rPr lang="ru-RU" sz="900" b="1" dirty="0" smtClean="0">
                          <a:effectLst/>
                        </a:rPr>
                        <a:t>населения.</a:t>
                      </a:r>
                      <a:endParaRPr lang="ru-RU" sz="900" b="1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3. Несвоевременный </a:t>
                      </a:r>
                      <a:r>
                        <a:rPr lang="ru-RU" sz="900" dirty="0">
                          <a:effectLst/>
                        </a:rPr>
                        <a:t>ввод в действие мощностей и </a:t>
                      </a:r>
                      <a:r>
                        <a:rPr lang="ru-RU" sz="900" dirty="0" smtClean="0">
                          <a:effectLst/>
                        </a:rPr>
                        <a:t>объектов (при срыве поставок).</a:t>
                      </a:r>
                      <a:endParaRPr lang="ru-RU" sz="9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4. Усложнение </a:t>
                      </a:r>
                      <a:r>
                        <a:rPr lang="ru-RU" sz="900" dirty="0">
                          <a:effectLst/>
                        </a:rPr>
                        <a:t>процедур управления </a:t>
                      </a:r>
                      <a:r>
                        <a:rPr lang="ru-RU" sz="900" dirty="0" smtClean="0">
                          <a:effectLst/>
                        </a:rPr>
                        <a:t>Компании.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19164364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Меры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B654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Меры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B65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5087985"/>
                  </a:ext>
                </a:extLst>
              </a:tr>
              <a:tr h="13068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1-2. Ориентирование на внешнего потребителя – усиление</a:t>
                      </a:r>
                      <a:r>
                        <a:rPr lang="ru-RU" sz="900" b="1" baseline="0" dirty="0" smtClean="0">
                          <a:effectLst/>
                        </a:rPr>
                        <a:t> экспортного канала.</a:t>
                      </a:r>
                      <a:endParaRPr lang="ru-RU" sz="900" b="1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3. Формирование продуктовой матрицы, состоящей 50/50 из культивируемого сырья и дикорастущего</a:t>
                      </a:r>
                      <a:r>
                        <a:rPr lang="ru-RU" sz="900" b="1" baseline="0" dirty="0" smtClean="0">
                          <a:effectLst/>
                        </a:rPr>
                        <a:t> сырья.</a:t>
                      </a:r>
                      <a:endParaRPr lang="ru-RU" sz="900" b="1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0" dirty="0" smtClean="0">
                          <a:effectLst/>
                        </a:rPr>
                        <a:t>4. Управление издержками, управление себестоимостью и закладка резервов при ценообразовании.</a:t>
                      </a:r>
                      <a:endParaRPr lang="ru-RU" sz="900" b="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0" dirty="0" smtClean="0">
                          <a:effectLst/>
                        </a:rPr>
                        <a:t>5. Гибко управлять продуктовой</a:t>
                      </a:r>
                      <a:r>
                        <a:rPr lang="ru-RU" sz="900" b="0" baseline="0" dirty="0" smtClean="0">
                          <a:effectLst/>
                        </a:rPr>
                        <a:t> </a:t>
                      </a:r>
                      <a:r>
                        <a:rPr lang="ru-RU" sz="900" b="0" dirty="0" smtClean="0">
                          <a:effectLst/>
                        </a:rPr>
                        <a:t>матрицей и перераспределить каналы сбыта.</a:t>
                      </a:r>
                      <a:endParaRPr lang="ru-RU" sz="900" b="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0" dirty="0" smtClean="0">
                          <a:effectLst/>
                        </a:rPr>
                        <a:t>6. Участие в обустройстве инфраструктуры села.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0" dirty="0" smtClean="0">
                          <a:effectLst/>
                        </a:rPr>
                        <a:t>7.</a:t>
                      </a:r>
                      <a:r>
                        <a:rPr lang="ru-RU" sz="900" b="0" baseline="0" dirty="0" smtClean="0">
                          <a:effectLst/>
                        </a:rPr>
                        <a:t> Участие в региональном проекте по развитию села.</a:t>
                      </a:r>
                      <a:r>
                        <a:rPr lang="ru-RU" sz="900" b="0" dirty="0">
                          <a:effectLst/>
                        </a:rPr>
                        <a:t> 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1" dirty="0" smtClean="0">
                          <a:effectLst/>
                        </a:rPr>
                        <a:t>1. Ежеквартальный глубокий анализ рынка</a:t>
                      </a:r>
                      <a:r>
                        <a:rPr lang="ru-RU" sz="900" b="1" baseline="0" dirty="0" smtClean="0">
                          <a:effectLst/>
                        </a:rPr>
                        <a:t>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1" baseline="0" dirty="0" smtClean="0">
                          <a:effectLst/>
                        </a:rPr>
                        <a:t>2. Разработать продуктовую стратегию для всех сегментов рынка – нижней, средней и высокой ценовой категории</a:t>
                      </a:r>
                      <a:r>
                        <a:rPr lang="ru-RU" sz="900" b="1" dirty="0" smtClean="0">
                          <a:effectLst/>
                        </a:rPr>
                        <a:t>.</a:t>
                      </a:r>
                      <a:endParaRPr lang="ru-RU" sz="900" b="1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0" dirty="0" smtClean="0">
                          <a:effectLst/>
                        </a:rPr>
                        <a:t>3. Выбирать</a:t>
                      </a:r>
                      <a:r>
                        <a:rPr lang="ru-RU" sz="900" b="0" baseline="0" dirty="0" smtClean="0">
                          <a:effectLst/>
                        </a:rPr>
                        <a:t> подрядчика, применяющего современные технологии проектирования и управления строительством, выбирать надежных поставщиков оборудования</a:t>
                      </a:r>
                      <a:r>
                        <a:rPr lang="ru-RU" sz="900" b="0" dirty="0" smtClean="0">
                          <a:effectLst/>
                        </a:rPr>
                        <a:t>.</a:t>
                      </a:r>
                      <a:endParaRPr lang="ru-RU" sz="900" b="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900" b="0" dirty="0" smtClean="0">
                          <a:effectLst/>
                        </a:rPr>
                        <a:t>4. Осуществлять открытое управление.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32084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1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6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rgbClr val="AD3512"/>
                </a:solidFill>
              </a:rPr>
              <a:t>Сравнение альтернатив и выбор стратегии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32434"/>
              </p:ext>
            </p:extLst>
          </p:nvPr>
        </p:nvGraphicFramePr>
        <p:xfrm>
          <a:off x="3914110" y="667974"/>
          <a:ext cx="5064790" cy="39754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25094">
                  <a:extLst>
                    <a:ext uri="{9D8B030D-6E8A-4147-A177-3AD203B41FA5}">
                      <a16:colId xmlns:a16="http://schemas.microsoft.com/office/drawing/2014/main" xmlns="" val="658656559"/>
                    </a:ext>
                  </a:extLst>
                </a:gridCol>
                <a:gridCol w="1539696">
                  <a:extLst>
                    <a:ext uri="{9D8B030D-6E8A-4147-A177-3AD203B41FA5}">
                      <a16:colId xmlns:a16="http://schemas.microsoft.com/office/drawing/2014/main" xmlns="" val="2392185297"/>
                    </a:ext>
                  </a:extLst>
                </a:gridCol>
              </a:tblGrid>
              <a:tr h="198519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1. Стратегия доминирования по издержкам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>
                    <a:solidFill>
                      <a:srgbClr val="EB65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2758840"/>
                  </a:ext>
                </a:extLst>
              </a:tr>
              <a:tr h="1985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Спрос на продукцию высокоэластичен по цене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 характерно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extLst>
                  <a:ext uri="{0D108BD9-81ED-4DB2-BD59-A6C34878D82A}">
                    <a16:rowId xmlns:a16="http://schemas.microsoft.com/office/drawing/2014/main" xmlns="" val="1358069142"/>
                  </a:ext>
                </a:extLst>
              </a:tr>
              <a:tr h="1985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Преобладает ценовая конкуренция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 характерно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extLst>
                  <a:ext uri="{0D108BD9-81ED-4DB2-BD59-A6C34878D82A}">
                    <a16:rowId xmlns:a16="http://schemas.microsoft.com/office/drawing/2014/main" xmlns="" val="3808493928"/>
                  </a:ext>
                </a:extLst>
              </a:tr>
              <a:tr h="19851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Различия в товарных марках малозначимы для потребителей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 характерно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extLst>
                  <a:ext uri="{0D108BD9-81ED-4DB2-BD59-A6C34878D82A}">
                    <a16:rowId xmlns:a16="http://schemas.microsoft.com/office/drawing/2014/main" xmlns="" val="2231226228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Наличие крупных покупателей, которые могут диктовать условия сделки, сбивая цену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характерно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extLst>
                  <a:ext uri="{0D108BD9-81ED-4DB2-BD59-A6C34878D82A}">
                    <a16:rowId xmlns:a16="http://schemas.microsoft.com/office/drawing/2014/main" xmlns="" val="1865079097"/>
                  </a:ext>
                </a:extLst>
              </a:tr>
              <a:tr h="198519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2. Стратегия дифференциации продукта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>
                    <a:solidFill>
                      <a:srgbClr val="EB65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080502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Существуют отличительные характеристики продукции, которые выделяются и оцениваются покупателем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характерно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>
                    <a:solidFill>
                      <a:srgbClr val="E9A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021975"/>
                  </a:ext>
                </a:extLst>
              </a:tr>
              <a:tr h="1985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Преобладает неценовая конкуренция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характерно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>
                    <a:solidFill>
                      <a:srgbClr val="E9A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331531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Признаки дифференциации не могут быть воплощены оперативно и без привлечения значимых затрат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характерно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>
                    <a:solidFill>
                      <a:srgbClr val="E9A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537598"/>
                  </a:ext>
                </a:extLst>
              </a:tr>
              <a:tr h="1985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Спрос на продукцию разнообразен по структуре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характерно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>
                    <a:solidFill>
                      <a:srgbClr val="E9A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239225"/>
                  </a:ext>
                </a:extLst>
              </a:tr>
              <a:tr h="198519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3. Стратегия фокусирования на клиенте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>
                    <a:solidFill>
                      <a:srgbClr val="EB65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64591"/>
                  </a:ext>
                </a:extLst>
              </a:tr>
              <a:tr h="1985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Потребности клиентов в данном товаре разнообразны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 характерно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extLst>
                  <a:ext uri="{0D108BD9-81ED-4DB2-BD59-A6C34878D82A}">
                    <a16:rowId xmlns:a16="http://schemas.microsoft.com/office/drawing/2014/main" xmlns="" val="1814458308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Существуют рыночные ниши, на которых можно сконцентрировать деятельность проекта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характерно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extLst>
                  <a:ext uri="{0D108BD9-81ED-4DB2-BD59-A6C34878D82A}">
                    <a16:rowId xmlns:a16="http://schemas.microsoft.com/office/drawing/2014/main" xmlns="" val="3219945869"/>
                  </a:ext>
                </a:extLst>
              </a:tr>
              <a:tr h="3140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Ресурсы предприятия не позволяют обслуживать весь рынок, однако может качественно обслужить потребителей рыночной ниши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характерно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extLst>
                  <a:ext uri="{0D108BD9-81ED-4DB2-BD59-A6C34878D82A}">
                    <a16:rowId xmlns:a16="http://schemas.microsoft.com/office/drawing/2014/main" xmlns="" val="3883427441"/>
                  </a:ext>
                </a:extLst>
              </a:tr>
              <a:tr h="41556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Конкуренты не рассматривают нишу рынка в качестве ключевого фактора успеха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 характерно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43" marR="30843" marT="4406" marB="0" anchor="ctr"/>
                </a:tc>
                <a:extLst>
                  <a:ext uri="{0D108BD9-81ED-4DB2-BD59-A6C34878D82A}">
                    <a16:rowId xmlns:a16="http://schemas.microsoft.com/office/drawing/2014/main" xmlns="" val="102865387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5092" y="613021"/>
            <a:ext cx="3708673" cy="231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Стратегия дифференциации - стратегия завоевания конкурентного преимущества, предполагающая ориентацию деятельности предприятия на предоставление большей пользы потребителям (кроме низкой цены) путем предложения товаров высокого качества с высоким уровнем сопутствующих услуг по оправданно высоким ценам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65121" y="2414673"/>
            <a:ext cx="2480378" cy="514692"/>
          </a:xfrm>
          <a:prstGeom prst="rightArrow">
            <a:avLst>
              <a:gd name="adj1" fmla="val 50000"/>
              <a:gd name="adj2" fmla="val 627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411366" y="3052715"/>
            <a:ext cx="1617148" cy="79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defRPr/>
            </a:pP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Ягоды брусники обыкновенной </a:t>
            </a:r>
            <a:r>
              <a:rPr lang="en-US" sz="105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 </a:t>
            </a:r>
            <a:endParaRPr lang="ru-RU" sz="105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lvl="0" algn="ctr">
              <a:defRPr/>
            </a:pP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050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Vaccínium</a:t>
            </a:r>
            <a:r>
              <a:rPr lang="en-US" sz="105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050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vítis-idaéa</a:t>
            </a:r>
            <a:r>
              <a:rPr lang="en-US" sz="105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05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8" name="Picture 3" descr="C:\Users\Юлия\Desktop\P133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644" y="3609571"/>
            <a:ext cx="1035476" cy="1050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1959118" y="3045944"/>
            <a:ext cx="154762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defRPr/>
            </a:pP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Цветы и листья кипрея узколистного </a:t>
            </a:r>
          </a:p>
          <a:p>
            <a:pPr lvl="0" algn="ctr">
              <a:defRPr/>
            </a:pP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1050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Epilóbium</a:t>
            </a:r>
            <a:r>
              <a:rPr lang="en-US" sz="105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050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angustifolium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0" name="Picture 5" descr="C:\Users\Юлия\Desktop\P1330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1810" y="3634372"/>
            <a:ext cx="1052410" cy="1068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2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7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rgbClr val="AD3512"/>
                </a:solidFill>
              </a:rPr>
              <a:t>Разработка параметров маркетинговой </a:t>
            </a:r>
            <a:r>
              <a:rPr lang="ru-RU" sz="2100" b="1" dirty="0" smtClean="0">
                <a:solidFill>
                  <a:srgbClr val="AD3512"/>
                </a:solidFill>
              </a:rPr>
              <a:t>стратегии (300 респондентов)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77653" y="4514979"/>
            <a:ext cx="2471664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AD3512"/>
                </a:solidFill>
              </a:rPr>
              <a:t>Причина последней покупки чая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1116" y="2293958"/>
            <a:ext cx="2471664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AD3512"/>
                </a:solidFill>
              </a:rPr>
              <a:t>С какими добавками пьют чай</a:t>
            </a:r>
            <a:endParaRPr lang="ru-RU" sz="500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pic5 (1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2" b="2236"/>
          <a:stretch/>
        </p:blipFill>
        <p:spPr bwMode="auto">
          <a:xfrm>
            <a:off x="795515" y="487315"/>
            <a:ext cx="3269793" cy="1831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pic7 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 b="11421"/>
          <a:stretch/>
        </p:blipFill>
        <p:spPr bwMode="auto">
          <a:xfrm>
            <a:off x="4794134" y="734479"/>
            <a:ext cx="3301483" cy="1477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98621" y="2288483"/>
            <a:ext cx="2471664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AD3512"/>
                </a:solidFill>
              </a:rPr>
              <a:t>Предпочтения формата</a:t>
            </a:r>
            <a:endParaRPr lang="ru-RU" sz="5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pic8 (1)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0" b="5340"/>
          <a:stretch/>
        </p:blipFill>
        <p:spPr bwMode="auto">
          <a:xfrm>
            <a:off x="797900" y="2778054"/>
            <a:ext cx="3315091" cy="180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84959" y="4521792"/>
            <a:ext cx="3550525" cy="80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rgbClr val="AD3512"/>
                </a:solidFill>
              </a:rPr>
              <a:t>Связь понятия качества для потребителя чая</a:t>
            </a:r>
            <a:endParaRPr lang="ru-RU" sz="500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pic16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1" b="5357"/>
          <a:stretch/>
        </p:blipFill>
        <p:spPr bwMode="auto">
          <a:xfrm>
            <a:off x="4727703" y="2714683"/>
            <a:ext cx="3507373" cy="1877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5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8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8843808" cy="35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rgbClr val="AD3512"/>
                </a:solidFill>
              </a:rPr>
              <a:t>Маркетинговый план </a:t>
            </a:r>
            <a:r>
              <a:rPr lang="ru-RU" sz="2100" b="1" dirty="0" err="1">
                <a:solidFill>
                  <a:srgbClr val="AD3512"/>
                </a:solidFill>
              </a:rPr>
              <a:t>агрофабрики</a:t>
            </a:r>
            <a:endParaRPr lang="ru-RU" sz="2100" b="1" dirty="0">
              <a:solidFill>
                <a:srgbClr val="AD3512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16698"/>
              </p:ext>
            </p:extLst>
          </p:nvPr>
        </p:nvGraphicFramePr>
        <p:xfrm>
          <a:off x="215024" y="716668"/>
          <a:ext cx="4280320" cy="37101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3639">
                  <a:extLst>
                    <a:ext uri="{9D8B030D-6E8A-4147-A177-3AD203B41FA5}">
                      <a16:colId xmlns:a16="http://schemas.microsoft.com/office/drawing/2014/main" xmlns="" val="4182607484"/>
                    </a:ext>
                  </a:extLst>
                </a:gridCol>
                <a:gridCol w="3416681">
                  <a:extLst>
                    <a:ext uri="{9D8B030D-6E8A-4147-A177-3AD203B41FA5}">
                      <a16:colId xmlns:a16="http://schemas.microsoft.com/office/drawing/2014/main" xmlns="" val="900545060"/>
                    </a:ext>
                  </a:extLst>
                </a:gridCol>
              </a:tblGrid>
              <a:tr h="6903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Целевой сегмент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 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ЕС, ЕАЭС, региональный рынок B2B: оптовые клиенты, работающие с сетями </a:t>
                      </a:r>
                      <a:r>
                        <a:rPr lang="ru-RU" sz="1000" b="0" dirty="0" err="1" smtClean="0">
                          <a:effectLst/>
                          <a:latin typeface="+mn-lt"/>
                        </a:rPr>
                        <a:t>эколавок</a:t>
                      </a:r>
                      <a:r>
                        <a:rPr lang="ru-RU" sz="1000" b="0" dirty="0" smtClean="0">
                          <a:effectLst/>
                          <a:latin typeface="+mn-lt"/>
                        </a:rPr>
                        <a:t>, чайных бутиков, фермерскими рынками, магазинами у дома (булочные, кондитерские)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Собственный сбыт B2C: интернет-магазин с доставкой по ЕАЭС, </a:t>
                      </a:r>
                      <a:r>
                        <a:rPr lang="ru-RU" sz="1000" b="0" dirty="0" err="1" smtClean="0">
                          <a:effectLst/>
                          <a:latin typeface="+mn-lt"/>
                        </a:rPr>
                        <a:t>маркетплейсы</a:t>
                      </a:r>
                      <a:endParaRPr lang="ru-RU" sz="1000" b="0" dirty="0" smtClean="0">
                        <a:effectLst/>
                        <a:latin typeface="+mn-lt"/>
                      </a:endParaRP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626176518"/>
                  </a:ext>
                </a:extLst>
              </a:tr>
              <a:tr h="66754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Цель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 объема продаж произведенных объемов продукции, в год не менее: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- 200 тонн чайной продукции;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- 200 тонн сублимированных (</a:t>
                      </a:r>
                      <a:r>
                        <a:rPr lang="ru-RU" sz="1000" b="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дегидрированных</a:t>
                      </a: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 продуктов.</a:t>
                      </a: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191643646"/>
                  </a:ext>
                </a:extLst>
              </a:tr>
              <a:tr h="3613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Задачи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Поиск и привлечение клиентов;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поиск и выбор каналов распределения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320845198"/>
                  </a:ext>
                </a:extLst>
              </a:tr>
              <a:tr h="36411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Подзадачи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Разработка программы продвижения для каждого канала распределения и сегмента потребителей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1806012181"/>
                  </a:ext>
                </a:extLst>
              </a:tr>
              <a:tr h="130689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Стратегия конкурентной борьбы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Наше конкурентное преимущество – сам продукт. Делаем упор в позиционировании на его натуральности и традиционности, то есть качестве продукта. Кроме того, это не массовый продукт, поэтому мы выбираем стратегию фокусирования на дифференциации и развиваем наш продукт дальше (например, добавляем разные, производимые предприятием, ингредиенты)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361096828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85959"/>
              </p:ext>
            </p:extLst>
          </p:nvPr>
        </p:nvGraphicFramePr>
        <p:xfrm>
          <a:off x="4698580" y="716667"/>
          <a:ext cx="4280320" cy="37101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3639">
                  <a:extLst>
                    <a:ext uri="{9D8B030D-6E8A-4147-A177-3AD203B41FA5}">
                      <a16:colId xmlns:a16="http://schemas.microsoft.com/office/drawing/2014/main" xmlns="" val="4182607484"/>
                    </a:ext>
                  </a:extLst>
                </a:gridCol>
                <a:gridCol w="3416681">
                  <a:extLst>
                    <a:ext uri="{9D8B030D-6E8A-4147-A177-3AD203B41FA5}">
                      <a16:colId xmlns:a16="http://schemas.microsoft.com/office/drawing/2014/main" xmlns="" val="900545060"/>
                    </a:ext>
                  </a:extLst>
                </a:gridCol>
              </a:tblGrid>
              <a:tr h="96265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План действий в каждом целевом сегменте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90170" algn="l"/>
                          <a:tab pos="27305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Расширяем свое присутствие в сегменте «</a:t>
                      </a:r>
                      <a:r>
                        <a:rPr lang="ru-RU" sz="1000" b="0" dirty="0" err="1" smtClean="0">
                          <a:effectLst/>
                          <a:latin typeface="+mn-lt"/>
                        </a:rPr>
                        <a:t>крафтовой</a:t>
                      </a:r>
                      <a:r>
                        <a:rPr lang="ru-RU" sz="1000" b="0" dirty="0" smtClean="0">
                          <a:effectLst/>
                          <a:latin typeface="+mn-lt"/>
                        </a:rPr>
                        <a:t>» торговли – фермерских лавочек, кондитерских, кофеен. Для кофеен сегодня очень актуальна работа с товарами-субститутами. Можно дополнительно выбрать стратегию модификаций</a:t>
                      </a: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626176518"/>
                  </a:ext>
                </a:extLst>
              </a:tr>
              <a:tr h="88988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Ценовая стратегия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Имеется выбор между стратегией среднерыночной и стратегией «снятия сливок». Все будет зависеть от уровня уникальности продукта на конкретном географическом рынке – это индивидуальная работа с каждым конкретным регионом.</a:t>
                      </a: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191643646"/>
                  </a:ext>
                </a:extLst>
              </a:tr>
              <a:tr h="185763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Продуктовые акценты матрицы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 вкусу: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55%: фруктово-ягодные чаи, травяные композиции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45%: классические травяные чаи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ru-RU" sz="10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 формату фасовки: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65%: пакетированные чаи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35%: листовой чай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ru-RU" sz="10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 сублимированным/</a:t>
                      </a:r>
                      <a:r>
                        <a:rPr lang="ru-RU" sz="1000" b="1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дегидрированным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продуктам: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70% - ягоды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30% - овощи и овощные смеси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228600" algn="l"/>
                        </a:tabLst>
                      </a:pP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1647" marR="31647" marT="0" marB="0"/>
                </a:tc>
                <a:extLst>
                  <a:ext uri="{0D108BD9-81ED-4DB2-BD59-A6C34878D82A}">
                    <a16:rowId xmlns:a16="http://schemas.microsoft.com/office/drawing/2014/main" xmlns="" val="320845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7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4795242"/>
            <a:ext cx="8536781" cy="348259"/>
          </a:xfrm>
          <a:prstGeom prst="rect">
            <a:avLst/>
          </a:prstGeom>
          <a:solidFill>
            <a:srgbClr val="AD3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7" name="Параллелограмм 66"/>
          <p:cNvSpPr/>
          <p:nvPr/>
        </p:nvSpPr>
        <p:spPr>
          <a:xfrm>
            <a:off x="831913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EB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68" name="Параллелограмм 67"/>
          <p:cNvSpPr/>
          <p:nvPr/>
        </p:nvSpPr>
        <p:spPr>
          <a:xfrm>
            <a:off x="8372475" y="4794355"/>
            <a:ext cx="1051560" cy="349146"/>
          </a:xfrm>
          <a:prstGeom prst="parallelogram">
            <a:avLst>
              <a:gd name="adj" fmla="val 33584"/>
            </a:avLst>
          </a:prstGeom>
          <a:solidFill>
            <a:srgbClr val="F3A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13"/>
          </a:p>
        </p:txBody>
      </p:sp>
      <p:sp>
        <p:nvSpPr>
          <p:cNvPr id="71" name="Slide Number Placeholder 2"/>
          <p:cNvSpPr txBox="1">
            <a:spLocks/>
          </p:cNvSpPr>
          <p:nvPr/>
        </p:nvSpPr>
        <p:spPr>
          <a:xfrm>
            <a:off x="8705039" y="4852313"/>
            <a:ext cx="365208" cy="242374"/>
          </a:xfrm>
          <a:prstGeom prst="rect">
            <a:avLst/>
          </a:prstGeom>
        </p:spPr>
        <p:txBody>
          <a:bodyPr vert="horz" wrap="square" lIns="68580" tIns="34290" rIns="68580" bIns="3429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B1B858-CD8E-487E-978A-6E494051009A}" type="slidenum">
              <a:rPr lang="ru-RU" sz="1125" b="1">
                <a:solidFill>
                  <a:srgbClr val="AD3512"/>
                </a:solidFill>
                <a:latin typeface="Arial Narrow" panose="020B0606020202030204" pitchFamily="34" charset="0"/>
              </a:rPr>
              <a:pPr/>
              <a:t>9</a:t>
            </a:fld>
            <a:endParaRPr lang="ru-RU" sz="1125" b="1" dirty="0">
              <a:solidFill>
                <a:srgbClr val="AD3512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092" y="139100"/>
            <a:ext cx="2982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>
                <a:solidFill>
                  <a:srgbClr val="AD3512"/>
                </a:solidFill>
              </a:rPr>
              <a:t>Структура </a:t>
            </a:r>
            <a:r>
              <a:rPr lang="ru-RU" sz="2100" b="1" dirty="0" err="1">
                <a:solidFill>
                  <a:srgbClr val="AD3512"/>
                </a:solidFill>
              </a:rPr>
              <a:t>агрофабрики</a:t>
            </a:r>
            <a:r>
              <a:rPr lang="ru-RU" sz="2100" b="1" dirty="0">
                <a:solidFill>
                  <a:srgbClr val="AD3512"/>
                </a:solidFill>
              </a:rPr>
              <a:t> </a:t>
            </a:r>
            <a:r>
              <a:rPr lang="ru-RU" sz="2100" b="1" dirty="0" smtClean="0">
                <a:solidFill>
                  <a:srgbClr val="AD3512"/>
                </a:solidFill>
              </a:rPr>
              <a:t>и обоснование </a:t>
            </a:r>
            <a:r>
              <a:rPr lang="ru-RU" sz="2100" b="1" dirty="0">
                <a:solidFill>
                  <a:srgbClr val="AD3512"/>
                </a:solidFill>
              </a:rPr>
              <a:t>потребности в операционных ресурсах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746" y="4794892"/>
            <a:ext cx="7853824" cy="348608"/>
          </a:xfrm>
        </p:spPr>
        <p:txBody>
          <a:bodyPr/>
          <a:lstStyle/>
          <a:p>
            <a:pPr algn="l"/>
            <a:r>
              <a:rPr lang="ru-RU" altLang="ru-RU" sz="1050" dirty="0">
                <a:solidFill>
                  <a:schemeClr val="bg1"/>
                </a:solidFill>
                <a:ea typeface="Fedra Sans Pro Light" charset="0"/>
                <a:cs typeface="Fedra Sans Pro Light" charset="0"/>
              </a:rPr>
              <a:t>РАЗРАБОТКА ПРОДУКТОВОЙ СТРАТЕГИИ АГРОФАБРИКИ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76746" y="1837231"/>
            <a:ext cx="1723015" cy="402606"/>
          </a:xfrm>
          <a:custGeom>
            <a:avLst/>
            <a:gdLst>
              <a:gd name="connsiteX0" fmla="*/ 0 w 2488988"/>
              <a:gd name="connsiteY0" fmla="*/ 0 h 995595"/>
              <a:gd name="connsiteX1" fmla="*/ 2488988 w 2488988"/>
              <a:gd name="connsiteY1" fmla="*/ 0 h 995595"/>
              <a:gd name="connsiteX2" fmla="*/ 2488988 w 2488988"/>
              <a:gd name="connsiteY2" fmla="*/ 995595 h 995595"/>
              <a:gd name="connsiteX3" fmla="*/ 0 w 2488988"/>
              <a:gd name="connsiteY3" fmla="*/ 995595 h 995595"/>
              <a:gd name="connsiteX4" fmla="*/ 0 w 2488988"/>
              <a:gd name="connsiteY4" fmla="*/ 0 h 9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988" h="995595">
                <a:moveTo>
                  <a:pt x="0" y="0"/>
                </a:moveTo>
                <a:lnTo>
                  <a:pt x="2488988" y="0"/>
                </a:lnTo>
                <a:lnTo>
                  <a:pt x="2488988" y="995595"/>
                </a:lnTo>
                <a:lnTo>
                  <a:pt x="0" y="995595"/>
                </a:lnTo>
                <a:lnTo>
                  <a:pt x="0" y="0"/>
                </a:lnTo>
                <a:close/>
              </a:path>
            </a:pathLst>
          </a:custGeom>
          <a:solidFill>
            <a:srgbClr val="AD351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Человеческие ресурсы</a:t>
            </a:r>
            <a:endParaRPr lang="ru-RU" sz="1200" b="1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109622" y="2240280"/>
            <a:ext cx="1666972" cy="1594286"/>
          </a:xfrm>
          <a:custGeom>
            <a:avLst/>
            <a:gdLst>
              <a:gd name="connsiteX0" fmla="*/ 0 w 2408030"/>
              <a:gd name="connsiteY0" fmla="*/ 0 h 2161687"/>
              <a:gd name="connsiteX1" fmla="*/ 2408030 w 2408030"/>
              <a:gd name="connsiteY1" fmla="*/ 0 h 2161687"/>
              <a:gd name="connsiteX2" fmla="*/ 2408030 w 2408030"/>
              <a:gd name="connsiteY2" fmla="*/ 2161687 h 2161687"/>
              <a:gd name="connsiteX3" fmla="*/ 0 w 2408030"/>
              <a:gd name="connsiteY3" fmla="*/ 2161687 h 2161687"/>
              <a:gd name="connsiteX4" fmla="*/ 0 w 2408030"/>
              <a:gd name="connsiteY4" fmla="*/ 0 h 216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030" h="2161687">
                <a:moveTo>
                  <a:pt x="0" y="0"/>
                </a:moveTo>
                <a:lnTo>
                  <a:pt x="2408030" y="0"/>
                </a:lnTo>
                <a:lnTo>
                  <a:pt x="2408030" y="2161687"/>
                </a:lnTo>
                <a:lnTo>
                  <a:pt x="0" y="2161687"/>
                </a:lnTo>
                <a:lnTo>
                  <a:pt x="0" y="0"/>
                </a:lnTo>
                <a:close/>
              </a:path>
            </a:pathLst>
          </a:custGeom>
          <a:solidFill>
            <a:srgbClr val="E9A694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Руководители высшего звена (директора по направлениям)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dirty="0" smtClean="0"/>
              <a:t>Руководители среднего звена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Технологи, специалисты по направлениям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dirty="0" smtClean="0"/>
              <a:t>Маркетологи, дизайнеры, торговые представители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dirty="0" smtClean="0"/>
              <a:t>Рабочие, разнорабочие</a:t>
            </a:r>
            <a:endParaRPr lang="ru-RU" sz="900" kern="1200" dirty="0"/>
          </a:p>
        </p:txBody>
      </p:sp>
      <p:sp>
        <p:nvSpPr>
          <p:cNvPr id="12" name="Полилиния 11"/>
          <p:cNvSpPr/>
          <p:nvPr/>
        </p:nvSpPr>
        <p:spPr>
          <a:xfrm>
            <a:off x="1892156" y="1837231"/>
            <a:ext cx="1723015" cy="402606"/>
          </a:xfrm>
          <a:custGeom>
            <a:avLst/>
            <a:gdLst>
              <a:gd name="connsiteX0" fmla="*/ 0 w 2488988"/>
              <a:gd name="connsiteY0" fmla="*/ 0 h 995595"/>
              <a:gd name="connsiteX1" fmla="*/ 2488988 w 2488988"/>
              <a:gd name="connsiteY1" fmla="*/ 0 h 995595"/>
              <a:gd name="connsiteX2" fmla="*/ 2488988 w 2488988"/>
              <a:gd name="connsiteY2" fmla="*/ 995595 h 995595"/>
              <a:gd name="connsiteX3" fmla="*/ 0 w 2488988"/>
              <a:gd name="connsiteY3" fmla="*/ 995595 h 995595"/>
              <a:gd name="connsiteX4" fmla="*/ 0 w 2488988"/>
              <a:gd name="connsiteY4" fmla="*/ 0 h 9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988" h="995595">
                <a:moveTo>
                  <a:pt x="0" y="0"/>
                </a:moveTo>
                <a:lnTo>
                  <a:pt x="2488988" y="0"/>
                </a:lnTo>
                <a:lnTo>
                  <a:pt x="2488988" y="995595"/>
                </a:lnTo>
                <a:lnTo>
                  <a:pt x="0" y="995595"/>
                </a:lnTo>
                <a:lnTo>
                  <a:pt x="0" y="0"/>
                </a:lnTo>
                <a:close/>
              </a:path>
            </a:pathLst>
          </a:custGeom>
          <a:solidFill>
            <a:srgbClr val="AD351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Оборудование, технологии</a:t>
            </a:r>
            <a:endParaRPr lang="ru-RU" sz="1200" b="1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1925032" y="2240280"/>
            <a:ext cx="1666972" cy="1848944"/>
          </a:xfrm>
          <a:custGeom>
            <a:avLst/>
            <a:gdLst>
              <a:gd name="connsiteX0" fmla="*/ 0 w 2408030"/>
              <a:gd name="connsiteY0" fmla="*/ 0 h 2161687"/>
              <a:gd name="connsiteX1" fmla="*/ 2408030 w 2408030"/>
              <a:gd name="connsiteY1" fmla="*/ 0 h 2161687"/>
              <a:gd name="connsiteX2" fmla="*/ 2408030 w 2408030"/>
              <a:gd name="connsiteY2" fmla="*/ 2161687 h 2161687"/>
              <a:gd name="connsiteX3" fmla="*/ 0 w 2408030"/>
              <a:gd name="connsiteY3" fmla="*/ 2161687 h 2161687"/>
              <a:gd name="connsiteX4" fmla="*/ 0 w 2408030"/>
              <a:gd name="connsiteY4" fmla="*/ 0 h 216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030" h="2161687">
                <a:moveTo>
                  <a:pt x="0" y="0"/>
                </a:moveTo>
                <a:lnTo>
                  <a:pt x="2408030" y="0"/>
                </a:lnTo>
                <a:lnTo>
                  <a:pt x="2408030" y="2161687"/>
                </a:lnTo>
                <a:lnTo>
                  <a:pt x="0" y="2161687"/>
                </a:lnTo>
                <a:lnTo>
                  <a:pt x="0" y="0"/>
                </a:lnTo>
                <a:close/>
              </a:path>
            </a:pathLst>
          </a:custGeom>
          <a:solidFill>
            <a:srgbClr val="E9A694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Инновационные линии переработки и упаковки сырья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Оборудование шоковой заморозки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dirty="0" err="1" smtClean="0"/>
              <a:t>Полуавтоматизирован-ные</a:t>
            </a:r>
            <a:r>
              <a:rPr lang="ru-RU" sz="900" dirty="0" smtClean="0"/>
              <a:t> склады хранения сырья/готовой продукции</a:t>
            </a:r>
            <a:endParaRPr lang="ru-RU" sz="900" kern="1200" dirty="0" smtClean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Оргтехника</a:t>
            </a:r>
            <a:endParaRPr lang="ru-RU" sz="9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Информационно-справочные системы</a:t>
            </a:r>
            <a:endParaRPr lang="ru-RU" sz="9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Специализированные программы</a:t>
            </a:r>
            <a:endParaRPr lang="ru-RU" sz="900" kern="1200" dirty="0"/>
          </a:p>
        </p:txBody>
      </p:sp>
      <p:sp>
        <p:nvSpPr>
          <p:cNvPr id="14" name="Полилиния 13"/>
          <p:cNvSpPr/>
          <p:nvPr/>
        </p:nvSpPr>
        <p:spPr>
          <a:xfrm>
            <a:off x="3707565" y="1837231"/>
            <a:ext cx="1723015" cy="402606"/>
          </a:xfrm>
          <a:custGeom>
            <a:avLst/>
            <a:gdLst>
              <a:gd name="connsiteX0" fmla="*/ 0 w 2488988"/>
              <a:gd name="connsiteY0" fmla="*/ 0 h 995595"/>
              <a:gd name="connsiteX1" fmla="*/ 2488988 w 2488988"/>
              <a:gd name="connsiteY1" fmla="*/ 0 h 995595"/>
              <a:gd name="connsiteX2" fmla="*/ 2488988 w 2488988"/>
              <a:gd name="connsiteY2" fmla="*/ 995595 h 995595"/>
              <a:gd name="connsiteX3" fmla="*/ 0 w 2488988"/>
              <a:gd name="connsiteY3" fmla="*/ 995595 h 995595"/>
              <a:gd name="connsiteX4" fmla="*/ 0 w 2488988"/>
              <a:gd name="connsiteY4" fmla="*/ 0 h 9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988" h="995595">
                <a:moveTo>
                  <a:pt x="0" y="0"/>
                </a:moveTo>
                <a:lnTo>
                  <a:pt x="2488988" y="0"/>
                </a:lnTo>
                <a:lnTo>
                  <a:pt x="2488988" y="995595"/>
                </a:lnTo>
                <a:lnTo>
                  <a:pt x="0" y="995595"/>
                </a:lnTo>
                <a:lnTo>
                  <a:pt x="0" y="0"/>
                </a:lnTo>
                <a:close/>
              </a:path>
            </a:pathLst>
          </a:custGeom>
          <a:solidFill>
            <a:srgbClr val="AD351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Инфраструктура</a:t>
            </a:r>
            <a:endParaRPr lang="ru-RU" sz="1200" b="1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3740441" y="2240280"/>
            <a:ext cx="1666972" cy="1594286"/>
          </a:xfrm>
          <a:custGeom>
            <a:avLst/>
            <a:gdLst>
              <a:gd name="connsiteX0" fmla="*/ 0 w 2408030"/>
              <a:gd name="connsiteY0" fmla="*/ 0 h 2161687"/>
              <a:gd name="connsiteX1" fmla="*/ 2408030 w 2408030"/>
              <a:gd name="connsiteY1" fmla="*/ 0 h 2161687"/>
              <a:gd name="connsiteX2" fmla="*/ 2408030 w 2408030"/>
              <a:gd name="connsiteY2" fmla="*/ 2161687 h 2161687"/>
              <a:gd name="connsiteX3" fmla="*/ 0 w 2408030"/>
              <a:gd name="connsiteY3" fmla="*/ 2161687 h 2161687"/>
              <a:gd name="connsiteX4" fmla="*/ 0 w 2408030"/>
              <a:gd name="connsiteY4" fmla="*/ 0 h 216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030" h="2161687">
                <a:moveTo>
                  <a:pt x="0" y="0"/>
                </a:moveTo>
                <a:lnTo>
                  <a:pt x="2408030" y="0"/>
                </a:lnTo>
                <a:lnTo>
                  <a:pt x="2408030" y="2161687"/>
                </a:lnTo>
                <a:lnTo>
                  <a:pt x="0" y="2161687"/>
                </a:lnTo>
                <a:lnTo>
                  <a:pt x="0" y="0"/>
                </a:lnTo>
                <a:close/>
              </a:path>
            </a:pathLst>
          </a:custGeom>
          <a:solidFill>
            <a:srgbClr val="E9A694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dirty="0" smtClean="0"/>
              <a:t>Участок земли с подъездными путями, электрическим подключением 0,5МВт, газом, канализацией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Здание фабрики площадью не менее 5000 </a:t>
            </a:r>
            <a:r>
              <a:rPr lang="ru-RU" sz="900" kern="1200" dirty="0" err="1" smtClean="0"/>
              <a:t>кв.м</a:t>
            </a:r>
            <a:endParaRPr lang="ru-RU" sz="900" kern="1200" dirty="0" smtClean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dirty="0" smtClean="0"/>
              <a:t>Склад площадью не менее 1000 </a:t>
            </a:r>
            <a:r>
              <a:rPr lang="ru-RU" sz="900" dirty="0" err="1" smtClean="0"/>
              <a:t>кв.м</a:t>
            </a:r>
            <a:endParaRPr lang="ru-RU" sz="900" dirty="0" smtClean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Склад в </a:t>
            </a:r>
            <a:r>
              <a:rPr lang="ru-RU" sz="900" kern="1200" dirty="0" err="1" smtClean="0"/>
              <a:t>г.Тюмень</a:t>
            </a:r>
            <a:r>
              <a:rPr lang="ru-RU" sz="900" kern="1200" dirty="0" smtClean="0"/>
              <a:t> 600 </a:t>
            </a:r>
            <a:r>
              <a:rPr lang="ru-RU" sz="900" kern="1200" dirty="0" err="1" smtClean="0"/>
              <a:t>кв.м</a:t>
            </a:r>
            <a:endParaRPr lang="ru-RU" sz="9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7316691" y="1837231"/>
            <a:ext cx="1723015" cy="402606"/>
          </a:xfrm>
          <a:custGeom>
            <a:avLst/>
            <a:gdLst>
              <a:gd name="connsiteX0" fmla="*/ 0 w 2488988"/>
              <a:gd name="connsiteY0" fmla="*/ 0 h 995595"/>
              <a:gd name="connsiteX1" fmla="*/ 2488988 w 2488988"/>
              <a:gd name="connsiteY1" fmla="*/ 0 h 995595"/>
              <a:gd name="connsiteX2" fmla="*/ 2488988 w 2488988"/>
              <a:gd name="connsiteY2" fmla="*/ 995595 h 995595"/>
              <a:gd name="connsiteX3" fmla="*/ 0 w 2488988"/>
              <a:gd name="connsiteY3" fmla="*/ 995595 h 995595"/>
              <a:gd name="connsiteX4" fmla="*/ 0 w 2488988"/>
              <a:gd name="connsiteY4" fmla="*/ 0 h 9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988" h="995595">
                <a:moveTo>
                  <a:pt x="0" y="0"/>
                </a:moveTo>
                <a:lnTo>
                  <a:pt x="2488988" y="0"/>
                </a:lnTo>
                <a:lnTo>
                  <a:pt x="2488988" y="995595"/>
                </a:lnTo>
                <a:lnTo>
                  <a:pt x="0" y="995595"/>
                </a:lnTo>
                <a:lnTo>
                  <a:pt x="0" y="0"/>
                </a:lnTo>
                <a:close/>
              </a:path>
            </a:pathLst>
          </a:custGeom>
          <a:solidFill>
            <a:srgbClr val="AD351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Сырье</a:t>
            </a:r>
            <a:endParaRPr lang="ru-RU" sz="1200" b="1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7349567" y="2240280"/>
            <a:ext cx="1666972" cy="1594286"/>
          </a:xfrm>
          <a:custGeom>
            <a:avLst/>
            <a:gdLst>
              <a:gd name="connsiteX0" fmla="*/ 0 w 2408030"/>
              <a:gd name="connsiteY0" fmla="*/ 0 h 2161687"/>
              <a:gd name="connsiteX1" fmla="*/ 2408030 w 2408030"/>
              <a:gd name="connsiteY1" fmla="*/ 0 h 2161687"/>
              <a:gd name="connsiteX2" fmla="*/ 2408030 w 2408030"/>
              <a:gd name="connsiteY2" fmla="*/ 2161687 h 2161687"/>
              <a:gd name="connsiteX3" fmla="*/ 0 w 2408030"/>
              <a:gd name="connsiteY3" fmla="*/ 2161687 h 2161687"/>
              <a:gd name="connsiteX4" fmla="*/ 0 w 2408030"/>
              <a:gd name="connsiteY4" fmla="*/ 0 h 216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030" h="2161687">
                <a:moveTo>
                  <a:pt x="0" y="0"/>
                </a:moveTo>
                <a:lnTo>
                  <a:pt x="2408030" y="0"/>
                </a:lnTo>
                <a:lnTo>
                  <a:pt x="2408030" y="2161687"/>
                </a:lnTo>
                <a:lnTo>
                  <a:pt x="0" y="2161687"/>
                </a:lnTo>
                <a:lnTo>
                  <a:pt x="0" y="0"/>
                </a:lnTo>
                <a:close/>
              </a:path>
            </a:pathLst>
          </a:custGeom>
          <a:solidFill>
            <a:srgbClr val="E9A694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Наличие сырьевой базы в радиусе до 300 км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dirty="0" smtClean="0"/>
              <a:t>Наличие полей/земли для растениеводства в радиусе не более 50 км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kern="1200" dirty="0" smtClean="0"/>
              <a:t>Наличие поставщиков – личных хозяйств в радиусе поставки сырья, обеспечивающего соблюдение требований к качеству входящего сырья</a:t>
            </a:r>
            <a:endParaRPr lang="ru-RU" sz="9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5512128" y="1837231"/>
            <a:ext cx="1723015" cy="402606"/>
          </a:xfrm>
          <a:custGeom>
            <a:avLst/>
            <a:gdLst>
              <a:gd name="connsiteX0" fmla="*/ 0 w 2488988"/>
              <a:gd name="connsiteY0" fmla="*/ 0 h 995595"/>
              <a:gd name="connsiteX1" fmla="*/ 2488988 w 2488988"/>
              <a:gd name="connsiteY1" fmla="*/ 0 h 995595"/>
              <a:gd name="connsiteX2" fmla="*/ 2488988 w 2488988"/>
              <a:gd name="connsiteY2" fmla="*/ 995595 h 995595"/>
              <a:gd name="connsiteX3" fmla="*/ 0 w 2488988"/>
              <a:gd name="connsiteY3" fmla="*/ 995595 h 995595"/>
              <a:gd name="connsiteX4" fmla="*/ 0 w 2488988"/>
              <a:gd name="connsiteY4" fmla="*/ 0 h 99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8988" h="995595">
                <a:moveTo>
                  <a:pt x="0" y="0"/>
                </a:moveTo>
                <a:lnTo>
                  <a:pt x="2488988" y="0"/>
                </a:lnTo>
                <a:lnTo>
                  <a:pt x="2488988" y="995595"/>
                </a:lnTo>
                <a:lnTo>
                  <a:pt x="0" y="995595"/>
                </a:lnTo>
                <a:lnTo>
                  <a:pt x="0" y="0"/>
                </a:lnTo>
                <a:close/>
              </a:path>
            </a:pathLst>
          </a:custGeom>
          <a:solidFill>
            <a:srgbClr val="AD351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/>
              <a:t>Финансы</a:t>
            </a:r>
            <a:endParaRPr lang="ru-RU" sz="1200" b="1" kern="1200" dirty="0"/>
          </a:p>
        </p:txBody>
      </p:sp>
      <p:sp>
        <p:nvSpPr>
          <p:cNvPr id="20" name="Полилиния 19"/>
          <p:cNvSpPr/>
          <p:nvPr/>
        </p:nvSpPr>
        <p:spPr>
          <a:xfrm>
            <a:off x="5545004" y="2240280"/>
            <a:ext cx="1666972" cy="1594286"/>
          </a:xfrm>
          <a:custGeom>
            <a:avLst/>
            <a:gdLst>
              <a:gd name="connsiteX0" fmla="*/ 0 w 2408030"/>
              <a:gd name="connsiteY0" fmla="*/ 0 h 2161687"/>
              <a:gd name="connsiteX1" fmla="*/ 2408030 w 2408030"/>
              <a:gd name="connsiteY1" fmla="*/ 0 h 2161687"/>
              <a:gd name="connsiteX2" fmla="*/ 2408030 w 2408030"/>
              <a:gd name="connsiteY2" fmla="*/ 2161687 h 2161687"/>
              <a:gd name="connsiteX3" fmla="*/ 0 w 2408030"/>
              <a:gd name="connsiteY3" fmla="*/ 2161687 h 2161687"/>
              <a:gd name="connsiteX4" fmla="*/ 0 w 2408030"/>
              <a:gd name="connsiteY4" fmla="*/ 0 h 216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030" h="2161687">
                <a:moveTo>
                  <a:pt x="0" y="0"/>
                </a:moveTo>
                <a:lnTo>
                  <a:pt x="2408030" y="0"/>
                </a:lnTo>
                <a:lnTo>
                  <a:pt x="2408030" y="2161687"/>
                </a:lnTo>
                <a:lnTo>
                  <a:pt x="0" y="2161687"/>
                </a:lnTo>
                <a:lnTo>
                  <a:pt x="0" y="0"/>
                </a:lnTo>
                <a:close/>
              </a:path>
            </a:pathLst>
          </a:custGeom>
          <a:solidFill>
            <a:srgbClr val="E9A694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900" dirty="0" smtClean="0"/>
              <a:t>Инвестиционные средства в объеме не менее 50% от стоимости </a:t>
            </a:r>
            <a:r>
              <a:rPr lang="ru-RU" sz="900" dirty="0" err="1" smtClean="0"/>
              <a:t>инвестпроекта</a:t>
            </a:r>
            <a:endParaRPr lang="ru-RU" sz="900" dirty="0" smtClean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43310" y="4089668"/>
            <a:ext cx="4330228" cy="45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Проектом предусмотрено строительство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объектов по технологии быстровозводимых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зданий общей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площадью застройки 8000 м2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6668" y="4089668"/>
            <a:ext cx="4330228" cy="45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Проект </a:t>
            </a:r>
            <a:r>
              <a:rPr lang="ru-RU" sz="13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агрофабрики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требует создание/приобретение всех необходимых операционных ресурсов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68" y="2878593"/>
            <a:ext cx="2110333" cy="1210631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>
            <a:off x="6118504" y="1169281"/>
            <a:ext cx="2898034" cy="332377"/>
          </a:xfrm>
          <a:custGeom>
            <a:avLst/>
            <a:gdLst>
              <a:gd name="connsiteX0" fmla="*/ 0 w 3493805"/>
              <a:gd name="connsiteY0" fmla="*/ 64727 h 647265"/>
              <a:gd name="connsiteX1" fmla="*/ 64727 w 3493805"/>
              <a:gd name="connsiteY1" fmla="*/ 0 h 647265"/>
              <a:gd name="connsiteX2" fmla="*/ 3429079 w 3493805"/>
              <a:gd name="connsiteY2" fmla="*/ 0 h 647265"/>
              <a:gd name="connsiteX3" fmla="*/ 3493806 w 3493805"/>
              <a:gd name="connsiteY3" fmla="*/ 64727 h 647265"/>
              <a:gd name="connsiteX4" fmla="*/ 3493805 w 3493805"/>
              <a:gd name="connsiteY4" fmla="*/ 582539 h 647265"/>
              <a:gd name="connsiteX5" fmla="*/ 3429078 w 3493805"/>
              <a:gd name="connsiteY5" fmla="*/ 647266 h 647265"/>
              <a:gd name="connsiteX6" fmla="*/ 64727 w 3493805"/>
              <a:gd name="connsiteY6" fmla="*/ 647265 h 647265"/>
              <a:gd name="connsiteX7" fmla="*/ 0 w 3493805"/>
              <a:gd name="connsiteY7" fmla="*/ 582538 h 647265"/>
              <a:gd name="connsiteX8" fmla="*/ 0 w 3493805"/>
              <a:gd name="connsiteY8" fmla="*/ 64727 h 64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3805" h="647265">
                <a:moveTo>
                  <a:pt x="0" y="64727"/>
                </a:moveTo>
                <a:cubicBezTo>
                  <a:pt x="0" y="28979"/>
                  <a:pt x="28979" y="0"/>
                  <a:pt x="64727" y="0"/>
                </a:cubicBezTo>
                <a:lnTo>
                  <a:pt x="3429079" y="0"/>
                </a:lnTo>
                <a:cubicBezTo>
                  <a:pt x="3464827" y="0"/>
                  <a:pt x="3493806" y="28979"/>
                  <a:pt x="3493806" y="64727"/>
                </a:cubicBezTo>
                <a:cubicBezTo>
                  <a:pt x="3493806" y="237331"/>
                  <a:pt x="3493805" y="409935"/>
                  <a:pt x="3493805" y="582539"/>
                </a:cubicBezTo>
                <a:cubicBezTo>
                  <a:pt x="3493805" y="618287"/>
                  <a:pt x="3464826" y="647266"/>
                  <a:pt x="3429078" y="647266"/>
                </a:cubicBezTo>
                <a:lnTo>
                  <a:pt x="64727" y="647265"/>
                </a:lnTo>
                <a:cubicBezTo>
                  <a:pt x="28979" y="647265"/>
                  <a:pt x="0" y="618286"/>
                  <a:pt x="0" y="582538"/>
                </a:cubicBezTo>
                <a:lnTo>
                  <a:pt x="0" y="64727"/>
                </a:lnTo>
                <a:close/>
              </a:path>
            </a:pathLst>
          </a:custGeom>
          <a:ln>
            <a:solidFill>
              <a:srgbClr val="9CBEB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3320" tIns="236994" rIns="75177" bIns="75179" numCol="1" spcCol="1270" anchor="b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700" kern="1200" dirty="0" smtClean="0"/>
              <a:t>Агрофабрика, 2 Га земельный участок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700" dirty="0" smtClean="0"/>
              <a:t>Поля для растениеводства</a:t>
            </a:r>
            <a:endParaRPr lang="ru-RU" sz="7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3371851" y="1153165"/>
            <a:ext cx="2420941" cy="407657"/>
          </a:xfrm>
          <a:custGeom>
            <a:avLst/>
            <a:gdLst>
              <a:gd name="connsiteX0" fmla="*/ 0 w 3639568"/>
              <a:gd name="connsiteY0" fmla="*/ 94581 h 945805"/>
              <a:gd name="connsiteX1" fmla="*/ 94581 w 3639568"/>
              <a:gd name="connsiteY1" fmla="*/ 0 h 945805"/>
              <a:gd name="connsiteX2" fmla="*/ 3544988 w 3639568"/>
              <a:gd name="connsiteY2" fmla="*/ 0 h 945805"/>
              <a:gd name="connsiteX3" fmla="*/ 3639569 w 3639568"/>
              <a:gd name="connsiteY3" fmla="*/ 94581 h 945805"/>
              <a:gd name="connsiteX4" fmla="*/ 3639568 w 3639568"/>
              <a:gd name="connsiteY4" fmla="*/ 851225 h 945805"/>
              <a:gd name="connsiteX5" fmla="*/ 3544987 w 3639568"/>
              <a:gd name="connsiteY5" fmla="*/ 945806 h 945805"/>
              <a:gd name="connsiteX6" fmla="*/ 94581 w 3639568"/>
              <a:gd name="connsiteY6" fmla="*/ 945805 h 945805"/>
              <a:gd name="connsiteX7" fmla="*/ 0 w 3639568"/>
              <a:gd name="connsiteY7" fmla="*/ 851224 h 945805"/>
              <a:gd name="connsiteX8" fmla="*/ 0 w 3639568"/>
              <a:gd name="connsiteY8" fmla="*/ 94581 h 94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9568" h="945805">
                <a:moveTo>
                  <a:pt x="0" y="94581"/>
                </a:moveTo>
                <a:cubicBezTo>
                  <a:pt x="0" y="42345"/>
                  <a:pt x="42345" y="0"/>
                  <a:pt x="94581" y="0"/>
                </a:cubicBezTo>
                <a:lnTo>
                  <a:pt x="3544988" y="0"/>
                </a:lnTo>
                <a:cubicBezTo>
                  <a:pt x="3597224" y="0"/>
                  <a:pt x="3639569" y="42345"/>
                  <a:pt x="3639569" y="94581"/>
                </a:cubicBezTo>
                <a:cubicBezTo>
                  <a:pt x="3639569" y="346796"/>
                  <a:pt x="3639568" y="599010"/>
                  <a:pt x="3639568" y="851225"/>
                </a:cubicBezTo>
                <a:cubicBezTo>
                  <a:pt x="3639568" y="903461"/>
                  <a:pt x="3597223" y="945806"/>
                  <a:pt x="3544987" y="945806"/>
                </a:cubicBezTo>
                <a:lnTo>
                  <a:pt x="94581" y="945805"/>
                </a:lnTo>
                <a:cubicBezTo>
                  <a:pt x="42345" y="945805"/>
                  <a:pt x="0" y="903460"/>
                  <a:pt x="0" y="851224"/>
                </a:cubicBezTo>
                <a:lnTo>
                  <a:pt x="0" y="94581"/>
                </a:lnTo>
                <a:close/>
              </a:path>
            </a:pathLst>
          </a:custGeom>
          <a:ln>
            <a:solidFill>
              <a:srgbClr val="9CBEB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736" tIns="318188" rIns="1173607" bIns="81735" numCol="1" spcCol="1270" anchor="b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700" dirty="0"/>
              <a:t>Заготовительные центры по приему и первичной обработке сырья</a:t>
            </a:r>
            <a:endParaRPr lang="ru-RU" sz="600" dirty="0"/>
          </a:p>
        </p:txBody>
      </p:sp>
      <p:sp>
        <p:nvSpPr>
          <p:cNvPr id="27" name="Полилиния 26"/>
          <p:cNvSpPr/>
          <p:nvPr/>
        </p:nvSpPr>
        <p:spPr>
          <a:xfrm>
            <a:off x="6023193" y="437946"/>
            <a:ext cx="2993345" cy="475922"/>
          </a:xfrm>
          <a:custGeom>
            <a:avLst/>
            <a:gdLst>
              <a:gd name="connsiteX0" fmla="*/ 0 w 3699090"/>
              <a:gd name="connsiteY0" fmla="*/ 89554 h 895544"/>
              <a:gd name="connsiteX1" fmla="*/ 89554 w 3699090"/>
              <a:gd name="connsiteY1" fmla="*/ 0 h 895544"/>
              <a:gd name="connsiteX2" fmla="*/ 3609536 w 3699090"/>
              <a:gd name="connsiteY2" fmla="*/ 0 h 895544"/>
              <a:gd name="connsiteX3" fmla="*/ 3699090 w 3699090"/>
              <a:gd name="connsiteY3" fmla="*/ 89554 h 895544"/>
              <a:gd name="connsiteX4" fmla="*/ 3699090 w 3699090"/>
              <a:gd name="connsiteY4" fmla="*/ 805990 h 895544"/>
              <a:gd name="connsiteX5" fmla="*/ 3609536 w 3699090"/>
              <a:gd name="connsiteY5" fmla="*/ 895544 h 895544"/>
              <a:gd name="connsiteX6" fmla="*/ 89554 w 3699090"/>
              <a:gd name="connsiteY6" fmla="*/ 895544 h 895544"/>
              <a:gd name="connsiteX7" fmla="*/ 0 w 3699090"/>
              <a:gd name="connsiteY7" fmla="*/ 805990 h 895544"/>
              <a:gd name="connsiteX8" fmla="*/ 0 w 3699090"/>
              <a:gd name="connsiteY8" fmla="*/ 89554 h 89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9090" h="895544">
                <a:moveTo>
                  <a:pt x="0" y="89554"/>
                </a:moveTo>
                <a:cubicBezTo>
                  <a:pt x="0" y="40095"/>
                  <a:pt x="40095" y="0"/>
                  <a:pt x="89554" y="0"/>
                </a:cubicBezTo>
                <a:lnTo>
                  <a:pt x="3609536" y="0"/>
                </a:lnTo>
                <a:cubicBezTo>
                  <a:pt x="3658995" y="0"/>
                  <a:pt x="3699090" y="40095"/>
                  <a:pt x="3699090" y="89554"/>
                </a:cubicBezTo>
                <a:lnTo>
                  <a:pt x="3699090" y="805990"/>
                </a:lnTo>
                <a:cubicBezTo>
                  <a:pt x="3699090" y="855449"/>
                  <a:pt x="3658995" y="895544"/>
                  <a:pt x="3609536" y="895544"/>
                </a:cubicBezTo>
                <a:lnTo>
                  <a:pt x="89554" y="895544"/>
                </a:lnTo>
                <a:cubicBezTo>
                  <a:pt x="40095" y="895544"/>
                  <a:pt x="0" y="855449"/>
                  <a:pt x="0" y="805990"/>
                </a:cubicBezTo>
                <a:lnTo>
                  <a:pt x="0" y="89554"/>
                </a:lnTo>
                <a:close/>
              </a:path>
            </a:pathLst>
          </a:custGeom>
          <a:ln>
            <a:solidFill>
              <a:srgbClr val="9CBEB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0359" tIns="80632" rIns="80632" bIns="304518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800" kern="1200" dirty="0" smtClean="0"/>
              <a:t>Заготовительные центры по приему и первичной обработке сырья</a:t>
            </a:r>
            <a:endParaRPr lang="ru-RU" sz="700" kern="1200" dirty="0"/>
          </a:p>
        </p:txBody>
      </p:sp>
      <p:sp>
        <p:nvSpPr>
          <p:cNvPr id="28" name="Полилиния 27"/>
          <p:cNvSpPr/>
          <p:nvPr/>
        </p:nvSpPr>
        <p:spPr>
          <a:xfrm>
            <a:off x="3371851" y="437946"/>
            <a:ext cx="2484890" cy="478520"/>
          </a:xfrm>
          <a:custGeom>
            <a:avLst/>
            <a:gdLst>
              <a:gd name="connsiteX0" fmla="*/ 0 w 3997669"/>
              <a:gd name="connsiteY0" fmla="*/ 173954 h 1739539"/>
              <a:gd name="connsiteX1" fmla="*/ 173954 w 3997669"/>
              <a:gd name="connsiteY1" fmla="*/ 0 h 1739539"/>
              <a:gd name="connsiteX2" fmla="*/ 3823715 w 3997669"/>
              <a:gd name="connsiteY2" fmla="*/ 0 h 1739539"/>
              <a:gd name="connsiteX3" fmla="*/ 3997669 w 3997669"/>
              <a:gd name="connsiteY3" fmla="*/ 173954 h 1739539"/>
              <a:gd name="connsiteX4" fmla="*/ 3997669 w 3997669"/>
              <a:gd name="connsiteY4" fmla="*/ 1565585 h 1739539"/>
              <a:gd name="connsiteX5" fmla="*/ 3823715 w 3997669"/>
              <a:gd name="connsiteY5" fmla="*/ 1739539 h 1739539"/>
              <a:gd name="connsiteX6" fmla="*/ 173954 w 3997669"/>
              <a:gd name="connsiteY6" fmla="*/ 1739539 h 1739539"/>
              <a:gd name="connsiteX7" fmla="*/ 0 w 3997669"/>
              <a:gd name="connsiteY7" fmla="*/ 1565585 h 1739539"/>
              <a:gd name="connsiteX8" fmla="*/ 0 w 3997669"/>
              <a:gd name="connsiteY8" fmla="*/ 173954 h 173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7669" h="1739539">
                <a:moveTo>
                  <a:pt x="0" y="173954"/>
                </a:moveTo>
                <a:cubicBezTo>
                  <a:pt x="0" y="77882"/>
                  <a:pt x="77882" y="0"/>
                  <a:pt x="173954" y="0"/>
                </a:cubicBezTo>
                <a:lnTo>
                  <a:pt x="3823715" y="0"/>
                </a:lnTo>
                <a:cubicBezTo>
                  <a:pt x="3919787" y="0"/>
                  <a:pt x="3997669" y="77882"/>
                  <a:pt x="3997669" y="173954"/>
                </a:cubicBezTo>
                <a:lnTo>
                  <a:pt x="3997669" y="1565585"/>
                </a:lnTo>
                <a:cubicBezTo>
                  <a:pt x="3997669" y="1661657"/>
                  <a:pt x="3919787" y="1739539"/>
                  <a:pt x="3823715" y="1739539"/>
                </a:cubicBezTo>
                <a:lnTo>
                  <a:pt x="173954" y="1739539"/>
                </a:lnTo>
                <a:cubicBezTo>
                  <a:pt x="77882" y="1739539"/>
                  <a:pt x="0" y="1661657"/>
                  <a:pt x="0" y="1565585"/>
                </a:cubicBezTo>
                <a:lnTo>
                  <a:pt x="0" y="173954"/>
                </a:lnTo>
                <a:close/>
              </a:path>
            </a:pathLst>
          </a:custGeom>
          <a:ln>
            <a:solidFill>
              <a:srgbClr val="9CBEBD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172" tIns="99172" rIns="1298473" bIns="534057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700" kern="1200" dirty="0" smtClean="0"/>
              <a:t>Склад готовой продукции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700" dirty="0" smtClean="0"/>
              <a:t>Торговый дом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700" kern="1200" dirty="0" smtClean="0"/>
              <a:t>Офис</a:t>
            </a:r>
            <a:endParaRPr lang="ru-RU" sz="700" kern="1200" dirty="0"/>
          </a:p>
        </p:txBody>
      </p:sp>
      <p:sp>
        <p:nvSpPr>
          <p:cNvPr id="30" name="Полилиния 29"/>
          <p:cNvSpPr/>
          <p:nvPr/>
        </p:nvSpPr>
        <p:spPr>
          <a:xfrm>
            <a:off x="5117215" y="263512"/>
            <a:ext cx="747961" cy="747960"/>
          </a:xfrm>
          <a:custGeom>
            <a:avLst/>
            <a:gdLst>
              <a:gd name="connsiteX0" fmla="*/ 0 w 1726999"/>
              <a:gd name="connsiteY0" fmla="*/ 1726999 h 1726999"/>
              <a:gd name="connsiteX1" fmla="*/ 1726999 w 1726999"/>
              <a:gd name="connsiteY1" fmla="*/ 0 h 1726999"/>
              <a:gd name="connsiteX2" fmla="*/ 1726999 w 1726999"/>
              <a:gd name="connsiteY2" fmla="*/ 1726999 h 1726999"/>
              <a:gd name="connsiteX3" fmla="*/ 0 w 1726999"/>
              <a:gd name="connsiteY3" fmla="*/ 1726999 h 17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999" h="1726999">
                <a:moveTo>
                  <a:pt x="0" y="1726999"/>
                </a:moveTo>
                <a:cubicBezTo>
                  <a:pt x="0" y="773204"/>
                  <a:pt x="773204" y="0"/>
                  <a:pt x="1726999" y="0"/>
                </a:cubicBezTo>
                <a:lnTo>
                  <a:pt x="1726999" y="1726999"/>
                </a:lnTo>
                <a:lnTo>
                  <a:pt x="0" y="1726999"/>
                </a:lnTo>
                <a:close/>
              </a:path>
            </a:pathLst>
          </a:custGeom>
          <a:solidFill>
            <a:srgbClr val="AD351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842" tIns="633842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kern="1200" dirty="0"/>
          </a:p>
        </p:txBody>
      </p:sp>
      <p:sp>
        <p:nvSpPr>
          <p:cNvPr id="31" name="Полилиния 30"/>
          <p:cNvSpPr/>
          <p:nvPr/>
        </p:nvSpPr>
        <p:spPr>
          <a:xfrm>
            <a:off x="5899724" y="263512"/>
            <a:ext cx="747961" cy="747960"/>
          </a:xfrm>
          <a:custGeom>
            <a:avLst/>
            <a:gdLst>
              <a:gd name="connsiteX0" fmla="*/ 0 w 1726999"/>
              <a:gd name="connsiteY0" fmla="*/ 1726999 h 1726999"/>
              <a:gd name="connsiteX1" fmla="*/ 1726999 w 1726999"/>
              <a:gd name="connsiteY1" fmla="*/ 0 h 1726999"/>
              <a:gd name="connsiteX2" fmla="*/ 1726999 w 1726999"/>
              <a:gd name="connsiteY2" fmla="*/ 1726999 h 1726999"/>
              <a:gd name="connsiteX3" fmla="*/ 0 w 1726999"/>
              <a:gd name="connsiteY3" fmla="*/ 1726999 h 17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999" h="1726999">
                <a:moveTo>
                  <a:pt x="0" y="0"/>
                </a:moveTo>
                <a:cubicBezTo>
                  <a:pt x="953795" y="0"/>
                  <a:pt x="1726999" y="773204"/>
                  <a:pt x="1726999" y="1726999"/>
                </a:cubicBezTo>
                <a:lnTo>
                  <a:pt x="0" y="1726999"/>
                </a:lnTo>
                <a:lnTo>
                  <a:pt x="0" y="0"/>
                </a:lnTo>
                <a:close/>
              </a:path>
            </a:pathLst>
          </a:custGeom>
          <a:solidFill>
            <a:srgbClr val="AD351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633842" rIns="633842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kern="1200" dirty="0"/>
          </a:p>
        </p:txBody>
      </p:sp>
      <p:sp>
        <p:nvSpPr>
          <p:cNvPr id="32" name="Полилиния 31"/>
          <p:cNvSpPr/>
          <p:nvPr/>
        </p:nvSpPr>
        <p:spPr>
          <a:xfrm>
            <a:off x="5899724" y="1046020"/>
            <a:ext cx="747961" cy="747961"/>
          </a:xfrm>
          <a:custGeom>
            <a:avLst/>
            <a:gdLst>
              <a:gd name="connsiteX0" fmla="*/ 0 w 1726999"/>
              <a:gd name="connsiteY0" fmla="*/ 1726999 h 1726999"/>
              <a:gd name="connsiteX1" fmla="*/ 1726999 w 1726999"/>
              <a:gd name="connsiteY1" fmla="*/ 0 h 1726999"/>
              <a:gd name="connsiteX2" fmla="*/ 1726999 w 1726999"/>
              <a:gd name="connsiteY2" fmla="*/ 1726999 h 1726999"/>
              <a:gd name="connsiteX3" fmla="*/ 0 w 1726999"/>
              <a:gd name="connsiteY3" fmla="*/ 1726999 h 17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999" h="1726999">
                <a:moveTo>
                  <a:pt x="1726999" y="0"/>
                </a:moveTo>
                <a:cubicBezTo>
                  <a:pt x="1726999" y="953795"/>
                  <a:pt x="953795" y="1726999"/>
                  <a:pt x="0" y="1726999"/>
                </a:cubicBezTo>
                <a:lnTo>
                  <a:pt x="0" y="0"/>
                </a:lnTo>
                <a:lnTo>
                  <a:pt x="1726999" y="0"/>
                </a:lnTo>
                <a:close/>
              </a:path>
            </a:pathLst>
          </a:custGeom>
          <a:solidFill>
            <a:srgbClr val="AD351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7" rIns="633842" bIns="63384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/>
          </a:p>
        </p:txBody>
      </p:sp>
      <p:sp>
        <p:nvSpPr>
          <p:cNvPr id="33" name="Полилиния 32"/>
          <p:cNvSpPr/>
          <p:nvPr/>
        </p:nvSpPr>
        <p:spPr>
          <a:xfrm>
            <a:off x="5117215" y="1046020"/>
            <a:ext cx="747961" cy="747961"/>
          </a:xfrm>
          <a:custGeom>
            <a:avLst/>
            <a:gdLst>
              <a:gd name="connsiteX0" fmla="*/ 0 w 1726999"/>
              <a:gd name="connsiteY0" fmla="*/ 1726999 h 1726999"/>
              <a:gd name="connsiteX1" fmla="*/ 1726999 w 1726999"/>
              <a:gd name="connsiteY1" fmla="*/ 0 h 1726999"/>
              <a:gd name="connsiteX2" fmla="*/ 1726999 w 1726999"/>
              <a:gd name="connsiteY2" fmla="*/ 1726999 h 1726999"/>
              <a:gd name="connsiteX3" fmla="*/ 0 w 1726999"/>
              <a:gd name="connsiteY3" fmla="*/ 1726999 h 172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999" h="1726999">
                <a:moveTo>
                  <a:pt x="1726999" y="1726999"/>
                </a:moveTo>
                <a:cubicBezTo>
                  <a:pt x="773204" y="1726999"/>
                  <a:pt x="0" y="953795"/>
                  <a:pt x="0" y="0"/>
                </a:cubicBezTo>
                <a:lnTo>
                  <a:pt x="1726999" y="0"/>
                </a:lnTo>
                <a:lnTo>
                  <a:pt x="1726999" y="1726999"/>
                </a:lnTo>
                <a:close/>
              </a:path>
            </a:pathLst>
          </a:custGeom>
          <a:solidFill>
            <a:srgbClr val="AD351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3842" tIns="128016" rIns="128016" bIns="63384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kern="1200" dirty="0"/>
          </a:p>
        </p:txBody>
      </p:sp>
      <p:sp>
        <p:nvSpPr>
          <p:cNvPr id="34" name="Круговая стрелка 33"/>
          <p:cNvSpPr/>
          <p:nvPr/>
        </p:nvSpPr>
        <p:spPr>
          <a:xfrm>
            <a:off x="5753327" y="873281"/>
            <a:ext cx="258245" cy="224560"/>
          </a:xfrm>
          <a:prstGeom prst="circularArrow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Круговая стрелка 34"/>
          <p:cNvSpPr/>
          <p:nvPr/>
        </p:nvSpPr>
        <p:spPr>
          <a:xfrm rot="10800000">
            <a:off x="5753327" y="959650"/>
            <a:ext cx="258245" cy="224560"/>
          </a:xfrm>
          <a:prstGeom prst="circularArrow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5171344" y="619058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err="1" smtClean="0">
                <a:solidFill>
                  <a:schemeClr val="bg1"/>
                </a:solidFill>
              </a:rPr>
              <a:t>г.Тюмень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53212" y="518893"/>
            <a:ext cx="6030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ХМАО, 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ЯНАО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8664" y="1235179"/>
            <a:ext cx="6527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Н/Тавда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50572" y="1235179"/>
            <a:ext cx="575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МО ТО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9091</TotalTime>
  <Words>2791</Words>
  <Application>Microsoft Office PowerPoint</Application>
  <PresentationFormat>Экран (16:9)</PresentationFormat>
  <Paragraphs>391</Paragraphs>
  <Slides>15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Fedra Sans Pro Light</vt:lpstr>
      <vt:lpstr>Symbol</vt:lpstr>
      <vt:lpstr>Times New Roman</vt:lpstr>
      <vt:lpstr>Wingdings</vt:lpstr>
      <vt:lpstr>Тема Office</vt:lpstr>
      <vt:lpstr>CorelDRAW</vt:lpstr>
      <vt:lpstr>Документ</vt:lpstr>
      <vt:lpstr>Выпускная аттестационная работа на тему:  РАЗРАБОТКА ПРОДУКТОВОЙ СТРАТЕГИИ АГРОФАБРИКИ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Yegres</dc:creator>
  <cp:lastModifiedBy>Боярская Елена Геннадьевна</cp:lastModifiedBy>
  <cp:revision>821</cp:revision>
  <dcterms:created xsi:type="dcterms:W3CDTF">2018-08-24T17:41:15Z</dcterms:created>
  <dcterms:modified xsi:type="dcterms:W3CDTF">2020-11-27T07:49:09Z</dcterms:modified>
</cp:coreProperties>
</file>