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авид Нариманишвили" initials="ДН" lastIdx="1" clrIdx="0">
    <p:extLst>
      <p:ext uri="{19B8F6BF-5375-455C-9EA6-DF929625EA0E}">
        <p15:presenceInfo xmlns:p15="http://schemas.microsoft.com/office/powerpoint/2012/main" userId="d248a420594fe2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основные потребители,%</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9EEA-4CA4-AD21-6E9224C155BA}"/>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EEA-4CA4-AD21-6E9224C155BA}"/>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981-4F53-A9C5-A1B617BC8B2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981-4F53-A9C5-A1B617BC8B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Лист1!$A$2:$A$5</c:f>
              <c:strCache>
                <c:ptCount val="4"/>
                <c:pt idx="0">
                  <c:v>строительные организации</c:v>
                </c:pt>
                <c:pt idx="1">
                  <c:v>инфраструктурные компании</c:v>
                </c:pt>
                <c:pt idx="2">
                  <c:v>торговля</c:v>
                </c:pt>
                <c:pt idx="3">
                  <c:v>прочие</c:v>
                </c:pt>
              </c:strCache>
            </c:strRef>
          </c:cat>
          <c:val>
            <c:numRef>
              <c:f>Лист1!$B$2:$B$5</c:f>
              <c:numCache>
                <c:formatCode>0%</c:formatCode>
                <c:ptCount val="4"/>
                <c:pt idx="0">
                  <c:v>0.67</c:v>
                </c:pt>
                <c:pt idx="1">
                  <c:v>0.2</c:v>
                </c:pt>
                <c:pt idx="2">
                  <c:v>0.12</c:v>
                </c:pt>
                <c:pt idx="3">
                  <c:v>0.01</c:v>
                </c:pt>
              </c:numCache>
            </c:numRef>
          </c:val>
          <c:extLst xmlns:c16r2="http://schemas.microsoft.com/office/drawing/2015/06/chart">
            <c:ext xmlns:c16="http://schemas.microsoft.com/office/drawing/2014/chart" uri="{C3380CC4-5D6E-409C-BE32-E72D297353CC}">
              <c16:uniqueId val="{00000000-9EEA-4CA4-AD21-6E9224C155B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0727815516445779E-2"/>
          <c:y val="0.74127780716271918"/>
          <c:w val="0.82218368843600431"/>
          <c:h val="0.242581642757663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источники финансирования,%</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источники финансироавния,%</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89E-43C2-98D0-D4FD06CB0BC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89E-43C2-98D0-D4FD06CB0BC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89E-43C2-98D0-D4FD06CB0BC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Лист1!$A$2:$A$4</c:f>
              <c:strCache>
                <c:ptCount val="3"/>
                <c:pt idx="0">
                  <c:v>СК</c:v>
                </c:pt>
                <c:pt idx="1">
                  <c:v>ЗК</c:v>
                </c:pt>
                <c:pt idx="2">
                  <c:v>Возврат НДС</c:v>
                </c:pt>
              </c:strCache>
            </c:strRef>
          </c:cat>
          <c:val>
            <c:numRef>
              <c:f>Лист1!$B$2:$B$4</c:f>
              <c:numCache>
                <c:formatCode>General</c:formatCode>
                <c:ptCount val="3"/>
                <c:pt idx="0">
                  <c:v>42.9</c:v>
                </c:pt>
                <c:pt idx="1">
                  <c:v>54.4</c:v>
                </c:pt>
                <c:pt idx="2">
                  <c:v>2.8</c:v>
                </c:pt>
              </c:numCache>
            </c:numRef>
          </c:val>
          <c:extLst xmlns:c16r2="http://schemas.microsoft.com/office/drawing/2015/06/chart">
            <c:ext xmlns:c16="http://schemas.microsoft.com/office/drawing/2014/chart" uri="{C3380CC4-5D6E-409C-BE32-E72D297353CC}">
              <c16:uniqueId val="{00000000-C92B-4930-BFFC-90CD8E57843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63075-38DC-456B-8C55-7F7D87662FF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3CD39538-E975-4643-BB3E-9B4B67DD814E}">
      <dgm:prSet phldrT="[Текст]"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Основное  направление развития компании-  </a:t>
          </a:r>
          <a:endParaRPr lang="ru-RU" sz="1800" dirty="0"/>
        </a:p>
      </dgm:t>
    </dgm:pt>
    <dgm:pt modelId="{E91F8B84-79F9-451C-B661-D73B3A0A0ED3}" type="parTrans" cxnId="{D48DF42E-B892-44B4-BC7F-9B636516E4E6}">
      <dgm:prSet/>
      <dgm:spPr/>
      <dgm:t>
        <a:bodyPr/>
        <a:lstStyle/>
        <a:p>
          <a:endParaRPr lang="ru-RU"/>
        </a:p>
      </dgm:t>
    </dgm:pt>
    <dgm:pt modelId="{7662ED23-BEF2-4040-BEA2-15808C11F12E}" type="sibTrans" cxnId="{D48DF42E-B892-44B4-BC7F-9B636516E4E6}">
      <dgm:prSet/>
      <dgm:spPr/>
      <dgm:t>
        <a:bodyPr/>
        <a:lstStyle/>
        <a:p>
          <a:endParaRPr lang="ru-RU"/>
        </a:p>
      </dgm:t>
    </dgm:pt>
    <dgm:pt modelId="{8E1D4A9B-52FB-4983-9C74-FAB054279512}">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укрепление своих позиций на рынке транспортных услуг</a:t>
          </a:r>
          <a:endParaRPr lang="ru-RU" sz="1800" dirty="0"/>
        </a:p>
      </dgm:t>
    </dgm:pt>
    <dgm:pt modelId="{40391FE8-2740-4E2D-9E18-E00E14144A50}" type="parTrans" cxnId="{01C18073-5B83-472F-B876-C3FC4EE0EF2C}">
      <dgm:prSet/>
      <dgm:spPr/>
      <dgm:t>
        <a:bodyPr/>
        <a:lstStyle/>
        <a:p>
          <a:endParaRPr lang="ru-RU"/>
        </a:p>
      </dgm:t>
    </dgm:pt>
    <dgm:pt modelId="{830F2D44-53C5-4B4B-AEEF-0C4C16078738}" type="sibTrans" cxnId="{01C18073-5B83-472F-B876-C3FC4EE0EF2C}">
      <dgm:prSet/>
      <dgm:spPr/>
      <dgm:t>
        <a:bodyPr/>
        <a:lstStyle/>
        <a:p>
          <a:endParaRPr lang="ru-RU"/>
        </a:p>
      </dgm:t>
    </dgm:pt>
    <dgm:pt modelId="{23AFE9E6-E098-4BF3-8468-B4661241FFA9}">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1800" dirty="0">
              <a:effectLst/>
              <a:latin typeface="Times New Roman" panose="02020603050405020304" pitchFamily="18" charset="0"/>
              <a:ea typeface="MS Mincho" panose="02020609040205080304" pitchFamily="49" charset="-128"/>
              <a:cs typeface="Times New Roman" panose="02020603050405020304" pitchFamily="18" charset="0"/>
            </a:rPr>
            <a:t>совершенствование ключевых компетенций логистической компании в перевозке и поставке грузов железнодорожным транспортом</a:t>
          </a:r>
          <a:endParaRPr lang="ru-RU" sz="1800" dirty="0"/>
        </a:p>
      </dgm:t>
    </dgm:pt>
    <dgm:pt modelId="{BFD9F780-8251-4563-9713-EC194882F544}" type="parTrans" cxnId="{73A5CCFA-A093-4993-93E9-92C44F71E822}">
      <dgm:prSet/>
      <dgm:spPr/>
      <dgm:t>
        <a:bodyPr/>
        <a:lstStyle/>
        <a:p>
          <a:endParaRPr lang="ru-RU"/>
        </a:p>
      </dgm:t>
    </dgm:pt>
    <dgm:pt modelId="{6174F629-5989-4A90-B333-E589667E39DA}" type="sibTrans" cxnId="{73A5CCFA-A093-4993-93E9-92C44F71E822}">
      <dgm:prSet/>
      <dgm:spPr/>
      <dgm:t>
        <a:bodyPr/>
        <a:lstStyle/>
        <a:p>
          <a:endParaRPr lang="ru-RU"/>
        </a:p>
      </dgm:t>
    </dgm:pt>
    <dgm:pt modelId="{EA3B1AFD-CE71-46AA-A195-D37242F601C4}">
      <dgm:prSet phldrT="[Текст]" custT="1">
        <dgm:style>
          <a:lnRef idx="0">
            <a:scrgbClr r="0" g="0" b="0"/>
          </a:lnRef>
          <a:fillRef idx="0">
            <a:scrgbClr r="0" g="0" b="0"/>
          </a:fillRef>
          <a:effectRef idx="0">
            <a:scrgbClr r="0" g="0" b="0"/>
          </a:effectRef>
          <a:fontRef idx="minor">
            <a:schemeClr val="lt1"/>
          </a:fontRef>
        </dgm:style>
      </dgm:prSet>
      <dgm:spPr>
        <a:solidFill>
          <a:schemeClr val="accent2">
            <a:alpha val="50000"/>
          </a:schemeClr>
        </a:solidFill>
        <a:ln>
          <a:noFill/>
        </a:ln>
      </dgm:spPr>
      <dgm:t>
        <a:bodyPr/>
        <a:lstStyle/>
        <a:p>
          <a:r>
            <a:rPr lang="ru-RU" sz="1800" dirty="0">
              <a:latin typeface="Times New Roman" panose="02020603050405020304" pitchFamily="18" charset="0"/>
              <a:cs typeface="Times New Roman" panose="02020603050405020304" pitchFamily="18" charset="0"/>
            </a:rPr>
            <a:t>Цель проекта</a:t>
          </a:r>
        </a:p>
      </dgm:t>
    </dgm:pt>
    <dgm:pt modelId="{EC0F9AF4-78D9-44FD-909B-82CFEBF1A067}" type="parTrans" cxnId="{99FCF533-57BF-4C80-9785-944BC1A0A012}">
      <dgm:prSet/>
      <dgm:spPr/>
      <dgm:t>
        <a:bodyPr/>
        <a:lstStyle/>
        <a:p>
          <a:endParaRPr lang="ru-RU"/>
        </a:p>
      </dgm:t>
    </dgm:pt>
    <dgm:pt modelId="{2B5D806A-92FB-4941-9467-7F300FA8FCBF}" type="sibTrans" cxnId="{99FCF533-57BF-4C80-9785-944BC1A0A012}">
      <dgm:prSet/>
      <dgm:spPr/>
      <dgm:t>
        <a:bodyPr/>
        <a:lstStyle/>
        <a:p>
          <a:endParaRPr lang="ru-RU"/>
        </a:p>
      </dgm:t>
    </dgm:pt>
    <dgm:pt modelId="{529578B9-C589-4879-87D9-8517DAA101C2}">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1800" dirty="0">
              <a:latin typeface="Times New Roman" panose="02020603050405020304" pitchFamily="18" charset="0"/>
              <a:cs typeface="Times New Roman" panose="02020603050405020304" pitchFamily="18" charset="0"/>
            </a:rPr>
            <a:t>расширение производственных мощностей предприятия за счет строительства узла</a:t>
          </a:r>
        </a:p>
      </dgm:t>
    </dgm:pt>
    <dgm:pt modelId="{71A111CC-E6A0-4442-B366-7631182EB5CD}" type="parTrans" cxnId="{528C5C3A-98FD-4523-8554-6C37663AA0C8}">
      <dgm:prSet/>
      <dgm:spPr/>
      <dgm:t>
        <a:bodyPr/>
        <a:lstStyle/>
        <a:p>
          <a:endParaRPr lang="ru-RU"/>
        </a:p>
      </dgm:t>
    </dgm:pt>
    <dgm:pt modelId="{D92EFE1A-8812-4A6F-9FE3-AB1E27795422}" type="sibTrans" cxnId="{528C5C3A-98FD-4523-8554-6C37663AA0C8}">
      <dgm:prSet/>
      <dgm:spPr/>
      <dgm:t>
        <a:bodyPr/>
        <a:lstStyle/>
        <a:p>
          <a:endParaRPr lang="ru-RU"/>
        </a:p>
      </dgm:t>
    </dgm:pt>
    <dgm:pt modelId="{7267C049-9083-4A45-9F74-A30145A9E3A2}">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ru-RU" sz="1800" dirty="0">
              <a:latin typeface="Times New Roman" panose="02020603050405020304" pitchFamily="18" charset="0"/>
              <a:cs typeface="Times New Roman" panose="02020603050405020304" pitchFamily="18" charset="0"/>
            </a:rPr>
            <a:t>внедрение модели комплексного транспортно-логистического обслуживания </a:t>
          </a:r>
        </a:p>
      </dgm:t>
    </dgm:pt>
    <dgm:pt modelId="{B6D24AD4-666F-485E-99D2-68D6AFF46DCD}" type="parTrans" cxnId="{26FAB350-D18C-4245-A73E-E60DD83E54C4}">
      <dgm:prSet/>
      <dgm:spPr/>
      <dgm:t>
        <a:bodyPr/>
        <a:lstStyle/>
        <a:p>
          <a:endParaRPr lang="ru-RU"/>
        </a:p>
      </dgm:t>
    </dgm:pt>
    <dgm:pt modelId="{31479056-D54C-415D-8592-78E59BD67161}" type="sibTrans" cxnId="{26FAB350-D18C-4245-A73E-E60DD83E54C4}">
      <dgm:prSet/>
      <dgm:spPr/>
      <dgm:t>
        <a:bodyPr/>
        <a:lstStyle/>
        <a:p>
          <a:endParaRPr lang="ru-RU"/>
        </a:p>
      </dgm:t>
    </dgm:pt>
    <dgm:pt modelId="{6C13389D-5103-4F51-BDFA-DBD1B3E7C1DE}" type="pres">
      <dgm:prSet presAssocID="{D1863075-38DC-456B-8C55-7F7D87662FF1}" presName="Name0" presStyleCnt="0">
        <dgm:presLayoutVars>
          <dgm:dir/>
          <dgm:animLvl val="lvl"/>
          <dgm:resizeHandles/>
        </dgm:presLayoutVars>
      </dgm:prSet>
      <dgm:spPr/>
      <dgm:t>
        <a:bodyPr/>
        <a:lstStyle/>
        <a:p>
          <a:endParaRPr lang="ru-RU"/>
        </a:p>
      </dgm:t>
    </dgm:pt>
    <dgm:pt modelId="{946D8FF0-BAAE-49F2-802C-94FA82A25830}" type="pres">
      <dgm:prSet presAssocID="{3CD39538-E975-4643-BB3E-9B4B67DD814E}" presName="linNode" presStyleCnt="0"/>
      <dgm:spPr/>
    </dgm:pt>
    <dgm:pt modelId="{45AFE94D-ABD2-428C-8D40-1CBE6E19853A}" type="pres">
      <dgm:prSet presAssocID="{3CD39538-E975-4643-BB3E-9B4B67DD814E}" presName="parentShp" presStyleLbl="node1" presStyleIdx="0" presStyleCnt="2" custScaleX="67338" custLinFactNeighborX="-8354" custLinFactNeighborY="1484">
        <dgm:presLayoutVars>
          <dgm:bulletEnabled val="1"/>
        </dgm:presLayoutVars>
      </dgm:prSet>
      <dgm:spPr/>
      <dgm:t>
        <a:bodyPr/>
        <a:lstStyle/>
        <a:p>
          <a:endParaRPr lang="ru-RU"/>
        </a:p>
      </dgm:t>
    </dgm:pt>
    <dgm:pt modelId="{4BFE37D6-4FE9-407C-8E6E-4BEC0768472A}" type="pres">
      <dgm:prSet presAssocID="{3CD39538-E975-4643-BB3E-9B4B67DD814E}" presName="childShp" presStyleLbl="bgAccFollowNode1" presStyleIdx="0" presStyleCnt="2" custScaleX="120898" custScaleY="161069">
        <dgm:presLayoutVars>
          <dgm:bulletEnabled val="1"/>
        </dgm:presLayoutVars>
      </dgm:prSet>
      <dgm:spPr/>
      <dgm:t>
        <a:bodyPr/>
        <a:lstStyle/>
        <a:p>
          <a:endParaRPr lang="ru-RU"/>
        </a:p>
      </dgm:t>
    </dgm:pt>
    <dgm:pt modelId="{BF3EA4BA-8EA7-4B08-AB04-00957FD10B1F}" type="pres">
      <dgm:prSet presAssocID="{7662ED23-BEF2-4040-BEA2-15808C11F12E}" presName="spacing" presStyleCnt="0"/>
      <dgm:spPr/>
    </dgm:pt>
    <dgm:pt modelId="{F042B1F6-B092-422D-98CA-3D08167ABA35}" type="pres">
      <dgm:prSet presAssocID="{EA3B1AFD-CE71-46AA-A195-D37242F601C4}" presName="linNode" presStyleCnt="0"/>
      <dgm:spPr/>
    </dgm:pt>
    <dgm:pt modelId="{59EF02CA-13DB-469E-92C5-A3912E34A775}" type="pres">
      <dgm:prSet presAssocID="{EA3B1AFD-CE71-46AA-A195-D37242F601C4}" presName="parentShp" presStyleLbl="node1" presStyleIdx="1" presStyleCnt="2" custScaleX="70411" custLinFactNeighborX="-1261" custLinFactNeighborY="-1616">
        <dgm:presLayoutVars>
          <dgm:bulletEnabled val="1"/>
        </dgm:presLayoutVars>
      </dgm:prSet>
      <dgm:spPr/>
      <dgm:t>
        <a:bodyPr/>
        <a:lstStyle/>
        <a:p>
          <a:endParaRPr lang="ru-RU"/>
        </a:p>
      </dgm:t>
    </dgm:pt>
    <dgm:pt modelId="{2960F2B0-8072-4207-A449-1CF0E01C5F1D}" type="pres">
      <dgm:prSet presAssocID="{EA3B1AFD-CE71-46AA-A195-D37242F601C4}" presName="childShp" presStyleLbl="bgAccFollowNode1" presStyleIdx="1" presStyleCnt="2" custScaleX="120558" custScaleY="175521" custLinFactNeighborX="19044">
        <dgm:presLayoutVars>
          <dgm:bulletEnabled val="1"/>
        </dgm:presLayoutVars>
      </dgm:prSet>
      <dgm:spPr/>
      <dgm:t>
        <a:bodyPr/>
        <a:lstStyle/>
        <a:p>
          <a:endParaRPr lang="ru-RU"/>
        </a:p>
      </dgm:t>
    </dgm:pt>
  </dgm:ptLst>
  <dgm:cxnLst>
    <dgm:cxn modelId="{73A5CCFA-A093-4993-93E9-92C44F71E822}" srcId="{3CD39538-E975-4643-BB3E-9B4B67DD814E}" destId="{23AFE9E6-E098-4BF3-8468-B4661241FFA9}" srcOrd="1" destOrd="0" parTransId="{BFD9F780-8251-4563-9713-EC194882F544}" sibTransId="{6174F629-5989-4A90-B333-E589667E39DA}"/>
    <dgm:cxn modelId="{F3CAEF87-8BBD-4B2E-9ECD-C4AF3B043ADC}" type="presOf" srcId="{8E1D4A9B-52FB-4983-9C74-FAB054279512}" destId="{4BFE37D6-4FE9-407C-8E6E-4BEC0768472A}" srcOrd="0" destOrd="0" presId="urn:microsoft.com/office/officeart/2005/8/layout/vList6"/>
    <dgm:cxn modelId="{99FCF533-57BF-4C80-9785-944BC1A0A012}" srcId="{D1863075-38DC-456B-8C55-7F7D87662FF1}" destId="{EA3B1AFD-CE71-46AA-A195-D37242F601C4}" srcOrd="1" destOrd="0" parTransId="{EC0F9AF4-78D9-44FD-909B-82CFEBF1A067}" sibTransId="{2B5D806A-92FB-4941-9467-7F300FA8FCBF}"/>
    <dgm:cxn modelId="{D48DF42E-B892-44B4-BC7F-9B636516E4E6}" srcId="{D1863075-38DC-456B-8C55-7F7D87662FF1}" destId="{3CD39538-E975-4643-BB3E-9B4B67DD814E}" srcOrd="0" destOrd="0" parTransId="{E91F8B84-79F9-451C-B661-D73B3A0A0ED3}" sibTransId="{7662ED23-BEF2-4040-BEA2-15808C11F12E}"/>
    <dgm:cxn modelId="{528C5C3A-98FD-4523-8554-6C37663AA0C8}" srcId="{EA3B1AFD-CE71-46AA-A195-D37242F601C4}" destId="{529578B9-C589-4879-87D9-8517DAA101C2}" srcOrd="0" destOrd="0" parTransId="{71A111CC-E6A0-4442-B366-7631182EB5CD}" sibTransId="{D92EFE1A-8812-4A6F-9FE3-AB1E27795422}"/>
    <dgm:cxn modelId="{435DF4EE-69A1-4B88-A62D-D108F8022EA7}" type="presOf" srcId="{23AFE9E6-E098-4BF3-8468-B4661241FFA9}" destId="{4BFE37D6-4FE9-407C-8E6E-4BEC0768472A}" srcOrd="0" destOrd="1" presId="urn:microsoft.com/office/officeart/2005/8/layout/vList6"/>
    <dgm:cxn modelId="{26FAB350-D18C-4245-A73E-E60DD83E54C4}" srcId="{EA3B1AFD-CE71-46AA-A195-D37242F601C4}" destId="{7267C049-9083-4A45-9F74-A30145A9E3A2}" srcOrd="1" destOrd="0" parTransId="{B6D24AD4-666F-485E-99D2-68D6AFF46DCD}" sibTransId="{31479056-D54C-415D-8592-78E59BD67161}"/>
    <dgm:cxn modelId="{8A270E9B-8B7C-463B-8E14-3FD9EEA8404D}" type="presOf" srcId="{529578B9-C589-4879-87D9-8517DAA101C2}" destId="{2960F2B0-8072-4207-A449-1CF0E01C5F1D}" srcOrd="0" destOrd="0" presId="urn:microsoft.com/office/officeart/2005/8/layout/vList6"/>
    <dgm:cxn modelId="{C57B3848-6069-459F-9567-7540DA782889}" type="presOf" srcId="{7267C049-9083-4A45-9F74-A30145A9E3A2}" destId="{2960F2B0-8072-4207-A449-1CF0E01C5F1D}" srcOrd="0" destOrd="1" presId="urn:microsoft.com/office/officeart/2005/8/layout/vList6"/>
    <dgm:cxn modelId="{16389C44-AD87-4C70-8DDB-446A30FB4522}" type="presOf" srcId="{3CD39538-E975-4643-BB3E-9B4B67DD814E}" destId="{45AFE94D-ABD2-428C-8D40-1CBE6E19853A}" srcOrd="0" destOrd="0" presId="urn:microsoft.com/office/officeart/2005/8/layout/vList6"/>
    <dgm:cxn modelId="{A813DC30-9BA8-49C2-ADBC-15EEB854C87C}" type="presOf" srcId="{D1863075-38DC-456B-8C55-7F7D87662FF1}" destId="{6C13389D-5103-4F51-BDFA-DBD1B3E7C1DE}" srcOrd="0" destOrd="0" presId="urn:microsoft.com/office/officeart/2005/8/layout/vList6"/>
    <dgm:cxn modelId="{7AB101D7-B717-4A13-A1DE-6E2C6DAA6FB8}" type="presOf" srcId="{EA3B1AFD-CE71-46AA-A195-D37242F601C4}" destId="{59EF02CA-13DB-469E-92C5-A3912E34A775}" srcOrd="0" destOrd="0" presId="urn:microsoft.com/office/officeart/2005/8/layout/vList6"/>
    <dgm:cxn modelId="{01C18073-5B83-472F-B876-C3FC4EE0EF2C}" srcId="{3CD39538-E975-4643-BB3E-9B4B67DD814E}" destId="{8E1D4A9B-52FB-4983-9C74-FAB054279512}" srcOrd="0" destOrd="0" parTransId="{40391FE8-2740-4E2D-9E18-E00E14144A50}" sibTransId="{830F2D44-53C5-4B4B-AEEF-0C4C16078738}"/>
    <dgm:cxn modelId="{79B4DB5E-F9B2-4062-A52B-4174A7E817E0}" type="presParOf" srcId="{6C13389D-5103-4F51-BDFA-DBD1B3E7C1DE}" destId="{946D8FF0-BAAE-49F2-802C-94FA82A25830}" srcOrd="0" destOrd="0" presId="urn:microsoft.com/office/officeart/2005/8/layout/vList6"/>
    <dgm:cxn modelId="{CAF920D8-66DA-4B54-A936-CF5EE3422B55}" type="presParOf" srcId="{946D8FF0-BAAE-49F2-802C-94FA82A25830}" destId="{45AFE94D-ABD2-428C-8D40-1CBE6E19853A}" srcOrd="0" destOrd="0" presId="urn:microsoft.com/office/officeart/2005/8/layout/vList6"/>
    <dgm:cxn modelId="{64937A53-9DCB-4D61-9872-055865C4009D}" type="presParOf" srcId="{946D8FF0-BAAE-49F2-802C-94FA82A25830}" destId="{4BFE37D6-4FE9-407C-8E6E-4BEC0768472A}" srcOrd="1" destOrd="0" presId="urn:microsoft.com/office/officeart/2005/8/layout/vList6"/>
    <dgm:cxn modelId="{5B38831D-4680-4A9F-873A-DF8A2D145934}" type="presParOf" srcId="{6C13389D-5103-4F51-BDFA-DBD1B3E7C1DE}" destId="{BF3EA4BA-8EA7-4B08-AB04-00957FD10B1F}" srcOrd="1" destOrd="0" presId="urn:microsoft.com/office/officeart/2005/8/layout/vList6"/>
    <dgm:cxn modelId="{7816B1F9-3493-4C72-A07C-3F2703C4A490}" type="presParOf" srcId="{6C13389D-5103-4F51-BDFA-DBD1B3E7C1DE}" destId="{F042B1F6-B092-422D-98CA-3D08167ABA35}" srcOrd="2" destOrd="0" presId="urn:microsoft.com/office/officeart/2005/8/layout/vList6"/>
    <dgm:cxn modelId="{0F1B8E31-0886-4637-BA9F-5AD207487B23}" type="presParOf" srcId="{F042B1F6-B092-422D-98CA-3D08167ABA35}" destId="{59EF02CA-13DB-469E-92C5-A3912E34A775}" srcOrd="0" destOrd="0" presId="urn:microsoft.com/office/officeart/2005/8/layout/vList6"/>
    <dgm:cxn modelId="{962F0C6A-88F0-4B12-9D93-BF647ADF410D}" type="presParOf" srcId="{F042B1F6-B092-422D-98CA-3D08167ABA35}" destId="{2960F2B0-8072-4207-A449-1CF0E01C5F1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67159-16A2-46BD-A441-3E5DB3D7A09D}"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ru-RU"/>
        </a:p>
      </dgm:t>
    </dgm:pt>
    <dgm:pt modelId="{36B05DDB-2C80-4D40-845E-475500FB6CF9}">
      <dgm:prSet phldrT="[Текст]"/>
      <dgm:spPr/>
      <dgm:t>
        <a:bodyPr/>
        <a:lstStyle/>
        <a:p>
          <a:r>
            <a:rPr lang="ru-RU" dirty="0"/>
            <a:t>внутриотраслевая конкуренция</a:t>
          </a:r>
        </a:p>
      </dgm:t>
    </dgm:pt>
    <dgm:pt modelId="{263270A6-D4DC-4EE0-979C-A11A0632F026}" type="parTrans" cxnId="{BF5EEA91-9C7B-4644-A1CE-F807E8E9F9DA}">
      <dgm:prSet/>
      <dgm:spPr/>
      <dgm:t>
        <a:bodyPr/>
        <a:lstStyle/>
        <a:p>
          <a:endParaRPr lang="ru-RU"/>
        </a:p>
      </dgm:t>
    </dgm:pt>
    <dgm:pt modelId="{DF8DFA7C-FE47-407F-9342-8D4CB09D3021}" type="sibTrans" cxnId="{BF5EEA91-9C7B-4644-A1CE-F807E8E9F9DA}">
      <dgm:prSet/>
      <dgm:spPr/>
      <dgm:t>
        <a:bodyPr/>
        <a:lstStyle/>
        <a:p>
          <a:endParaRPr lang="ru-RU"/>
        </a:p>
      </dgm:t>
    </dgm:pt>
    <dgm:pt modelId="{0A9A39BE-8693-4E52-93AB-3A74402F41B9}">
      <dgm:prSet phldrT="[Текст]" custT="1"/>
      <dgm:spPr/>
      <dgm:t>
        <a:bodyPr/>
        <a:lstStyle/>
        <a:p>
          <a:pPr>
            <a:lnSpc>
              <a:spcPct val="100000"/>
            </a:lnSpc>
            <a:spcAft>
              <a:spcPts val="0"/>
            </a:spcAft>
          </a:pPr>
          <a:r>
            <a:rPr lang="ru-RU" sz="1600" dirty="0"/>
            <a:t>рыночная власть поставщиков</a:t>
          </a:r>
        </a:p>
        <a:p>
          <a:pPr>
            <a:lnSpc>
              <a:spcPct val="100000"/>
            </a:lnSpc>
            <a:spcAft>
              <a:spcPts val="0"/>
            </a:spcAft>
          </a:pPr>
          <a:r>
            <a:rPr lang="ru-RU" sz="3200" dirty="0"/>
            <a:t>-</a:t>
          </a:r>
        </a:p>
      </dgm:t>
    </dgm:pt>
    <dgm:pt modelId="{0C349F12-4029-4617-A56D-F39C3CEE44CA}" type="parTrans" cxnId="{798550E6-4098-45A7-BE71-BD7AA6700384}">
      <dgm:prSet/>
      <dgm:spPr/>
      <dgm:t>
        <a:bodyPr/>
        <a:lstStyle/>
        <a:p>
          <a:endParaRPr lang="ru-RU"/>
        </a:p>
      </dgm:t>
    </dgm:pt>
    <dgm:pt modelId="{DAA52383-1D17-44E7-BE7A-0F24BCCC3E20}" type="sibTrans" cxnId="{798550E6-4098-45A7-BE71-BD7AA6700384}">
      <dgm:prSet/>
      <dgm:spPr/>
      <dgm:t>
        <a:bodyPr/>
        <a:lstStyle/>
        <a:p>
          <a:endParaRPr lang="ru-RU"/>
        </a:p>
      </dgm:t>
    </dgm:pt>
    <dgm:pt modelId="{8B0718EF-9DB2-47A5-9A19-030D25AEEB92}">
      <dgm:prSet phldrT="[Текст]" custT="1"/>
      <dgm:spPr/>
      <dgm:t>
        <a:bodyPr/>
        <a:lstStyle/>
        <a:p>
          <a:r>
            <a:rPr lang="ru-RU" sz="1600" dirty="0"/>
            <a:t>угроза появления новых игроков</a:t>
          </a:r>
          <a:r>
            <a:rPr lang="ru-RU" sz="1400" dirty="0"/>
            <a:t>   </a:t>
          </a:r>
        </a:p>
        <a:p>
          <a:r>
            <a:rPr lang="ru-RU" sz="1400" dirty="0"/>
            <a:t> </a:t>
          </a:r>
          <a:r>
            <a:rPr lang="ru-RU" sz="3200" dirty="0"/>
            <a:t>-</a:t>
          </a:r>
        </a:p>
      </dgm:t>
    </dgm:pt>
    <dgm:pt modelId="{1041EDE2-22E2-4757-A85C-0CCA46B38CCD}" type="parTrans" cxnId="{28853A9F-25E1-47FE-80C3-19CC6A2264C3}">
      <dgm:prSet/>
      <dgm:spPr/>
      <dgm:t>
        <a:bodyPr/>
        <a:lstStyle/>
        <a:p>
          <a:endParaRPr lang="ru-RU"/>
        </a:p>
      </dgm:t>
    </dgm:pt>
    <dgm:pt modelId="{3FB5C857-AE0C-4DA0-AE1A-DFFBD1ECFF96}" type="sibTrans" cxnId="{28853A9F-25E1-47FE-80C3-19CC6A2264C3}">
      <dgm:prSet/>
      <dgm:spPr/>
      <dgm:t>
        <a:bodyPr/>
        <a:lstStyle/>
        <a:p>
          <a:endParaRPr lang="ru-RU"/>
        </a:p>
      </dgm:t>
    </dgm:pt>
    <dgm:pt modelId="{3A1510DE-CBA4-4932-8AAA-F0A2FEF462E0}">
      <dgm:prSet phldrT="[Текст]" custT="1"/>
      <dgm:spPr/>
      <dgm:t>
        <a:bodyPr/>
        <a:lstStyle/>
        <a:p>
          <a:r>
            <a:rPr lang="ru-RU" sz="1600" dirty="0"/>
            <a:t>рыночная власть покупателей </a:t>
          </a:r>
        </a:p>
        <a:p>
          <a:r>
            <a:rPr lang="ru-RU" sz="2400" dirty="0"/>
            <a:t>++</a:t>
          </a:r>
          <a:endParaRPr lang="ru-RU" sz="1100" dirty="0"/>
        </a:p>
      </dgm:t>
    </dgm:pt>
    <dgm:pt modelId="{282B81F9-5082-4A98-9025-EDBBE188103E}" type="parTrans" cxnId="{53CD464B-7E98-45AE-995E-44B3775CE962}">
      <dgm:prSet/>
      <dgm:spPr/>
      <dgm:t>
        <a:bodyPr/>
        <a:lstStyle/>
        <a:p>
          <a:endParaRPr lang="ru-RU"/>
        </a:p>
      </dgm:t>
    </dgm:pt>
    <dgm:pt modelId="{9FFA081D-232A-4FE5-8196-ACD7FEF225BA}" type="sibTrans" cxnId="{53CD464B-7E98-45AE-995E-44B3775CE962}">
      <dgm:prSet/>
      <dgm:spPr/>
      <dgm:t>
        <a:bodyPr/>
        <a:lstStyle/>
        <a:p>
          <a:endParaRPr lang="ru-RU"/>
        </a:p>
      </dgm:t>
    </dgm:pt>
    <dgm:pt modelId="{84E8BEEA-E350-4911-A432-48C97FE79FC2}">
      <dgm:prSet phldrT="[Текст]" custT="1"/>
      <dgm:spPr/>
      <dgm:t>
        <a:bodyPr/>
        <a:lstStyle/>
        <a:p>
          <a:pPr>
            <a:lnSpc>
              <a:spcPct val="100000"/>
            </a:lnSpc>
            <a:spcAft>
              <a:spcPts val="0"/>
            </a:spcAft>
          </a:pPr>
          <a:r>
            <a:rPr lang="ru-RU" sz="1600" dirty="0"/>
            <a:t>угроза появления услуг-</a:t>
          </a:r>
        </a:p>
        <a:p>
          <a:pPr>
            <a:lnSpc>
              <a:spcPct val="100000"/>
            </a:lnSpc>
            <a:spcAft>
              <a:spcPts val="0"/>
            </a:spcAft>
          </a:pPr>
          <a:r>
            <a:rPr lang="ru-RU" sz="1600" dirty="0"/>
            <a:t>заменителей</a:t>
          </a:r>
        </a:p>
        <a:p>
          <a:pPr>
            <a:lnSpc>
              <a:spcPct val="100000"/>
            </a:lnSpc>
            <a:spcAft>
              <a:spcPts val="0"/>
            </a:spcAft>
          </a:pPr>
          <a:r>
            <a:rPr lang="ru-RU" sz="2400" dirty="0"/>
            <a:t>+++</a:t>
          </a:r>
        </a:p>
      </dgm:t>
    </dgm:pt>
    <dgm:pt modelId="{736C40C4-4FD0-4461-B896-5327400F0969}" type="parTrans" cxnId="{75915979-A52C-4A11-89E5-3021D359E5DF}">
      <dgm:prSet/>
      <dgm:spPr/>
      <dgm:t>
        <a:bodyPr/>
        <a:lstStyle/>
        <a:p>
          <a:endParaRPr lang="ru-RU"/>
        </a:p>
      </dgm:t>
    </dgm:pt>
    <dgm:pt modelId="{1BD9A97A-D9A2-4A1F-8418-F6958F8EE170}" type="sibTrans" cxnId="{75915979-A52C-4A11-89E5-3021D359E5DF}">
      <dgm:prSet/>
      <dgm:spPr/>
      <dgm:t>
        <a:bodyPr/>
        <a:lstStyle/>
        <a:p>
          <a:endParaRPr lang="ru-RU"/>
        </a:p>
      </dgm:t>
    </dgm:pt>
    <dgm:pt modelId="{9B5F64FF-199E-4205-89C3-5519F0FDA1A6}" type="pres">
      <dgm:prSet presAssocID="{30867159-16A2-46BD-A441-3E5DB3D7A09D}" presName="diagram" presStyleCnt="0">
        <dgm:presLayoutVars>
          <dgm:chMax val="1"/>
          <dgm:dir/>
          <dgm:animLvl val="ctr"/>
          <dgm:resizeHandles val="exact"/>
        </dgm:presLayoutVars>
      </dgm:prSet>
      <dgm:spPr/>
      <dgm:t>
        <a:bodyPr/>
        <a:lstStyle/>
        <a:p>
          <a:endParaRPr lang="ru-RU"/>
        </a:p>
      </dgm:t>
    </dgm:pt>
    <dgm:pt modelId="{CE1F3FA0-7B36-4E8A-93F9-F33CCDDD6038}" type="pres">
      <dgm:prSet presAssocID="{30867159-16A2-46BD-A441-3E5DB3D7A09D}" presName="matrix" presStyleCnt="0"/>
      <dgm:spPr/>
    </dgm:pt>
    <dgm:pt modelId="{B8AD0EED-F499-4317-B40E-C210BF91D2E0}" type="pres">
      <dgm:prSet presAssocID="{30867159-16A2-46BD-A441-3E5DB3D7A09D}" presName="tile1" presStyleLbl="node1" presStyleIdx="0" presStyleCnt="4" custLinFactNeighborX="0"/>
      <dgm:spPr/>
      <dgm:t>
        <a:bodyPr/>
        <a:lstStyle/>
        <a:p>
          <a:endParaRPr lang="ru-RU"/>
        </a:p>
      </dgm:t>
    </dgm:pt>
    <dgm:pt modelId="{24286A55-57C7-4A3D-9B0E-8D0624273C30}" type="pres">
      <dgm:prSet presAssocID="{30867159-16A2-46BD-A441-3E5DB3D7A09D}" presName="tile1text" presStyleLbl="node1" presStyleIdx="0" presStyleCnt="4">
        <dgm:presLayoutVars>
          <dgm:chMax val="0"/>
          <dgm:chPref val="0"/>
          <dgm:bulletEnabled val="1"/>
        </dgm:presLayoutVars>
      </dgm:prSet>
      <dgm:spPr/>
      <dgm:t>
        <a:bodyPr/>
        <a:lstStyle/>
        <a:p>
          <a:endParaRPr lang="ru-RU"/>
        </a:p>
      </dgm:t>
    </dgm:pt>
    <dgm:pt modelId="{D6BA6BFF-5E08-432B-BDF8-9ECBB93ED8C3}" type="pres">
      <dgm:prSet presAssocID="{30867159-16A2-46BD-A441-3E5DB3D7A09D}" presName="tile2" presStyleLbl="node1" presStyleIdx="1" presStyleCnt="4" custScaleX="108718" custLinFactNeighborX="-4744" custLinFactNeighborY="-3724"/>
      <dgm:spPr/>
      <dgm:t>
        <a:bodyPr/>
        <a:lstStyle/>
        <a:p>
          <a:endParaRPr lang="ru-RU"/>
        </a:p>
      </dgm:t>
    </dgm:pt>
    <dgm:pt modelId="{26CF785A-736D-4917-B420-7D50A8783456}" type="pres">
      <dgm:prSet presAssocID="{30867159-16A2-46BD-A441-3E5DB3D7A09D}" presName="tile2text" presStyleLbl="node1" presStyleIdx="1" presStyleCnt="4">
        <dgm:presLayoutVars>
          <dgm:chMax val="0"/>
          <dgm:chPref val="0"/>
          <dgm:bulletEnabled val="1"/>
        </dgm:presLayoutVars>
      </dgm:prSet>
      <dgm:spPr/>
      <dgm:t>
        <a:bodyPr/>
        <a:lstStyle/>
        <a:p>
          <a:endParaRPr lang="ru-RU"/>
        </a:p>
      </dgm:t>
    </dgm:pt>
    <dgm:pt modelId="{D5ACB5FC-2FEF-47A5-A625-F3A220634FC2}" type="pres">
      <dgm:prSet presAssocID="{30867159-16A2-46BD-A441-3E5DB3D7A09D}" presName="tile3" presStyleLbl="node1" presStyleIdx="2" presStyleCnt="4"/>
      <dgm:spPr/>
      <dgm:t>
        <a:bodyPr/>
        <a:lstStyle/>
        <a:p>
          <a:endParaRPr lang="ru-RU"/>
        </a:p>
      </dgm:t>
    </dgm:pt>
    <dgm:pt modelId="{DC753FE6-FD08-4173-988D-CE97936BCC04}" type="pres">
      <dgm:prSet presAssocID="{30867159-16A2-46BD-A441-3E5DB3D7A09D}" presName="tile3text" presStyleLbl="node1" presStyleIdx="2" presStyleCnt="4">
        <dgm:presLayoutVars>
          <dgm:chMax val="0"/>
          <dgm:chPref val="0"/>
          <dgm:bulletEnabled val="1"/>
        </dgm:presLayoutVars>
      </dgm:prSet>
      <dgm:spPr/>
      <dgm:t>
        <a:bodyPr/>
        <a:lstStyle/>
        <a:p>
          <a:endParaRPr lang="ru-RU"/>
        </a:p>
      </dgm:t>
    </dgm:pt>
    <dgm:pt modelId="{C1EA87F9-42F5-4EDD-9050-0182A85492C4}" type="pres">
      <dgm:prSet presAssocID="{30867159-16A2-46BD-A441-3E5DB3D7A09D}" presName="tile4" presStyleLbl="node1" presStyleIdx="3" presStyleCnt="4" custLinFactNeighborX="990" custLinFactNeighborY="-907"/>
      <dgm:spPr/>
      <dgm:t>
        <a:bodyPr/>
        <a:lstStyle/>
        <a:p>
          <a:endParaRPr lang="ru-RU"/>
        </a:p>
      </dgm:t>
    </dgm:pt>
    <dgm:pt modelId="{3CB6ECD1-3809-4484-8CBC-23A0ACC0EA02}" type="pres">
      <dgm:prSet presAssocID="{30867159-16A2-46BD-A441-3E5DB3D7A09D}" presName="tile4text" presStyleLbl="node1" presStyleIdx="3" presStyleCnt="4">
        <dgm:presLayoutVars>
          <dgm:chMax val="0"/>
          <dgm:chPref val="0"/>
          <dgm:bulletEnabled val="1"/>
        </dgm:presLayoutVars>
      </dgm:prSet>
      <dgm:spPr/>
      <dgm:t>
        <a:bodyPr/>
        <a:lstStyle/>
        <a:p>
          <a:endParaRPr lang="ru-RU"/>
        </a:p>
      </dgm:t>
    </dgm:pt>
    <dgm:pt modelId="{C4C9FB2C-334E-4313-BDF2-91F281E0BC89}" type="pres">
      <dgm:prSet presAssocID="{30867159-16A2-46BD-A441-3E5DB3D7A09D}" presName="centerTile" presStyleLbl="fgShp" presStyleIdx="0" presStyleCnt="1" custScaleX="212968" custScaleY="126752" custLinFactNeighborX="2427" custLinFactNeighborY="-9341">
        <dgm:presLayoutVars>
          <dgm:chMax val="0"/>
          <dgm:chPref val="0"/>
        </dgm:presLayoutVars>
      </dgm:prSet>
      <dgm:spPr/>
      <dgm:t>
        <a:bodyPr/>
        <a:lstStyle/>
        <a:p>
          <a:endParaRPr lang="ru-RU"/>
        </a:p>
      </dgm:t>
    </dgm:pt>
  </dgm:ptLst>
  <dgm:cxnLst>
    <dgm:cxn modelId="{BF8DBCDF-7C07-4F93-B9D3-C3A0505000FA}" type="presOf" srcId="{0A9A39BE-8693-4E52-93AB-3A74402F41B9}" destId="{24286A55-57C7-4A3D-9B0E-8D0624273C30}" srcOrd="1" destOrd="0" presId="urn:microsoft.com/office/officeart/2005/8/layout/matrix1"/>
    <dgm:cxn modelId="{53CD464B-7E98-45AE-995E-44B3775CE962}" srcId="{36B05DDB-2C80-4D40-845E-475500FB6CF9}" destId="{3A1510DE-CBA4-4932-8AAA-F0A2FEF462E0}" srcOrd="2" destOrd="0" parTransId="{282B81F9-5082-4A98-9025-EDBBE188103E}" sibTransId="{9FFA081D-232A-4FE5-8196-ACD7FEF225BA}"/>
    <dgm:cxn modelId="{11FBFC75-1C33-4E16-8577-71516F16116C}" type="presOf" srcId="{0A9A39BE-8693-4E52-93AB-3A74402F41B9}" destId="{B8AD0EED-F499-4317-B40E-C210BF91D2E0}" srcOrd="0" destOrd="0" presId="urn:microsoft.com/office/officeart/2005/8/layout/matrix1"/>
    <dgm:cxn modelId="{75915979-A52C-4A11-89E5-3021D359E5DF}" srcId="{36B05DDB-2C80-4D40-845E-475500FB6CF9}" destId="{84E8BEEA-E350-4911-A432-48C97FE79FC2}" srcOrd="3" destOrd="0" parTransId="{736C40C4-4FD0-4461-B896-5327400F0969}" sibTransId="{1BD9A97A-D9A2-4A1F-8418-F6958F8EE170}"/>
    <dgm:cxn modelId="{D32DC74C-631D-4B44-9E70-A5D723925394}" type="presOf" srcId="{8B0718EF-9DB2-47A5-9A19-030D25AEEB92}" destId="{26CF785A-736D-4917-B420-7D50A8783456}" srcOrd="1" destOrd="0" presId="urn:microsoft.com/office/officeart/2005/8/layout/matrix1"/>
    <dgm:cxn modelId="{6B91C226-2025-40C2-B2AA-0A7F98DC1628}" type="presOf" srcId="{84E8BEEA-E350-4911-A432-48C97FE79FC2}" destId="{3CB6ECD1-3809-4484-8CBC-23A0ACC0EA02}" srcOrd="1" destOrd="0" presId="urn:microsoft.com/office/officeart/2005/8/layout/matrix1"/>
    <dgm:cxn modelId="{798550E6-4098-45A7-BE71-BD7AA6700384}" srcId="{36B05DDB-2C80-4D40-845E-475500FB6CF9}" destId="{0A9A39BE-8693-4E52-93AB-3A74402F41B9}" srcOrd="0" destOrd="0" parTransId="{0C349F12-4029-4617-A56D-F39C3CEE44CA}" sibTransId="{DAA52383-1D17-44E7-BE7A-0F24BCCC3E20}"/>
    <dgm:cxn modelId="{3F00E120-0490-498D-8CB8-2B0C7DCD040C}" type="presOf" srcId="{30867159-16A2-46BD-A441-3E5DB3D7A09D}" destId="{9B5F64FF-199E-4205-89C3-5519F0FDA1A6}" srcOrd="0" destOrd="0" presId="urn:microsoft.com/office/officeart/2005/8/layout/matrix1"/>
    <dgm:cxn modelId="{5254384A-4F40-4A63-9FE2-56C640E98BDE}" type="presOf" srcId="{3A1510DE-CBA4-4932-8AAA-F0A2FEF462E0}" destId="{D5ACB5FC-2FEF-47A5-A625-F3A220634FC2}" srcOrd="0" destOrd="0" presId="urn:microsoft.com/office/officeart/2005/8/layout/matrix1"/>
    <dgm:cxn modelId="{BF5EEA91-9C7B-4644-A1CE-F807E8E9F9DA}" srcId="{30867159-16A2-46BD-A441-3E5DB3D7A09D}" destId="{36B05DDB-2C80-4D40-845E-475500FB6CF9}" srcOrd="0" destOrd="0" parTransId="{263270A6-D4DC-4EE0-979C-A11A0632F026}" sibTransId="{DF8DFA7C-FE47-407F-9342-8D4CB09D3021}"/>
    <dgm:cxn modelId="{60F0FBD6-1FDC-4128-814D-951195576B2B}" type="presOf" srcId="{36B05DDB-2C80-4D40-845E-475500FB6CF9}" destId="{C4C9FB2C-334E-4313-BDF2-91F281E0BC89}" srcOrd="0" destOrd="0" presId="urn:microsoft.com/office/officeart/2005/8/layout/matrix1"/>
    <dgm:cxn modelId="{3E6F8CEC-B784-4AB3-ADEE-B255949DF5D5}" type="presOf" srcId="{8B0718EF-9DB2-47A5-9A19-030D25AEEB92}" destId="{D6BA6BFF-5E08-432B-BDF8-9ECBB93ED8C3}" srcOrd="0" destOrd="0" presId="urn:microsoft.com/office/officeart/2005/8/layout/matrix1"/>
    <dgm:cxn modelId="{28853A9F-25E1-47FE-80C3-19CC6A2264C3}" srcId="{36B05DDB-2C80-4D40-845E-475500FB6CF9}" destId="{8B0718EF-9DB2-47A5-9A19-030D25AEEB92}" srcOrd="1" destOrd="0" parTransId="{1041EDE2-22E2-4757-A85C-0CCA46B38CCD}" sibTransId="{3FB5C857-AE0C-4DA0-AE1A-DFFBD1ECFF96}"/>
    <dgm:cxn modelId="{108771C6-E04E-4804-9567-ABCCA7E7716F}" type="presOf" srcId="{3A1510DE-CBA4-4932-8AAA-F0A2FEF462E0}" destId="{DC753FE6-FD08-4173-988D-CE97936BCC04}" srcOrd="1" destOrd="0" presId="urn:microsoft.com/office/officeart/2005/8/layout/matrix1"/>
    <dgm:cxn modelId="{0BC65874-E3F5-4673-9793-47D8DFCADA1B}" type="presOf" srcId="{84E8BEEA-E350-4911-A432-48C97FE79FC2}" destId="{C1EA87F9-42F5-4EDD-9050-0182A85492C4}" srcOrd="0" destOrd="0" presId="urn:microsoft.com/office/officeart/2005/8/layout/matrix1"/>
    <dgm:cxn modelId="{4B17C7DB-B877-4154-9423-BF506F9957BF}" type="presParOf" srcId="{9B5F64FF-199E-4205-89C3-5519F0FDA1A6}" destId="{CE1F3FA0-7B36-4E8A-93F9-F33CCDDD6038}" srcOrd="0" destOrd="0" presId="urn:microsoft.com/office/officeart/2005/8/layout/matrix1"/>
    <dgm:cxn modelId="{C366BC0D-4AAD-42B6-894F-6C6CBB041377}" type="presParOf" srcId="{CE1F3FA0-7B36-4E8A-93F9-F33CCDDD6038}" destId="{B8AD0EED-F499-4317-B40E-C210BF91D2E0}" srcOrd="0" destOrd="0" presId="urn:microsoft.com/office/officeart/2005/8/layout/matrix1"/>
    <dgm:cxn modelId="{CC1F8BFC-6E0B-429D-A67C-A6A51211C294}" type="presParOf" srcId="{CE1F3FA0-7B36-4E8A-93F9-F33CCDDD6038}" destId="{24286A55-57C7-4A3D-9B0E-8D0624273C30}" srcOrd="1" destOrd="0" presId="urn:microsoft.com/office/officeart/2005/8/layout/matrix1"/>
    <dgm:cxn modelId="{1E4D5B6A-0633-45D5-B4DE-5FCB201AC67D}" type="presParOf" srcId="{CE1F3FA0-7B36-4E8A-93F9-F33CCDDD6038}" destId="{D6BA6BFF-5E08-432B-BDF8-9ECBB93ED8C3}" srcOrd="2" destOrd="0" presId="urn:microsoft.com/office/officeart/2005/8/layout/matrix1"/>
    <dgm:cxn modelId="{6D58126D-553A-46AE-BBD7-B622854385F3}" type="presParOf" srcId="{CE1F3FA0-7B36-4E8A-93F9-F33CCDDD6038}" destId="{26CF785A-736D-4917-B420-7D50A8783456}" srcOrd="3" destOrd="0" presId="urn:microsoft.com/office/officeart/2005/8/layout/matrix1"/>
    <dgm:cxn modelId="{35EC11BC-355F-4EFB-873C-FBCAAD4C2CBD}" type="presParOf" srcId="{CE1F3FA0-7B36-4E8A-93F9-F33CCDDD6038}" destId="{D5ACB5FC-2FEF-47A5-A625-F3A220634FC2}" srcOrd="4" destOrd="0" presId="urn:microsoft.com/office/officeart/2005/8/layout/matrix1"/>
    <dgm:cxn modelId="{234CF43A-77C5-41F2-AE58-52FD3AD8F72E}" type="presParOf" srcId="{CE1F3FA0-7B36-4E8A-93F9-F33CCDDD6038}" destId="{DC753FE6-FD08-4173-988D-CE97936BCC04}" srcOrd="5" destOrd="0" presId="urn:microsoft.com/office/officeart/2005/8/layout/matrix1"/>
    <dgm:cxn modelId="{4945ADA2-5034-4BCA-914A-C3F7C10F9210}" type="presParOf" srcId="{CE1F3FA0-7B36-4E8A-93F9-F33CCDDD6038}" destId="{C1EA87F9-42F5-4EDD-9050-0182A85492C4}" srcOrd="6" destOrd="0" presId="urn:microsoft.com/office/officeart/2005/8/layout/matrix1"/>
    <dgm:cxn modelId="{751E1081-7694-4735-A1E1-10DA2B3DD7FA}" type="presParOf" srcId="{CE1F3FA0-7B36-4E8A-93F9-F33CCDDD6038}" destId="{3CB6ECD1-3809-4484-8CBC-23A0ACC0EA02}" srcOrd="7" destOrd="0" presId="urn:microsoft.com/office/officeart/2005/8/layout/matrix1"/>
    <dgm:cxn modelId="{D8BCA5A4-E9BC-4109-8383-6F0EA70BA40E}" type="presParOf" srcId="{9B5F64FF-199E-4205-89C3-5519F0FDA1A6}" destId="{C4C9FB2C-334E-4313-BDF2-91F281E0BC8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40578F-47A3-426E-9B00-C9DB0D1A337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ED169555-54BA-4ADD-ACC7-425460E70633}">
      <dgm:prSet phldrT="[Текст]" custT="1"/>
      <dgm:spPr/>
      <dgm:t>
        <a:bodyPr/>
        <a:lstStyle/>
        <a:p>
          <a:r>
            <a:rPr lang="ru-RU" sz="2000" dirty="0"/>
            <a:t>Комплексность услуги, «принцип единого окна»</a:t>
          </a:r>
        </a:p>
      </dgm:t>
    </dgm:pt>
    <dgm:pt modelId="{C8F24C75-4851-413D-8C02-B261A25DE72E}" type="parTrans" cxnId="{05DCD2DD-DC9D-47C4-A20C-7322CAFD8838}">
      <dgm:prSet/>
      <dgm:spPr/>
      <dgm:t>
        <a:bodyPr/>
        <a:lstStyle/>
        <a:p>
          <a:endParaRPr lang="ru-RU"/>
        </a:p>
      </dgm:t>
    </dgm:pt>
    <dgm:pt modelId="{DA53F514-27A4-4E1F-8B51-592D24915699}" type="sibTrans" cxnId="{05DCD2DD-DC9D-47C4-A20C-7322CAFD8838}">
      <dgm:prSet/>
      <dgm:spPr/>
      <dgm:t>
        <a:bodyPr/>
        <a:lstStyle/>
        <a:p>
          <a:endParaRPr lang="ru-RU"/>
        </a:p>
      </dgm:t>
    </dgm:pt>
    <dgm:pt modelId="{951A0A1C-4ADB-4096-81F9-EB816763ACAC}">
      <dgm:prSet phldrT="[Текст]" custT="1"/>
      <dgm:spPr/>
      <dgm:t>
        <a:bodyPr/>
        <a:lstStyle/>
        <a:p>
          <a:r>
            <a:rPr lang="ru-RU" sz="2000" dirty="0"/>
            <a:t>Постоянный квалифицированный персонал</a:t>
          </a:r>
        </a:p>
      </dgm:t>
    </dgm:pt>
    <dgm:pt modelId="{255FA018-BC14-4076-966E-1ADB49C0A201}" type="parTrans" cxnId="{F695EEC0-66F3-4889-ACF3-27A2503B2044}">
      <dgm:prSet/>
      <dgm:spPr/>
      <dgm:t>
        <a:bodyPr/>
        <a:lstStyle/>
        <a:p>
          <a:endParaRPr lang="ru-RU"/>
        </a:p>
      </dgm:t>
    </dgm:pt>
    <dgm:pt modelId="{986AD2A2-25BC-4576-A36F-698FD5611442}" type="sibTrans" cxnId="{F695EEC0-66F3-4889-ACF3-27A2503B2044}">
      <dgm:prSet/>
      <dgm:spPr/>
      <dgm:t>
        <a:bodyPr/>
        <a:lstStyle/>
        <a:p>
          <a:endParaRPr lang="ru-RU"/>
        </a:p>
      </dgm:t>
    </dgm:pt>
    <dgm:pt modelId="{725296F4-DD7A-48A0-AF13-DCA343BF2ED1}">
      <dgm:prSet/>
      <dgm:spPr/>
      <dgm:t>
        <a:bodyPr/>
        <a:lstStyle/>
        <a:p>
          <a:r>
            <a:rPr lang="ru-RU" dirty="0"/>
            <a:t>Наличие собственных локомотивов и подвижного состава, долгосрочных договоров аренды ПС</a:t>
          </a:r>
        </a:p>
      </dgm:t>
    </dgm:pt>
    <dgm:pt modelId="{D7A0B663-1CD1-4B91-AC55-02A58753AB41}" type="parTrans" cxnId="{1120D534-22BB-4E4C-9946-934BB669C66F}">
      <dgm:prSet/>
      <dgm:spPr/>
      <dgm:t>
        <a:bodyPr/>
        <a:lstStyle/>
        <a:p>
          <a:endParaRPr lang="ru-RU"/>
        </a:p>
      </dgm:t>
    </dgm:pt>
    <dgm:pt modelId="{096CA691-9386-4E7A-B90E-C8D745853088}" type="sibTrans" cxnId="{1120D534-22BB-4E4C-9946-934BB669C66F}">
      <dgm:prSet/>
      <dgm:spPr/>
      <dgm:t>
        <a:bodyPr/>
        <a:lstStyle/>
        <a:p>
          <a:endParaRPr lang="ru-RU"/>
        </a:p>
      </dgm:t>
    </dgm:pt>
    <dgm:pt modelId="{947BCA61-4129-464F-AA59-B3ACDC61DC87}">
      <dgm:prSet/>
      <dgm:spPr/>
      <dgm:t>
        <a:bodyPr/>
        <a:lstStyle/>
        <a:p>
          <a:r>
            <a:rPr lang="ru-RU" dirty="0"/>
            <a:t>Обновленный парк погрузо-разгрузочной техники</a:t>
          </a:r>
        </a:p>
      </dgm:t>
    </dgm:pt>
    <dgm:pt modelId="{E7215D7B-274B-4F11-A510-2B1D162B9F8C}" type="parTrans" cxnId="{F01308F2-CD53-4E20-A2D1-470A9D8BE839}">
      <dgm:prSet/>
      <dgm:spPr/>
      <dgm:t>
        <a:bodyPr/>
        <a:lstStyle/>
        <a:p>
          <a:endParaRPr lang="ru-RU"/>
        </a:p>
      </dgm:t>
    </dgm:pt>
    <dgm:pt modelId="{08072A99-C884-4AB3-A36C-4F1B5B2EFCB3}" type="sibTrans" cxnId="{F01308F2-CD53-4E20-A2D1-470A9D8BE839}">
      <dgm:prSet/>
      <dgm:spPr/>
      <dgm:t>
        <a:bodyPr/>
        <a:lstStyle/>
        <a:p>
          <a:endParaRPr lang="ru-RU"/>
        </a:p>
      </dgm:t>
    </dgm:pt>
    <dgm:pt modelId="{7B2FFADA-F3CD-4B52-8832-B61C61F217DA}">
      <dgm:prSet/>
      <dgm:spPr/>
      <dgm:t>
        <a:bodyPr/>
        <a:lstStyle/>
        <a:p>
          <a:r>
            <a:rPr lang="ru-RU" dirty="0"/>
            <a:t>Высокая производительность труда</a:t>
          </a:r>
        </a:p>
      </dgm:t>
    </dgm:pt>
    <dgm:pt modelId="{91965023-678A-46FA-9140-20F175156999}" type="parTrans" cxnId="{5BBD0CA1-3E83-4407-B4E5-38A49496DCD0}">
      <dgm:prSet/>
      <dgm:spPr/>
      <dgm:t>
        <a:bodyPr/>
        <a:lstStyle/>
        <a:p>
          <a:endParaRPr lang="ru-RU"/>
        </a:p>
      </dgm:t>
    </dgm:pt>
    <dgm:pt modelId="{3A24098B-DE0A-497B-9491-D82F8D1BC6AD}" type="sibTrans" cxnId="{5BBD0CA1-3E83-4407-B4E5-38A49496DCD0}">
      <dgm:prSet/>
      <dgm:spPr/>
      <dgm:t>
        <a:bodyPr/>
        <a:lstStyle/>
        <a:p>
          <a:endParaRPr lang="ru-RU"/>
        </a:p>
      </dgm:t>
    </dgm:pt>
    <dgm:pt modelId="{16125F45-9F57-454B-85D2-208836E7DCDB}">
      <dgm:prSet/>
      <dgm:spPr/>
      <dgm:t>
        <a:bodyPr/>
        <a:lstStyle/>
        <a:p>
          <a:pPr>
            <a:buFont typeface="Arial" panose="020B0604020202020204" pitchFamily="34" charset="0"/>
            <a:buChar char="•"/>
          </a:pPr>
          <a:r>
            <a:rPr lang="ru-RU"/>
            <a:t>Прямые договоры с РЖД</a:t>
          </a:r>
        </a:p>
      </dgm:t>
    </dgm:pt>
    <dgm:pt modelId="{6F6D0B55-5ACE-4768-BDBB-3008060A1730}" type="parTrans" cxnId="{D9CDD95D-D6F8-441B-B840-DE61F45A7A1C}">
      <dgm:prSet/>
      <dgm:spPr/>
      <dgm:t>
        <a:bodyPr/>
        <a:lstStyle/>
        <a:p>
          <a:endParaRPr lang="ru-RU"/>
        </a:p>
      </dgm:t>
    </dgm:pt>
    <dgm:pt modelId="{F435E084-3362-4B44-AD6D-3D98E1754C05}" type="sibTrans" cxnId="{D9CDD95D-D6F8-441B-B840-DE61F45A7A1C}">
      <dgm:prSet/>
      <dgm:spPr/>
      <dgm:t>
        <a:bodyPr/>
        <a:lstStyle/>
        <a:p>
          <a:endParaRPr lang="ru-RU"/>
        </a:p>
      </dgm:t>
    </dgm:pt>
    <dgm:pt modelId="{62BB638D-2FFB-4400-947F-377CC99F4E47}" type="pres">
      <dgm:prSet presAssocID="{B840578F-47A3-426E-9B00-C9DB0D1A3373}" presName="diagram" presStyleCnt="0">
        <dgm:presLayoutVars>
          <dgm:dir/>
          <dgm:resizeHandles val="exact"/>
        </dgm:presLayoutVars>
      </dgm:prSet>
      <dgm:spPr/>
      <dgm:t>
        <a:bodyPr/>
        <a:lstStyle/>
        <a:p>
          <a:endParaRPr lang="ru-RU"/>
        </a:p>
      </dgm:t>
    </dgm:pt>
    <dgm:pt modelId="{E0056677-5F05-4941-A5E5-FD5462F985AE}" type="pres">
      <dgm:prSet presAssocID="{947BCA61-4129-464F-AA59-B3ACDC61DC87}" presName="node" presStyleLbl="node1" presStyleIdx="0" presStyleCnt="6">
        <dgm:presLayoutVars>
          <dgm:bulletEnabled val="1"/>
        </dgm:presLayoutVars>
      </dgm:prSet>
      <dgm:spPr/>
      <dgm:t>
        <a:bodyPr/>
        <a:lstStyle/>
        <a:p>
          <a:endParaRPr lang="ru-RU"/>
        </a:p>
      </dgm:t>
    </dgm:pt>
    <dgm:pt modelId="{4E0CE2BC-38F0-4C87-9DED-05E7457ABEDF}" type="pres">
      <dgm:prSet presAssocID="{08072A99-C884-4AB3-A36C-4F1B5B2EFCB3}" presName="sibTrans" presStyleCnt="0"/>
      <dgm:spPr/>
    </dgm:pt>
    <dgm:pt modelId="{9F8EE7EC-F39D-4BE6-B4DB-F3BB09F21B0E}" type="pres">
      <dgm:prSet presAssocID="{725296F4-DD7A-48A0-AF13-DCA343BF2ED1}" presName="node" presStyleLbl="node1" presStyleIdx="1" presStyleCnt="6" custLinFactNeighborY="901">
        <dgm:presLayoutVars>
          <dgm:bulletEnabled val="1"/>
        </dgm:presLayoutVars>
      </dgm:prSet>
      <dgm:spPr/>
      <dgm:t>
        <a:bodyPr/>
        <a:lstStyle/>
        <a:p>
          <a:endParaRPr lang="ru-RU"/>
        </a:p>
      </dgm:t>
    </dgm:pt>
    <dgm:pt modelId="{3EF513E6-ED5E-4B8C-90F6-54AA28A17871}" type="pres">
      <dgm:prSet presAssocID="{096CA691-9386-4E7A-B90E-C8D745853088}" presName="sibTrans" presStyleCnt="0"/>
      <dgm:spPr/>
    </dgm:pt>
    <dgm:pt modelId="{0E654E51-4C6E-4CE9-AF75-1153DFCB83F9}" type="pres">
      <dgm:prSet presAssocID="{ED169555-54BA-4ADD-ACC7-425460E70633}" presName="node" presStyleLbl="node1" presStyleIdx="2" presStyleCnt="6">
        <dgm:presLayoutVars>
          <dgm:bulletEnabled val="1"/>
        </dgm:presLayoutVars>
      </dgm:prSet>
      <dgm:spPr/>
      <dgm:t>
        <a:bodyPr/>
        <a:lstStyle/>
        <a:p>
          <a:endParaRPr lang="ru-RU"/>
        </a:p>
      </dgm:t>
    </dgm:pt>
    <dgm:pt modelId="{E4B9F03F-F6EF-433F-9790-292F66EED65F}" type="pres">
      <dgm:prSet presAssocID="{DA53F514-27A4-4E1F-8B51-592D24915699}" presName="sibTrans" presStyleCnt="0"/>
      <dgm:spPr/>
    </dgm:pt>
    <dgm:pt modelId="{2B9A54BB-25FF-4374-9196-67A38BF84344}" type="pres">
      <dgm:prSet presAssocID="{16125F45-9F57-454B-85D2-208836E7DCDB}" presName="node" presStyleLbl="node1" presStyleIdx="3" presStyleCnt="6">
        <dgm:presLayoutVars>
          <dgm:bulletEnabled val="1"/>
        </dgm:presLayoutVars>
      </dgm:prSet>
      <dgm:spPr/>
      <dgm:t>
        <a:bodyPr/>
        <a:lstStyle/>
        <a:p>
          <a:endParaRPr lang="ru-RU"/>
        </a:p>
      </dgm:t>
    </dgm:pt>
    <dgm:pt modelId="{ED0026CE-1DCA-4A3E-9D68-79505565A1FC}" type="pres">
      <dgm:prSet presAssocID="{F435E084-3362-4B44-AD6D-3D98E1754C05}" presName="sibTrans" presStyleCnt="0"/>
      <dgm:spPr/>
    </dgm:pt>
    <dgm:pt modelId="{46393B40-99E5-4D97-9680-6C84218D29F4}" type="pres">
      <dgm:prSet presAssocID="{951A0A1C-4ADB-4096-81F9-EB816763ACAC}" presName="node" presStyleLbl="node1" presStyleIdx="4" presStyleCnt="6" custLinFactNeighborY="-1351">
        <dgm:presLayoutVars>
          <dgm:bulletEnabled val="1"/>
        </dgm:presLayoutVars>
      </dgm:prSet>
      <dgm:spPr/>
      <dgm:t>
        <a:bodyPr/>
        <a:lstStyle/>
        <a:p>
          <a:endParaRPr lang="ru-RU"/>
        </a:p>
      </dgm:t>
    </dgm:pt>
    <dgm:pt modelId="{E283BA77-E764-41B8-830C-63801DBE40EE}" type="pres">
      <dgm:prSet presAssocID="{986AD2A2-25BC-4576-A36F-698FD5611442}" presName="sibTrans" presStyleCnt="0"/>
      <dgm:spPr/>
    </dgm:pt>
    <dgm:pt modelId="{EB84D7CD-76A4-4075-88A5-FF85F3590C4A}" type="pres">
      <dgm:prSet presAssocID="{7B2FFADA-F3CD-4B52-8832-B61C61F217DA}" presName="node" presStyleLbl="node1" presStyleIdx="5" presStyleCnt="6" custLinFactNeighborY="-450">
        <dgm:presLayoutVars>
          <dgm:bulletEnabled val="1"/>
        </dgm:presLayoutVars>
      </dgm:prSet>
      <dgm:spPr/>
      <dgm:t>
        <a:bodyPr/>
        <a:lstStyle/>
        <a:p>
          <a:endParaRPr lang="ru-RU"/>
        </a:p>
      </dgm:t>
    </dgm:pt>
  </dgm:ptLst>
  <dgm:cxnLst>
    <dgm:cxn modelId="{F5F7A8C1-7A1B-440C-BD1B-11092C178290}" type="presOf" srcId="{7B2FFADA-F3CD-4B52-8832-B61C61F217DA}" destId="{EB84D7CD-76A4-4075-88A5-FF85F3590C4A}" srcOrd="0" destOrd="0" presId="urn:microsoft.com/office/officeart/2005/8/layout/default"/>
    <dgm:cxn modelId="{1120D534-22BB-4E4C-9946-934BB669C66F}" srcId="{B840578F-47A3-426E-9B00-C9DB0D1A3373}" destId="{725296F4-DD7A-48A0-AF13-DCA343BF2ED1}" srcOrd="1" destOrd="0" parTransId="{D7A0B663-1CD1-4B91-AC55-02A58753AB41}" sibTransId="{096CA691-9386-4E7A-B90E-C8D745853088}"/>
    <dgm:cxn modelId="{2A9F532E-77FB-4903-BDC3-9720C52244DE}" type="presOf" srcId="{16125F45-9F57-454B-85D2-208836E7DCDB}" destId="{2B9A54BB-25FF-4374-9196-67A38BF84344}" srcOrd="0" destOrd="0" presId="urn:microsoft.com/office/officeart/2005/8/layout/default"/>
    <dgm:cxn modelId="{36CF8AC2-BEAD-4236-B8DE-CFD4B5FCED0B}" type="presOf" srcId="{ED169555-54BA-4ADD-ACC7-425460E70633}" destId="{0E654E51-4C6E-4CE9-AF75-1153DFCB83F9}" srcOrd="0" destOrd="0" presId="urn:microsoft.com/office/officeart/2005/8/layout/default"/>
    <dgm:cxn modelId="{5AA5A569-AC5A-4ECD-B2D0-3996E5E56574}" type="presOf" srcId="{947BCA61-4129-464F-AA59-B3ACDC61DC87}" destId="{E0056677-5F05-4941-A5E5-FD5462F985AE}" srcOrd="0" destOrd="0" presId="urn:microsoft.com/office/officeart/2005/8/layout/default"/>
    <dgm:cxn modelId="{F01308F2-CD53-4E20-A2D1-470A9D8BE839}" srcId="{B840578F-47A3-426E-9B00-C9DB0D1A3373}" destId="{947BCA61-4129-464F-AA59-B3ACDC61DC87}" srcOrd="0" destOrd="0" parTransId="{E7215D7B-274B-4F11-A510-2B1D162B9F8C}" sibTransId="{08072A99-C884-4AB3-A36C-4F1B5B2EFCB3}"/>
    <dgm:cxn modelId="{AC0EC93F-9AA4-4096-AF73-548EE969E2EC}" type="presOf" srcId="{725296F4-DD7A-48A0-AF13-DCA343BF2ED1}" destId="{9F8EE7EC-F39D-4BE6-B4DB-F3BB09F21B0E}" srcOrd="0" destOrd="0" presId="urn:microsoft.com/office/officeart/2005/8/layout/default"/>
    <dgm:cxn modelId="{F695EEC0-66F3-4889-ACF3-27A2503B2044}" srcId="{B840578F-47A3-426E-9B00-C9DB0D1A3373}" destId="{951A0A1C-4ADB-4096-81F9-EB816763ACAC}" srcOrd="4" destOrd="0" parTransId="{255FA018-BC14-4076-966E-1ADB49C0A201}" sibTransId="{986AD2A2-25BC-4576-A36F-698FD5611442}"/>
    <dgm:cxn modelId="{D9CDD95D-D6F8-441B-B840-DE61F45A7A1C}" srcId="{B840578F-47A3-426E-9B00-C9DB0D1A3373}" destId="{16125F45-9F57-454B-85D2-208836E7DCDB}" srcOrd="3" destOrd="0" parTransId="{6F6D0B55-5ACE-4768-BDBB-3008060A1730}" sibTransId="{F435E084-3362-4B44-AD6D-3D98E1754C05}"/>
    <dgm:cxn modelId="{5BBD0CA1-3E83-4407-B4E5-38A49496DCD0}" srcId="{B840578F-47A3-426E-9B00-C9DB0D1A3373}" destId="{7B2FFADA-F3CD-4B52-8832-B61C61F217DA}" srcOrd="5" destOrd="0" parTransId="{91965023-678A-46FA-9140-20F175156999}" sibTransId="{3A24098B-DE0A-497B-9491-D82F8D1BC6AD}"/>
    <dgm:cxn modelId="{05DCD2DD-DC9D-47C4-A20C-7322CAFD8838}" srcId="{B840578F-47A3-426E-9B00-C9DB0D1A3373}" destId="{ED169555-54BA-4ADD-ACC7-425460E70633}" srcOrd="2" destOrd="0" parTransId="{C8F24C75-4851-413D-8C02-B261A25DE72E}" sibTransId="{DA53F514-27A4-4E1F-8B51-592D24915699}"/>
    <dgm:cxn modelId="{9BCA26F7-B7DE-4720-8DC8-6F6AD46078EF}" type="presOf" srcId="{B840578F-47A3-426E-9B00-C9DB0D1A3373}" destId="{62BB638D-2FFB-4400-947F-377CC99F4E47}" srcOrd="0" destOrd="0" presId="urn:microsoft.com/office/officeart/2005/8/layout/default"/>
    <dgm:cxn modelId="{B1D35764-1D93-4C68-9D5E-484E6BBE132F}" type="presOf" srcId="{951A0A1C-4ADB-4096-81F9-EB816763ACAC}" destId="{46393B40-99E5-4D97-9680-6C84218D29F4}" srcOrd="0" destOrd="0" presId="urn:microsoft.com/office/officeart/2005/8/layout/default"/>
    <dgm:cxn modelId="{260E5D9D-767F-43AE-9E5F-6BB056D66A28}" type="presParOf" srcId="{62BB638D-2FFB-4400-947F-377CC99F4E47}" destId="{E0056677-5F05-4941-A5E5-FD5462F985AE}" srcOrd="0" destOrd="0" presId="urn:microsoft.com/office/officeart/2005/8/layout/default"/>
    <dgm:cxn modelId="{DBF407A4-56F7-4630-A680-801A69F5206C}" type="presParOf" srcId="{62BB638D-2FFB-4400-947F-377CC99F4E47}" destId="{4E0CE2BC-38F0-4C87-9DED-05E7457ABEDF}" srcOrd="1" destOrd="0" presId="urn:microsoft.com/office/officeart/2005/8/layout/default"/>
    <dgm:cxn modelId="{B4D71506-FF4C-4D32-B48D-C3EC7045F7D1}" type="presParOf" srcId="{62BB638D-2FFB-4400-947F-377CC99F4E47}" destId="{9F8EE7EC-F39D-4BE6-B4DB-F3BB09F21B0E}" srcOrd="2" destOrd="0" presId="urn:microsoft.com/office/officeart/2005/8/layout/default"/>
    <dgm:cxn modelId="{3EE0C807-F4A5-47AB-9C79-5809B4B1DFF6}" type="presParOf" srcId="{62BB638D-2FFB-4400-947F-377CC99F4E47}" destId="{3EF513E6-ED5E-4B8C-90F6-54AA28A17871}" srcOrd="3" destOrd="0" presId="urn:microsoft.com/office/officeart/2005/8/layout/default"/>
    <dgm:cxn modelId="{9C41B086-9DBA-4FDC-9072-F9EB40A41CB5}" type="presParOf" srcId="{62BB638D-2FFB-4400-947F-377CC99F4E47}" destId="{0E654E51-4C6E-4CE9-AF75-1153DFCB83F9}" srcOrd="4" destOrd="0" presId="urn:microsoft.com/office/officeart/2005/8/layout/default"/>
    <dgm:cxn modelId="{229D952B-FCAC-4D1D-9601-64D57FB084BD}" type="presParOf" srcId="{62BB638D-2FFB-4400-947F-377CC99F4E47}" destId="{E4B9F03F-F6EF-433F-9790-292F66EED65F}" srcOrd="5" destOrd="0" presId="urn:microsoft.com/office/officeart/2005/8/layout/default"/>
    <dgm:cxn modelId="{5A861215-4AB9-43D0-B713-4D23391E83A2}" type="presParOf" srcId="{62BB638D-2FFB-4400-947F-377CC99F4E47}" destId="{2B9A54BB-25FF-4374-9196-67A38BF84344}" srcOrd="6" destOrd="0" presId="urn:microsoft.com/office/officeart/2005/8/layout/default"/>
    <dgm:cxn modelId="{92B920C0-A215-455F-85DB-1F45CF708D44}" type="presParOf" srcId="{62BB638D-2FFB-4400-947F-377CC99F4E47}" destId="{ED0026CE-1DCA-4A3E-9D68-79505565A1FC}" srcOrd="7" destOrd="0" presId="urn:microsoft.com/office/officeart/2005/8/layout/default"/>
    <dgm:cxn modelId="{77E57862-30DC-4466-9C9B-684D8352CC27}" type="presParOf" srcId="{62BB638D-2FFB-4400-947F-377CC99F4E47}" destId="{46393B40-99E5-4D97-9680-6C84218D29F4}" srcOrd="8" destOrd="0" presId="urn:microsoft.com/office/officeart/2005/8/layout/default"/>
    <dgm:cxn modelId="{184CEC35-32B0-45ED-BE3C-3F759764D8AF}" type="presParOf" srcId="{62BB638D-2FFB-4400-947F-377CC99F4E47}" destId="{E283BA77-E764-41B8-830C-63801DBE40EE}" srcOrd="9" destOrd="0" presId="urn:microsoft.com/office/officeart/2005/8/layout/default"/>
    <dgm:cxn modelId="{09D96E1E-62C4-43FD-8174-0CEAAF719725}" type="presParOf" srcId="{62BB638D-2FFB-4400-947F-377CC99F4E47}" destId="{EB84D7CD-76A4-4075-88A5-FF85F3590C4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536B5F-9CD5-466D-A2D0-78930E680EEC}" type="doc">
      <dgm:prSet loTypeId="urn:microsoft.com/office/officeart/2005/8/layout/hierarchy5" loCatId="hierarchy" qsTypeId="urn:microsoft.com/office/officeart/2005/8/quickstyle/simple3" qsCatId="simple" csTypeId="urn:microsoft.com/office/officeart/2005/8/colors/accent2_4" csCatId="accent2" phldr="1"/>
      <dgm:spPr/>
      <dgm:t>
        <a:bodyPr/>
        <a:lstStyle/>
        <a:p>
          <a:endParaRPr lang="ru-RU"/>
        </a:p>
      </dgm:t>
    </dgm:pt>
    <dgm:pt modelId="{7FCF4718-6674-442E-B6FF-9335A560E8C3}">
      <dgm:prSet phldrT="[Текст]" custT="1"/>
      <dgm:spPr/>
      <dgm:t>
        <a:bodyPr/>
        <a:lstStyle/>
        <a:p>
          <a:r>
            <a:rPr lang="ru-RU" sz="1400" dirty="0"/>
            <a:t>Руководитель проекта зам. </a:t>
          </a:r>
          <a:r>
            <a:rPr lang="ru-RU" sz="1400" dirty="0" err="1"/>
            <a:t>ген.директора</a:t>
          </a:r>
          <a:r>
            <a:rPr lang="ru-RU" sz="1400" dirty="0"/>
            <a:t> по правовой работе</a:t>
          </a:r>
        </a:p>
        <a:p>
          <a:r>
            <a:rPr lang="ru-RU" sz="1400" dirty="0"/>
            <a:t>общее управление проектом</a:t>
          </a:r>
        </a:p>
      </dgm:t>
    </dgm:pt>
    <dgm:pt modelId="{3540B8E0-9E1A-4661-8732-7BB674F790B4}" type="parTrans" cxnId="{DBBD83DB-15FE-437D-B582-E32BCC9869B4}">
      <dgm:prSet/>
      <dgm:spPr/>
      <dgm:t>
        <a:bodyPr/>
        <a:lstStyle/>
        <a:p>
          <a:endParaRPr lang="ru-RU"/>
        </a:p>
      </dgm:t>
    </dgm:pt>
    <dgm:pt modelId="{3BFD5D4B-45BE-49FB-A8ED-E228987A0944}" type="sibTrans" cxnId="{DBBD83DB-15FE-437D-B582-E32BCC9869B4}">
      <dgm:prSet/>
      <dgm:spPr/>
      <dgm:t>
        <a:bodyPr/>
        <a:lstStyle/>
        <a:p>
          <a:endParaRPr lang="ru-RU"/>
        </a:p>
      </dgm:t>
    </dgm:pt>
    <dgm:pt modelId="{19339867-A435-4D37-BC36-FF96BB1DA27A}">
      <dgm:prSet phldrT="[Текст]" custT="1"/>
      <dgm:spPr/>
      <dgm:t>
        <a:bodyPr/>
        <a:lstStyle/>
        <a:p>
          <a:r>
            <a:rPr lang="ru-RU" sz="1600" dirty="0"/>
            <a:t>Экономист –бухгалтер</a:t>
          </a:r>
        </a:p>
        <a:p>
          <a:r>
            <a:rPr lang="ru-RU" sz="1600" dirty="0"/>
            <a:t>Текущие </a:t>
          </a:r>
          <a:r>
            <a:rPr lang="ru-RU" sz="1600" dirty="0" err="1"/>
            <a:t>расчеты,БУ,НУ</a:t>
          </a:r>
          <a:endParaRPr lang="ru-RU" sz="1600" dirty="0"/>
        </a:p>
      </dgm:t>
    </dgm:pt>
    <dgm:pt modelId="{01BA927F-2394-4076-BEAE-A068AB69CBF7}" type="parTrans" cxnId="{5B8B602F-D4E6-4932-987E-F5E5040D44CB}">
      <dgm:prSet/>
      <dgm:spPr/>
      <dgm:t>
        <a:bodyPr/>
        <a:lstStyle/>
        <a:p>
          <a:endParaRPr lang="ru-RU"/>
        </a:p>
      </dgm:t>
    </dgm:pt>
    <dgm:pt modelId="{9ECAFDD9-EEB4-403D-AEFB-5AA20BAF9443}" type="sibTrans" cxnId="{5B8B602F-D4E6-4932-987E-F5E5040D44CB}">
      <dgm:prSet/>
      <dgm:spPr/>
      <dgm:t>
        <a:bodyPr/>
        <a:lstStyle/>
        <a:p>
          <a:endParaRPr lang="ru-RU"/>
        </a:p>
      </dgm:t>
    </dgm:pt>
    <dgm:pt modelId="{D78EFE99-80F3-44BD-8EB9-7621E4F9D0B1}">
      <dgm:prSet custT="1"/>
      <dgm:spPr/>
      <dgm:t>
        <a:bodyPr/>
        <a:lstStyle/>
        <a:p>
          <a:r>
            <a:rPr lang="ru-RU" sz="1600" dirty="0"/>
            <a:t>Маркетолог</a:t>
          </a:r>
        </a:p>
        <a:p>
          <a:r>
            <a:rPr lang="ru-RU" sz="1600" dirty="0"/>
            <a:t>Изучение рынка, реклама</a:t>
          </a:r>
        </a:p>
      </dgm:t>
    </dgm:pt>
    <dgm:pt modelId="{BF232972-D2D5-4B66-9CB2-F64B57C2F4D6}" type="parTrans" cxnId="{F778135F-9796-4E58-AD96-60CBC24A0961}">
      <dgm:prSet/>
      <dgm:spPr/>
      <dgm:t>
        <a:bodyPr/>
        <a:lstStyle/>
        <a:p>
          <a:endParaRPr lang="ru-RU"/>
        </a:p>
      </dgm:t>
    </dgm:pt>
    <dgm:pt modelId="{9FD13C43-5AA2-4BF4-9DC8-DF84AA0D431C}" type="sibTrans" cxnId="{F778135F-9796-4E58-AD96-60CBC24A0961}">
      <dgm:prSet/>
      <dgm:spPr/>
      <dgm:t>
        <a:bodyPr/>
        <a:lstStyle/>
        <a:p>
          <a:endParaRPr lang="ru-RU"/>
        </a:p>
      </dgm:t>
    </dgm:pt>
    <dgm:pt modelId="{901DB325-6830-4FA0-BACA-575368263033}">
      <dgm:prSet custT="1"/>
      <dgm:spPr/>
      <dgm:t>
        <a:bodyPr/>
        <a:lstStyle/>
        <a:p>
          <a:r>
            <a:rPr lang="ru-RU" sz="1600" dirty="0"/>
            <a:t>Главный инженер</a:t>
          </a:r>
        </a:p>
        <a:p>
          <a:r>
            <a:rPr lang="ru-RU" sz="1600" dirty="0"/>
            <a:t>Общее руководство всеми  СМР </a:t>
          </a:r>
        </a:p>
      </dgm:t>
    </dgm:pt>
    <dgm:pt modelId="{40CB2361-9EB1-4BB3-94F3-C4FABD590940}" type="parTrans" cxnId="{86E6D2C1-63B1-4233-8004-23AD75250571}">
      <dgm:prSet/>
      <dgm:spPr/>
      <dgm:t>
        <a:bodyPr/>
        <a:lstStyle/>
        <a:p>
          <a:endParaRPr lang="ru-RU"/>
        </a:p>
      </dgm:t>
    </dgm:pt>
    <dgm:pt modelId="{93DF3BBF-0E4F-4994-8AD2-5841A404E814}" type="sibTrans" cxnId="{86E6D2C1-63B1-4233-8004-23AD75250571}">
      <dgm:prSet/>
      <dgm:spPr/>
      <dgm:t>
        <a:bodyPr/>
        <a:lstStyle/>
        <a:p>
          <a:endParaRPr lang="ru-RU"/>
        </a:p>
      </dgm:t>
    </dgm:pt>
    <dgm:pt modelId="{C4581653-4AAC-47BB-A4C1-20A82687AB85}">
      <dgm:prSet custT="1"/>
      <dgm:spPr/>
      <dgm:t>
        <a:bodyPr/>
        <a:lstStyle/>
        <a:p>
          <a:r>
            <a:rPr lang="ru-RU" sz="1600" dirty="0"/>
            <a:t>Начальник службы пути</a:t>
          </a:r>
        </a:p>
        <a:p>
          <a:r>
            <a:rPr lang="ru-RU" sz="1600" dirty="0"/>
            <a:t>Руководство строительством ж/д пути </a:t>
          </a:r>
        </a:p>
      </dgm:t>
    </dgm:pt>
    <dgm:pt modelId="{C33C54EB-8A6D-4375-AB4B-D57E29B3352A}" type="parTrans" cxnId="{4A804228-A3EB-4AB1-B609-CAAD3FB00B86}">
      <dgm:prSet/>
      <dgm:spPr/>
      <dgm:t>
        <a:bodyPr/>
        <a:lstStyle/>
        <a:p>
          <a:endParaRPr lang="ru-RU"/>
        </a:p>
      </dgm:t>
    </dgm:pt>
    <dgm:pt modelId="{B7D26A83-3E45-40D5-A09A-1DB747BD1EC1}" type="sibTrans" cxnId="{4A804228-A3EB-4AB1-B609-CAAD3FB00B86}">
      <dgm:prSet/>
      <dgm:spPr/>
      <dgm:t>
        <a:bodyPr/>
        <a:lstStyle/>
        <a:p>
          <a:endParaRPr lang="ru-RU"/>
        </a:p>
      </dgm:t>
    </dgm:pt>
    <dgm:pt modelId="{3226DE55-D9A9-41A9-B3AC-972AA690B543}">
      <dgm:prSet custT="1"/>
      <dgm:spPr/>
      <dgm:t>
        <a:bodyPr/>
        <a:lstStyle/>
        <a:p>
          <a:r>
            <a:rPr lang="ru-RU" sz="1600" dirty="0"/>
            <a:t>Монтер пути</a:t>
          </a:r>
        </a:p>
        <a:p>
          <a:r>
            <a:rPr lang="ru-RU" sz="1600" dirty="0"/>
            <a:t>Строительство ж/д пути</a:t>
          </a:r>
        </a:p>
      </dgm:t>
    </dgm:pt>
    <dgm:pt modelId="{FD66B0DE-3BF4-40DE-81B6-44D20FF23825}" type="parTrans" cxnId="{107F9F3F-DEC7-46BC-A6B6-E9BFFC620847}">
      <dgm:prSet/>
      <dgm:spPr/>
      <dgm:t>
        <a:bodyPr/>
        <a:lstStyle/>
        <a:p>
          <a:endParaRPr lang="ru-RU"/>
        </a:p>
      </dgm:t>
    </dgm:pt>
    <dgm:pt modelId="{4E3CF0F0-FB02-4AB0-86D9-711FF828A51C}" type="sibTrans" cxnId="{107F9F3F-DEC7-46BC-A6B6-E9BFFC620847}">
      <dgm:prSet/>
      <dgm:spPr/>
      <dgm:t>
        <a:bodyPr/>
        <a:lstStyle/>
        <a:p>
          <a:endParaRPr lang="ru-RU"/>
        </a:p>
      </dgm:t>
    </dgm:pt>
    <dgm:pt modelId="{6BEE6BA4-8EFD-479F-8C56-6833444E286D}">
      <dgm:prSet custT="1"/>
      <dgm:spPr/>
      <dgm:t>
        <a:bodyPr/>
        <a:lstStyle/>
        <a:p>
          <a:r>
            <a:rPr lang="ru-RU" sz="1600" dirty="0"/>
            <a:t>Экономист-сметчик</a:t>
          </a:r>
        </a:p>
        <a:p>
          <a:r>
            <a:rPr lang="ru-RU" sz="1600" dirty="0"/>
            <a:t>ТЭО</a:t>
          </a:r>
        </a:p>
      </dgm:t>
    </dgm:pt>
    <dgm:pt modelId="{0F9D987C-9AAA-4ED4-9C64-D23538478623}" type="parTrans" cxnId="{B61842D3-F216-4730-B30A-8E06A31791C2}">
      <dgm:prSet/>
      <dgm:spPr/>
      <dgm:t>
        <a:bodyPr/>
        <a:lstStyle/>
        <a:p>
          <a:endParaRPr lang="ru-RU"/>
        </a:p>
      </dgm:t>
    </dgm:pt>
    <dgm:pt modelId="{6F5F6E24-F684-4A5C-B4B1-CB66918A341B}" type="sibTrans" cxnId="{B61842D3-F216-4730-B30A-8E06A31791C2}">
      <dgm:prSet/>
      <dgm:spPr/>
      <dgm:t>
        <a:bodyPr/>
        <a:lstStyle/>
        <a:p>
          <a:endParaRPr lang="ru-RU"/>
        </a:p>
      </dgm:t>
    </dgm:pt>
    <dgm:pt modelId="{4370B2CF-D51B-434F-87E7-74B26CC2768E}">
      <dgm:prSet custT="1"/>
      <dgm:spPr/>
      <dgm:t>
        <a:bodyPr/>
        <a:lstStyle/>
        <a:p>
          <a:r>
            <a:rPr lang="ru-RU" sz="1600" dirty="0"/>
            <a:t>Инженер-проектировщик</a:t>
          </a:r>
        </a:p>
        <a:p>
          <a:r>
            <a:rPr lang="ru-RU" sz="1600" dirty="0"/>
            <a:t>Проектная док-я</a:t>
          </a:r>
        </a:p>
      </dgm:t>
    </dgm:pt>
    <dgm:pt modelId="{4C5F90D8-C526-4317-865B-B2BAFDD86997}" type="parTrans" cxnId="{3C162632-578F-4DBE-B0AA-E52FD51614F4}">
      <dgm:prSet/>
      <dgm:spPr/>
      <dgm:t>
        <a:bodyPr/>
        <a:lstStyle/>
        <a:p>
          <a:endParaRPr lang="ru-RU"/>
        </a:p>
      </dgm:t>
    </dgm:pt>
    <dgm:pt modelId="{0149F6A5-3DF2-4ADE-893A-8CDCE3A908FD}" type="sibTrans" cxnId="{3C162632-578F-4DBE-B0AA-E52FD51614F4}">
      <dgm:prSet/>
      <dgm:spPr/>
      <dgm:t>
        <a:bodyPr/>
        <a:lstStyle/>
        <a:p>
          <a:endParaRPr lang="ru-RU"/>
        </a:p>
      </dgm:t>
    </dgm:pt>
    <dgm:pt modelId="{A8393516-31DC-4F56-B5F6-C21439B142E9}">
      <dgm:prSet custT="1"/>
      <dgm:spPr/>
      <dgm:t>
        <a:bodyPr/>
        <a:lstStyle/>
        <a:p>
          <a:r>
            <a:rPr lang="ru-RU" sz="1600" dirty="0"/>
            <a:t>Прораб</a:t>
          </a:r>
        </a:p>
        <a:p>
          <a:r>
            <a:rPr lang="ru-RU" sz="1600" dirty="0"/>
            <a:t>Руководство строительной бригадой</a:t>
          </a:r>
        </a:p>
      </dgm:t>
    </dgm:pt>
    <dgm:pt modelId="{F3E840D9-B535-47B2-A06C-A0CD361F0D17}" type="parTrans" cxnId="{C04E9253-D8F9-4EF8-98AE-38555F42D34F}">
      <dgm:prSet/>
      <dgm:spPr/>
      <dgm:t>
        <a:bodyPr/>
        <a:lstStyle/>
        <a:p>
          <a:endParaRPr lang="ru-RU"/>
        </a:p>
      </dgm:t>
    </dgm:pt>
    <dgm:pt modelId="{7E32FBFA-9622-4D78-9247-7CD1235816C0}" type="sibTrans" cxnId="{C04E9253-D8F9-4EF8-98AE-38555F42D34F}">
      <dgm:prSet/>
      <dgm:spPr/>
      <dgm:t>
        <a:bodyPr/>
        <a:lstStyle/>
        <a:p>
          <a:endParaRPr lang="ru-RU"/>
        </a:p>
      </dgm:t>
    </dgm:pt>
    <dgm:pt modelId="{B2AA8200-E8FF-4F80-A614-00B0C2835964}">
      <dgm:prSet custT="1"/>
      <dgm:spPr/>
      <dgm:t>
        <a:bodyPr/>
        <a:lstStyle/>
        <a:p>
          <a:r>
            <a:rPr lang="ru-RU" sz="1600" dirty="0"/>
            <a:t>строительная бригада</a:t>
          </a:r>
        </a:p>
        <a:p>
          <a:r>
            <a:rPr lang="ru-RU" sz="1600" dirty="0"/>
            <a:t>Строительство зданий</a:t>
          </a:r>
        </a:p>
      </dgm:t>
    </dgm:pt>
    <dgm:pt modelId="{41297812-4D6A-43D1-A011-CC796C77BFFC}" type="parTrans" cxnId="{CC1EDD25-729A-400D-B510-81808450E09C}">
      <dgm:prSet/>
      <dgm:spPr/>
      <dgm:t>
        <a:bodyPr/>
        <a:lstStyle/>
        <a:p>
          <a:endParaRPr lang="ru-RU"/>
        </a:p>
      </dgm:t>
    </dgm:pt>
    <dgm:pt modelId="{762B9DCF-37D2-4CBE-B459-E08F5D55E524}" type="sibTrans" cxnId="{CC1EDD25-729A-400D-B510-81808450E09C}">
      <dgm:prSet/>
      <dgm:spPr/>
      <dgm:t>
        <a:bodyPr/>
        <a:lstStyle/>
        <a:p>
          <a:endParaRPr lang="ru-RU"/>
        </a:p>
      </dgm:t>
    </dgm:pt>
    <dgm:pt modelId="{85CFEACE-B949-46FC-954F-7A94E85B3A37}">
      <dgm:prSet custT="1"/>
      <dgm:spPr/>
      <dgm:t>
        <a:bodyPr/>
        <a:lstStyle/>
        <a:p>
          <a:r>
            <a:rPr lang="ru-RU" sz="1600" dirty="0"/>
            <a:t>инженер по снабжению</a:t>
          </a:r>
        </a:p>
        <a:p>
          <a:r>
            <a:rPr lang="ru-RU" sz="1600" dirty="0"/>
            <a:t>МТС строительства </a:t>
          </a:r>
        </a:p>
      </dgm:t>
    </dgm:pt>
    <dgm:pt modelId="{3979AC5B-68FD-4BC4-9788-E68FC6DA773D}" type="parTrans" cxnId="{20171FE5-CF49-444A-A835-F4803D3567F8}">
      <dgm:prSet/>
      <dgm:spPr/>
      <dgm:t>
        <a:bodyPr/>
        <a:lstStyle/>
        <a:p>
          <a:endParaRPr lang="ru-RU"/>
        </a:p>
      </dgm:t>
    </dgm:pt>
    <dgm:pt modelId="{31C18503-5DCE-4B98-B473-BD4F12DE6324}" type="sibTrans" cxnId="{20171FE5-CF49-444A-A835-F4803D3567F8}">
      <dgm:prSet/>
      <dgm:spPr/>
      <dgm:t>
        <a:bodyPr/>
        <a:lstStyle/>
        <a:p>
          <a:endParaRPr lang="ru-RU"/>
        </a:p>
      </dgm:t>
    </dgm:pt>
    <dgm:pt modelId="{9996A5A4-B36D-4956-9447-52C8A30197DE}" type="pres">
      <dgm:prSet presAssocID="{49536B5F-9CD5-466D-A2D0-78930E680EEC}" presName="mainComposite" presStyleCnt="0">
        <dgm:presLayoutVars>
          <dgm:chPref val="1"/>
          <dgm:dir/>
          <dgm:animOne val="branch"/>
          <dgm:animLvl val="lvl"/>
          <dgm:resizeHandles val="exact"/>
        </dgm:presLayoutVars>
      </dgm:prSet>
      <dgm:spPr/>
      <dgm:t>
        <a:bodyPr/>
        <a:lstStyle/>
        <a:p>
          <a:endParaRPr lang="ru-RU"/>
        </a:p>
      </dgm:t>
    </dgm:pt>
    <dgm:pt modelId="{B66A6BC1-557E-4271-B17C-FD1EAB89DE6E}" type="pres">
      <dgm:prSet presAssocID="{49536B5F-9CD5-466D-A2D0-78930E680EEC}" presName="hierFlow" presStyleCnt="0"/>
      <dgm:spPr/>
    </dgm:pt>
    <dgm:pt modelId="{8F980124-A062-494E-BE34-99D621915002}" type="pres">
      <dgm:prSet presAssocID="{49536B5F-9CD5-466D-A2D0-78930E680EEC}" presName="hierChild1" presStyleCnt="0">
        <dgm:presLayoutVars>
          <dgm:chPref val="1"/>
          <dgm:animOne val="branch"/>
          <dgm:animLvl val="lvl"/>
        </dgm:presLayoutVars>
      </dgm:prSet>
      <dgm:spPr/>
    </dgm:pt>
    <dgm:pt modelId="{397C3B13-D24F-479C-B6D1-F5AC26B0FDBB}" type="pres">
      <dgm:prSet presAssocID="{7FCF4718-6674-442E-B6FF-9335A560E8C3}" presName="Name17" presStyleCnt="0"/>
      <dgm:spPr/>
    </dgm:pt>
    <dgm:pt modelId="{DA3D1024-690D-4E4F-845E-C01739887109}" type="pres">
      <dgm:prSet presAssocID="{7FCF4718-6674-442E-B6FF-9335A560E8C3}" presName="level1Shape" presStyleLbl="node0" presStyleIdx="0" presStyleCnt="1" custScaleY="188955">
        <dgm:presLayoutVars>
          <dgm:chPref val="3"/>
        </dgm:presLayoutVars>
      </dgm:prSet>
      <dgm:spPr/>
      <dgm:t>
        <a:bodyPr/>
        <a:lstStyle/>
        <a:p>
          <a:endParaRPr lang="ru-RU"/>
        </a:p>
      </dgm:t>
    </dgm:pt>
    <dgm:pt modelId="{0F42EF54-60C3-4652-9650-7A360E154032}" type="pres">
      <dgm:prSet presAssocID="{7FCF4718-6674-442E-B6FF-9335A560E8C3}" presName="hierChild2" presStyleCnt="0"/>
      <dgm:spPr/>
    </dgm:pt>
    <dgm:pt modelId="{5FD2899B-2D2F-4439-9005-A550A84AF7D9}" type="pres">
      <dgm:prSet presAssocID="{40CB2361-9EB1-4BB3-94F3-C4FABD590940}" presName="Name25" presStyleLbl="parChTrans1D2" presStyleIdx="0" presStyleCnt="5"/>
      <dgm:spPr/>
      <dgm:t>
        <a:bodyPr/>
        <a:lstStyle/>
        <a:p>
          <a:endParaRPr lang="ru-RU"/>
        </a:p>
      </dgm:t>
    </dgm:pt>
    <dgm:pt modelId="{44C1CD52-F1D2-4753-97A2-04B113B1B229}" type="pres">
      <dgm:prSet presAssocID="{40CB2361-9EB1-4BB3-94F3-C4FABD590940}" presName="connTx" presStyleLbl="parChTrans1D2" presStyleIdx="0" presStyleCnt="5"/>
      <dgm:spPr/>
      <dgm:t>
        <a:bodyPr/>
        <a:lstStyle/>
        <a:p>
          <a:endParaRPr lang="ru-RU"/>
        </a:p>
      </dgm:t>
    </dgm:pt>
    <dgm:pt modelId="{9FF4A5D9-D1C6-4B75-9264-1B36791F529C}" type="pres">
      <dgm:prSet presAssocID="{901DB325-6830-4FA0-BACA-575368263033}" presName="Name30" presStyleCnt="0"/>
      <dgm:spPr/>
    </dgm:pt>
    <dgm:pt modelId="{90AF4D39-278E-4D64-94B8-08560A626A59}" type="pres">
      <dgm:prSet presAssocID="{901DB325-6830-4FA0-BACA-575368263033}" presName="level2Shape" presStyleLbl="node2" presStyleIdx="0" presStyleCnt="5" custScaleY="157574"/>
      <dgm:spPr/>
      <dgm:t>
        <a:bodyPr/>
        <a:lstStyle/>
        <a:p>
          <a:endParaRPr lang="ru-RU"/>
        </a:p>
      </dgm:t>
    </dgm:pt>
    <dgm:pt modelId="{EDBEEAF8-35B6-410D-AB30-4F0719BECE23}" type="pres">
      <dgm:prSet presAssocID="{901DB325-6830-4FA0-BACA-575368263033}" presName="hierChild3" presStyleCnt="0"/>
      <dgm:spPr/>
    </dgm:pt>
    <dgm:pt modelId="{E4974A82-E144-486E-90D9-E5C3DB98B985}" type="pres">
      <dgm:prSet presAssocID="{C33C54EB-8A6D-4375-AB4B-D57E29B3352A}" presName="Name25" presStyleLbl="parChTrans1D3" presStyleIdx="0" presStyleCnt="3"/>
      <dgm:spPr/>
      <dgm:t>
        <a:bodyPr/>
        <a:lstStyle/>
        <a:p>
          <a:endParaRPr lang="ru-RU"/>
        </a:p>
      </dgm:t>
    </dgm:pt>
    <dgm:pt modelId="{6C3F1E78-0193-4EAC-9575-8AE44E405632}" type="pres">
      <dgm:prSet presAssocID="{C33C54EB-8A6D-4375-AB4B-D57E29B3352A}" presName="connTx" presStyleLbl="parChTrans1D3" presStyleIdx="0" presStyleCnt="3"/>
      <dgm:spPr/>
      <dgm:t>
        <a:bodyPr/>
        <a:lstStyle/>
        <a:p>
          <a:endParaRPr lang="ru-RU"/>
        </a:p>
      </dgm:t>
    </dgm:pt>
    <dgm:pt modelId="{E960C194-3AC0-4859-A3D4-93AC43FA3535}" type="pres">
      <dgm:prSet presAssocID="{C4581653-4AAC-47BB-A4C1-20A82687AB85}" presName="Name30" presStyleCnt="0"/>
      <dgm:spPr/>
    </dgm:pt>
    <dgm:pt modelId="{84840C74-A57F-4004-B17B-A01AEB791459}" type="pres">
      <dgm:prSet presAssocID="{C4581653-4AAC-47BB-A4C1-20A82687AB85}" presName="level2Shape" presStyleLbl="node3" presStyleIdx="0" presStyleCnt="3" custScaleY="139416" custLinFactNeighborX="-6603" custLinFactNeighborY="-454"/>
      <dgm:spPr/>
      <dgm:t>
        <a:bodyPr/>
        <a:lstStyle/>
        <a:p>
          <a:endParaRPr lang="ru-RU"/>
        </a:p>
      </dgm:t>
    </dgm:pt>
    <dgm:pt modelId="{B98D6FA3-EA83-4FC1-A4A0-7ED7A084432D}" type="pres">
      <dgm:prSet presAssocID="{C4581653-4AAC-47BB-A4C1-20A82687AB85}" presName="hierChild3" presStyleCnt="0"/>
      <dgm:spPr/>
    </dgm:pt>
    <dgm:pt modelId="{82EAA624-F2CF-4B69-ADEE-75ACA43AB49E}" type="pres">
      <dgm:prSet presAssocID="{FD66B0DE-3BF4-40DE-81B6-44D20FF23825}" presName="Name25" presStyleLbl="parChTrans1D4" presStyleIdx="0" presStyleCnt="2"/>
      <dgm:spPr/>
      <dgm:t>
        <a:bodyPr/>
        <a:lstStyle/>
        <a:p>
          <a:endParaRPr lang="ru-RU"/>
        </a:p>
      </dgm:t>
    </dgm:pt>
    <dgm:pt modelId="{255C0DA6-C707-4C96-84A2-8EAB7C34CC56}" type="pres">
      <dgm:prSet presAssocID="{FD66B0DE-3BF4-40DE-81B6-44D20FF23825}" presName="connTx" presStyleLbl="parChTrans1D4" presStyleIdx="0" presStyleCnt="2"/>
      <dgm:spPr/>
      <dgm:t>
        <a:bodyPr/>
        <a:lstStyle/>
        <a:p>
          <a:endParaRPr lang="ru-RU"/>
        </a:p>
      </dgm:t>
    </dgm:pt>
    <dgm:pt modelId="{D2E4886D-E118-41C6-B766-83E38DFA3A4A}" type="pres">
      <dgm:prSet presAssocID="{3226DE55-D9A9-41A9-B3AC-972AA690B543}" presName="Name30" presStyleCnt="0"/>
      <dgm:spPr/>
    </dgm:pt>
    <dgm:pt modelId="{8E7DCE63-D80F-4FB5-A676-101642394C0E}" type="pres">
      <dgm:prSet presAssocID="{3226DE55-D9A9-41A9-B3AC-972AA690B543}" presName="level2Shape" presStyleLbl="node4" presStyleIdx="0" presStyleCnt="2" custLinFactNeighborX="-24112" custLinFactNeighborY="-454"/>
      <dgm:spPr/>
      <dgm:t>
        <a:bodyPr/>
        <a:lstStyle/>
        <a:p>
          <a:endParaRPr lang="ru-RU"/>
        </a:p>
      </dgm:t>
    </dgm:pt>
    <dgm:pt modelId="{955DBACE-2677-4DA0-A269-E8C0589A6BCB}" type="pres">
      <dgm:prSet presAssocID="{3226DE55-D9A9-41A9-B3AC-972AA690B543}" presName="hierChild3" presStyleCnt="0"/>
      <dgm:spPr/>
    </dgm:pt>
    <dgm:pt modelId="{A4E78C6A-BC5D-4AF0-8ACF-DE5CBE395FA1}" type="pres">
      <dgm:prSet presAssocID="{F3E840D9-B535-47B2-A06C-A0CD361F0D17}" presName="Name25" presStyleLbl="parChTrans1D3" presStyleIdx="1" presStyleCnt="3"/>
      <dgm:spPr/>
      <dgm:t>
        <a:bodyPr/>
        <a:lstStyle/>
        <a:p>
          <a:endParaRPr lang="ru-RU"/>
        </a:p>
      </dgm:t>
    </dgm:pt>
    <dgm:pt modelId="{ACCF17A3-B526-4FBE-852D-E0F772B40B63}" type="pres">
      <dgm:prSet presAssocID="{F3E840D9-B535-47B2-A06C-A0CD361F0D17}" presName="connTx" presStyleLbl="parChTrans1D3" presStyleIdx="1" presStyleCnt="3"/>
      <dgm:spPr/>
      <dgm:t>
        <a:bodyPr/>
        <a:lstStyle/>
        <a:p>
          <a:endParaRPr lang="ru-RU"/>
        </a:p>
      </dgm:t>
    </dgm:pt>
    <dgm:pt modelId="{ADDE8808-30C1-4AF0-8438-22F3DBA99BFC}" type="pres">
      <dgm:prSet presAssocID="{A8393516-31DC-4F56-B5F6-C21439B142E9}" presName="Name30" presStyleCnt="0"/>
      <dgm:spPr/>
    </dgm:pt>
    <dgm:pt modelId="{59E4B0E2-F5B2-4B8E-AE9E-8A1E8968EBA6}" type="pres">
      <dgm:prSet presAssocID="{A8393516-31DC-4F56-B5F6-C21439B142E9}" presName="level2Shape" presStyleLbl="node3" presStyleIdx="1" presStyleCnt="3" custScaleY="125632" custLinFactNeighborX="-6604" custLinFactNeighborY="26431"/>
      <dgm:spPr/>
      <dgm:t>
        <a:bodyPr/>
        <a:lstStyle/>
        <a:p>
          <a:endParaRPr lang="ru-RU"/>
        </a:p>
      </dgm:t>
    </dgm:pt>
    <dgm:pt modelId="{EF2760C4-F322-47A4-9117-12214F6F54D5}" type="pres">
      <dgm:prSet presAssocID="{A8393516-31DC-4F56-B5F6-C21439B142E9}" presName="hierChild3" presStyleCnt="0"/>
      <dgm:spPr/>
    </dgm:pt>
    <dgm:pt modelId="{A746AD8C-9FF6-4DDA-AA31-9FF7100CBC15}" type="pres">
      <dgm:prSet presAssocID="{41297812-4D6A-43D1-A011-CC796C77BFFC}" presName="Name25" presStyleLbl="parChTrans1D4" presStyleIdx="1" presStyleCnt="2"/>
      <dgm:spPr/>
      <dgm:t>
        <a:bodyPr/>
        <a:lstStyle/>
        <a:p>
          <a:endParaRPr lang="ru-RU"/>
        </a:p>
      </dgm:t>
    </dgm:pt>
    <dgm:pt modelId="{67B30FE7-9026-4426-BBB9-59C505972CF3}" type="pres">
      <dgm:prSet presAssocID="{41297812-4D6A-43D1-A011-CC796C77BFFC}" presName="connTx" presStyleLbl="parChTrans1D4" presStyleIdx="1" presStyleCnt="2"/>
      <dgm:spPr/>
      <dgm:t>
        <a:bodyPr/>
        <a:lstStyle/>
        <a:p>
          <a:endParaRPr lang="ru-RU"/>
        </a:p>
      </dgm:t>
    </dgm:pt>
    <dgm:pt modelId="{1EB1AEEB-9C46-495F-BB33-E057BA44879D}" type="pres">
      <dgm:prSet presAssocID="{B2AA8200-E8FF-4F80-A614-00B0C2835964}" presName="Name30" presStyleCnt="0"/>
      <dgm:spPr/>
    </dgm:pt>
    <dgm:pt modelId="{F537627A-8919-4B7A-8EFE-4DB1DF3280F1}" type="pres">
      <dgm:prSet presAssocID="{B2AA8200-E8FF-4F80-A614-00B0C2835964}" presName="level2Shape" presStyleLbl="node4" presStyleIdx="1" presStyleCnt="2" custScaleY="131317" custLinFactNeighborX="-23353" custLinFactNeighborY="42586"/>
      <dgm:spPr/>
      <dgm:t>
        <a:bodyPr/>
        <a:lstStyle/>
        <a:p>
          <a:endParaRPr lang="ru-RU"/>
        </a:p>
      </dgm:t>
    </dgm:pt>
    <dgm:pt modelId="{1D557C3A-CAFE-4F35-8005-6D83C89E3F89}" type="pres">
      <dgm:prSet presAssocID="{B2AA8200-E8FF-4F80-A614-00B0C2835964}" presName="hierChild3" presStyleCnt="0"/>
      <dgm:spPr/>
    </dgm:pt>
    <dgm:pt modelId="{7BB8950F-5E15-48E1-B3BD-270413591F3A}" type="pres">
      <dgm:prSet presAssocID="{3979AC5B-68FD-4BC4-9788-E68FC6DA773D}" presName="Name25" presStyleLbl="parChTrans1D3" presStyleIdx="2" presStyleCnt="3"/>
      <dgm:spPr/>
      <dgm:t>
        <a:bodyPr/>
        <a:lstStyle/>
        <a:p>
          <a:endParaRPr lang="ru-RU"/>
        </a:p>
      </dgm:t>
    </dgm:pt>
    <dgm:pt modelId="{19C1C123-597D-400B-AB83-5CA95FFDF1C3}" type="pres">
      <dgm:prSet presAssocID="{3979AC5B-68FD-4BC4-9788-E68FC6DA773D}" presName="connTx" presStyleLbl="parChTrans1D3" presStyleIdx="2" presStyleCnt="3"/>
      <dgm:spPr/>
      <dgm:t>
        <a:bodyPr/>
        <a:lstStyle/>
        <a:p>
          <a:endParaRPr lang="ru-RU"/>
        </a:p>
      </dgm:t>
    </dgm:pt>
    <dgm:pt modelId="{57C2CC69-6A63-4F3A-96FF-6F4C880BF42C}" type="pres">
      <dgm:prSet presAssocID="{85CFEACE-B949-46FC-954F-7A94E85B3A37}" presName="Name30" presStyleCnt="0"/>
      <dgm:spPr/>
    </dgm:pt>
    <dgm:pt modelId="{2D3B7546-9208-4D1E-A8FA-082A9FF0BA3B}" type="pres">
      <dgm:prSet presAssocID="{85CFEACE-B949-46FC-954F-7A94E85B3A37}" presName="level2Shape" presStyleLbl="node3" presStyleIdx="2" presStyleCnt="3" custScaleY="157126" custLinFactNeighborX="-6604" custLinFactNeighborY="64544"/>
      <dgm:spPr/>
      <dgm:t>
        <a:bodyPr/>
        <a:lstStyle/>
        <a:p>
          <a:endParaRPr lang="ru-RU"/>
        </a:p>
      </dgm:t>
    </dgm:pt>
    <dgm:pt modelId="{4307EBB0-DCE9-4430-8690-348F7C26A5A7}" type="pres">
      <dgm:prSet presAssocID="{85CFEACE-B949-46FC-954F-7A94E85B3A37}" presName="hierChild3" presStyleCnt="0"/>
      <dgm:spPr/>
    </dgm:pt>
    <dgm:pt modelId="{31E2AC87-4C5E-40FA-9090-68459C6ED0D3}" type="pres">
      <dgm:prSet presAssocID="{01BA927F-2394-4076-BEAE-A068AB69CBF7}" presName="Name25" presStyleLbl="parChTrans1D2" presStyleIdx="1" presStyleCnt="5"/>
      <dgm:spPr/>
      <dgm:t>
        <a:bodyPr/>
        <a:lstStyle/>
        <a:p>
          <a:endParaRPr lang="ru-RU"/>
        </a:p>
      </dgm:t>
    </dgm:pt>
    <dgm:pt modelId="{65814815-C4F1-48B5-8E6C-DEBCA68ACBA8}" type="pres">
      <dgm:prSet presAssocID="{01BA927F-2394-4076-BEAE-A068AB69CBF7}" presName="connTx" presStyleLbl="parChTrans1D2" presStyleIdx="1" presStyleCnt="5"/>
      <dgm:spPr/>
      <dgm:t>
        <a:bodyPr/>
        <a:lstStyle/>
        <a:p>
          <a:endParaRPr lang="ru-RU"/>
        </a:p>
      </dgm:t>
    </dgm:pt>
    <dgm:pt modelId="{6A8B9219-06CC-4640-B91D-FA58CCC6C52D}" type="pres">
      <dgm:prSet presAssocID="{19339867-A435-4D37-BC36-FF96BB1DA27A}" presName="Name30" presStyleCnt="0"/>
      <dgm:spPr/>
    </dgm:pt>
    <dgm:pt modelId="{F95F7DA8-A6FF-4934-A211-1EAA516887DF}" type="pres">
      <dgm:prSet presAssocID="{19339867-A435-4D37-BC36-FF96BB1DA27A}" presName="level2Shape" presStyleLbl="node2" presStyleIdx="1" presStyleCnt="5" custScaleY="121592"/>
      <dgm:spPr/>
      <dgm:t>
        <a:bodyPr/>
        <a:lstStyle/>
        <a:p>
          <a:endParaRPr lang="ru-RU"/>
        </a:p>
      </dgm:t>
    </dgm:pt>
    <dgm:pt modelId="{FFA39BB5-CD03-42DB-A057-FF958AB84427}" type="pres">
      <dgm:prSet presAssocID="{19339867-A435-4D37-BC36-FF96BB1DA27A}" presName="hierChild3" presStyleCnt="0"/>
      <dgm:spPr/>
    </dgm:pt>
    <dgm:pt modelId="{AD8D7D04-C39C-4280-A0F6-FAA7778D1620}" type="pres">
      <dgm:prSet presAssocID="{BF232972-D2D5-4B66-9CB2-F64B57C2F4D6}" presName="Name25" presStyleLbl="parChTrans1D2" presStyleIdx="2" presStyleCnt="5"/>
      <dgm:spPr/>
      <dgm:t>
        <a:bodyPr/>
        <a:lstStyle/>
        <a:p>
          <a:endParaRPr lang="ru-RU"/>
        </a:p>
      </dgm:t>
    </dgm:pt>
    <dgm:pt modelId="{67415D7C-187E-42B3-A21D-4874D344C0DE}" type="pres">
      <dgm:prSet presAssocID="{BF232972-D2D5-4B66-9CB2-F64B57C2F4D6}" presName="connTx" presStyleLbl="parChTrans1D2" presStyleIdx="2" presStyleCnt="5"/>
      <dgm:spPr/>
      <dgm:t>
        <a:bodyPr/>
        <a:lstStyle/>
        <a:p>
          <a:endParaRPr lang="ru-RU"/>
        </a:p>
      </dgm:t>
    </dgm:pt>
    <dgm:pt modelId="{D84042B8-6EED-4A96-80CB-2100D84C250D}" type="pres">
      <dgm:prSet presAssocID="{D78EFE99-80F3-44BD-8EB9-7621E4F9D0B1}" presName="Name30" presStyleCnt="0"/>
      <dgm:spPr/>
    </dgm:pt>
    <dgm:pt modelId="{6B41809E-FEA9-45D0-9CC0-7A50613F2CFA}" type="pres">
      <dgm:prSet presAssocID="{D78EFE99-80F3-44BD-8EB9-7621E4F9D0B1}" presName="level2Shape" presStyleLbl="node2" presStyleIdx="2" presStyleCnt="5"/>
      <dgm:spPr/>
      <dgm:t>
        <a:bodyPr/>
        <a:lstStyle/>
        <a:p>
          <a:endParaRPr lang="ru-RU"/>
        </a:p>
      </dgm:t>
    </dgm:pt>
    <dgm:pt modelId="{E1839017-C218-4265-9E71-0F11E6A85071}" type="pres">
      <dgm:prSet presAssocID="{D78EFE99-80F3-44BD-8EB9-7621E4F9D0B1}" presName="hierChild3" presStyleCnt="0"/>
      <dgm:spPr/>
    </dgm:pt>
    <dgm:pt modelId="{E2265258-FE71-488A-B813-F4C84A82355D}" type="pres">
      <dgm:prSet presAssocID="{0F9D987C-9AAA-4ED4-9C64-D23538478623}" presName="Name25" presStyleLbl="parChTrans1D2" presStyleIdx="3" presStyleCnt="5"/>
      <dgm:spPr/>
      <dgm:t>
        <a:bodyPr/>
        <a:lstStyle/>
        <a:p>
          <a:endParaRPr lang="ru-RU"/>
        </a:p>
      </dgm:t>
    </dgm:pt>
    <dgm:pt modelId="{C326D4C6-10D7-40D4-924C-81441D44485E}" type="pres">
      <dgm:prSet presAssocID="{0F9D987C-9AAA-4ED4-9C64-D23538478623}" presName="connTx" presStyleLbl="parChTrans1D2" presStyleIdx="3" presStyleCnt="5"/>
      <dgm:spPr/>
      <dgm:t>
        <a:bodyPr/>
        <a:lstStyle/>
        <a:p>
          <a:endParaRPr lang="ru-RU"/>
        </a:p>
      </dgm:t>
    </dgm:pt>
    <dgm:pt modelId="{4D3F31FF-EDBA-450E-A0CD-F8D522A9E04F}" type="pres">
      <dgm:prSet presAssocID="{6BEE6BA4-8EFD-479F-8C56-6833444E286D}" presName="Name30" presStyleCnt="0"/>
      <dgm:spPr/>
    </dgm:pt>
    <dgm:pt modelId="{9736A443-D258-4C8C-B587-CA506B052A39}" type="pres">
      <dgm:prSet presAssocID="{6BEE6BA4-8EFD-479F-8C56-6833444E286D}" presName="level2Shape" presStyleLbl="node2" presStyleIdx="3" presStyleCnt="5" custScaleX="97866" custLinFactNeighborX="2417" custLinFactNeighborY="-4041"/>
      <dgm:spPr/>
      <dgm:t>
        <a:bodyPr/>
        <a:lstStyle/>
        <a:p>
          <a:endParaRPr lang="ru-RU"/>
        </a:p>
      </dgm:t>
    </dgm:pt>
    <dgm:pt modelId="{7B4AB836-3759-4ED5-801F-50C477CA1081}" type="pres">
      <dgm:prSet presAssocID="{6BEE6BA4-8EFD-479F-8C56-6833444E286D}" presName="hierChild3" presStyleCnt="0"/>
      <dgm:spPr/>
    </dgm:pt>
    <dgm:pt modelId="{E66D959E-8922-49E7-A275-78F4EE9CE7AF}" type="pres">
      <dgm:prSet presAssocID="{4C5F90D8-C526-4317-865B-B2BAFDD86997}" presName="Name25" presStyleLbl="parChTrans1D2" presStyleIdx="4" presStyleCnt="5"/>
      <dgm:spPr/>
      <dgm:t>
        <a:bodyPr/>
        <a:lstStyle/>
        <a:p>
          <a:endParaRPr lang="ru-RU"/>
        </a:p>
      </dgm:t>
    </dgm:pt>
    <dgm:pt modelId="{4324F8C4-1AA3-4689-861F-5DC14BF5B861}" type="pres">
      <dgm:prSet presAssocID="{4C5F90D8-C526-4317-865B-B2BAFDD86997}" presName="connTx" presStyleLbl="parChTrans1D2" presStyleIdx="4" presStyleCnt="5"/>
      <dgm:spPr/>
      <dgm:t>
        <a:bodyPr/>
        <a:lstStyle/>
        <a:p>
          <a:endParaRPr lang="ru-RU"/>
        </a:p>
      </dgm:t>
    </dgm:pt>
    <dgm:pt modelId="{1CB9EC9F-E467-4794-A8CE-1FA5CA143ECA}" type="pres">
      <dgm:prSet presAssocID="{4370B2CF-D51B-434F-87E7-74B26CC2768E}" presName="Name30" presStyleCnt="0"/>
      <dgm:spPr/>
    </dgm:pt>
    <dgm:pt modelId="{E162BAC3-EB4E-4724-BFA5-B4ACB50A871A}" type="pres">
      <dgm:prSet presAssocID="{4370B2CF-D51B-434F-87E7-74B26CC2768E}" presName="level2Shape" presStyleLbl="node2" presStyleIdx="4" presStyleCnt="5" custScaleX="121579"/>
      <dgm:spPr/>
      <dgm:t>
        <a:bodyPr/>
        <a:lstStyle/>
        <a:p>
          <a:endParaRPr lang="ru-RU"/>
        </a:p>
      </dgm:t>
    </dgm:pt>
    <dgm:pt modelId="{4B11EE2A-7640-4F5A-BDEB-C9B752600112}" type="pres">
      <dgm:prSet presAssocID="{4370B2CF-D51B-434F-87E7-74B26CC2768E}" presName="hierChild3" presStyleCnt="0"/>
      <dgm:spPr/>
    </dgm:pt>
    <dgm:pt modelId="{62D32202-F24F-4168-BC2F-EE0843ACD6F9}" type="pres">
      <dgm:prSet presAssocID="{49536B5F-9CD5-466D-A2D0-78930E680EEC}" presName="bgShapesFlow" presStyleCnt="0"/>
      <dgm:spPr/>
    </dgm:pt>
  </dgm:ptLst>
  <dgm:cxnLst>
    <dgm:cxn modelId="{770E9C04-D4FF-4502-84EB-92B038AAA92F}" type="presOf" srcId="{3979AC5B-68FD-4BC4-9788-E68FC6DA773D}" destId="{7BB8950F-5E15-48E1-B3BD-270413591F3A}" srcOrd="0" destOrd="0" presId="urn:microsoft.com/office/officeart/2005/8/layout/hierarchy5"/>
    <dgm:cxn modelId="{92DEE8D9-31DD-4E3C-B65D-0FCDE663F5CA}" type="presOf" srcId="{7FCF4718-6674-442E-B6FF-9335A560E8C3}" destId="{DA3D1024-690D-4E4F-845E-C01739887109}" srcOrd="0" destOrd="0" presId="urn:microsoft.com/office/officeart/2005/8/layout/hierarchy5"/>
    <dgm:cxn modelId="{9F5978F6-3CC6-421C-86BF-6311CF20FDD8}" type="presOf" srcId="{D78EFE99-80F3-44BD-8EB9-7621E4F9D0B1}" destId="{6B41809E-FEA9-45D0-9CC0-7A50613F2CFA}" srcOrd="0" destOrd="0" presId="urn:microsoft.com/office/officeart/2005/8/layout/hierarchy5"/>
    <dgm:cxn modelId="{5B8B602F-D4E6-4932-987E-F5E5040D44CB}" srcId="{7FCF4718-6674-442E-B6FF-9335A560E8C3}" destId="{19339867-A435-4D37-BC36-FF96BB1DA27A}" srcOrd="1" destOrd="0" parTransId="{01BA927F-2394-4076-BEAE-A068AB69CBF7}" sibTransId="{9ECAFDD9-EEB4-403D-AEFB-5AA20BAF9443}"/>
    <dgm:cxn modelId="{86E6D2C1-63B1-4233-8004-23AD75250571}" srcId="{7FCF4718-6674-442E-B6FF-9335A560E8C3}" destId="{901DB325-6830-4FA0-BACA-575368263033}" srcOrd="0" destOrd="0" parTransId="{40CB2361-9EB1-4BB3-94F3-C4FABD590940}" sibTransId="{93DF3BBF-0E4F-4994-8AD2-5841A404E814}"/>
    <dgm:cxn modelId="{766FE264-DE86-4EF4-9FEA-4FB7686EDCC9}" type="presOf" srcId="{C4581653-4AAC-47BB-A4C1-20A82687AB85}" destId="{84840C74-A57F-4004-B17B-A01AEB791459}" srcOrd="0" destOrd="0" presId="urn:microsoft.com/office/officeart/2005/8/layout/hierarchy5"/>
    <dgm:cxn modelId="{9551F666-A997-4319-8E3D-B9790DE3D60A}" type="presOf" srcId="{C33C54EB-8A6D-4375-AB4B-D57E29B3352A}" destId="{E4974A82-E144-486E-90D9-E5C3DB98B985}" srcOrd="0" destOrd="0" presId="urn:microsoft.com/office/officeart/2005/8/layout/hierarchy5"/>
    <dgm:cxn modelId="{BD217176-64D6-4350-B259-3D435AD2AD38}" type="presOf" srcId="{4C5F90D8-C526-4317-865B-B2BAFDD86997}" destId="{E66D959E-8922-49E7-A275-78F4EE9CE7AF}" srcOrd="0" destOrd="0" presId="urn:microsoft.com/office/officeart/2005/8/layout/hierarchy5"/>
    <dgm:cxn modelId="{F778135F-9796-4E58-AD96-60CBC24A0961}" srcId="{7FCF4718-6674-442E-B6FF-9335A560E8C3}" destId="{D78EFE99-80F3-44BD-8EB9-7621E4F9D0B1}" srcOrd="2" destOrd="0" parTransId="{BF232972-D2D5-4B66-9CB2-F64B57C2F4D6}" sibTransId="{9FD13C43-5AA2-4BF4-9DC8-DF84AA0D431C}"/>
    <dgm:cxn modelId="{19DC35F0-1D8B-4CD1-A93D-939A6B2859D8}" type="presOf" srcId="{3226DE55-D9A9-41A9-B3AC-972AA690B543}" destId="{8E7DCE63-D80F-4FB5-A676-101642394C0E}" srcOrd="0" destOrd="0" presId="urn:microsoft.com/office/officeart/2005/8/layout/hierarchy5"/>
    <dgm:cxn modelId="{107F9F3F-DEC7-46BC-A6B6-E9BFFC620847}" srcId="{C4581653-4AAC-47BB-A4C1-20A82687AB85}" destId="{3226DE55-D9A9-41A9-B3AC-972AA690B543}" srcOrd="0" destOrd="0" parTransId="{FD66B0DE-3BF4-40DE-81B6-44D20FF23825}" sibTransId="{4E3CF0F0-FB02-4AB0-86D9-711FF828A51C}"/>
    <dgm:cxn modelId="{E28213BA-8595-4576-B7A0-2E335F07DD5A}" type="presOf" srcId="{49536B5F-9CD5-466D-A2D0-78930E680EEC}" destId="{9996A5A4-B36D-4956-9447-52C8A30197DE}" srcOrd="0" destOrd="0" presId="urn:microsoft.com/office/officeart/2005/8/layout/hierarchy5"/>
    <dgm:cxn modelId="{74109C41-B45B-46CA-83F8-026F8A9E003C}" type="presOf" srcId="{F3E840D9-B535-47B2-A06C-A0CD361F0D17}" destId="{ACCF17A3-B526-4FBE-852D-E0F772B40B63}" srcOrd="1" destOrd="0" presId="urn:microsoft.com/office/officeart/2005/8/layout/hierarchy5"/>
    <dgm:cxn modelId="{1C2ED4F2-5647-45B0-8007-CF4C838FF840}" type="presOf" srcId="{A8393516-31DC-4F56-B5F6-C21439B142E9}" destId="{59E4B0E2-F5B2-4B8E-AE9E-8A1E8968EBA6}" srcOrd="0" destOrd="0" presId="urn:microsoft.com/office/officeart/2005/8/layout/hierarchy5"/>
    <dgm:cxn modelId="{DBBD83DB-15FE-437D-B582-E32BCC9869B4}" srcId="{49536B5F-9CD5-466D-A2D0-78930E680EEC}" destId="{7FCF4718-6674-442E-B6FF-9335A560E8C3}" srcOrd="0" destOrd="0" parTransId="{3540B8E0-9E1A-4661-8732-7BB674F790B4}" sibTransId="{3BFD5D4B-45BE-49FB-A8ED-E228987A0944}"/>
    <dgm:cxn modelId="{B61842D3-F216-4730-B30A-8E06A31791C2}" srcId="{7FCF4718-6674-442E-B6FF-9335A560E8C3}" destId="{6BEE6BA4-8EFD-479F-8C56-6833444E286D}" srcOrd="3" destOrd="0" parTransId="{0F9D987C-9AAA-4ED4-9C64-D23538478623}" sibTransId="{6F5F6E24-F684-4A5C-B4B1-CB66918A341B}"/>
    <dgm:cxn modelId="{8B575E72-3865-4382-B68A-A0FD1401B0CD}" type="presOf" srcId="{4370B2CF-D51B-434F-87E7-74B26CC2768E}" destId="{E162BAC3-EB4E-4724-BFA5-B4ACB50A871A}" srcOrd="0" destOrd="0" presId="urn:microsoft.com/office/officeart/2005/8/layout/hierarchy5"/>
    <dgm:cxn modelId="{D457B7E6-EF59-46E2-8967-B60872CED286}" type="presOf" srcId="{85CFEACE-B949-46FC-954F-7A94E85B3A37}" destId="{2D3B7546-9208-4D1E-A8FA-082A9FF0BA3B}" srcOrd="0" destOrd="0" presId="urn:microsoft.com/office/officeart/2005/8/layout/hierarchy5"/>
    <dgm:cxn modelId="{43B04F26-F67C-49E4-B22D-0DE6373FE40F}" type="presOf" srcId="{0F9D987C-9AAA-4ED4-9C64-D23538478623}" destId="{C326D4C6-10D7-40D4-924C-81441D44485E}" srcOrd="1" destOrd="0" presId="urn:microsoft.com/office/officeart/2005/8/layout/hierarchy5"/>
    <dgm:cxn modelId="{F6DAE246-8FB7-464A-8C70-82961AB13D46}" type="presOf" srcId="{3979AC5B-68FD-4BC4-9788-E68FC6DA773D}" destId="{19C1C123-597D-400B-AB83-5CA95FFDF1C3}" srcOrd="1" destOrd="0" presId="urn:microsoft.com/office/officeart/2005/8/layout/hierarchy5"/>
    <dgm:cxn modelId="{F96C20DD-CEA4-45BC-A9D1-76336FA7BEAC}" type="presOf" srcId="{19339867-A435-4D37-BC36-FF96BB1DA27A}" destId="{F95F7DA8-A6FF-4934-A211-1EAA516887DF}" srcOrd="0" destOrd="0" presId="urn:microsoft.com/office/officeart/2005/8/layout/hierarchy5"/>
    <dgm:cxn modelId="{768C3223-8FBB-48F2-9041-9DD0A9C26CC6}" type="presOf" srcId="{01BA927F-2394-4076-BEAE-A068AB69CBF7}" destId="{65814815-C4F1-48B5-8E6C-DEBCA68ACBA8}" srcOrd="1" destOrd="0" presId="urn:microsoft.com/office/officeart/2005/8/layout/hierarchy5"/>
    <dgm:cxn modelId="{D5652523-C5CF-4416-AB7F-E7F62B579AB9}" type="presOf" srcId="{F3E840D9-B535-47B2-A06C-A0CD361F0D17}" destId="{A4E78C6A-BC5D-4AF0-8ACF-DE5CBE395FA1}" srcOrd="0" destOrd="0" presId="urn:microsoft.com/office/officeart/2005/8/layout/hierarchy5"/>
    <dgm:cxn modelId="{CC1EDD25-729A-400D-B510-81808450E09C}" srcId="{A8393516-31DC-4F56-B5F6-C21439B142E9}" destId="{B2AA8200-E8FF-4F80-A614-00B0C2835964}" srcOrd="0" destOrd="0" parTransId="{41297812-4D6A-43D1-A011-CC796C77BFFC}" sibTransId="{762B9DCF-37D2-4CBE-B459-E08F5D55E524}"/>
    <dgm:cxn modelId="{A981E963-1637-4C07-AC2A-FC5713D5EC12}" type="presOf" srcId="{FD66B0DE-3BF4-40DE-81B6-44D20FF23825}" destId="{82EAA624-F2CF-4B69-ADEE-75ACA43AB49E}" srcOrd="0" destOrd="0" presId="urn:microsoft.com/office/officeart/2005/8/layout/hierarchy5"/>
    <dgm:cxn modelId="{79607CA1-E866-4F5A-9604-08C86CB8458F}" type="presOf" srcId="{FD66B0DE-3BF4-40DE-81B6-44D20FF23825}" destId="{255C0DA6-C707-4C96-84A2-8EAB7C34CC56}" srcOrd="1" destOrd="0" presId="urn:microsoft.com/office/officeart/2005/8/layout/hierarchy5"/>
    <dgm:cxn modelId="{FE484003-F95A-4D86-9B50-E33DF8BDC357}" type="presOf" srcId="{B2AA8200-E8FF-4F80-A614-00B0C2835964}" destId="{F537627A-8919-4B7A-8EFE-4DB1DF3280F1}" srcOrd="0" destOrd="0" presId="urn:microsoft.com/office/officeart/2005/8/layout/hierarchy5"/>
    <dgm:cxn modelId="{AE54842E-2E7B-4C9F-ABCB-C3DC5FA0AF32}" type="presOf" srcId="{6BEE6BA4-8EFD-479F-8C56-6833444E286D}" destId="{9736A443-D258-4C8C-B587-CA506B052A39}" srcOrd="0" destOrd="0" presId="urn:microsoft.com/office/officeart/2005/8/layout/hierarchy5"/>
    <dgm:cxn modelId="{6D605E85-49B7-4727-9BF4-51DCD6AF3A71}" type="presOf" srcId="{BF232972-D2D5-4B66-9CB2-F64B57C2F4D6}" destId="{67415D7C-187E-42B3-A21D-4874D344C0DE}" srcOrd="1" destOrd="0" presId="urn:microsoft.com/office/officeart/2005/8/layout/hierarchy5"/>
    <dgm:cxn modelId="{20171FE5-CF49-444A-A835-F4803D3567F8}" srcId="{901DB325-6830-4FA0-BACA-575368263033}" destId="{85CFEACE-B949-46FC-954F-7A94E85B3A37}" srcOrd="2" destOrd="0" parTransId="{3979AC5B-68FD-4BC4-9788-E68FC6DA773D}" sibTransId="{31C18503-5DCE-4B98-B473-BD4F12DE6324}"/>
    <dgm:cxn modelId="{D9ED5C7C-E1F8-4BC6-8DB5-D063C69EF5D0}" type="presOf" srcId="{C33C54EB-8A6D-4375-AB4B-D57E29B3352A}" destId="{6C3F1E78-0193-4EAC-9575-8AE44E405632}" srcOrd="1" destOrd="0" presId="urn:microsoft.com/office/officeart/2005/8/layout/hierarchy5"/>
    <dgm:cxn modelId="{F8EACBF9-1E3E-4173-8F64-6FCAE6456280}" type="presOf" srcId="{4C5F90D8-C526-4317-865B-B2BAFDD86997}" destId="{4324F8C4-1AA3-4689-861F-5DC14BF5B861}" srcOrd="1" destOrd="0" presId="urn:microsoft.com/office/officeart/2005/8/layout/hierarchy5"/>
    <dgm:cxn modelId="{3C162632-578F-4DBE-B0AA-E52FD51614F4}" srcId="{7FCF4718-6674-442E-B6FF-9335A560E8C3}" destId="{4370B2CF-D51B-434F-87E7-74B26CC2768E}" srcOrd="4" destOrd="0" parTransId="{4C5F90D8-C526-4317-865B-B2BAFDD86997}" sibTransId="{0149F6A5-3DF2-4ADE-893A-8CDCE3A908FD}"/>
    <dgm:cxn modelId="{F666DA31-80A8-4981-AFE4-08FAFFC4F604}" type="presOf" srcId="{41297812-4D6A-43D1-A011-CC796C77BFFC}" destId="{67B30FE7-9026-4426-BBB9-59C505972CF3}" srcOrd="1" destOrd="0" presId="urn:microsoft.com/office/officeart/2005/8/layout/hierarchy5"/>
    <dgm:cxn modelId="{169C9603-DECD-4D7D-8BBA-812550242DAC}" type="presOf" srcId="{901DB325-6830-4FA0-BACA-575368263033}" destId="{90AF4D39-278E-4D64-94B8-08560A626A59}" srcOrd="0" destOrd="0" presId="urn:microsoft.com/office/officeart/2005/8/layout/hierarchy5"/>
    <dgm:cxn modelId="{7834B5E4-AAF4-414C-AB36-3A166EA0A2ED}" type="presOf" srcId="{41297812-4D6A-43D1-A011-CC796C77BFFC}" destId="{A746AD8C-9FF6-4DDA-AA31-9FF7100CBC15}" srcOrd="0" destOrd="0" presId="urn:microsoft.com/office/officeart/2005/8/layout/hierarchy5"/>
    <dgm:cxn modelId="{70E8CE7D-626D-467A-B05C-924C6305DE7A}" type="presOf" srcId="{40CB2361-9EB1-4BB3-94F3-C4FABD590940}" destId="{44C1CD52-F1D2-4753-97A2-04B113B1B229}" srcOrd="1" destOrd="0" presId="urn:microsoft.com/office/officeart/2005/8/layout/hierarchy5"/>
    <dgm:cxn modelId="{08E28C52-F34F-4B77-94BC-F6855248FCA0}" type="presOf" srcId="{BF232972-D2D5-4B66-9CB2-F64B57C2F4D6}" destId="{AD8D7D04-C39C-4280-A0F6-FAA7778D1620}" srcOrd="0" destOrd="0" presId="urn:microsoft.com/office/officeart/2005/8/layout/hierarchy5"/>
    <dgm:cxn modelId="{D36779A4-4939-4840-A023-A75AF78A8FE7}" type="presOf" srcId="{40CB2361-9EB1-4BB3-94F3-C4FABD590940}" destId="{5FD2899B-2D2F-4439-9005-A550A84AF7D9}" srcOrd="0" destOrd="0" presId="urn:microsoft.com/office/officeart/2005/8/layout/hierarchy5"/>
    <dgm:cxn modelId="{5904F7FE-BF3F-4500-B5F8-486E670B48B3}" type="presOf" srcId="{0F9D987C-9AAA-4ED4-9C64-D23538478623}" destId="{E2265258-FE71-488A-B813-F4C84A82355D}" srcOrd="0" destOrd="0" presId="urn:microsoft.com/office/officeart/2005/8/layout/hierarchy5"/>
    <dgm:cxn modelId="{0F512F61-B397-42D7-96E0-64ADC586AC90}" type="presOf" srcId="{01BA927F-2394-4076-BEAE-A068AB69CBF7}" destId="{31E2AC87-4C5E-40FA-9090-68459C6ED0D3}" srcOrd="0" destOrd="0" presId="urn:microsoft.com/office/officeart/2005/8/layout/hierarchy5"/>
    <dgm:cxn modelId="{4A804228-A3EB-4AB1-B609-CAAD3FB00B86}" srcId="{901DB325-6830-4FA0-BACA-575368263033}" destId="{C4581653-4AAC-47BB-A4C1-20A82687AB85}" srcOrd="0" destOrd="0" parTransId="{C33C54EB-8A6D-4375-AB4B-D57E29B3352A}" sibTransId="{B7D26A83-3E45-40D5-A09A-1DB747BD1EC1}"/>
    <dgm:cxn modelId="{C04E9253-D8F9-4EF8-98AE-38555F42D34F}" srcId="{901DB325-6830-4FA0-BACA-575368263033}" destId="{A8393516-31DC-4F56-B5F6-C21439B142E9}" srcOrd="1" destOrd="0" parTransId="{F3E840D9-B535-47B2-A06C-A0CD361F0D17}" sibTransId="{7E32FBFA-9622-4D78-9247-7CD1235816C0}"/>
    <dgm:cxn modelId="{3C12B300-03AB-41E2-9F02-9A12AC1D68BC}" type="presParOf" srcId="{9996A5A4-B36D-4956-9447-52C8A30197DE}" destId="{B66A6BC1-557E-4271-B17C-FD1EAB89DE6E}" srcOrd="0" destOrd="0" presId="urn:microsoft.com/office/officeart/2005/8/layout/hierarchy5"/>
    <dgm:cxn modelId="{5C89153F-1C22-4B7B-8397-42EDD5ECB865}" type="presParOf" srcId="{B66A6BC1-557E-4271-B17C-FD1EAB89DE6E}" destId="{8F980124-A062-494E-BE34-99D621915002}" srcOrd="0" destOrd="0" presId="urn:microsoft.com/office/officeart/2005/8/layout/hierarchy5"/>
    <dgm:cxn modelId="{4063B2C6-8642-4D4C-AAC0-8D75FEA42CE6}" type="presParOf" srcId="{8F980124-A062-494E-BE34-99D621915002}" destId="{397C3B13-D24F-479C-B6D1-F5AC26B0FDBB}" srcOrd="0" destOrd="0" presId="urn:microsoft.com/office/officeart/2005/8/layout/hierarchy5"/>
    <dgm:cxn modelId="{27BBD598-37F3-44DA-A5BD-3C8782E8D9AF}" type="presParOf" srcId="{397C3B13-D24F-479C-B6D1-F5AC26B0FDBB}" destId="{DA3D1024-690D-4E4F-845E-C01739887109}" srcOrd="0" destOrd="0" presId="urn:microsoft.com/office/officeart/2005/8/layout/hierarchy5"/>
    <dgm:cxn modelId="{C030B131-8E8C-456E-9C44-3CD4A24600FE}" type="presParOf" srcId="{397C3B13-D24F-479C-B6D1-F5AC26B0FDBB}" destId="{0F42EF54-60C3-4652-9650-7A360E154032}" srcOrd="1" destOrd="0" presId="urn:microsoft.com/office/officeart/2005/8/layout/hierarchy5"/>
    <dgm:cxn modelId="{3FDA2C4F-1D96-43ED-9D55-E3E9B61CD748}" type="presParOf" srcId="{0F42EF54-60C3-4652-9650-7A360E154032}" destId="{5FD2899B-2D2F-4439-9005-A550A84AF7D9}" srcOrd="0" destOrd="0" presId="urn:microsoft.com/office/officeart/2005/8/layout/hierarchy5"/>
    <dgm:cxn modelId="{8BFD0B10-5523-42C7-B26E-5EE13DCC7E2F}" type="presParOf" srcId="{5FD2899B-2D2F-4439-9005-A550A84AF7D9}" destId="{44C1CD52-F1D2-4753-97A2-04B113B1B229}" srcOrd="0" destOrd="0" presId="urn:microsoft.com/office/officeart/2005/8/layout/hierarchy5"/>
    <dgm:cxn modelId="{5F00B743-86E6-4E32-868C-C067F3BF4ED1}" type="presParOf" srcId="{0F42EF54-60C3-4652-9650-7A360E154032}" destId="{9FF4A5D9-D1C6-4B75-9264-1B36791F529C}" srcOrd="1" destOrd="0" presId="urn:microsoft.com/office/officeart/2005/8/layout/hierarchy5"/>
    <dgm:cxn modelId="{60BB02D4-2427-4FA5-9EED-2AEC46F7B5DD}" type="presParOf" srcId="{9FF4A5D9-D1C6-4B75-9264-1B36791F529C}" destId="{90AF4D39-278E-4D64-94B8-08560A626A59}" srcOrd="0" destOrd="0" presId="urn:microsoft.com/office/officeart/2005/8/layout/hierarchy5"/>
    <dgm:cxn modelId="{497B9B3C-83BC-4C62-9500-61F4D32208B7}" type="presParOf" srcId="{9FF4A5D9-D1C6-4B75-9264-1B36791F529C}" destId="{EDBEEAF8-35B6-410D-AB30-4F0719BECE23}" srcOrd="1" destOrd="0" presId="urn:microsoft.com/office/officeart/2005/8/layout/hierarchy5"/>
    <dgm:cxn modelId="{DBF8045D-8BB2-4D88-8C32-086521B4EB11}" type="presParOf" srcId="{EDBEEAF8-35B6-410D-AB30-4F0719BECE23}" destId="{E4974A82-E144-486E-90D9-E5C3DB98B985}" srcOrd="0" destOrd="0" presId="urn:microsoft.com/office/officeart/2005/8/layout/hierarchy5"/>
    <dgm:cxn modelId="{DB0E0FD7-D0FA-4CFA-A7B5-6D3AB4A375F1}" type="presParOf" srcId="{E4974A82-E144-486E-90D9-E5C3DB98B985}" destId="{6C3F1E78-0193-4EAC-9575-8AE44E405632}" srcOrd="0" destOrd="0" presId="urn:microsoft.com/office/officeart/2005/8/layout/hierarchy5"/>
    <dgm:cxn modelId="{49DAE4CE-CF29-4A98-BC6A-C5CA5212FB8B}" type="presParOf" srcId="{EDBEEAF8-35B6-410D-AB30-4F0719BECE23}" destId="{E960C194-3AC0-4859-A3D4-93AC43FA3535}" srcOrd="1" destOrd="0" presId="urn:microsoft.com/office/officeart/2005/8/layout/hierarchy5"/>
    <dgm:cxn modelId="{9EF400C1-D6C2-424F-805E-B7EA194A6550}" type="presParOf" srcId="{E960C194-3AC0-4859-A3D4-93AC43FA3535}" destId="{84840C74-A57F-4004-B17B-A01AEB791459}" srcOrd="0" destOrd="0" presId="urn:microsoft.com/office/officeart/2005/8/layout/hierarchy5"/>
    <dgm:cxn modelId="{3AA0628B-1605-4D38-BF1B-8BA65A297950}" type="presParOf" srcId="{E960C194-3AC0-4859-A3D4-93AC43FA3535}" destId="{B98D6FA3-EA83-4FC1-A4A0-7ED7A084432D}" srcOrd="1" destOrd="0" presId="urn:microsoft.com/office/officeart/2005/8/layout/hierarchy5"/>
    <dgm:cxn modelId="{6CE7B3AD-C053-44FB-AFD2-A9F36D7132B4}" type="presParOf" srcId="{B98D6FA3-EA83-4FC1-A4A0-7ED7A084432D}" destId="{82EAA624-F2CF-4B69-ADEE-75ACA43AB49E}" srcOrd="0" destOrd="0" presId="urn:microsoft.com/office/officeart/2005/8/layout/hierarchy5"/>
    <dgm:cxn modelId="{654B641A-09AC-4313-B800-7CC83A6F6F7D}" type="presParOf" srcId="{82EAA624-F2CF-4B69-ADEE-75ACA43AB49E}" destId="{255C0DA6-C707-4C96-84A2-8EAB7C34CC56}" srcOrd="0" destOrd="0" presId="urn:microsoft.com/office/officeart/2005/8/layout/hierarchy5"/>
    <dgm:cxn modelId="{68781B49-CABD-4A79-99CC-23BE22011B05}" type="presParOf" srcId="{B98D6FA3-EA83-4FC1-A4A0-7ED7A084432D}" destId="{D2E4886D-E118-41C6-B766-83E38DFA3A4A}" srcOrd="1" destOrd="0" presId="urn:microsoft.com/office/officeart/2005/8/layout/hierarchy5"/>
    <dgm:cxn modelId="{D863AC8F-4E09-4B18-9441-6EDE744C46DC}" type="presParOf" srcId="{D2E4886D-E118-41C6-B766-83E38DFA3A4A}" destId="{8E7DCE63-D80F-4FB5-A676-101642394C0E}" srcOrd="0" destOrd="0" presId="urn:microsoft.com/office/officeart/2005/8/layout/hierarchy5"/>
    <dgm:cxn modelId="{4E4C4D6F-18B9-4985-AF5A-85976A3559A8}" type="presParOf" srcId="{D2E4886D-E118-41C6-B766-83E38DFA3A4A}" destId="{955DBACE-2677-4DA0-A269-E8C0589A6BCB}" srcOrd="1" destOrd="0" presId="urn:microsoft.com/office/officeart/2005/8/layout/hierarchy5"/>
    <dgm:cxn modelId="{D33EE7CA-3115-4A5F-A5E2-3A3E1CF78D62}" type="presParOf" srcId="{EDBEEAF8-35B6-410D-AB30-4F0719BECE23}" destId="{A4E78C6A-BC5D-4AF0-8ACF-DE5CBE395FA1}" srcOrd="2" destOrd="0" presId="urn:microsoft.com/office/officeart/2005/8/layout/hierarchy5"/>
    <dgm:cxn modelId="{6AA0657E-D6F6-4872-AD78-4FA1E6ECED46}" type="presParOf" srcId="{A4E78C6A-BC5D-4AF0-8ACF-DE5CBE395FA1}" destId="{ACCF17A3-B526-4FBE-852D-E0F772B40B63}" srcOrd="0" destOrd="0" presId="urn:microsoft.com/office/officeart/2005/8/layout/hierarchy5"/>
    <dgm:cxn modelId="{DD07DA3B-92B4-480B-9893-2253ECA8BF13}" type="presParOf" srcId="{EDBEEAF8-35B6-410D-AB30-4F0719BECE23}" destId="{ADDE8808-30C1-4AF0-8438-22F3DBA99BFC}" srcOrd="3" destOrd="0" presId="urn:microsoft.com/office/officeart/2005/8/layout/hierarchy5"/>
    <dgm:cxn modelId="{CC93CAB8-F0BD-403D-9F17-0D75AC5B4D28}" type="presParOf" srcId="{ADDE8808-30C1-4AF0-8438-22F3DBA99BFC}" destId="{59E4B0E2-F5B2-4B8E-AE9E-8A1E8968EBA6}" srcOrd="0" destOrd="0" presId="urn:microsoft.com/office/officeart/2005/8/layout/hierarchy5"/>
    <dgm:cxn modelId="{1E1E250F-EFDC-482A-B312-28EF376FCF8D}" type="presParOf" srcId="{ADDE8808-30C1-4AF0-8438-22F3DBA99BFC}" destId="{EF2760C4-F322-47A4-9117-12214F6F54D5}" srcOrd="1" destOrd="0" presId="urn:microsoft.com/office/officeart/2005/8/layout/hierarchy5"/>
    <dgm:cxn modelId="{61AABCA3-EE49-4306-BDC2-5E81E2787263}" type="presParOf" srcId="{EF2760C4-F322-47A4-9117-12214F6F54D5}" destId="{A746AD8C-9FF6-4DDA-AA31-9FF7100CBC15}" srcOrd="0" destOrd="0" presId="urn:microsoft.com/office/officeart/2005/8/layout/hierarchy5"/>
    <dgm:cxn modelId="{C873BA97-2F49-45D6-A5EF-7C80E2EAF213}" type="presParOf" srcId="{A746AD8C-9FF6-4DDA-AA31-9FF7100CBC15}" destId="{67B30FE7-9026-4426-BBB9-59C505972CF3}" srcOrd="0" destOrd="0" presId="urn:microsoft.com/office/officeart/2005/8/layout/hierarchy5"/>
    <dgm:cxn modelId="{BF3B89A2-53AD-45FC-8278-3FB7ABF07FAB}" type="presParOf" srcId="{EF2760C4-F322-47A4-9117-12214F6F54D5}" destId="{1EB1AEEB-9C46-495F-BB33-E057BA44879D}" srcOrd="1" destOrd="0" presId="urn:microsoft.com/office/officeart/2005/8/layout/hierarchy5"/>
    <dgm:cxn modelId="{A3432FDA-3704-4473-86BD-7E74FED5736F}" type="presParOf" srcId="{1EB1AEEB-9C46-495F-BB33-E057BA44879D}" destId="{F537627A-8919-4B7A-8EFE-4DB1DF3280F1}" srcOrd="0" destOrd="0" presId="urn:microsoft.com/office/officeart/2005/8/layout/hierarchy5"/>
    <dgm:cxn modelId="{150E8646-089B-441A-8DE4-9AB46A72D098}" type="presParOf" srcId="{1EB1AEEB-9C46-495F-BB33-E057BA44879D}" destId="{1D557C3A-CAFE-4F35-8005-6D83C89E3F89}" srcOrd="1" destOrd="0" presId="urn:microsoft.com/office/officeart/2005/8/layout/hierarchy5"/>
    <dgm:cxn modelId="{920DE4E4-A52C-4720-8E9A-1A358A7D0BEE}" type="presParOf" srcId="{EDBEEAF8-35B6-410D-AB30-4F0719BECE23}" destId="{7BB8950F-5E15-48E1-B3BD-270413591F3A}" srcOrd="4" destOrd="0" presId="urn:microsoft.com/office/officeart/2005/8/layout/hierarchy5"/>
    <dgm:cxn modelId="{7ADE26FD-0788-4B32-8CB0-7D02C7F895BA}" type="presParOf" srcId="{7BB8950F-5E15-48E1-B3BD-270413591F3A}" destId="{19C1C123-597D-400B-AB83-5CA95FFDF1C3}" srcOrd="0" destOrd="0" presId="urn:microsoft.com/office/officeart/2005/8/layout/hierarchy5"/>
    <dgm:cxn modelId="{423AC945-207A-4BE8-815C-44DC0C4190CE}" type="presParOf" srcId="{EDBEEAF8-35B6-410D-AB30-4F0719BECE23}" destId="{57C2CC69-6A63-4F3A-96FF-6F4C880BF42C}" srcOrd="5" destOrd="0" presId="urn:microsoft.com/office/officeart/2005/8/layout/hierarchy5"/>
    <dgm:cxn modelId="{21AC36C0-44C7-432B-82A4-FF43129E0210}" type="presParOf" srcId="{57C2CC69-6A63-4F3A-96FF-6F4C880BF42C}" destId="{2D3B7546-9208-4D1E-A8FA-082A9FF0BA3B}" srcOrd="0" destOrd="0" presId="urn:microsoft.com/office/officeart/2005/8/layout/hierarchy5"/>
    <dgm:cxn modelId="{521DA62D-6626-4CB2-B22B-4DA9050F3282}" type="presParOf" srcId="{57C2CC69-6A63-4F3A-96FF-6F4C880BF42C}" destId="{4307EBB0-DCE9-4430-8690-348F7C26A5A7}" srcOrd="1" destOrd="0" presId="urn:microsoft.com/office/officeart/2005/8/layout/hierarchy5"/>
    <dgm:cxn modelId="{FF628B59-5071-4A23-B037-FB74C6699B36}" type="presParOf" srcId="{0F42EF54-60C3-4652-9650-7A360E154032}" destId="{31E2AC87-4C5E-40FA-9090-68459C6ED0D3}" srcOrd="2" destOrd="0" presId="urn:microsoft.com/office/officeart/2005/8/layout/hierarchy5"/>
    <dgm:cxn modelId="{1D95FB1D-73E8-4068-ADC3-62F54FBC0194}" type="presParOf" srcId="{31E2AC87-4C5E-40FA-9090-68459C6ED0D3}" destId="{65814815-C4F1-48B5-8E6C-DEBCA68ACBA8}" srcOrd="0" destOrd="0" presId="urn:microsoft.com/office/officeart/2005/8/layout/hierarchy5"/>
    <dgm:cxn modelId="{69C68C79-06F5-47C6-A5C0-4DA5B6AC85EF}" type="presParOf" srcId="{0F42EF54-60C3-4652-9650-7A360E154032}" destId="{6A8B9219-06CC-4640-B91D-FA58CCC6C52D}" srcOrd="3" destOrd="0" presId="urn:microsoft.com/office/officeart/2005/8/layout/hierarchy5"/>
    <dgm:cxn modelId="{6ABB4AEB-7AE4-4974-A547-C86C81489961}" type="presParOf" srcId="{6A8B9219-06CC-4640-B91D-FA58CCC6C52D}" destId="{F95F7DA8-A6FF-4934-A211-1EAA516887DF}" srcOrd="0" destOrd="0" presId="urn:microsoft.com/office/officeart/2005/8/layout/hierarchy5"/>
    <dgm:cxn modelId="{73D17626-BA11-4DB5-8A22-A80CE945A3E0}" type="presParOf" srcId="{6A8B9219-06CC-4640-B91D-FA58CCC6C52D}" destId="{FFA39BB5-CD03-42DB-A057-FF958AB84427}" srcOrd="1" destOrd="0" presId="urn:microsoft.com/office/officeart/2005/8/layout/hierarchy5"/>
    <dgm:cxn modelId="{AAEC3319-9FCC-443F-9455-EA0467B149C9}" type="presParOf" srcId="{0F42EF54-60C3-4652-9650-7A360E154032}" destId="{AD8D7D04-C39C-4280-A0F6-FAA7778D1620}" srcOrd="4" destOrd="0" presId="urn:microsoft.com/office/officeart/2005/8/layout/hierarchy5"/>
    <dgm:cxn modelId="{FC7950A5-1C49-40E9-9AC7-6531F38EC077}" type="presParOf" srcId="{AD8D7D04-C39C-4280-A0F6-FAA7778D1620}" destId="{67415D7C-187E-42B3-A21D-4874D344C0DE}" srcOrd="0" destOrd="0" presId="urn:microsoft.com/office/officeart/2005/8/layout/hierarchy5"/>
    <dgm:cxn modelId="{015A016D-1A7C-4F62-B3DF-F767797A8A1B}" type="presParOf" srcId="{0F42EF54-60C3-4652-9650-7A360E154032}" destId="{D84042B8-6EED-4A96-80CB-2100D84C250D}" srcOrd="5" destOrd="0" presId="urn:microsoft.com/office/officeart/2005/8/layout/hierarchy5"/>
    <dgm:cxn modelId="{ACD62367-D181-49C4-B2A7-46A25B656C93}" type="presParOf" srcId="{D84042B8-6EED-4A96-80CB-2100D84C250D}" destId="{6B41809E-FEA9-45D0-9CC0-7A50613F2CFA}" srcOrd="0" destOrd="0" presId="urn:microsoft.com/office/officeart/2005/8/layout/hierarchy5"/>
    <dgm:cxn modelId="{7B704969-8C90-4160-A3EC-744D1E9F94CF}" type="presParOf" srcId="{D84042B8-6EED-4A96-80CB-2100D84C250D}" destId="{E1839017-C218-4265-9E71-0F11E6A85071}" srcOrd="1" destOrd="0" presId="urn:microsoft.com/office/officeart/2005/8/layout/hierarchy5"/>
    <dgm:cxn modelId="{CD5FD50A-3FD3-4FB8-9968-B40A427A9624}" type="presParOf" srcId="{0F42EF54-60C3-4652-9650-7A360E154032}" destId="{E2265258-FE71-488A-B813-F4C84A82355D}" srcOrd="6" destOrd="0" presId="urn:microsoft.com/office/officeart/2005/8/layout/hierarchy5"/>
    <dgm:cxn modelId="{693B5197-8E3D-4EDD-B7A8-0D10C9D34FA7}" type="presParOf" srcId="{E2265258-FE71-488A-B813-F4C84A82355D}" destId="{C326D4C6-10D7-40D4-924C-81441D44485E}" srcOrd="0" destOrd="0" presId="urn:microsoft.com/office/officeart/2005/8/layout/hierarchy5"/>
    <dgm:cxn modelId="{13FBDDE0-79A4-413F-948D-43CAF847DB84}" type="presParOf" srcId="{0F42EF54-60C3-4652-9650-7A360E154032}" destId="{4D3F31FF-EDBA-450E-A0CD-F8D522A9E04F}" srcOrd="7" destOrd="0" presId="urn:microsoft.com/office/officeart/2005/8/layout/hierarchy5"/>
    <dgm:cxn modelId="{98B12D21-380D-48C2-8604-9EBB5E9AD217}" type="presParOf" srcId="{4D3F31FF-EDBA-450E-A0CD-F8D522A9E04F}" destId="{9736A443-D258-4C8C-B587-CA506B052A39}" srcOrd="0" destOrd="0" presId="urn:microsoft.com/office/officeart/2005/8/layout/hierarchy5"/>
    <dgm:cxn modelId="{2E6C8D22-C830-43AE-81FD-871B0FB5E23B}" type="presParOf" srcId="{4D3F31FF-EDBA-450E-A0CD-F8D522A9E04F}" destId="{7B4AB836-3759-4ED5-801F-50C477CA1081}" srcOrd="1" destOrd="0" presId="urn:microsoft.com/office/officeart/2005/8/layout/hierarchy5"/>
    <dgm:cxn modelId="{F346D0BA-506E-4C0F-A678-B7E4E2641C71}" type="presParOf" srcId="{0F42EF54-60C3-4652-9650-7A360E154032}" destId="{E66D959E-8922-49E7-A275-78F4EE9CE7AF}" srcOrd="8" destOrd="0" presId="urn:microsoft.com/office/officeart/2005/8/layout/hierarchy5"/>
    <dgm:cxn modelId="{B94EB1CB-04B6-431C-A543-D6DA1FA78FD2}" type="presParOf" srcId="{E66D959E-8922-49E7-A275-78F4EE9CE7AF}" destId="{4324F8C4-1AA3-4689-861F-5DC14BF5B861}" srcOrd="0" destOrd="0" presId="urn:microsoft.com/office/officeart/2005/8/layout/hierarchy5"/>
    <dgm:cxn modelId="{08A34D17-3962-4DD3-95F1-45D51BFCFC6E}" type="presParOf" srcId="{0F42EF54-60C3-4652-9650-7A360E154032}" destId="{1CB9EC9F-E467-4794-A8CE-1FA5CA143ECA}" srcOrd="9" destOrd="0" presId="urn:microsoft.com/office/officeart/2005/8/layout/hierarchy5"/>
    <dgm:cxn modelId="{DEEF6C6E-2A8E-4745-8CB7-3C7071650079}" type="presParOf" srcId="{1CB9EC9F-E467-4794-A8CE-1FA5CA143ECA}" destId="{E162BAC3-EB4E-4724-BFA5-B4ACB50A871A}" srcOrd="0" destOrd="0" presId="urn:microsoft.com/office/officeart/2005/8/layout/hierarchy5"/>
    <dgm:cxn modelId="{D77F2C04-6AB9-46BD-9FF1-206D6EF26CFE}" type="presParOf" srcId="{1CB9EC9F-E467-4794-A8CE-1FA5CA143ECA}" destId="{4B11EE2A-7640-4F5A-BDEB-C9B752600112}" srcOrd="1" destOrd="0" presId="urn:microsoft.com/office/officeart/2005/8/layout/hierarchy5"/>
    <dgm:cxn modelId="{8C004A48-2433-4915-94BA-1C698C26F8CA}" type="presParOf" srcId="{9996A5A4-B36D-4956-9447-52C8A30197DE}" destId="{62D32202-F24F-4168-BC2F-EE0843ACD6F9}"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3CFE3-D5D4-4228-A909-6119F0377B09}" type="datetimeFigureOut">
              <a:rPr lang="ru-RU" smtClean="0"/>
              <a:t>30.11.2020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262BD-F933-48F0-84C3-2FEEE4563F47}" type="slidenum">
              <a:rPr lang="ru-RU" smtClean="0"/>
              <a:t>‹#›</a:t>
            </a:fld>
            <a:endParaRPr lang="ru-RU"/>
          </a:p>
        </p:txBody>
      </p:sp>
    </p:spTree>
    <p:extLst>
      <p:ext uri="{BB962C8B-B14F-4D97-AF65-F5344CB8AC3E}">
        <p14:creationId xmlns:p14="http://schemas.microsoft.com/office/powerpoint/2010/main" val="363479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38262BD-F933-48F0-84C3-2FEEE4563F47}" type="slidenum">
              <a:rPr lang="ru-RU" smtClean="0"/>
              <a:t>2</a:t>
            </a:fld>
            <a:endParaRPr lang="ru-RU"/>
          </a:p>
        </p:txBody>
      </p:sp>
    </p:spTree>
    <p:extLst>
      <p:ext uri="{BB962C8B-B14F-4D97-AF65-F5344CB8AC3E}">
        <p14:creationId xmlns:p14="http://schemas.microsoft.com/office/powerpoint/2010/main" val="313352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38262BD-F933-48F0-84C3-2FEEE4563F47}" type="slidenum">
              <a:rPr lang="ru-RU" smtClean="0"/>
              <a:t>12</a:t>
            </a:fld>
            <a:endParaRPr lang="ru-RU"/>
          </a:p>
        </p:txBody>
      </p:sp>
    </p:spTree>
    <p:extLst>
      <p:ext uri="{BB962C8B-B14F-4D97-AF65-F5344CB8AC3E}">
        <p14:creationId xmlns:p14="http://schemas.microsoft.com/office/powerpoint/2010/main" val="221023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7D4EF75-1E93-4B76-9214-2AA1D191392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60E5BB8C-0D96-47DB-9C74-4BBAD68D9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846DE554-F637-4339-8D47-376BB1397BEA}"/>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xmlns="" id="{0E33F88A-A897-40CA-BD58-78886E5445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76D19B4-9C9B-4612-B9ED-BC1E56CEFEFC}"/>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74164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801F59-5362-4941-99AD-39D1EA667A8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D2F8477-E16E-41CE-AFF9-D56D25200ED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F02A5BA-A7CA-46C4-AE62-5F48D62AA32B}"/>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xmlns="" id="{F968519A-F390-4D74-9D1B-97712FE9B5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60FFA98-BCD5-4221-A199-7B464702AA74}"/>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188762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E169E604-C504-48E8-AD6C-6F373218B1B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BA0CECD5-3CF4-45D1-AE52-3766EDBE7CC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3DB85FF-257E-4846-BD5B-9924E77F2A83}"/>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xmlns="" id="{C13BD9A7-9AED-4170-939E-1110151B77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F706B23-EA84-4EA2-A3ED-160FE5373B88}"/>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369968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042AB9A-97DD-4D6B-B74F-FC5D40B0904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7EB5F664-84DE-475A-82F1-35AD26E02CC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37D8811-9E06-43EE-A1B1-97661F545B25}"/>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xmlns="" id="{500E2738-DA8C-4AB5-BD26-1AD932533D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D7C7676-70DA-42BE-AE27-4F79A7D9CAC6}"/>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156358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622FF35-1249-4F3F-BEC1-46632A6706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351FB02-E401-4CA3-9696-AA60ABFFEC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74763DB3-36FA-4651-8BB4-062E64BCB5A6}"/>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xmlns="" id="{B2F9C2EF-BAD8-47F5-A4D1-AC7DFF119D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6A43D10-E6B8-4F08-A2ED-2992AB1F3FE9}"/>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241778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EC18417-BF83-4E3E-B0F2-5FC207222A3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3B6FD88D-EE5E-45F6-B2DB-8923BAC9241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ED15999-5BB0-4698-8156-AD831B90C64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E20BE074-66F0-4101-A67F-3F3E1E2993FC}"/>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6" name="Нижний колонтитул 5">
            <a:extLst>
              <a:ext uri="{FF2B5EF4-FFF2-40B4-BE49-F238E27FC236}">
                <a16:creationId xmlns:a16="http://schemas.microsoft.com/office/drawing/2014/main" xmlns="" id="{D32B1815-1989-4168-9DDE-A42B10D3146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C6A2C77-D47E-4959-B9D1-E56F1B0014DB}"/>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144925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B13614-25AD-41BE-B935-3E3889492E0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D32E21C6-0149-4389-9565-D555C9922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47E213F3-1A05-4439-9092-0783950CCC7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C48C962D-ABF1-4DAE-A0CE-BFB120B45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4E2E5F51-5D1D-405F-983C-3F2D68C67B5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43982370-DE45-4802-A895-B6F697132807}"/>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8" name="Нижний колонтитул 7">
            <a:extLst>
              <a:ext uri="{FF2B5EF4-FFF2-40B4-BE49-F238E27FC236}">
                <a16:creationId xmlns:a16="http://schemas.microsoft.com/office/drawing/2014/main" xmlns="" id="{7A984681-F1EE-498F-8131-F95B8B5A5B3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6D003925-A02D-4DBD-8193-2CFD6FB89509}"/>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158868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8533F62-F47A-4962-93B9-CA8963D7459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6BDD6847-B01D-4AC2-BD13-2ECEF482BBD2}"/>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4" name="Нижний колонтитул 3">
            <a:extLst>
              <a:ext uri="{FF2B5EF4-FFF2-40B4-BE49-F238E27FC236}">
                <a16:creationId xmlns:a16="http://schemas.microsoft.com/office/drawing/2014/main" xmlns="" id="{370E03EE-F756-4512-8203-599F8195E93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B74CF097-3ACF-4143-9CFE-1D44B3EF7714}"/>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309496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E890FE8-A82D-4CF1-8E82-08ACEC1FB995}"/>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3" name="Нижний колонтитул 2">
            <a:extLst>
              <a:ext uri="{FF2B5EF4-FFF2-40B4-BE49-F238E27FC236}">
                <a16:creationId xmlns:a16="http://schemas.microsoft.com/office/drawing/2014/main" xmlns="" id="{DCD97D84-C912-473E-AE5F-E40F382FB83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A4BADBDC-3970-48F5-B050-474B34281E39}"/>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210177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6A08B97-0627-4DD8-B457-CBDA5227DD5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86E0B7B7-0A99-43F3-ACE1-C5735D2FC5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0332E5F3-A016-4870-BF04-BD3BE057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2DD50AB8-6611-4BDC-B09E-C23C24806549}"/>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6" name="Нижний колонтитул 5">
            <a:extLst>
              <a:ext uri="{FF2B5EF4-FFF2-40B4-BE49-F238E27FC236}">
                <a16:creationId xmlns:a16="http://schemas.microsoft.com/office/drawing/2014/main" xmlns="" id="{0E36450A-BFFE-49B0-B8FA-444F1261C97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61AB03D-3171-4A8F-8CC3-D0324FA5CC2E}"/>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31902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8EDF7D-A76E-4F48-B3EB-DA4D3209539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9056718A-99EF-4076-B9EF-F45D672C04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84F409BC-4CE5-40F1-A748-245115F76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943F9D5-12DA-4F67-88E5-7BE5DDFFA38A}"/>
              </a:ext>
            </a:extLst>
          </p:cNvPr>
          <p:cNvSpPr>
            <a:spLocks noGrp="1"/>
          </p:cNvSpPr>
          <p:nvPr>
            <p:ph type="dt" sz="half" idx="10"/>
          </p:nvPr>
        </p:nvSpPr>
        <p:spPr/>
        <p:txBody>
          <a:bodyPr/>
          <a:lstStyle/>
          <a:p>
            <a:fld id="{68B9A940-308D-43DF-9FAA-C919650907A1}" type="datetimeFigureOut">
              <a:rPr lang="ru-RU" smtClean="0"/>
              <a:t>30.11.2020</a:t>
            </a:fld>
            <a:endParaRPr lang="ru-RU"/>
          </a:p>
        </p:txBody>
      </p:sp>
      <p:sp>
        <p:nvSpPr>
          <p:cNvPr id="6" name="Нижний колонтитул 5">
            <a:extLst>
              <a:ext uri="{FF2B5EF4-FFF2-40B4-BE49-F238E27FC236}">
                <a16:creationId xmlns:a16="http://schemas.microsoft.com/office/drawing/2014/main" xmlns="" id="{B455218B-AFF4-4120-A44C-F7EC1E78AA6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8AF8B1C-9970-4370-AE34-CF636063078A}"/>
              </a:ext>
            </a:extLst>
          </p:cNvPr>
          <p:cNvSpPr>
            <a:spLocks noGrp="1"/>
          </p:cNvSpPr>
          <p:nvPr>
            <p:ph type="sldNum" sz="quarter" idx="12"/>
          </p:nvPr>
        </p:nvSpPr>
        <p:spPr/>
        <p:txBody>
          <a:bodyPr/>
          <a:lstStyle/>
          <a:p>
            <a:fld id="{78268114-EA50-469E-AB26-0724410B134E}" type="slidenum">
              <a:rPr lang="ru-RU" smtClean="0"/>
              <a:t>‹#›</a:t>
            </a:fld>
            <a:endParaRPr lang="ru-RU"/>
          </a:p>
        </p:txBody>
      </p:sp>
    </p:spTree>
    <p:extLst>
      <p:ext uri="{BB962C8B-B14F-4D97-AF65-F5344CB8AC3E}">
        <p14:creationId xmlns:p14="http://schemas.microsoft.com/office/powerpoint/2010/main" val="177106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43E24C-28C7-45E7-B4FC-733D9853D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EE4A31A-ADE4-45EB-A05A-A9A192DF6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D8840D5-2F84-42C1-838C-D0A6B2CF86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A940-308D-43DF-9FAA-C919650907A1}" type="datetimeFigureOut">
              <a:rPr lang="ru-RU" smtClean="0"/>
              <a:t>30.11.2020</a:t>
            </a:fld>
            <a:endParaRPr lang="ru-RU"/>
          </a:p>
        </p:txBody>
      </p:sp>
      <p:sp>
        <p:nvSpPr>
          <p:cNvPr id="5" name="Нижний колонтитул 4">
            <a:extLst>
              <a:ext uri="{FF2B5EF4-FFF2-40B4-BE49-F238E27FC236}">
                <a16:creationId xmlns:a16="http://schemas.microsoft.com/office/drawing/2014/main" xmlns="" id="{0B05C257-F572-4293-931A-4C00600E6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20DCAAF-2CF2-4625-8FA6-A258904AC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68114-EA50-469E-AB26-0724410B134E}" type="slidenum">
              <a:rPr lang="ru-RU" smtClean="0"/>
              <a:t>‹#›</a:t>
            </a:fld>
            <a:endParaRPr lang="ru-RU"/>
          </a:p>
        </p:txBody>
      </p:sp>
    </p:spTree>
    <p:extLst>
      <p:ext uri="{BB962C8B-B14F-4D97-AF65-F5344CB8AC3E}">
        <p14:creationId xmlns:p14="http://schemas.microsoft.com/office/powerpoint/2010/main" val="2982544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A3EB70D-9920-4035-A22A-F4DF4A0C5775}"/>
              </a:ext>
            </a:extLst>
          </p:cNvPr>
          <p:cNvSpPr>
            <a:spLocks noGrp="1"/>
          </p:cNvSpPr>
          <p:nvPr>
            <p:ph type="title"/>
          </p:nvPr>
        </p:nvSpPr>
        <p:spPr>
          <a:xfrm>
            <a:off x="838200" y="291314"/>
            <a:ext cx="10676138" cy="6275372"/>
          </a:xfrm>
        </p:spPr>
        <p:txBody>
          <a:bodyPr anchor="t">
            <a:noAutofit/>
          </a:bodyPr>
          <a:lstStyle/>
          <a:p>
            <a:pPr algn="ctr">
              <a:lnSpc>
                <a:spcPct val="100000"/>
              </a:lnSpc>
            </a:pPr>
            <a:r>
              <a:rPr lang="ru-RU" sz="1400" b="1" cap="all" dirty="0">
                <a:effectLst/>
                <a:latin typeface="Times New Roman" panose="02020603050405020304" pitchFamily="18" charset="0"/>
                <a:ea typeface="Times New Roman" panose="02020603050405020304" pitchFamily="18" charset="0"/>
                <a:cs typeface="Times New Roman" panose="02020603050405020304" pitchFamily="18" charset="0"/>
              </a:rPr>
              <a:t>МИНИСТЕРСТВО НАУКИ И ВЫСШЕГО ОБРАЗОВАНИЯРОССИЙСКОЙ ФЕДЕРАЦИИ</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b="1" cap="all"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ФЕДЕРАЛЬНОЕ ГОСУДАРСТВЕННОЕ БЮДЖЕТНОЕ </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ОБРАЗОВАТЕЛЬНОЕ УЧРЕЖДЕНИЕ ВЫСШЕГО ОБРАЗОВАНИЯ</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«ТЮМЕНСКИЙ ИНДУСТРИАЛЬНЫЙ УНИВЕРСИТЕТ»</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Программа подготовки управленческих</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кадров для организаций народного хозяйства РФ «Менеджмент», тип А,</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специализация «Производственный менеджмент»</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a:effectLst/>
                <a:latin typeface="Calibri" panose="020F0502020204030204" pitchFamily="34" charset="0"/>
                <a:ea typeface="Calibri" panose="020F0502020204030204" pitchFamily="34" charset="0"/>
                <a:cs typeface="Times New Roman" panose="02020603050405020304" pitchFamily="18" charset="0"/>
              </a:rPr>
              <a:t/>
            </a:r>
            <a:br>
              <a:rPr lang="ru-RU" sz="14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ВЫПУСКНАЯ АТТЕСТАЦИОННАЯ РАБОТА</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на тему:</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«СТРОИТЕЛЬСТВО КОМПЛЕКСНОГО УЗЛА ДЛЯ РАЗГРУЗКИ, СКЛАДИРОВАНИЯ, ХРАНЕНИЯ </a:t>
            </a:r>
            <a:r>
              <a:rPr lang="ru-RU" sz="2000" dirty="0">
                <a:effectLst/>
                <a:latin typeface="Calibri" panose="020F0502020204030204" pitchFamily="34" charset="0"/>
                <a:ea typeface="Calibri" panose="020F0502020204030204" pitchFamily="34" charset="0"/>
                <a:cs typeface="Times New Roman" panose="02020603050405020304" pitchFamily="18" charset="0"/>
              </a:rPr>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t>И ТРАНСПОРТНОЙ ОБРАБОТКИ СТРОИТЕЛЬНЫХ ГРУЗОВ»</a:t>
            </a:r>
            <a:br>
              <a:rPr lang="ru-RU" sz="20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Слушатель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Н.А.Нариманишвили</a:t>
            </a:r>
            <a:r>
              <a:rPr lang="ru-RU" sz="1600" dirty="0">
                <a:effectLst/>
                <a:latin typeface="Calibri" panose="020F0502020204030204" pitchFamily="34" charset="0"/>
                <a:ea typeface="Calibri" panose="020F0502020204030204" pitchFamily="34" charset="0"/>
                <a:cs typeface="Times New Roman" panose="02020603050405020304" pitchFamily="18" charset="0"/>
              </a:rPr>
              <a:t/>
            </a:r>
            <a:br>
              <a:rPr lang="ru-RU" sz="1600" dirty="0">
                <a:effectLst/>
                <a:latin typeface="Calibri" panose="020F0502020204030204" pitchFamily="34" charset="0"/>
                <a:ea typeface="Calibri" panose="020F0502020204030204" pitchFamily="34" charset="0"/>
                <a:cs typeface="Times New Roman" panose="02020603050405020304" pitchFamily="18" charset="0"/>
              </a:rPr>
            </a:b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Руководитель                                  Т.В. Малютина</a:t>
            </a:r>
            <a:b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Руководитель программы                   Е.М. </a:t>
            </a:r>
            <a:r>
              <a:rPr lang="ru-RU" sz="1600" dirty="0" err="1">
                <a:effectLst/>
                <a:latin typeface="Times New Roman" panose="02020603050405020304" pitchFamily="18" charset="0"/>
                <a:ea typeface="Times New Roman" panose="02020603050405020304" pitchFamily="18" charset="0"/>
                <a:cs typeface="Times New Roman" panose="02020603050405020304" pitchFamily="18" charset="0"/>
              </a:rPr>
              <a:t>Дебердиева</a:t>
            </a: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Тюмень, 2020 год</a:t>
            </a:r>
            <a:r>
              <a:rPr lang="ru-RU" sz="1200" dirty="0">
                <a:effectLst/>
                <a:latin typeface="Calibri" panose="020F0502020204030204" pitchFamily="34" charset="0"/>
                <a:ea typeface="Calibri" panose="020F0502020204030204" pitchFamily="34" charset="0"/>
                <a:cs typeface="Times New Roman" panose="02020603050405020304" pitchFamily="18" charset="0"/>
              </a:rPr>
              <a:t/>
            </a:r>
            <a:br>
              <a:rPr lang="ru-RU" sz="1200" dirty="0">
                <a:effectLst/>
                <a:latin typeface="Calibri" panose="020F0502020204030204" pitchFamily="34" charset="0"/>
                <a:ea typeface="Calibri" panose="020F0502020204030204" pitchFamily="34" charset="0"/>
                <a:cs typeface="Times New Roman" panose="02020603050405020304" pitchFamily="18" charset="0"/>
              </a:rPr>
            </a:br>
            <a:r>
              <a:rPr lang="ru-RU" sz="1200" dirty="0">
                <a:effectLst/>
                <a:latin typeface="Calibri" panose="020F0502020204030204" pitchFamily="34" charset="0"/>
                <a:ea typeface="Calibri" panose="020F0502020204030204" pitchFamily="34" charset="0"/>
                <a:cs typeface="Times New Roman" panose="02020603050405020304" pitchFamily="18" charset="0"/>
              </a:rPr>
              <a:t/>
            </a:r>
            <a:br>
              <a:rPr lang="ru-RU" sz="1200" dirty="0">
                <a:effectLst/>
                <a:latin typeface="Calibri" panose="020F0502020204030204" pitchFamily="34" charset="0"/>
                <a:ea typeface="Calibri" panose="020F0502020204030204" pitchFamily="34" charset="0"/>
                <a:cs typeface="Times New Roman" panose="02020603050405020304" pitchFamily="18" charset="0"/>
              </a:rPr>
            </a:b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Calibri" panose="020F0502020204030204" pitchFamily="34" charset="0"/>
                <a:ea typeface="Calibri" panose="020F0502020204030204" pitchFamily="34" charset="0"/>
                <a:cs typeface="Times New Roman" panose="02020603050405020304" pitchFamily="18" charset="0"/>
              </a:rPr>
              <a:t/>
            </a:r>
            <a:br>
              <a:rPr lang="ru-RU" sz="1200" dirty="0">
                <a:effectLst/>
                <a:latin typeface="Calibri" panose="020F0502020204030204" pitchFamily="34" charset="0"/>
                <a:ea typeface="Calibri" panose="020F0502020204030204" pitchFamily="34" charset="0"/>
                <a:cs typeface="Times New Roman" panose="02020603050405020304" pitchFamily="18" charset="0"/>
              </a:rPr>
            </a:b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55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4000">
              <a:schemeClr val="accent1">
                <a:lumMod val="20000"/>
                <a:lumOff val="80000"/>
              </a:schemeClr>
            </a:gs>
            <a:gs pos="87000">
              <a:schemeClr val="accent5">
                <a:lumMod val="45000"/>
                <a:lumOff val="55000"/>
              </a:schemeClr>
            </a:gs>
            <a:gs pos="9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8DC76206-36E6-40C2-BE95-0641637B251C}"/>
              </a:ext>
            </a:extLst>
          </p:cNvPr>
          <p:cNvSpPr>
            <a:spLocks noGrp="1"/>
          </p:cNvSpPr>
          <p:nvPr>
            <p:ph type="title"/>
          </p:nvPr>
        </p:nvSpPr>
        <p:spPr>
          <a:xfrm>
            <a:off x="838200" y="0"/>
            <a:ext cx="10515600" cy="639192"/>
          </a:xfrm>
        </p:spPr>
        <p:txBody>
          <a:bodyPr>
            <a:normAutofit/>
          </a:bodyPr>
          <a:lstStyle/>
          <a:p>
            <a:r>
              <a:rPr lang="ru-RU" sz="3200" b="1" dirty="0"/>
              <a:t>Направления совершенствования деятельности компании</a:t>
            </a:r>
          </a:p>
        </p:txBody>
      </p:sp>
      <p:sp>
        <p:nvSpPr>
          <p:cNvPr id="6" name="Объект 5">
            <a:extLst>
              <a:ext uri="{FF2B5EF4-FFF2-40B4-BE49-F238E27FC236}">
                <a16:creationId xmlns:a16="http://schemas.microsoft.com/office/drawing/2014/main" xmlns="" id="{21D463FB-6CB5-4EC2-9B75-C5D1305BB0E3}"/>
              </a:ext>
            </a:extLst>
          </p:cNvPr>
          <p:cNvSpPr>
            <a:spLocks noGrp="1"/>
          </p:cNvSpPr>
          <p:nvPr>
            <p:ph idx="1"/>
          </p:nvPr>
        </p:nvSpPr>
        <p:spPr>
          <a:xfrm>
            <a:off x="838200" y="701336"/>
            <a:ext cx="10515600" cy="5791538"/>
          </a:xfrm>
        </p:spPr>
        <p:txBody>
          <a:bodyPr/>
          <a:lstStyle/>
          <a:p>
            <a:r>
              <a:rPr lang="ru-RU" sz="1800" dirty="0">
                <a:effectLst/>
                <a:latin typeface="Calibri" panose="020F0502020204030204" pitchFamily="34" charset="0"/>
                <a:ea typeface="MS Mincho" panose="02020609040205080304" pitchFamily="49" charset="-128"/>
                <a:cs typeface="Times New Roman" panose="02020603050405020304" pitchFamily="18" charset="0"/>
              </a:rPr>
              <a:t>во взаимосвязи с общемировыми тенденциями развития логистической отрасли – комплексность услуг, аутсорсинг</a:t>
            </a:r>
          </a:p>
          <a:p>
            <a:endParaRPr lang="ru-RU" sz="1800" dirty="0">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ru-RU"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ru-RU" dirty="0"/>
          </a:p>
        </p:txBody>
      </p:sp>
      <p:pic>
        <p:nvPicPr>
          <p:cNvPr id="7" name="Рисунок 6">
            <a:extLst>
              <a:ext uri="{FF2B5EF4-FFF2-40B4-BE49-F238E27FC236}">
                <a16:creationId xmlns:a16="http://schemas.microsoft.com/office/drawing/2014/main" xmlns="" id="{3072E4FC-9EB4-4B56-99D2-F76DC6DE489E}"/>
              </a:ext>
            </a:extLst>
          </p:cNvPr>
          <p:cNvPicPr/>
          <p:nvPr/>
        </p:nvPicPr>
        <p:blipFill rotWithShape="1">
          <a:blip r:embed="rId2"/>
          <a:srcRect l="15750" t="16090" r="7970" b="9652"/>
          <a:stretch/>
        </p:blipFill>
        <p:spPr bwMode="auto">
          <a:xfrm>
            <a:off x="133165" y="1216240"/>
            <a:ext cx="11833934" cy="55041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940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4000">
              <a:schemeClr val="accent1">
                <a:lumMod val="20000"/>
                <a:lumOff val="80000"/>
              </a:schemeClr>
            </a:gs>
            <a:gs pos="87000">
              <a:schemeClr val="accent5">
                <a:lumMod val="45000"/>
                <a:lumOff val="55000"/>
              </a:schemeClr>
            </a:gs>
            <a:gs pos="9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xmlns="" id="{7D23BC03-DEE3-40BA-A24F-052F4E4D5222}"/>
              </a:ext>
            </a:extLst>
          </p:cNvPr>
          <p:cNvSpPr>
            <a:spLocks noGrp="1"/>
          </p:cNvSpPr>
          <p:nvPr>
            <p:ph type="title"/>
          </p:nvPr>
        </p:nvSpPr>
        <p:spPr>
          <a:xfrm>
            <a:off x="838200" y="365125"/>
            <a:ext cx="10515600" cy="5591792"/>
          </a:xfrm>
        </p:spPr>
        <p:txBody>
          <a:bodyPr anchor="t">
            <a:normAutofit/>
          </a:bodyPr>
          <a:lstStyle/>
          <a:p>
            <a:pPr algn="ctr"/>
            <a:r>
              <a:rPr lang="ru-RU" sz="3200" b="1" dirty="0"/>
              <a:t>Преимущества Заказчиков:</a:t>
            </a:r>
            <a:br>
              <a:rPr lang="ru-RU" sz="3200" b="1" dirty="0"/>
            </a:br>
            <a:r>
              <a:rPr lang="ru-RU" sz="3200" b="1" dirty="0"/>
              <a:t/>
            </a:r>
            <a:br>
              <a:rPr lang="ru-RU" sz="3200" b="1" dirty="0"/>
            </a:br>
            <a:endParaRPr lang="ru-RU" sz="3200" b="1" dirty="0"/>
          </a:p>
        </p:txBody>
      </p:sp>
      <p:pic>
        <p:nvPicPr>
          <p:cNvPr id="9" name="Рисунок 8">
            <a:extLst>
              <a:ext uri="{FF2B5EF4-FFF2-40B4-BE49-F238E27FC236}">
                <a16:creationId xmlns:a16="http://schemas.microsoft.com/office/drawing/2014/main" xmlns="" id="{0501CAA3-2693-4CBC-8E71-10E599C7D530}"/>
              </a:ext>
            </a:extLst>
          </p:cNvPr>
          <p:cNvPicPr/>
          <p:nvPr/>
        </p:nvPicPr>
        <p:blipFill rotWithShape="1">
          <a:blip r:embed="rId2"/>
          <a:srcRect l="10124" t="16752" r="44052" b="17137"/>
          <a:stretch/>
        </p:blipFill>
        <p:spPr bwMode="auto">
          <a:xfrm>
            <a:off x="248575" y="797849"/>
            <a:ext cx="9827579" cy="56950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704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4000">
              <a:schemeClr val="accent1">
                <a:lumMod val="20000"/>
                <a:lumOff val="80000"/>
              </a:schemeClr>
            </a:gs>
            <a:gs pos="87000">
              <a:schemeClr val="accent5">
                <a:lumMod val="45000"/>
                <a:lumOff val="55000"/>
              </a:schemeClr>
            </a:gs>
            <a:gs pos="9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8ADC50-3CE5-45E5-A6A4-7DC0CF16C725}"/>
              </a:ext>
            </a:extLst>
          </p:cNvPr>
          <p:cNvSpPr>
            <a:spLocks noGrp="1"/>
          </p:cNvSpPr>
          <p:nvPr>
            <p:ph type="title"/>
          </p:nvPr>
        </p:nvSpPr>
        <p:spPr>
          <a:xfrm>
            <a:off x="284084" y="0"/>
            <a:ext cx="11069716" cy="6649375"/>
          </a:xfrm>
        </p:spPr>
        <p:txBody>
          <a:bodyPr anchor="t">
            <a:normAutofit fontScale="90000"/>
          </a:bodyPr>
          <a:lstStyle/>
          <a:p>
            <a:r>
              <a:rPr lang="ru-RU" sz="3600" b="1" dirty="0"/>
              <a:t>Этапы реализации проекта</a:t>
            </a: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2700" b="1" dirty="0"/>
              <a:t>П</a:t>
            </a: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родолжительность проекта составит 1064 дня. Самый длительный этап – этап строительства объектов длительностью 549 дней.  Длительность первого этапа может корректироваться в зависимости от способа приобретения прав на земельный участок. </a:t>
            </a:r>
            <a:br>
              <a:rPr lang="ru-RU" sz="27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dirty="0">
                <a:effectLst/>
                <a:latin typeface="Times New Roman" panose="02020603050405020304" pitchFamily="18" charset="0"/>
                <a:ea typeface="Calibri" panose="020F0502020204030204" pitchFamily="34" charset="0"/>
                <a:cs typeface="Times New Roman" panose="02020603050405020304" pitchFamily="18" charset="0"/>
              </a:rPr>
              <a:t>Прогнозный срок ввода узла в эксплуатацию – 31.01.2023 </a:t>
            </a:r>
            <a:r>
              <a:rPr lang="ru-RU" sz="2700" dirty="0">
                <a:effectLst/>
                <a:latin typeface="Calibri" panose="020F0502020204030204" pitchFamily="34" charset="0"/>
                <a:ea typeface="Calibri" panose="020F0502020204030204" pitchFamily="34" charset="0"/>
                <a:cs typeface="Times New Roman" panose="02020603050405020304" pitchFamily="18" charset="0"/>
              </a:rPr>
              <a:t/>
            </a:r>
            <a:br>
              <a:rPr lang="ru-RU" sz="2700" dirty="0">
                <a:effectLst/>
                <a:latin typeface="Calibri" panose="020F0502020204030204" pitchFamily="34" charset="0"/>
                <a:ea typeface="Calibri" panose="020F0502020204030204" pitchFamily="34" charset="0"/>
                <a:cs typeface="Times New Roman" panose="02020603050405020304" pitchFamily="18" charset="0"/>
              </a:rPr>
            </a:br>
            <a:r>
              <a:rPr lang="ru-RU" sz="2700" b="1" dirty="0"/>
              <a:t/>
            </a:r>
            <a:br>
              <a:rPr lang="ru-RU" sz="2700" b="1" dirty="0"/>
            </a:br>
            <a:endParaRPr lang="ru-RU" sz="2700" b="1" dirty="0"/>
          </a:p>
        </p:txBody>
      </p:sp>
      <p:pic>
        <p:nvPicPr>
          <p:cNvPr id="7" name="Рисунок 6">
            <a:extLst>
              <a:ext uri="{FF2B5EF4-FFF2-40B4-BE49-F238E27FC236}">
                <a16:creationId xmlns:a16="http://schemas.microsoft.com/office/drawing/2014/main" xmlns="" id="{F151F5E7-C302-4D69-A8EE-FD9533697EB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4084" y="861134"/>
            <a:ext cx="11176988" cy="3613212"/>
          </a:xfrm>
          <a:prstGeom prst="rect">
            <a:avLst/>
          </a:prstGeom>
        </p:spPr>
      </p:pic>
    </p:spTree>
    <p:extLst>
      <p:ext uri="{BB962C8B-B14F-4D97-AF65-F5344CB8AC3E}">
        <p14:creationId xmlns:p14="http://schemas.microsoft.com/office/powerpoint/2010/main" val="9494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20000"/>
                <a:lumOff val="80000"/>
              </a:schemeClr>
            </a:gs>
            <a:gs pos="100000">
              <a:schemeClr val="accent1">
                <a:lumMod val="20000"/>
                <a:lumOff val="80000"/>
              </a:schemeClr>
            </a:gs>
            <a:gs pos="9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809C1243-A541-423A-ACB1-28218BBF2AA4}"/>
              </a:ext>
            </a:extLst>
          </p:cNvPr>
          <p:cNvSpPr>
            <a:spLocks noGrp="1"/>
          </p:cNvSpPr>
          <p:nvPr>
            <p:ph type="title"/>
          </p:nvPr>
        </p:nvSpPr>
        <p:spPr>
          <a:xfrm>
            <a:off x="838200" y="365126"/>
            <a:ext cx="10515600" cy="620296"/>
          </a:xfrm>
        </p:spPr>
        <p:txBody>
          <a:bodyPr>
            <a:normAutofit fontScale="90000"/>
          </a:bodyPr>
          <a:lstStyle/>
          <a:p>
            <a:r>
              <a:rPr lang="ru-RU" dirty="0"/>
              <a:t>Параметры строительства </a:t>
            </a:r>
          </a:p>
        </p:txBody>
      </p:sp>
      <p:graphicFrame>
        <p:nvGraphicFramePr>
          <p:cNvPr id="5" name="Таблица 5">
            <a:extLst>
              <a:ext uri="{FF2B5EF4-FFF2-40B4-BE49-F238E27FC236}">
                <a16:creationId xmlns:a16="http://schemas.microsoft.com/office/drawing/2014/main" xmlns="" id="{57EF860E-70F4-4ECC-B4C7-7788286E788B}"/>
              </a:ext>
            </a:extLst>
          </p:cNvPr>
          <p:cNvGraphicFramePr>
            <a:graphicFrameLocks noGrp="1"/>
          </p:cNvGraphicFramePr>
          <p:nvPr>
            <p:ph idx="1"/>
            <p:extLst>
              <p:ext uri="{D42A27DB-BD31-4B8C-83A1-F6EECF244321}">
                <p14:modId xmlns:p14="http://schemas.microsoft.com/office/powerpoint/2010/main" val="1704652159"/>
              </p:ext>
            </p:extLst>
          </p:nvPr>
        </p:nvGraphicFramePr>
        <p:xfrm>
          <a:off x="838200" y="985422"/>
          <a:ext cx="10515600" cy="5460396"/>
        </p:xfrm>
        <a:graphic>
          <a:graphicData uri="http://schemas.openxmlformats.org/drawingml/2006/table">
            <a:tbl>
              <a:tblPr firstRow="1" bandRow="1">
                <a:tableStyleId>{7DF18680-E054-41AD-8BC1-D1AEF772440D}</a:tableStyleId>
              </a:tblPr>
              <a:tblGrid>
                <a:gridCol w="3360938">
                  <a:extLst>
                    <a:ext uri="{9D8B030D-6E8A-4147-A177-3AD203B41FA5}">
                      <a16:colId xmlns:a16="http://schemas.microsoft.com/office/drawing/2014/main" xmlns="" val="1310646474"/>
                    </a:ext>
                  </a:extLst>
                </a:gridCol>
                <a:gridCol w="7154662">
                  <a:extLst>
                    <a:ext uri="{9D8B030D-6E8A-4147-A177-3AD203B41FA5}">
                      <a16:colId xmlns:a16="http://schemas.microsoft.com/office/drawing/2014/main" xmlns="" val="3290234178"/>
                    </a:ext>
                  </a:extLst>
                </a:gridCol>
              </a:tblGrid>
              <a:tr h="746444">
                <a:tc>
                  <a:txBody>
                    <a:bodyPr/>
                    <a:lstStyle/>
                    <a:p>
                      <a:pPr algn="just">
                        <a:lnSpc>
                          <a:spcPct val="150000"/>
                        </a:lnSpc>
                      </a:pP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объекта</a:t>
                      </a:r>
                    </a:p>
                  </a:txBody>
                  <a:tcPr marL="68580" marR="68580" marT="0" marB="0"/>
                </a:tc>
                <a:tc>
                  <a:txBody>
                    <a:bodyPr/>
                    <a:lstStyle/>
                    <a:p>
                      <a:pPr algn="just">
                        <a:lnSpc>
                          <a:spcPct val="150000"/>
                        </a:lnSpc>
                      </a:pP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Описание основных параметров объекта</a:t>
                      </a:r>
                    </a:p>
                  </a:txBody>
                  <a:tcPr marL="68580" marR="68580" marT="0" marB="0"/>
                </a:tc>
                <a:extLst>
                  <a:ext uri="{0D108BD9-81ED-4DB2-BD59-A6C34878D82A}">
                    <a16:rowId xmlns:a16="http://schemas.microsoft.com/office/drawing/2014/main" xmlns="" val="4188123560"/>
                  </a:ext>
                </a:extLst>
              </a:tr>
              <a:tr h="768052">
                <a:tc>
                  <a:txBody>
                    <a:bodyPr/>
                    <a:lstStyle/>
                    <a:p>
                      <a:pPr algn="just">
                        <a:lnSpc>
                          <a:spcPct val="150000"/>
                        </a:lnSpc>
                      </a:pP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Земельный участок</a:t>
                      </a:r>
                    </a:p>
                  </a:txBody>
                  <a:tcPr marL="68580" marR="68580" marT="0" marB="0"/>
                </a:tc>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Смежный с участком, на котором расположен ж/д путь ООО «ППЖТ», площадь не менее 40 000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кв.м</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категория земель: земли населенных пунктов, разрешенное использование: для размещения объектов железнодорожной инфраструктуры, для размещения объектов </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III</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0" dirty="0">
                          <a:effectLst/>
                          <a:latin typeface="Times New Roman" panose="02020603050405020304" pitchFamily="18" charset="0"/>
                          <a:ea typeface="Times New Roman" panose="02020603050405020304" pitchFamily="18" charset="0"/>
                          <a:cs typeface="Times New Roman" panose="02020603050405020304" pitchFamily="18" charset="0"/>
                        </a:rPr>
                        <a:t>IV</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класса опасности, вместимость 300-400 тыс. тонн НСМ</a:t>
                      </a:r>
                    </a:p>
                  </a:txBody>
                  <a:tcPr marL="68580" marR="68580" marT="0" marB="0"/>
                </a:tc>
                <a:extLst>
                  <a:ext uri="{0D108BD9-81ED-4DB2-BD59-A6C34878D82A}">
                    <a16:rowId xmlns:a16="http://schemas.microsoft.com/office/drawing/2014/main" xmlns="" val="510247687"/>
                  </a:ext>
                </a:extLst>
              </a:tr>
              <a:tr h="751768">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Сооружение ж/д путь необщего пользования</a:t>
                      </a:r>
                    </a:p>
                  </a:txBody>
                  <a:tcPr marL="68580" marR="68580" marT="0" marB="0"/>
                </a:tc>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Повышенный, рельсы марки Р65, ж/б шпальная решетка, подпорная стенка ж/бетон, вместимость 40 условных вагонов и локомотив, протяженность 535 м</a:t>
                      </a:r>
                    </a:p>
                  </a:txBody>
                  <a:tcPr marL="68580" marR="68580" marT="0" marB="0"/>
                </a:tc>
                <a:extLst>
                  <a:ext uri="{0D108BD9-81ED-4DB2-BD59-A6C34878D82A}">
                    <a16:rowId xmlns:a16="http://schemas.microsoft.com/office/drawing/2014/main" xmlns="" val="2132589564"/>
                  </a:ext>
                </a:extLst>
              </a:tr>
              <a:tr h="751768">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Здание депо/гараж</a:t>
                      </a:r>
                    </a:p>
                  </a:txBody>
                  <a:tcPr marL="68580" marR="68580" marT="0" marB="0"/>
                </a:tc>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Капитальное строение, площадью 1200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кв.м</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из металлических конструкций с утеплителем (сэндвич-панель), вместимость: локомотив, 2 экскаватора, 2 грузовых автомобиля, погрузчик</a:t>
                      </a:r>
                    </a:p>
                  </a:txBody>
                  <a:tcPr marL="68580" marR="68580" marT="0" marB="0"/>
                </a:tc>
                <a:extLst>
                  <a:ext uri="{0D108BD9-81ED-4DB2-BD59-A6C34878D82A}">
                    <a16:rowId xmlns:a16="http://schemas.microsoft.com/office/drawing/2014/main" xmlns="" val="1929981463"/>
                  </a:ext>
                </a:extLst>
              </a:tr>
              <a:tr h="751768">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Здание склада/офис</a:t>
                      </a:r>
                    </a:p>
                  </a:txBody>
                  <a:tcPr marL="68580" marR="68580" marT="0" marB="0"/>
                </a:tc>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Капитальное здание переменной этажности 1-2 этажа, общей площадью 1200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кв.м</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в т.ч. 1-этажный склад из металлических конструкций с утеплителем (сэндвич-панель) площадью 900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кв.м</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вместимость МТР 500-600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тн</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2-этажное здание из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пеноблоков</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площадь 300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кв.м</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xmlns="" val="3888164108"/>
                  </a:ext>
                </a:extLst>
              </a:tr>
              <a:tr h="751768">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Инженерные сети</a:t>
                      </a:r>
                    </a:p>
                  </a:txBody>
                  <a:tcPr marL="68580" marR="68580" marT="0" marB="0"/>
                </a:tc>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Электрические сети, трансформаторная подстанция, внутриплощадочные сети 0,4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кВ</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теплоснабжение: газ, сети водоснабжения и водоотведения в соответствии с проектной документацией</a:t>
                      </a:r>
                    </a:p>
                  </a:txBody>
                  <a:tcPr marL="68580" marR="68580" marT="0" marB="0"/>
                </a:tc>
                <a:extLst>
                  <a:ext uri="{0D108BD9-81ED-4DB2-BD59-A6C34878D82A}">
                    <a16:rowId xmlns:a16="http://schemas.microsoft.com/office/drawing/2014/main" xmlns="" val="408990177"/>
                  </a:ext>
                </a:extLst>
              </a:tr>
              <a:tr h="751768">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Пункт весового контроля</a:t>
                      </a:r>
                    </a:p>
                  </a:txBody>
                  <a:tcPr marL="68580" marR="68580" marT="0" marB="0"/>
                </a:tc>
                <a:tc>
                  <a:txBody>
                    <a:bodyPr/>
                    <a:lstStyle/>
                    <a:p>
                      <a:pPr algn="just"/>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Автомобильные весы статистического и динамического взвешивания ГПУ  до 30 м, НПВ до 200 </a:t>
                      </a:r>
                      <a:r>
                        <a:rPr lang="ru-RU" sz="1400" b="0" dirty="0" err="1">
                          <a:effectLst/>
                          <a:latin typeface="Times New Roman" panose="02020603050405020304" pitchFamily="18" charset="0"/>
                          <a:ea typeface="Times New Roman" panose="02020603050405020304" pitchFamily="18" charset="0"/>
                          <a:cs typeface="Times New Roman" panose="02020603050405020304" pitchFamily="18" charset="0"/>
                        </a:rPr>
                        <a:t>тн</a:t>
                      </a:r>
                      <a:r>
                        <a:rPr lang="ru-RU" sz="1400" b="0" dirty="0">
                          <a:effectLst/>
                          <a:latin typeface="Times New Roman" panose="02020603050405020304" pitchFamily="18" charset="0"/>
                          <a:ea typeface="Times New Roman" panose="02020603050405020304" pitchFamily="18" charset="0"/>
                          <a:cs typeface="Times New Roman" panose="02020603050405020304" pitchFamily="18" charset="0"/>
                        </a:rPr>
                        <a:t>, многоопорная цельнометаллическая модульная конструкция на фундаменте</a:t>
                      </a:r>
                    </a:p>
                  </a:txBody>
                  <a:tcPr marL="68580" marR="68580" marT="0" marB="0"/>
                </a:tc>
                <a:extLst>
                  <a:ext uri="{0D108BD9-81ED-4DB2-BD59-A6C34878D82A}">
                    <a16:rowId xmlns:a16="http://schemas.microsoft.com/office/drawing/2014/main" xmlns="" val="802585222"/>
                  </a:ext>
                </a:extLst>
              </a:tr>
            </a:tbl>
          </a:graphicData>
        </a:graphic>
      </p:graphicFrame>
    </p:spTree>
    <p:extLst>
      <p:ext uri="{BB962C8B-B14F-4D97-AF65-F5344CB8AC3E}">
        <p14:creationId xmlns:p14="http://schemas.microsoft.com/office/powerpoint/2010/main" val="1204206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20000"/>
                <a:lumOff val="80000"/>
              </a:schemeClr>
            </a:gs>
            <a:gs pos="38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390534-7EF1-446B-8F5F-878357562FC1}"/>
              </a:ext>
            </a:extLst>
          </p:cNvPr>
          <p:cNvSpPr>
            <a:spLocks noGrp="1"/>
          </p:cNvSpPr>
          <p:nvPr>
            <p:ph type="title"/>
          </p:nvPr>
        </p:nvSpPr>
        <p:spPr>
          <a:xfrm>
            <a:off x="838200" y="62144"/>
            <a:ext cx="10515600" cy="541538"/>
          </a:xfrm>
        </p:spPr>
        <p:txBody>
          <a:bodyPr>
            <a:normAutofit/>
          </a:bodyPr>
          <a:lstStyle/>
          <a:p>
            <a:pPr algn="ctr"/>
            <a:r>
              <a:rPr lang="ru-RU" sz="3200" b="1" dirty="0"/>
              <a:t>Структура затрат по проекту, источники их покрытия</a:t>
            </a:r>
          </a:p>
        </p:txBody>
      </p:sp>
      <p:graphicFrame>
        <p:nvGraphicFramePr>
          <p:cNvPr id="10" name="Таблица 10">
            <a:extLst>
              <a:ext uri="{FF2B5EF4-FFF2-40B4-BE49-F238E27FC236}">
                <a16:creationId xmlns:a16="http://schemas.microsoft.com/office/drawing/2014/main" xmlns="" id="{841A0BF8-E5BA-44B8-B2EE-56706C5C2319}"/>
              </a:ext>
            </a:extLst>
          </p:cNvPr>
          <p:cNvGraphicFramePr>
            <a:graphicFrameLocks noGrp="1"/>
          </p:cNvGraphicFramePr>
          <p:nvPr>
            <p:ph sz="half" idx="1"/>
            <p:extLst>
              <p:ext uri="{D42A27DB-BD31-4B8C-83A1-F6EECF244321}">
                <p14:modId xmlns:p14="http://schemas.microsoft.com/office/powerpoint/2010/main" val="801229699"/>
              </p:ext>
            </p:extLst>
          </p:nvPr>
        </p:nvGraphicFramePr>
        <p:xfrm>
          <a:off x="589626" y="627140"/>
          <a:ext cx="5181600" cy="5622738"/>
        </p:xfrm>
        <a:graphic>
          <a:graphicData uri="http://schemas.openxmlformats.org/drawingml/2006/table">
            <a:tbl>
              <a:tblPr firstRow="1" bandRow="1">
                <a:tableStyleId>{7DF18680-E054-41AD-8BC1-D1AEF772440D}</a:tableStyleId>
              </a:tblPr>
              <a:tblGrid>
                <a:gridCol w="1762957">
                  <a:extLst>
                    <a:ext uri="{9D8B030D-6E8A-4147-A177-3AD203B41FA5}">
                      <a16:colId xmlns:a16="http://schemas.microsoft.com/office/drawing/2014/main" xmlns="" val="2019314975"/>
                    </a:ext>
                  </a:extLst>
                </a:gridCol>
                <a:gridCol w="827843">
                  <a:extLst>
                    <a:ext uri="{9D8B030D-6E8A-4147-A177-3AD203B41FA5}">
                      <a16:colId xmlns:a16="http://schemas.microsoft.com/office/drawing/2014/main" xmlns="" val="1063555592"/>
                    </a:ext>
                  </a:extLst>
                </a:gridCol>
                <a:gridCol w="1569127">
                  <a:extLst>
                    <a:ext uri="{9D8B030D-6E8A-4147-A177-3AD203B41FA5}">
                      <a16:colId xmlns:a16="http://schemas.microsoft.com/office/drawing/2014/main" xmlns="" val="1972337974"/>
                    </a:ext>
                  </a:extLst>
                </a:gridCol>
                <a:gridCol w="1021673">
                  <a:extLst>
                    <a:ext uri="{9D8B030D-6E8A-4147-A177-3AD203B41FA5}">
                      <a16:colId xmlns:a16="http://schemas.microsoft.com/office/drawing/2014/main" xmlns="" val="1168379324"/>
                    </a:ext>
                  </a:extLst>
                </a:gridCol>
              </a:tblGrid>
              <a:tr h="536510">
                <a:tc gridSpan="4">
                  <a:txBody>
                    <a:bodyPr/>
                    <a:lstStyle/>
                    <a:p>
                      <a:pPr algn="ctr"/>
                      <a:r>
                        <a:rPr lang="ru-RU" sz="2000" dirty="0"/>
                        <a:t>Затраты по проекту</a:t>
                      </a:r>
                    </a:p>
                  </a:txBody>
                  <a:tcPr/>
                </a:tc>
                <a:tc hMerge="1">
                  <a:txBody>
                    <a:bodyPr/>
                    <a:lstStyle/>
                    <a:p>
                      <a:endParaRPr lang="ru-RU"/>
                    </a:p>
                  </a:txBody>
                  <a:tcPr/>
                </a:tc>
                <a:tc hMerge="1">
                  <a:txBody>
                    <a:bodyPr/>
                    <a:lstStyle/>
                    <a:p>
                      <a:endParaRPr lang="ru-RU" dirty="0"/>
                    </a:p>
                  </a:txBody>
                  <a:tcPr/>
                </a:tc>
                <a:tc hMerge="1">
                  <a:txBody>
                    <a:bodyPr/>
                    <a:lstStyle/>
                    <a:p>
                      <a:endParaRPr lang="ru-RU"/>
                    </a:p>
                  </a:txBody>
                  <a:tcPr/>
                </a:tc>
                <a:extLst>
                  <a:ext uri="{0D108BD9-81ED-4DB2-BD59-A6C34878D82A}">
                    <a16:rowId xmlns:a16="http://schemas.microsoft.com/office/drawing/2014/main" xmlns="" val="3478042293"/>
                  </a:ext>
                </a:extLst>
              </a:tr>
              <a:tr h="1260329">
                <a:tc gridSpan="2">
                  <a:txBody>
                    <a:bodyPr/>
                    <a:lstStyle/>
                    <a:p>
                      <a:pPr algn="ctr"/>
                      <a:r>
                        <a:rPr lang="ru-RU" dirty="0"/>
                        <a:t>Инвестиционные, </a:t>
                      </a:r>
                      <a:r>
                        <a:rPr lang="ru-RU" dirty="0" err="1"/>
                        <a:t>тыс.руб</a:t>
                      </a:r>
                      <a:r>
                        <a:rPr lang="ru-RU" dirty="0"/>
                        <a:t>.</a:t>
                      </a:r>
                    </a:p>
                    <a:p>
                      <a:pPr algn="ctr"/>
                      <a:endParaRPr lang="ru-RU" dirty="0"/>
                    </a:p>
                    <a:p>
                      <a:pPr algn="ctr"/>
                      <a:r>
                        <a:rPr lang="ru-RU" dirty="0"/>
                        <a:t>116390</a:t>
                      </a:r>
                    </a:p>
                  </a:txBody>
                  <a:tcPr/>
                </a:tc>
                <a:tc hMerge="1">
                  <a:txBody>
                    <a:bodyPr/>
                    <a:lstStyle/>
                    <a:p>
                      <a:endParaRPr lang="ru-RU"/>
                    </a:p>
                  </a:txBody>
                  <a:tcPr/>
                </a:tc>
                <a:tc gridSpan="2">
                  <a:txBody>
                    <a:bodyPr/>
                    <a:lstStyle/>
                    <a:p>
                      <a:pPr algn="ctr"/>
                      <a:r>
                        <a:rPr lang="ru-RU" dirty="0"/>
                        <a:t>Текущие (на примере 1 года запуска проекта), </a:t>
                      </a:r>
                      <a:r>
                        <a:rPr lang="ru-RU" dirty="0" err="1"/>
                        <a:t>тыс.руб</a:t>
                      </a:r>
                      <a:r>
                        <a:rPr lang="ru-RU" dirty="0"/>
                        <a:t>.</a:t>
                      </a:r>
                    </a:p>
                    <a:p>
                      <a:pPr algn="ctr"/>
                      <a:r>
                        <a:rPr lang="ru-RU" dirty="0"/>
                        <a:t>117600</a:t>
                      </a:r>
                    </a:p>
                  </a:txBody>
                  <a:tcPr/>
                </a:tc>
                <a:tc hMerge="1">
                  <a:txBody>
                    <a:bodyPr/>
                    <a:lstStyle/>
                    <a:p>
                      <a:endParaRPr lang="ru-RU"/>
                    </a:p>
                  </a:txBody>
                  <a:tcPr/>
                </a:tc>
                <a:extLst>
                  <a:ext uri="{0D108BD9-81ED-4DB2-BD59-A6C34878D82A}">
                    <a16:rowId xmlns:a16="http://schemas.microsoft.com/office/drawing/2014/main" xmlns="" val="318233248"/>
                  </a:ext>
                </a:extLst>
              </a:tr>
              <a:tr h="1260329">
                <a:tc>
                  <a:txBody>
                    <a:bodyPr/>
                    <a:lstStyle/>
                    <a:p>
                      <a:r>
                        <a:rPr lang="ru-RU" dirty="0"/>
                        <a:t>Основные фонды:</a:t>
                      </a:r>
                    </a:p>
                    <a:p>
                      <a:r>
                        <a:rPr lang="ru-RU" dirty="0"/>
                        <a:t>Здания,</a:t>
                      </a:r>
                    </a:p>
                    <a:p>
                      <a:r>
                        <a:rPr lang="ru-RU" dirty="0"/>
                        <a:t>сооружения</a:t>
                      </a:r>
                    </a:p>
                  </a:txBody>
                  <a:tcPr/>
                </a:tc>
                <a:tc>
                  <a:txBody>
                    <a:bodyPr/>
                    <a:lstStyle/>
                    <a:p>
                      <a:r>
                        <a:rPr lang="ru-RU" dirty="0"/>
                        <a:t>59890</a:t>
                      </a:r>
                    </a:p>
                  </a:txBody>
                  <a:tcPr/>
                </a:tc>
                <a:tc>
                  <a:txBody>
                    <a:bodyPr/>
                    <a:lstStyle/>
                    <a:p>
                      <a:r>
                        <a:rPr lang="ru-RU" dirty="0"/>
                        <a:t>Постоянные </a:t>
                      </a:r>
                    </a:p>
                  </a:txBody>
                  <a:tcPr/>
                </a:tc>
                <a:tc>
                  <a:txBody>
                    <a:bodyPr/>
                    <a:lstStyle/>
                    <a:p>
                      <a:r>
                        <a:rPr lang="ru-RU" dirty="0"/>
                        <a:t>34871</a:t>
                      </a:r>
                    </a:p>
                  </a:txBody>
                  <a:tcPr/>
                </a:tc>
                <a:extLst>
                  <a:ext uri="{0D108BD9-81ED-4DB2-BD59-A6C34878D82A}">
                    <a16:rowId xmlns:a16="http://schemas.microsoft.com/office/drawing/2014/main" xmlns="" val="1906956697"/>
                  </a:ext>
                </a:extLst>
              </a:tr>
              <a:tr h="855190">
                <a:tc>
                  <a:txBody>
                    <a:bodyPr/>
                    <a:lstStyle/>
                    <a:p>
                      <a:r>
                        <a:rPr lang="ru-RU" dirty="0"/>
                        <a:t>Земельные участки</a:t>
                      </a:r>
                    </a:p>
                  </a:txBody>
                  <a:tcPr/>
                </a:tc>
                <a:tc>
                  <a:txBody>
                    <a:bodyPr/>
                    <a:lstStyle/>
                    <a:p>
                      <a:r>
                        <a:rPr lang="ru-RU" dirty="0"/>
                        <a:t>35000</a:t>
                      </a:r>
                    </a:p>
                  </a:txBody>
                  <a:tcPr/>
                </a:tc>
                <a:tc>
                  <a:txBody>
                    <a:bodyPr/>
                    <a:lstStyle/>
                    <a:p>
                      <a:r>
                        <a:rPr lang="ru-RU" dirty="0"/>
                        <a:t>Переменные </a:t>
                      </a:r>
                    </a:p>
                  </a:txBody>
                  <a:tcPr/>
                </a:tc>
                <a:tc>
                  <a:txBody>
                    <a:bodyPr/>
                    <a:lstStyle/>
                    <a:p>
                      <a:r>
                        <a:rPr lang="ru-RU" dirty="0"/>
                        <a:t>82731</a:t>
                      </a:r>
                    </a:p>
                  </a:txBody>
                  <a:tcPr/>
                </a:tc>
                <a:extLst>
                  <a:ext uri="{0D108BD9-81ED-4DB2-BD59-A6C34878D82A}">
                    <a16:rowId xmlns:a16="http://schemas.microsoft.com/office/drawing/2014/main" xmlns="" val="1655628475"/>
                  </a:ext>
                </a:extLst>
              </a:tr>
              <a:tr h="855190">
                <a:tc>
                  <a:txBody>
                    <a:bodyPr/>
                    <a:lstStyle/>
                    <a:p>
                      <a:r>
                        <a:rPr lang="ru-RU" dirty="0"/>
                        <a:t>Транспорт, оборудование</a:t>
                      </a:r>
                    </a:p>
                  </a:txBody>
                  <a:tcPr/>
                </a:tc>
                <a:tc>
                  <a:txBody>
                    <a:bodyPr/>
                    <a:lstStyle/>
                    <a:p>
                      <a:r>
                        <a:rPr lang="ru-RU" dirty="0"/>
                        <a:t>16500</a:t>
                      </a: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2347312225"/>
                  </a:ext>
                </a:extLst>
              </a:tr>
              <a:tr h="855190">
                <a:tc>
                  <a:txBody>
                    <a:bodyPr/>
                    <a:lstStyle/>
                    <a:p>
                      <a:r>
                        <a:rPr lang="ru-RU" dirty="0"/>
                        <a:t>Документация </a:t>
                      </a:r>
                    </a:p>
                  </a:txBody>
                  <a:tcPr/>
                </a:tc>
                <a:tc>
                  <a:txBody>
                    <a:bodyPr/>
                    <a:lstStyle/>
                    <a:p>
                      <a:r>
                        <a:rPr lang="ru-RU" dirty="0"/>
                        <a:t>5000</a:t>
                      </a:r>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xmlns="" val="3024366915"/>
                  </a:ext>
                </a:extLst>
              </a:tr>
            </a:tbl>
          </a:graphicData>
        </a:graphic>
      </p:graphicFrame>
      <p:sp>
        <p:nvSpPr>
          <p:cNvPr id="11" name="Объект 10">
            <a:extLst>
              <a:ext uri="{FF2B5EF4-FFF2-40B4-BE49-F238E27FC236}">
                <a16:creationId xmlns:a16="http://schemas.microsoft.com/office/drawing/2014/main" xmlns="" id="{D61FDE35-F94C-4591-B406-648278857100}"/>
              </a:ext>
            </a:extLst>
          </p:cNvPr>
          <p:cNvSpPr>
            <a:spLocks noGrp="1"/>
          </p:cNvSpPr>
          <p:nvPr>
            <p:ph sz="half" idx="2"/>
          </p:nvPr>
        </p:nvSpPr>
        <p:spPr>
          <a:xfrm>
            <a:off x="6172200" y="502852"/>
            <a:ext cx="5181600" cy="5747025"/>
          </a:xfrm>
        </p:spPr>
        <p:txBody>
          <a:bodyPr/>
          <a:lstStyle/>
          <a:p>
            <a:pPr marL="0" indent="0">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Для выбора источников покрытия  были рассчитаны: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ru-RU" sz="2000" dirty="0">
                <a:effectLst/>
                <a:latin typeface="Times New Roman" panose="02020603050405020304" pitchFamily="18" charset="0"/>
                <a:ea typeface="Calibri" panose="020F0502020204030204" pitchFamily="34" charset="0"/>
              </a:rPr>
              <a:t>1.Рентабельность СК </a:t>
            </a:r>
          </a:p>
          <a:p>
            <a:pPr marL="0" indent="0">
              <a:lnSpc>
                <a:spcPct val="100000"/>
              </a:lnSpc>
              <a:spcBef>
                <a:spcPts val="0"/>
              </a:spcBef>
              <a:buNone/>
            </a:pPr>
            <a:r>
              <a:rPr lang="ru-RU" sz="2000" dirty="0">
                <a:effectLst/>
                <a:latin typeface="Times New Roman" panose="02020603050405020304" pitchFamily="18" charset="0"/>
                <a:ea typeface="Calibri" panose="020F0502020204030204" pitchFamily="34" charset="0"/>
              </a:rPr>
              <a:t>РОЕ = ЧП/СК=0,58</a:t>
            </a:r>
          </a:p>
          <a:p>
            <a:pPr marL="0" indent="0">
              <a:buNone/>
            </a:pPr>
            <a:endParaRPr lang="ru-RU" sz="2000" dirty="0">
              <a:effectLst/>
              <a:latin typeface="Times New Roman" panose="02020603050405020304" pitchFamily="18" charset="0"/>
              <a:ea typeface="Calibri" panose="020F0502020204030204" pitchFamily="34" charset="0"/>
            </a:endParaRPr>
          </a:p>
          <a:p>
            <a:pPr marL="0" marR="32385" indent="0" algn="just" eaLnBrk="0" hangingPunct="0">
              <a:lnSpc>
                <a:spcPct val="100000"/>
              </a:lnSpc>
              <a:spcBef>
                <a:spcPts val="0"/>
              </a:spcBef>
              <a:buNone/>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2.Эффект финансового рычага :</a:t>
            </a:r>
            <a:r>
              <a:rPr lang="ru-RU" sz="2000" dirty="0">
                <a:solidFill>
                  <a:srgbClr val="212034"/>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ru-RU" sz="2000" dirty="0" err="1">
                <a:effectLst/>
                <a:latin typeface="Times New Roman" panose="02020603050405020304" pitchFamily="18" charset="0"/>
                <a:ea typeface="Calibri" panose="020F0502020204030204" pitchFamily="34" charset="0"/>
                <a:cs typeface="Times New Roman" panose="02020603050405020304" pitchFamily="18" charset="0"/>
              </a:rPr>
              <a:t>Эфр</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 (1 — T)(ЭР — СРСП )×ЗК/СК</a:t>
            </a:r>
          </a:p>
          <a:p>
            <a:pPr marL="0" indent="0">
              <a:lnSpc>
                <a:spcPct val="100000"/>
              </a:lnSpc>
              <a:spcBef>
                <a:spcPts val="0"/>
              </a:spcBef>
              <a:buNone/>
            </a:pPr>
            <a:r>
              <a:rPr lang="ru-RU" sz="2000" dirty="0">
                <a:effectLst/>
                <a:latin typeface="Times New Roman" panose="02020603050405020304" pitchFamily="18" charset="0"/>
                <a:ea typeface="Calibri" panose="020F0502020204030204" pitchFamily="34" charset="0"/>
              </a:rPr>
              <a:t>ЭФР=(1-0,2)(1,87-0,081)(0,58)=0,83</a:t>
            </a:r>
          </a:p>
          <a:p>
            <a:pPr marL="0" indent="0">
              <a:lnSpc>
                <a:spcPct val="100000"/>
              </a:lnSpc>
              <a:spcBef>
                <a:spcPts val="0"/>
              </a:spcBef>
              <a:buNone/>
            </a:pPr>
            <a:endParaRPr lang="ru-RU"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dirty="0">
              <a:latin typeface="Times New Roman" panose="02020603050405020304" pitchFamily="18" charset="0"/>
              <a:cs typeface="Times New Roman" panose="02020603050405020304" pitchFamily="18" charset="0"/>
            </a:endParaRPr>
          </a:p>
        </p:txBody>
      </p:sp>
      <p:sp>
        <p:nvSpPr>
          <p:cNvPr id="12" name="Стрелка: вниз 11">
            <a:extLst>
              <a:ext uri="{FF2B5EF4-FFF2-40B4-BE49-F238E27FC236}">
                <a16:creationId xmlns:a16="http://schemas.microsoft.com/office/drawing/2014/main" xmlns="" id="{C1E87F3F-2507-4282-ACCC-4902856CCA5F}"/>
              </a:ext>
            </a:extLst>
          </p:cNvPr>
          <p:cNvSpPr/>
          <p:nvPr/>
        </p:nvSpPr>
        <p:spPr>
          <a:xfrm>
            <a:off x="8208514" y="3151573"/>
            <a:ext cx="435006" cy="541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5" name="Диаграмма 14">
            <a:extLst>
              <a:ext uri="{FF2B5EF4-FFF2-40B4-BE49-F238E27FC236}">
                <a16:creationId xmlns:a16="http://schemas.microsoft.com/office/drawing/2014/main" xmlns="" id="{A0B13111-8B78-4BEC-AA13-BFE4FC3F7D52}"/>
              </a:ext>
            </a:extLst>
          </p:cNvPr>
          <p:cNvGraphicFramePr/>
          <p:nvPr>
            <p:extLst>
              <p:ext uri="{D42A27DB-BD31-4B8C-83A1-F6EECF244321}">
                <p14:modId xmlns:p14="http://schemas.microsoft.com/office/powerpoint/2010/main" val="1487857580"/>
              </p:ext>
            </p:extLst>
          </p:nvPr>
        </p:nvGraphicFramePr>
        <p:xfrm>
          <a:off x="6172200" y="3693111"/>
          <a:ext cx="5181600" cy="2763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963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1000">
              <a:schemeClr val="accent1">
                <a:lumMod val="20000"/>
                <a:lumOff val="80000"/>
              </a:schemeClr>
            </a:gs>
            <a:gs pos="38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480DEEC5-302E-4B1F-9E57-CA583EFCA2E1}"/>
              </a:ext>
            </a:extLst>
          </p:cNvPr>
          <p:cNvSpPr>
            <a:spLocks noGrp="1"/>
          </p:cNvSpPr>
          <p:nvPr>
            <p:ph type="title" idx="4294967295"/>
          </p:nvPr>
        </p:nvSpPr>
        <p:spPr>
          <a:xfrm>
            <a:off x="0" y="177800"/>
            <a:ext cx="10515600" cy="585788"/>
          </a:xfrm>
        </p:spPr>
        <p:txBody>
          <a:bodyPr>
            <a:noAutofit/>
          </a:bodyPr>
          <a:lstStyle/>
          <a:p>
            <a:pPr algn="ctr"/>
            <a:r>
              <a:rPr lang="ru-RU" sz="3200" b="1" dirty="0"/>
              <a:t>Команда проекта, организация взаимодействия</a:t>
            </a:r>
          </a:p>
        </p:txBody>
      </p:sp>
      <p:graphicFrame>
        <p:nvGraphicFramePr>
          <p:cNvPr id="11" name="Схема 10">
            <a:extLst>
              <a:ext uri="{FF2B5EF4-FFF2-40B4-BE49-F238E27FC236}">
                <a16:creationId xmlns:a16="http://schemas.microsoft.com/office/drawing/2014/main" xmlns="" id="{DC99BFB6-1DEC-452A-8385-84387AC4E9F2}"/>
              </a:ext>
            </a:extLst>
          </p:cNvPr>
          <p:cNvGraphicFramePr/>
          <p:nvPr>
            <p:extLst>
              <p:ext uri="{D42A27DB-BD31-4B8C-83A1-F6EECF244321}">
                <p14:modId xmlns:p14="http://schemas.microsoft.com/office/powerpoint/2010/main" val="2407532911"/>
              </p:ext>
            </p:extLst>
          </p:nvPr>
        </p:nvGraphicFramePr>
        <p:xfrm>
          <a:off x="159797" y="681036"/>
          <a:ext cx="10999434" cy="5884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16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20000"/>
                <a:lumOff val="80000"/>
              </a:schemeClr>
            </a:gs>
            <a:gs pos="84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8F0E49-605E-42D7-8F19-C5085B44DB6F}"/>
              </a:ext>
            </a:extLst>
          </p:cNvPr>
          <p:cNvSpPr>
            <a:spLocks noGrp="1"/>
          </p:cNvSpPr>
          <p:nvPr>
            <p:ph type="title"/>
          </p:nvPr>
        </p:nvSpPr>
        <p:spPr>
          <a:xfrm>
            <a:off x="838200" y="365125"/>
            <a:ext cx="10515600" cy="549275"/>
          </a:xfrm>
        </p:spPr>
        <p:txBody>
          <a:bodyPr>
            <a:normAutofit fontScale="90000"/>
          </a:bodyPr>
          <a:lstStyle/>
          <a:p>
            <a:pPr algn="ctr"/>
            <a:r>
              <a:rPr lang="ru-RU" b="1" dirty="0"/>
              <a:t>Оценка рисков проекта</a:t>
            </a:r>
          </a:p>
        </p:txBody>
      </p:sp>
      <p:sp>
        <p:nvSpPr>
          <p:cNvPr id="3" name="Объект 2">
            <a:extLst>
              <a:ext uri="{FF2B5EF4-FFF2-40B4-BE49-F238E27FC236}">
                <a16:creationId xmlns:a16="http://schemas.microsoft.com/office/drawing/2014/main" xmlns="" id="{A72F0810-3A36-49C4-8786-CD314B4796B7}"/>
              </a:ext>
            </a:extLst>
          </p:cNvPr>
          <p:cNvSpPr>
            <a:spLocks noGrp="1"/>
          </p:cNvSpPr>
          <p:nvPr>
            <p:ph sz="half" idx="1"/>
          </p:nvPr>
        </p:nvSpPr>
        <p:spPr>
          <a:xfrm>
            <a:off x="838200" y="914400"/>
            <a:ext cx="5181600" cy="5262563"/>
          </a:xfrm>
        </p:spPr>
        <p:txBody>
          <a:bodyPr/>
          <a:lstStyle/>
          <a:p>
            <a:pPr marL="0" indent="0">
              <a:buNone/>
            </a:pPr>
            <a:r>
              <a:rPr lang="ru-RU" sz="2400" dirty="0"/>
              <a:t>Профиль рисков</a:t>
            </a:r>
          </a:p>
          <a:p>
            <a:pPr marL="0" indent="0">
              <a:buNone/>
            </a:pPr>
            <a:endParaRPr lang="ru-RU" dirty="0"/>
          </a:p>
          <a:p>
            <a:pPr marL="0" indent="0">
              <a:buNone/>
            </a:pPr>
            <a:endParaRPr lang="ru-RU" dirty="0"/>
          </a:p>
        </p:txBody>
      </p:sp>
      <p:pic>
        <p:nvPicPr>
          <p:cNvPr id="6" name="Рисунок 5">
            <a:extLst>
              <a:ext uri="{FF2B5EF4-FFF2-40B4-BE49-F238E27FC236}">
                <a16:creationId xmlns:a16="http://schemas.microsoft.com/office/drawing/2014/main" xmlns="" id="{E6DA807D-06A4-47C6-9E82-65220E7E2257}"/>
              </a:ext>
            </a:extLst>
          </p:cNvPr>
          <p:cNvPicPr/>
          <p:nvPr/>
        </p:nvPicPr>
        <p:blipFill rotWithShape="1">
          <a:blip r:embed="rId2"/>
          <a:srcRect l="14550" t="40001" r="46088" b="15903"/>
          <a:stretch/>
        </p:blipFill>
        <p:spPr bwMode="auto">
          <a:xfrm>
            <a:off x="1038317" y="1686757"/>
            <a:ext cx="4781365" cy="4490206"/>
          </a:xfrm>
          <a:prstGeom prst="rect">
            <a:avLst/>
          </a:prstGeom>
          <a:ln>
            <a:noFill/>
          </a:ln>
          <a:extLst>
            <a:ext uri="{53640926-AAD7-44D8-BBD7-CCE9431645EC}">
              <a14:shadowObscured xmlns:a14="http://schemas.microsoft.com/office/drawing/2010/main"/>
            </a:ext>
          </a:extLst>
        </p:spPr>
      </p:pic>
      <p:sp>
        <p:nvSpPr>
          <p:cNvPr id="9" name="Объект 8">
            <a:extLst>
              <a:ext uri="{FF2B5EF4-FFF2-40B4-BE49-F238E27FC236}">
                <a16:creationId xmlns:a16="http://schemas.microsoft.com/office/drawing/2014/main" xmlns="" id="{5223D4DA-2566-4507-80BE-2F8201F14EA7}"/>
              </a:ext>
            </a:extLst>
          </p:cNvPr>
          <p:cNvSpPr>
            <a:spLocks noGrp="1"/>
          </p:cNvSpPr>
          <p:nvPr>
            <p:ph sz="half" idx="2"/>
          </p:nvPr>
        </p:nvSpPr>
        <p:spPr>
          <a:xfrm>
            <a:off x="6172200" y="976544"/>
            <a:ext cx="5181600" cy="5200419"/>
          </a:xfrm>
        </p:spPr>
        <p:txBody>
          <a:bodyPr>
            <a:normAutofit/>
          </a:bodyPr>
          <a:lstStyle/>
          <a:p>
            <a:pPr marL="0" indent="0">
              <a:buNone/>
            </a:pPr>
            <a:r>
              <a:rPr lang="ru-RU" sz="2400" dirty="0"/>
              <a:t>Качественная оценка по методу </a:t>
            </a:r>
            <a:r>
              <a:rPr lang="en-US" sz="2400" dirty="0"/>
              <a:t>ALARA</a:t>
            </a:r>
          </a:p>
          <a:p>
            <a:pPr marL="0" indent="0">
              <a:buNone/>
            </a:pPr>
            <a:endParaRPr lang="ru-RU" sz="2400" dirty="0"/>
          </a:p>
        </p:txBody>
      </p:sp>
      <p:pic>
        <p:nvPicPr>
          <p:cNvPr id="10" name="Объект 6">
            <a:extLst>
              <a:ext uri="{FF2B5EF4-FFF2-40B4-BE49-F238E27FC236}">
                <a16:creationId xmlns:a16="http://schemas.microsoft.com/office/drawing/2014/main" xmlns="" id="{E9A7767D-A3F4-4A6E-B1DE-931B5D835F46}"/>
              </a:ext>
            </a:extLst>
          </p:cNvPr>
          <p:cNvPicPr>
            <a:picLocks/>
          </p:cNvPicPr>
          <p:nvPr/>
        </p:nvPicPr>
        <p:blipFill rotWithShape="1">
          <a:blip r:embed="rId3"/>
          <a:srcRect l="21933" t="16875" r="33157" b="8652"/>
          <a:stretch/>
        </p:blipFill>
        <p:spPr bwMode="auto">
          <a:xfrm>
            <a:off x="6172200" y="1615735"/>
            <a:ext cx="5493058" cy="44577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698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20000"/>
                <a:lumOff val="80000"/>
              </a:schemeClr>
            </a:gs>
            <a:gs pos="84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607DF9-5F2E-4CCB-A50A-D7F6B9D27558}"/>
              </a:ext>
            </a:extLst>
          </p:cNvPr>
          <p:cNvSpPr>
            <a:spLocks noGrp="1"/>
          </p:cNvSpPr>
          <p:nvPr>
            <p:ph type="title"/>
          </p:nvPr>
        </p:nvSpPr>
        <p:spPr>
          <a:xfrm>
            <a:off x="838200" y="365125"/>
            <a:ext cx="10515600" cy="549275"/>
          </a:xfrm>
        </p:spPr>
        <p:txBody>
          <a:bodyPr>
            <a:normAutofit/>
          </a:bodyPr>
          <a:lstStyle/>
          <a:p>
            <a:pPr algn="ctr"/>
            <a:r>
              <a:rPr lang="ru-RU" sz="3200" b="1" dirty="0"/>
              <a:t>Социальная эффективность проекта</a:t>
            </a:r>
          </a:p>
        </p:txBody>
      </p:sp>
      <p:sp>
        <p:nvSpPr>
          <p:cNvPr id="4" name="Объект 3">
            <a:extLst>
              <a:ext uri="{FF2B5EF4-FFF2-40B4-BE49-F238E27FC236}">
                <a16:creationId xmlns:a16="http://schemas.microsoft.com/office/drawing/2014/main" xmlns="" id="{B816387E-A80F-4F29-8D06-3D48DB0C7E54}"/>
              </a:ext>
            </a:extLst>
          </p:cNvPr>
          <p:cNvSpPr>
            <a:spLocks noGrp="1"/>
          </p:cNvSpPr>
          <p:nvPr>
            <p:ph sz="half" idx="2"/>
          </p:nvPr>
        </p:nvSpPr>
        <p:spPr>
          <a:xfrm>
            <a:off x="6172200" y="914400"/>
            <a:ext cx="5181600" cy="5262563"/>
          </a:xfrm>
        </p:spPr>
        <p:txBody>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Прогнозируемые налоговые поступления от реализации проекта строительства комплексного узла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pic>
        <p:nvPicPr>
          <p:cNvPr id="5" name="Объект 4">
            <a:extLst>
              <a:ext uri="{FF2B5EF4-FFF2-40B4-BE49-F238E27FC236}">
                <a16:creationId xmlns:a16="http://schemas.microsoft.com/office/drawing/2014/main" xmlns="" id="{DFAB5B21-4194-47AD-AACB-6A9DBE9C9292}"/>
              </a:ext>
            </a:extLst>
          </p:cNvPr>
          <p:cNvPicPr>
            <a:picLocks noGrp="1"/>
          </p:cNvPicPr>
          <p:nvPr>
            <p:ph sz="half" idx="1"/>
          </p:nvPr>
        </p:nvPicPr>
        <p:blipFill rotWithShape="1">
          <a:blip r:embed="rId2"/>
          <a:srcRect l="20669" t="39752" r="21340" b="9530"/>
          <a:stretch/>
        </p:blipFill>
        <p:spPr bwMode="auto">
          <a:xfrm>
            <a:off x="343271" y="1463675"/>
            <a:ext cx="5828929" cy="4713288"/>
          </a:xfrm>
          <a:prstGeom prst="rect">
            <a:avLst/>
          </a:prstGeom>
          <a:ln>
            <a:noFill/>
          </a:ln>
          <a:extLst>
            <a:ext uri="{53640926-AAD7-44D8-BBD7-CCE9431645EC}">
              <a14:shadowObscured xmlns:a14="http://schemas.microsoft.com/office/drawing/2010/main"/>
            </a:ext>
          </a:extLst>
        </p:spPr>
      </p:pic>
      <p:graphicFrame>
        <p:nvGraphicFramePr>
          <p:cNvPr id="6" name="Таблица 6">
            <a:extLst>
              <a:ext uri="{FF2B5EF4-FFF2-40B4-BE49-F238E27FC236}">
                <a16:creationId xmlns:a16="http://schemas.microsoft.com/office/drawing/2014/main" xmlns="" id="{6759BEE2-C51C-42E8-9000-03A513378579}"/>
              </a:ext>
            </a:extLst>
          </p:cNvPr>
          <p:cNvGraphicFramePr>
            <a:graphicFrameLocks noGrp="1"/>
          </p:cNvGraphicFramePr>
          <p:nvPr>
            <p:extLst>
              <p:ext uri="{D42A27DB-BD31-4B8C-83A1-F6EECF244321}">
                <p14:modId xmlns:p14="http://schemas.microsoft.com/office/powerpoint/2010/main" val="605073164"/>
              </p:ext>
            </p:extLst>
          </p:nvPr>
        </p:nvGraphicFramePr>
        <p:xfrm>
          <a:off x="6471819" y="1775531"/>
          <a:ext cx="5181600" cy="4401434"/>
        </p:xfrm>
        <a:graphic>
          <a:graphicData uri="http://schemas.openxmlformats.org/drawingml/2006/table">
            <a:tbl>
              <a:tblPr firstRow="1" bandRow="1">
                <a:tableStyleId>{7DF18680-E054-41AD-8BC1-D1AEF772440D}</a:tableStyleId>
              </a:tblPr>
              <a:tblGrid>
                <a:gridCol w="1727200">
                  <a:extLst>
                    <a:ext uri="{9D8B030D-6E8A-4147-A177-3AD203B41FA5}">
                      <a16:colId xmlns:a16="http://schemas.microsoft.com/office/drawing/2014/main" xmlns="" val="1645215139"/>
                    </a:ext>
                  </a:extLst>
                </a:gridCol>
                <a:gridCol w="1727200">
                  <a:extLst>
                    <a:ext uri="{9D8B030D-6E8A-4147-A177-3AD203B41FA5}">
                      <a16:colId xmlns:a16="http://schemas.microsoft.com/office/drawing/2014/main" xmlns="" val="2115387572"/>
                    </a:ext>
                  </a:extLst>
                </a:gridCol>
                <a:gridCol w="1727200">
                  <a:extLst>
                    <a:ext uri="{9D8B030D-6E8A-4147-A177-3AD203B41FA5}">
                      <a16:colId xmlns:a16="http://schemas.microsoft.com/office/drawing/2014/main" xmlns="" val="1067036920"/>
                    </a:ext>
                  </a:extLst>
                </a:gridCol>
              </a:tblGrid>
              <a:tr h="530258">
                <a:tc>
                  <a:txBody>
                    <a:bodyPr/>
                    <a:lstStyle/>
                    <a:p>
                      <a:pPr algn="just">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Вид налога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Налоговая база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Сумма доходов бюджета, тыс. руб.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6319249"/>
                  </a:ext>
                </a:extLst>
              </a:tr>
              <a:tr h="609943">
                <a:tc>
                  <a:txBody>
                    <a:bodyPr/>
                    <a:lstStyle/>
                    <a:p>
                      <a:pPr algn="just">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НДС</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стоимость товаров (работ, услуг) при реализации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337000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89404603"/>
                  </a:ext>
                </a:extLst>
              </a:tr>
              <a:tr h="530258">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Налог на прибыль</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Прибыль до налогообложения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511627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9921132"/>
                  </a:ext>
                </a:extLst>
              </a:tr>
              <a:tr h="530258">
                <a:tc>
                  <a:txBody>
                    <a:bodyPr/>
                    <a:lstStyle/>
                    <a:p>
                      <a:pPr algn="just">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Взносы во внебюджетные фонды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ФОТ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37341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09919968"/>
                  </a:ext>
                </a:extLst>
              </a:tr>
              <a:tr h="530258">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Налог на имущество</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Среднегодовая стоимость имущества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8173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08613398"/>
                  </a:ext>
                </a:extLst>
              </a:tr>
              <a:tr h="530258">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Транспортный налог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Мощность двигателя ТС в лс</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443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23542582"/>
                  </a:ext>
                </a:extLst>
              </a:tr>
              <a:tr h="609943">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Земельный налог</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Кадастровая стоимость земельного участка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64267445"/>
                  </a:ext>
                </a:extLst>
              </a:tr>
              <a:tr h="530258">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Итого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895389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66238288"/>
                  </a:ext>
                </a:extLst>
              </a:tr>
            </a:tbl>
          </a:graphicData>
        </a:graphic>
      </p:graphicFrame>
    </p:spTree>
    <p:extLst>
      <p:ext uri="{BB962C8B-B14F-4D97-AF65-F5344CB8AC3E}">
        <p14:creationId xmlns:p14="http://schemas.microsoft.com/office/powerpoint/2010/main" val="124066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20000"/>
                <a:lumOff val="80000"/>
              </a:schemeClr>
            </a:gs>
            <a:gs pos="84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A9D462FF-9DE3-4AD1-853A-A192C5034CDC}"/>
              </a:ext>
            </a:extLst>
          </p:cNvPr>
          <p:cNvSpPr>
            <a:spLocks noGrp="1"/>
          </p:cNvSpPr>
          <p:nvPr>
            <p:ph type="title"/>
          </p:nvPr>
        </p:nvSpPr>
        <p:spPr>
          <a:xfrm>
            <a:off x="838200" y="365126"/>
            <a:ext cx="10515600" cy="404094"/>
          </a:xfrm>
        </p:spPr>
        <p:txBody>
          <a:bodyPr anchor="t">
            <a:normAutofit fontScale="90000"/>
          </a:bodyPr>
          <a:lstStyle/>
          <a:p>
            <a:r>
              <a:rPr lang="ru-RU" sz="3200" b="1" dirty="0"/>
              <a:t>Оценка экономической эффективности проекта</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endParaRPr lang="ru-RU" sz="3200" b="1" dirty="0"/>
          </a:p>
        </p:txBody>
      </p:sp>
      <p:sp>
        <p:nvSpPr>
          <p:cNvPr id="7" name="Объект 6">
            <a:extLst>
              <a:ext uri="{FF2B5EF4-FFF2-40B4-BE49-F238E27FC236}">
                <a16:creationId xmlns:a16="http://schemas.microsoft.com/office/drawing/2014/main" xmlns="" id="{FB7C848A-7DF8-40C1-875D-08D8FB9CA670}"/>
              </a:ext>
            </a:extLst>
          </p:cNvPr>
          <p:cNvSpPr>
            <a:spLocks noGrp="1"/>
          </p:cNvSpPr>
          <p:nvPr>
            <p:ph sz="half" idx="1"/>
          </p:nvPr>
        </p:nvSpPr>
        <p:spPr>
          <a:xfrm>
            <a:off x="381740" y="810431"/>
            <a:ext cx="5632881" cy="5563735"/>
          </a:xfrm>
        </p:spPr>
        <p:txBody>
          <a:bodyPr>
            <a:normAutofit/>
          </a:bodyPr>
          <a:lstStyle/>
          <a:p>
            <a:pPr marL="0" indent="0">
              <a:buNone/>
            </a:pPr>
            <a:endParaRPr lang="ru-RU" dirty="0"/>
          </a:p>
        </p:txBody>
      </p:sp>
      <p:sp>
        <p:nvSpPr>
          <p:cNvPr id="8" name="Объект 7">
            <a:extLst>
              <a:ext uri="{FF2B5EF4-FFF2-40B4-BE49-F238E27FC236}">
                <a16:creationId xmlns:a16="http://schemas.microsoft.com/office/drawing/2014/main" xmlns="" id="{C857258E-D4DA-4E5E-8DEB-0DCF0BC86E8A}"/>
              </a:ext>
            </a:extLst>
          </p:cNvPr>
          <p:cNvSpPr>
            <a:spLocks noGrp="1"/>
          </p:cNvSpPr>
          <p:nvPr>
            <p:ph sz="half" idx="2"/>
          </p:nvPr>
        </p:nvSpPr>
        <p:spPr>
          <a:xfrm>
            <a:off x="6172200" y="810431"/>
            <a:ext cx="5181600" cy="5563734"/>
          </a:xfrm>
        </p:spPr>
        <p:txBody>
          <a:bodyPr>
            <a:normAutofit/>
          </a:bodyPr>
          <a:lstStyle/>
          <a:p>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Метод дисконтирования - определение стоимости денежного потока путём приведения стоимости всех выплат к определённому моменту времени (первому году реализации проекта). </a:t>
            </a:r>
            <a:br>
              <a:rPr lang="ru-RU" sz="1800" dirty="0">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Ставка дисконтирования – цена капитала компании</a:t>
            </a:r>
          </a:p>
          <a:p>
            <a:pPr marL="0" indent="0">
              <a:buNone/>
            </a:pP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a:t>
            </a:r>
            <a:r>
              <a:rPr lang="ru-RU"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к</a:t>
            </a:r>
            <a:r>
              <a:rPr lang="ru-RU" sz="1800" baseline="-250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a:t>
            </a:r>
            <a:r>
              <a:rPr lang="ru-RU"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зк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a:t>
            </a:r>
            <a:r>
              <a:rPr lang="ru-RU"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зк</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+Ц</a:t>
            </a:r>
            <a:r>
              <a:rPr lang="ru-RU"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ск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a:t>
            </a:r>
            <a:r>
              <a:rPr lang="ru-RU"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ск</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50000"/>
              </a:lnSpc>
              <a:buNone/>
            </a:pPr>
            <a:r>
              <a:rPr lang="ru-RU" sz="1800" dirty="0" err="1">
                <a:effectLst/>
                <a:latin typeface="Times New Roman" panose="02020603050405020304" pitchFamily="18" charset="0"/>
                <a:ea typeface="Calibri" panose="020F0502020204030204" pitchFamily="34" charset="0"/>
              </a:rPr>
              <a:t>Ц</a:t>
            </a:r>
            <a:r>
              <a:rPr lang="ru-RU" sz="1800" baseline="-25000" dirty="0" err="1">
                <a:effectLst/>
                <a:latin typeface="Times New Roman" panose="02020603050405020304" pitchFamily="18" charset="0"/>
                <a:ea typeface="Calibri" panose="020F0502020204030204" pitchFamily="34" charset="0"/>
              </a:rPr>
              <a:t>к</a:t>
            </a:r>
            <a:r>
              <a:rPr lang="ru-RU" sz="1800" baseline="-25000" dirty="0">
                <a:effectLst/>
                <a:latin typeface="Times New Roman" panose="02020603050405020304" pitchFamily="18" charset="0"/>
                <a:ea typeface="Calibri" panose="020F0502020204030204" pitchFamily="34" charset="0"/>
              </a:rPr>
              <a:t> </a:t>
            </a:r>
            <a:r>
              <a:rPr lang="ru-RU" sz="1800" dirty="0">
                <a:effectLst/>
                <a:latin typeface="Times New Roman" panose="02020603050405020304" pitchFamily="18" charset="0"/>
                <a:ea typeface="Calibri" panose="020F0502020204030204" pitchFamily="34" charset="0"/>
              </a:rPr>
              <a:t>– средняя цена капитала предприятии в целом;</a:t>
            </a:r>
          </a:p>
          <a:p>
            <a:pPr marL="0" indent="0" algn="just">
              <a:lnSpc>
                <a:spcPct val="150000"/>
              </a:lnSpc>
              <a:buNone/>
            </a:pPr>
            <a:r>
              <a:rPr lang="ru-RU" sz="1800" dirty="0" err="1">
                <a:effectLst/>
                <a:latin typeface="Times New Roman" panose="02020603050405020304" pitchFamily="18" charset="0"/>
                <a:ea typeface="Calibri" panose="020F0502020204030204" pitchFamily="34" charset="0"/>
              </a:rPr>
              <a:t>Д</a:t>
            </a:r>
            <a:r>
              <a:rPr lang="ru-RU" sz="1800" baseline="-25000" dirty="0" err="1">
                <a:effectLst/>
                <a:latin typeface="Times New Roman" panose="02020603050405020304" pitchFamily="18" charset="0"/>
                <a:ea typeface="Calibri" panose="020F0502020204030204" pitchFamily="34" charset="0"/>
              </a:rPr>
              <a:t>зк</a:t>
            </a:r>
            <a:r>
              <a:rPr lang="ru-RU" sz="1800" baseline="-25000" dirty="0">
                <a:effectLst/>
                <a:latin typeface="Times New Roman" panose="02020603050405020304" pitchFamily="18" charset="0"/>
                <a:ea typeface="Calibri" panose="020F0502020204030204" pitchFamily="34" charset="0"/>
              </a:rPr>
              <a:t>,</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Д</a:t>
            </a:r>
            <a:r>
              <a:rPr lang="ru-RU" sz="1800" baseline="-25000" dirty="0" err="1">
                <a:effectLst/>
                <a:latin typeface="Times New Roman" panose="02020603050405020304" pitchFamily="18" charset="0"/>
                <a:ea typeface="Calibri" panose="020F0502020204030204" pitchFamily="34" charset="0"/>
              </a:rPr>
              <a:t>ск</a:t>
            </a:r>
            <a:r>
              <a:rPr lang="ru-RU" sz="1800" dirty="0">
                <a:effectLst/>
                <a:latin typeface="Times New Roman" panose="02020603050405020304" pitchFamily="18" charset="0"/>
                <a:ea typeface="Calibri" panose="020F0502020204030204" pitchFamily="34" charset="0"/>
              </a:rPr>
              <a:t> – соответственно доля заемных и собственных средств в валюте баланса;</a:t>
            </a:r>
          </a:p>
          <a:p>
            <a:pPr marL="0" indent="0" algn="just">
              <a:lnSpc>
                <a:spcPct val="150000"/>
              </a:lnSpc>
              <a:buNone/>
            </a:pPr>
            <a:r>
              <a:rPr lang="ru-RU" sz="1800" dirty="0" err="1">
                <a:effectLst/>
                <a:latin typeface="Times New Roman" panose="02020603050405020304" pitchFamily="18" charset="0"/>
                <a:ea typeface="Calibri" panose="020F0502020204030204" pitchFamily="34" charset="0"/>
              </a:rPr>
              <a:t>Ц</a:t>
            </a:r>
            <a:r>
              <a:rPr lang="ru-RU" sz="1800" baseline="-25000" dirty="0" err="1">
                <a:effectLst/>
                <a:latin typeface="Times New Roman" panose="02020603050405020304" pitchFamily="18" charset="0"/>
                <a:ea typeface="Calibri" panose="020F0502020204030204" pitchFamily="34" charset="0"/>
              </a:rPr>
              <a:t>зк</a:t>
            </a:r>
            <a:r>
              <a:rPr lang="ru-RU" sz="1800" dirty="0">
                <a:effectLst/>
                <a:latin typeface="Times New Roman" panose="02020603050405020304" pitchFamily="18" charset="0"/>
                <a:ea typeface="Calibri" panose="020F0502020204030204" pitchFamily="34" charset="0"/>
              </a:rPr>
              <a:t>, </a:t>
            </a:r>
            <a:r>
              <a:rPr lang="ru-RU" sz="1800" dirty="0" err="1">
                <a:effectLst/>
                <a:latin typeface="Times New Roman" panose="02020603050405020304" pitchFamily="18" charset="0"/>
                <a:ea typeface="Calibri" panose="020F0502020204030204" pitchFamily="34" charset="0"/>
              </a:rPr>
              <a:t>Д</a:t>
            </a:r>
            <a:r>
              <a:rPr lang="ru-RU" sz="1800" baseline="-25000" dirty="0" err="1">
                <a:effectLst/>
                <a:latin typeface="Times New Roman" panose="02020603050405020304" pitchFamily="18" charset="0"/>
                <a:ea typeface="Calibri" panose="020F0502020204030204" pitchFamily="34" charset="0"/>
              </a:rPr>
              <a:t>зк</a:t>
            </a:r>
            <a:r>
              <a:rPr lang="ru-RU" sz="1800" dirty="0">
                <a:effectLst/>
                <a:latin typeface="Times New Roman" panose="02020603050405020304" pitchFamily="18" charset="0"/>
                <a:ea typeface="Calibri" panose="020F0502020204030204" pitchFamily="34" charset="0"/>
              </a:rPr>
              <a:t> – соответственно средняя цена заемных и собственных средств.</a:t>
            </a:r>
          </a:p>
          <a:p>
            <a:pPr marL="0" indent="0" algn="just">
              <a:lnSpc>
                <a:spcPct val="150000"/>
              </a:lnSpc>
              <a:buNone/>
            </a:pPr>
            <a:r>
              <a:rPr lang="ru-RU" sz="1800" dirty="0">
                <a:effectLst/>
                <a:latin typeface="Times New Roman" panose="02020603050405020304" pitchFamily="18" charset="0"/>
                <a:ea typeface="Calibri" panose="020F0502020204030204" pitchFamily="34" charset="0"/>
              </a:rPr>
              <a:t>Тогда: 0,084*0,414+0,045*0,57=0,06 (6%)</a:t>
            </a:r>
          </a:p>
          <a:p>
            <a:pPr marL="0" indent="0">
              <a:buNone/>
            </a:pPr>
            <a:endParaRPr lang="ru-RU" dirty="0"/>
          </a:p>
        </p:txBody>
      </p:sp>
      <p:graphicFrame>
        <p:nvGraphicFramePr>
          <p:cNvPr id="6" name="Таблица 6">
            <a:extLst>
              <a:ext uri="{FF2B5EF4-FFF2-40B4-BE49-F238E27FC236}">
                <a16:creationId xmlns:a16="http://schemas.microsoft.com/office/drawing/2014/main" xmlns="" id="{CEF82ABE-5695-46A1-A23D-C2B75858A924}"/>
              </a:ext>
            </a:extLst>
          </p:cNvPr>
          <p:cNvGraphicFramePr>
            <a:graphicFrameLocks noGrp="1"/>
          </p:cNvGraphicFramePr>
          <p:nvPr>
            <p:extLst>
              <p:ext uri="{D42A27DB-BD31-4B8C-83A1-F6EECF244321}">
                <p14:modId xmlns:p14="http://schemas.microsoft.com/office/powerpoint/2010/main" val="1287187143"/>
              </p:ext>
            </p:extLst>
          </p:nvPr>
        </p:nvGraphicFramePr>
        <p:xfrm>
          <a:off x="488272" y="810431"/>
          <a:ext cx="5386525" cy="5237138"/>
        </p:xfrm>
        <a:graphic>
          <a:graphicData uri="http://schemas.openxmlformats.org/drawingml/2006/table">
            <a:tbl>
              <a:tblPr firstRow="1" bandRow="1">
                <a:tableStyleId>{5C22544A-7EE6-4342-B048-85BDC9FD1C3A}</a:tableStyleId>
              </a:tblPr>
              <a:tblGrid>
                <a:gridCol w="426219">
                  <a:extLst>
                    <a:ext uri="{9D8B030D-6E8A-4147-A177-3AD203B41FA5}">
                      <a16:colId xmlns:a16="http://schemas.microsoft.com/office/drawing/2014/main" xmlns="" val="469389208"/>
                    </a:ext>
                  </a:extLst>
                </a:gridCol>
                <a:gridCol w="889181">
                  <a:extLst>
                    <a:ext uri="{9D8B030D-6E8A-4147-A177-3AD203B41FA5}">
                      <a16:colId xmlns:a16="http://schemas.microsoft.com/office/drawing/2014/main" xmlns="" val="1431899642"/>
                    </a:ext>
                  </a:extLst>
                </a:gridCol>
                <a:gridCol w="931873">
                  <a:extLst>
                    <a:ext uri="{9D8B030D-6E8A-4147-A177-3AD203B41FA5}">
                      <a16:colId xmlns:a16="http://schemas.microsoft.com/office/drawing/2014/main" xmlns="" val="1951489045"/>
                    </a:ext>
                  </a:extLst>
                </a:gridCol>
                <a:gridCol w="784813">
                  <a:extLst>
                    <a:ext uri="{9D8B030D-6E8A-4147-A177-3AD203B41FA5}">
                      <a16:colId xmlns:a16="http://schemas.microsoft.com/office/drawing/2014/main" xmlns="" val="3679728344"/>
                    </a:ext>
                  </a:extLst>
                </a:gridCol>
                <a:gridCol w="784813">
                  <a:extLst>
                    <a:ext uri="{9D8B030D-6E8A-4147-A177-3AD203B41FA5}">
                      <a16:colId xmlns:a16="http://schemas.microsoft.com/office/drawing/2014/main" xmlns="" val="3175285538"/>
                    </a:ext>
                  </a:extLst>
                </a:gridCol>
                <a:gridCol w="784813">
                  <a:extLst>
                    <a:ext uri="{9D8B030D-6E8A-4147-A177-3AD203B41FA5}">
                      <a16:colId xmlns:a16="http://schemas.microsoft.com/office/drawing/2014/main" xmlns="" val="747937657"/>
                    </a:ext>
                  </a:extLst>
                </a:gridCol>
                <a:gridCol w="784813">
                  <a:extLst>
                    <a:ext uri="{9D8B030D-6E8A-4147-A177-3AD203B41FA5}">
                      <a16:colId xmlns:a16="http://schemas.microsoft.com/office/drawing/2014/main" xmlns="" val="2932980126"/>
                    </a:ext>
                  </a:extLst>
                </a:gridCol>
              </a:tblGrid>
              <a:tr h="454456">
                <a:tc rowSpan="2">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Год реализации </a:t>
                      </a:r>
                    </a:p>
                  </a:txBody>
                  <a:tcPr marL="68580" marR="68580" marT="0" marB="0"/>
                </a:tc>
                <a:tc rowSpan="2">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Календарный год</a:t>
                      </a:r>
                    </a:p>
                  </a:txBody>
                  <a:tcPr marL="68580" marR="68580" marT="0" marB="0"/>
                </a:tc>
                <a:tc gridSpan="5">
                  <a:txBody>
                    <a:bodyPr/>
                    <a:lstStyle/>
                    <a:p>
                      <a:r>
                        <a:rPr lang="ru-RU" sz="1200" b="1" kern="1200" dirty="0">
                          <a:solidFill>
                            <a:schemeClr val="lt1"/>
                          </a:solidFill>
                          <a:effectLst/>
                          <a:latin typeface="+mn-lt"/>
                          <a:ea typeface="+mn-ea"/>
                          <a:cs typeface="+mn-cs"/>
                        </a:rPr>
                        <a:t>Прогнозный финансовый результат, </a:t>
                      </a:r>
                      <a:r>
                        <a:rPr lang="ru-RU" sz="1200" b="1" kern="1200" dirty="0" err="1">
                          <a:solidFill>
                            <a:schemeClr val="lt1"/>
                          </a:solidFill>
                          <a:effectLst/>
                          <a:latin typeface="+mn-lt"/>
                          <a:ea typeface="+mn-ea"/>
                          <a:cs typeface="+mn-cs"/>
                        </a:rPr>
                        <a:t>тыс.руб</a:t>
                      </a:r>
                      <a:r>
                        <a:rPr lang="ru-RU" sz="1200" b="1" kern="1200" dirty="0">
                          <a:solidFill>
                            <a:schemeClr val="lt1"/>
                          </a:solidFill>
                          <a:effectLst/>
                          <a:latin typeface="+mn-lt"/>
                          <a:ea typeface="+mn-ea"/>
                          <a:cs typeface="+mn-cs"/>
                        </a:rPr>
                        <a:t>.</a:t>
                      </a:r>
                      <a:endParaRPr lang="ru-RU" sz="12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3713039199"/>
                  </a:ext>
                </a:extLst>
              </a:tr>
              <a:tr h="1147034">
                <a:tc vMerge="1">
                  <a:txBody>
                    <a:bodyPr/>
                    <a:lstStyle/>
                    <a:p>
                      <a:endParaRPr lang="ru-RU"/>
                    </a:p>
                  </a:txBody>
                  <a:tcPr/>
                </a:tc>
                <a:tc vMerge="1">
                  <a:txBody>
                    <a:bodyPr/>
                    <a:lstStyle/>
                    <a:p>
                      <a:endParaRPr lang="ru-RU"/>
                    </a:p>
                  </a:txBody>
                  <a:tcPr/>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Доходы</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Расходы</a:t>
                      </a:r>
                    </a:p>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Прибыль до налогообложения</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Налог на</a:t>
                      </a:r>
                    </a:p>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прибыль</a:t>
                      </a:r>
                    </a:p>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Чистая прибыль</a:t>
                      </a:r>
                    </a:p>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(убыток)</a:t>
                      </a:r>
                    </a:p>
                  </a:txBody>
                  <a:tcPr marL="68580" marR="68580" marT="0" marB="0"/>
                </a:tc>
                <a:extLst>
                  <a:ext uri="{0D108BD9-81ED-4DB2-BD59-A6C34878D82A}">
                    <a16:rowId xmlns:a16="http://schemas.microsoft.com/office/drawing/2014/main" xmlns="" val="981544025"/>
                  </a:ext>
                </a:extLst>
              </a:tr>
              <a:tr h="454456">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2021</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44557</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-44557</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-44557</a:t>
                      </a:r>
                    </a:p>
                  </a:txBody>
                  <a:tcPr marL="68580" marR="68580" marT="0" marB="0"/>
                </a:tc>
                <a:extLst>
                  <a:ext uri="{0D108BD9-81ED-4DB2-BD59-A6C34878D82A}">
                    <a16:rowId xmlns:a16="http://schemas.microsoft.com/office/drawing/2014/main" xmlns="" val="3042964961"/>
                  </a:ext>
                </a:extLst>
              </a:tr>
              <a:tr h="454456">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2022</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43170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-43170</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-43170</a:t>
                      </a:r>
                    </a:p>
                  </a:txBody>
                  <a:tcPr marL="68580" marR="68580" marT="0" marB="0"/>
                </a:tc>
                <a:extLst>
                  <a:ext uri="{0D108BD9-81ED-4DB2-BD59-A6C34878D82A}">
                    <a16:rowId xmlns:a16="http://schemas.microsoft.com/office/drawing/2014/main" xmlns="" val="3563579927"/>
                  </a:ext>
                </a:extLst>
              </a:tr>
              <a:tr h="454456">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3</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2023</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150000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133781</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16218</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3243</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12974</a:t>
                      </a:r>
                    </a:p>
                  </a:txBody>
                  <a:tcPr marL="68580" marR="68580" marT="0" marB="0"/>
                </a:tc>
                <a:extLst>
                  <a:ext uri="{0D108BD9-81ED-4DB2-BD59-A6C34878D82A}">
                    <a16:rowId xmlns:a16="http://schemas.microsoft.com/office/drawing/2014/main" xmlns="" val="1839253699"/>
                  </a:ext>
                </a:extLst>
              </a:tr>
              <a:tr h="454456">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2024</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180000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142593</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37406</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7481</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29925</a:t>
                      </a:r>
                    </a:p>
                  </a:txBody>
                  <a:tcPr marL="68580" marR="68580" marT="0" marB="0"/>
                </a:tc>
                <a:extLst>
                  <a:ext uri="{0D108BD9-81ED-4DB2-BD59-A6C34878D82A}">
                    <a16:rowId xmlns:a16="http://schemas.microsoft.com/office/drawing/2014/main" xmlns="" val="154072128"/>
                  </a:ext>
                </a:extLst>
              </a:tr>
              <a:tr h="454456">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5</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2025</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240000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169205</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70794</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14158</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56635</a:t>
                      </a:r>
                    </a:p>
                  </a:txBody>
                  <a:tcPr marL="68580" marR="68580" marT="0" marB="0"/>
                </a:tc>
                <a:extLst>
                  <a:ext uri="{0D108BD9-81ED-4DB2-BD59-A6C34878D82A}">
                    <a16:rowId xmlns:a16="http://schemas.microsoft.com/office/drawing/2014/main" xmlns="" val="4150703368"/>
                  </a:ext>
                </a:extLst>
              </a:tr>
              <a:tr h="454456">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6</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2026</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300000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242550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57450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11489</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45960</a:t>
                      </a:r>
                    </a:p>
                  </a:txBody>
                  <a:tcPr marL="68580" marR="68580" marT="0" marB="0"/>
                </a:tc>
                <a:extLst>
                  <a:ext uri="{0D108BD9-81ED-4DB2-BD59-A6C34878D82A}">
                    <a16:rowId xmlns:a16="http://schemas.microsoft.com/office/drawing/2014/main" xmlns="" val="1167322799"/>
                  </a:ext>
                </a:extLst>
              </a:tr>
              <a:tr h="454456">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7</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2027</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360000</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211002</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148800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29760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119040</a:t>
                      </a:r>
                    </a:p>
                  </a:txBody>
                  <a:tcPr marL="68580" marR="68580" marT="0" marB="0"/>
                </a:tc>
                <a:extLst>
                  <a:ext uri="{0D108BD9-81ED-4DB2-BD59-A6C34878D82A}">
                    <a16:rowId xmlns:a16="http://schemas.microsoft.com/office/drawing/2014/main" xmlns="" val="4266401627"/>
                  </a:ext>
                </a:extLst>
              </a:tr>
              <a:tr h="454456">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8</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2027</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455000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223606</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231400</a:t>
                      </a:r>
                    </a:p>
                  </a:txBody>
                  <a:tcPr marL="68580" marR="68580" marT="0" marB="0"/>
                </a:tc>
                <a:tc>
                  <a:txBody>
                    <a:bodyPr/>
                    <a:lstStyle/>
                    <a:p>
                      <a:pPr algn="just"/>
                      <a:r>
                        <a:rPr lang="ru-RU" sz="1200">
                          <a:effectLst/>
                          <a:latin typeface="Calibri" panose="020F0502020204030204" pitchFamily="34" charset="0"/>
                          <a:ea typeface="Times New Roman" panose="02020603050405020304" pitchFamily="18" charset="0"/>
                          <a:cs typeface="Times New Roman" panose="02020603050405020304" pitchFamily="18" charset="0"/>
                        </a:rPr>
                        <a:t>46280</a:t>
                      </a:r>
                    </a:p>
                  </a:txBody>
                  <a:tcPr marL="68580" marR="68580" marT="0" marB="0"/>
                </a:tc>
                <a:tc>
                  <a:txBody>
                    <a:bodyPr/>
                    <a:lstStyle/>
                    <a:p>
                      <a:pPr algn="just"/>
                      <a:r>
                        <a:rPr lang="ru-RU" sz="1200" dirty="0">
                          <a:effectLst/>
                          <a:latin typeface="Calibri" panose="020F0502020204030204" pitchFamily="34" charset="0"/>
                          <a:ea typeface="Times New Roman" panose="02020603050405020304" pitchFamily="18" charset="0"/>
                          <a:cs typeface="Times New Roman" panose="02020603050405020304" pitchFamily="18" charset="0"/>
                        </a:rPr>
                        <a:t>185120</a:t>
                      </a:r>
                    </a:p>
                  </a:txBody>
                  <a:tcPr marL="68580" marR="68580" marT="0" marB="0"/>
                </a:tc>
                <a:extLst>
                  <a:ext uri="{0D108BD9-81ED-4DB2-BD59-A6C34878D82A}">
                    <a16:rowId xmlns:a16="http://schemas.microsoft.com/office/drawing/2014/main" xmlns="" val="1612463205"/>
                  </a:ext>
                </a:extLst>
              </a:tr>
            </a:tbl>
          </a:graphicData>
        </a:graphic>
      </p:graphicFrame>
    </p:spTree>
    <p:extLst>
      <p:ext uri="{BB962C8B-B14F-4D97-AF65-F5344CB8AC3E}">
        <p14:creationId xmlns:p14="http://schemas.microsoft.com/office/powerpoint/2010/main" val="51352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20000"/>
                <a:lumOff val="80000"/>
              </a:schemeClr>
            </a:gs>
            <a:gs pos="84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0EE329D-865A-4105-9FA2-68779AD31984}"/>
              </a:ext>
            </a:extLst>
          </p:cNvPr>
          <p:cNvSpPr>
            <a:spLocks noGrp="1"/>
          </p:cNvSpPr>
          <p:nvPr>
            <p:ph type="title"/>
          </p:nvPr>
        </p:nvSpPr>
        <p:spPr>
          <a:xfrm>
            <a:off x="559293" y="365125"/>
            <a:ext cx="10794507" cy="6594967"/>
          </a:xfrm>
        </p:spPr>
        <p:txBody>
          <a:bodyPr anchor="t">
            <a:normAutofit fontScale="90000"/>
          </a:bodyPr>
          <a:lstStyle/>
          <a:p>
            <a:pPr>
              <a:lnSpc>
                <a:spcPct val="150000"/>
              </a:lnSpc>
              <a:spcAft>
                <a:spcPts val="800"/>
              </a:spcAft>
            </a:pPr>
            <a:r>
              <a:rPr lang="ru-RU" sz="3200" b="1" dirty="0"/>
              <a:t>Оценка экономической эффективности проекта</a:t>
            </a:r>
            <a:br>
              <a:rPr lang="ru-RU" sz="3200" b="1" dirty="0"/>
            </a:br>
            <a:r>
              <a:rPr lang="ru-RU" sz="3200" b="1" dirty="0"/>
              <a:t/>
            </a:r>
            <a:br>
              <a:rPr lang="ru-RU" sz="3200" b="1" dirty="0"/>
            </a:br>
            <a:r>
              <a:rPr lang="ru-RU" sz="3200" b="1" dirty="0"/>
              <a:t/>
            </a:r>
            <a:br>
              <a:rPr lang="ru-RU" sz="3200" b="1" dirty="0"/>
            </a:br>
            <a:r>
              <a:rPr lang="ru-RU" sz="3200" b="1" dirty="0"/>
              <a:t/>
            </a:r>
            <a:br>
              <a:rPr lang="ru-RU" sz="3200" b="1" dirty="0"/>
            </a:br>
            <a:r>
              <a:rPr lang="ru-RU" sz="2000" dirty="0">
                <a:effectLst/>
                <a:latin typeface="Times New Roman" panose="02020603050405020304" pitchFamily="18" charset="0"/>
                <a:ea typeface="Times New Roman" panose="02020603050405020304" pitchFamily="18" charset="0"/>
              </a:rPr>
              <a:t>     Начиная с 3 года комплексный узел будет осуществлять производственную деятельность и появится выручка от реализации услуг. При этом с ростом объемов, себестоимость услуги в расчете на 1 тонну обрабатываемого груза, будет снижаться. </a:t>
            </a: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П</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ериод окупаемости -6 лет, что при высокой капиталоемкости проекта является хорошим сроком. </a:t>
            </a:r>
            <a:r>
              <a:rPr lang="ru-RU" sz="2000" dirty="0">
                <a:effectLst/>
                <a:latin typeface="Times New Roman" panose="02020603050405020304" pitchFamily="18" charset="0"/>
                <a:ea typeface="Times New Roman" panose="02020603050405020304" pitchFamily="18" charset="0"/>
              </a:rPr>
              <a:t/>
            </a:r>
            <a:br>
              <a:rPr lang="ru-RU" sz="2000" dirty="0">
                <a:effectLst/>
                <a:latin typeface="Times New Roman" panose="02020603050405020304" pitchFamily="18" charset="0"/>
                <a:ea typeface="Times New Roman" panose="02020603050405020304" pitchFamily="18" charset="0"/>
              </a:rPr>
            </a:b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Предлагаемый проект предполагает значительные инвестиции на первоначальном этапе. </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Однако</a:t>
            </a: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 после запуска его в эксплуатацию он будет приносить стабильный доход.  Внутренняя норма доходности значительно превышает цену капитала (44%&gt;6%), индекс доходности капитальных вложений больше единицы (ИД = 3,25), что указывает на незначительный риск инвестора, а соответственно на безопасность вложений.</a:t>
            </a:r>
            <a:r>
              <a:rPr lang="ru-RU" sz="2000" dirty="0">
                <a:effectLst/>
                <a:latin typeface="Calibri" panose="020F0502020204030204" pitchFamily="34" charset="0"/>
                <a:ea typeface="Calibri" panose="020F0502020204030204" pitchFamily="34" charset="0"/>
                <a:cs typeface="Times New Roman" panose="02020603050405020304" pitchFamily="18" charset="0"/>
              </a:rPr>
              <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3200" dirty="0"/>
          </a:p>
        </p:txBody>
      </p:sp>
      <p:graphicFrame>
        <p:nvGraphicFramePr>
          <p:cNvPr id="8" name="Таблица 8">
            <a:extLst>
              <a:ext uri="{FF2B5EF4-FFF2-40B4-BE49-F238E27FC236}">
                <a16:creationId xmlns:a16="http://schemas.microsoft.com/office/drawing/2014/main" xmlns="" id="{0452CA43-C20A-47F1-A7D3-F43ACEC2D956}"/>
              </a:ext>
            </a:extLst>
          </p:cNvPr>
          <p:cNvGraphicFramePr>
            <a:graphicFrameLocks noGrp="1"/>
          </p:cNvGraphicFramePr>
          <p:nvPr>
            <p:ph idx="1"/>
            <p:extLst>
              <p:ext uri="{D42A27DB-BD31-4B8C-83A1-F6EECF244321}">
                <p14:modId xmlns:p14="http://schemas.microsoft.com/office/powerpoint/2010/main" val="1752100958"/>
              </p:ext>
            </p:extLst>
          </p:nvPr>
        </p:nvGraphicFramePr>
        <p:xfrm>
          <a:off x="838199" y="1154097"/>
          <a:ext cx="10107968" cy="1811044"/>
        </p:xfrm>
        <a:graphic>
          <a:graphicData uri="http://schemas.openxmlformats.org/drawingml/2006/table">
            <a:tbl>
              <a:tblPr firstRow="1" bandRow="1">
                <a:tableStyleId>{7DF18680-E054-41AD-8BC1-D1AEF772440D}</a:tableStyleId>
              </a:tblPr>
              <a:tblGrid>
                <a:gridCol w="5053984">
                  <a:extLst>
                    <a:ext uri="{9D8B030D-6E8A-4147-A177-3AD203B41FA5}">
                      <a16:colId xmlns:a16="http://schemas.microsoft.com/office/drawing/2014/main" xmlns="" val="3969590306"/>
                    </a:ext>
                  </a:extLst>
                </a:gridCol>
                <a:gridCol w="5053984">
                  <a:extLst>
                    <a:ext uri="{9D8B030D-6E8A-4147-A177-3AD203B41FA5}">
                      <a16:colId xmlns:a16="http://schemas.microsoft.com/office/drawing/2014/main" xmlns="" val="1931664518"/>
                    </a:ext>
                  </a:extLst>
                </a:gridCol>
              </a:tblGrid>
              <a:tr h="361578">
                <a:tc>
                  <a:txBody>
                    <a:bodyPr/>
                    <a:lstStyle/>
                    <a:p>
                      <a:pPr algn="ct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Показатель</a:t>
                      </a:r>
                    </a:p>
                  </a:txBody>
                  <a:tcPr marL="68580" marR="68580" marT="0" marB="0"/>
                </a:tc>
                <a:tc>
                  <a:txBody>
                    <a:bodyPr/>
                    <a:lstStyle/>
                    <a:p>
                      <a:pPr algn="ct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Значение</a:t>
                      </a:r>
                    </a:p>
                  </a:txBody>
                  <a:tcPr marL="68580" marR="68580" marT="0" marB="0"/>
                </a:tc>
                <a:extLst>
                  <a:ext uri="{0D108BD9-81ED-4DB2-BD59-A6C34878D82A}">
                    <a16:rowId xmlns:a16="http://schemas.microsoft.com/office/drawing/2014/main" xmlns="" val="4066804247"/>
                  </a:ext>
                </a:extLst>
              </a:tr>
              <a:tr h="361578">
                <a:tc>
                  <a:txBody>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Дисконтированный денежный поток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(NPV)</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163708</a:t>
                      </a:r>
                    </a:p>
                  </a:txBody>
                  <a:tcPr marL="68580" marR="68580" marT="0" marB="0" anchor="ctr"/>
                </a:tc>
                <a:extLst>
                  <a:ext uri="{0D108BD9-81ED-4DB2-BD59-A6C34878D82A}">
                    <a16:rowId xmlns:a16="http://schemas.microsoft.com/office/drawing/2014/main" xmlns="" val="3459530225"/>
                  </a:ext>
                </a:extLst>
              </a:tr>
              <a:tr h="361578">
                <a:tc>
                  <a:txBody>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Индекс доходности инвестиций (PI)</a:t>
                      </a:r>
                    </a:p>
                  </a:txBody>
                  <a:tcPr marL="68580" marR="68580" marT="0" marB="0"/>
                </a:tc>
                <a:tc>
                  <a:txBody>
                    <a:bodyPr/>
                    <a:lstStyle/>
                    <a:p>
                      <a:pPr algn="ct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3,25</a:t>
                      </a:r>
                    </a:p>
                  </a:txBody>
                  <a:tcPr marL="68580" marR="68580" marT="0" marB="0" anchor="ctr"/>
                </a:tc>
                <a:extLst>
                  <a:ext uri="{0D108BD9-81ED-4DB2-BD59-A6C34878D82A}">
                    <a16:rowId xmlns:a16="http://schemas.microsoft.com/office/drawing/2014/main" xmlns="" val="3807488791"/>
                  </a:ext>
                </a:extLst>
              </a:tr>
              <a:tr h="361578">
                <a:tc>
                  <a:txBody>
                    <a:bodyPr/>
                    <a:lstStyle/>
                    <a:p>
                      <a:pPr algn="just"/>
                      <a:r>
                        <a:rPr lang="ru-RU" sz="1800">
                          <a:effectLst/>
                          <a:latin typeface="Times New Roman" panose="02020603050405020304" pitchFamily="18" charset="0"/>
                          <a:ea typeface="Calibri" panose="020F0502020204030204" pitchFamily="34" charset="0"/>
                          <a:cs typeface="Times New Roman" panose="02020603050405020304" pitchFamily="18" charset="0"/>
                        </a:rPr>
                        <a:t>Внутренняя норма рентабельности (</a:t>
                      </a:r>
                      <a:r>
                        <a:rPr lang="en-US" sz="1800">
                          <a:effectLst/>
                          <a:latin typeface="Times New Roman" panose="02020603050405020304" pitchFamily="18" charset="0"/>
                          <a:ea typeface="Calibri" panose="020F0502020204030204" pitchFamily="34" charset="0"/>
                          <a:cs typeface="Times New Roman" panose="02020603050405020304" pitchFamily="18" charset="0"/>
                        </a:rPr>
                        <a:t>IRR)</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a:t>
                      </a:r>
                    </a:p>
                  </a:txBody>
                  <a:tcPr marL="68580" marR="68580" marT="0" marB="0" anchor="ctr"/>
                </a:tc>
                <a:extLst>
                  <a:ext uri="{0D108BD9-81ED-4DB2-BD59-A6C34878D82A}">
                    <a16:rowId xmlns:a16="http://schemas.microsoft.com/office/drawing/2014/main" xmlns="" val="2491042561"/>
                  </a:ext>
                </a:extLst>
              </a:tr>
              <a:tr h="364732">
                <a:tc>
                  <a:txBody>
                    <a:bodyPr/>
                    <a:lstStyle/>
                    <a:p>
                      <a:pPr algn="just"/>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Срок окупаемости проекта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(DPP)</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p>
                  </a:txBody>
                  <a:tcPr marL="68580" marR="68580" marT="0" marB="0" anchor="ctr"/>
                </a:tc>
                <a:extLst>
                  <a:ext uri="{0D108BD9-81ED-4DB2-BD59-A6C34878D82A}">
                    <a16:rowId xmlns:a16="http://schemas.microsoft.com/office/drawing/2014/main" xmlns="" val="1117749696"/>
                  </a:ext>
                </a:extLst>
              </a:tr>
            </a:tbl>
          </a:graphicData>
        </a:graphic>
      </p:graphicFrame>
    </p:spTree>
    <p:extLst>
      <p:ext uri="{BB962C8B-B14F-4D97-AF65-F5344CB8AC3E}">
        <p14:creationId xmlns:p14="http://schemas.microsoft.com/office/powerpoint/2010/main" val="4077522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7000">
              <a:schemeClr val="accent1">
                <a:lumMod val="20000"/>
                <a:lumOff val="80000"/>
              </a:schemeClr>
            </a:gs>
            <a:gs pos="84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E4A4F7-DB6B-454D-9665-8E788976FC6B}"/>
              </a:ext>
            </a:extLst>
          </p:cNvPr>
          <p:cNvSpPr>
            <a:spLocks noGrp="1"/>
          </p:cNvSpPr>
          <p:nvPr>
            <p:ph type="title"/>
          </p:nvPr>
        </p:nvSpPr>
        <p:spPr>
          <a:xfrm>
            <a:off x="154004" y="144379"/>
            <a:ext cx="11199796" cy="6329091"/>
          </a:xfrm>
        </p:spPr>
        <p:txBody>
          <a:bodyPr anchor="t">
            <a:normAutofit/>
          </a:bodyPr>
          <a:lstStyle/>
          <a:p>
            <a:pPr algn="r"/>
            <a:r>
              <a:rPr lang="ru-RU" sz="2400" b="1" dirty="0">
                <a:solidFill>
                  <a:srgbClr val="FF0000"/>
                </a:solidFill>
                <a:latin typeface="+mn-lt"/>
              </a:rPr>
              <a:t>Миссия компании</a:t>
            </a:r>
            <a:r>
              <a:rPr lang="ru-RU" sz="2000" b="1" dirty="0">
                <a:effectLst/>
                <a:latin typeface="+mn-lt"/>
                <a:ea typeface="Calibri" panose="020F0502020204030204" pitchFamily="34" charset="0"/>
                <a:cs typeface="Times New Roman" panose="02020603050405020304" pitchFamily="18" charset="0"/>
              </a:rPr>
              <a:t>– </a:t>
            </a:r>
            <a:r>
              <a:rPr lang="ru-RU" sz="2400" b="1" dirty="0">
                <a:effectLst/>
                <a:latin typeface="+mn-lt"/>
                <a:ea typeface="Calibri" panose="020F0502020204030204" pitchFamily="34" charset="0"/>
                <a:cs typeface="Times New Roman" panose="02020603050405020304" pitchFamily="18" charset="0"/>
              </a:rPr>
              <a:t>обеспечить максимально удобные, эффективные и ритмичные железнодорожные поставки грузов компаниям и предпринимателям Тюменского региона,</a:t>
            </a:r>
            <a:r>
              <a:rPr lang="ru-RU" sz="2400" b="1" kern="1200" dirty="0">
                <a:solidFill>
                  <a:srgbClr val="FFFFFF"/>
                </a:solidFill>
                <a:effectLst/>
                <a:latin typeface="+mn-lt"/>
                <a:ea typeface="Times New Roman" panose="02020603050405020304" pitchFamily="18" charset="0"/>
                <a:cs typeface="Times New Roman" panose="02020603050405020304" pitchFamily="18" charset="0"/>
              </a:rPr>
              <a:t> </a:t>
            </a:r>
            <a:r>
              <a:rPr lang="ru-RU" sz="2400" b="1" dirty="0">
                <a:effectLst/>
                <a:latin typeface="+mn-lt"/>
                <a:ea typeface="Calibri" panose="020F0502020204030204" pitchFamily="34" charset="0"/>
                <a:cs typeface="Times New Roman" panose="02020603050405020304" pitchFamily="18" charset="0"/>
              </a:rPr>
              <a:t>способствуя обеспечению жителей комфортным жильем и безопасными дорогами</a:t>
            </a:r>
            <a:r>
              <a:rPr lang="ru-RU" sz="2400" dirty="0">
                <a:effectLst/>
                <a:latin typeface="+mn-lt"/>
                <a:ea typeface="Calibri" panose="020F0502020204030204" pitchFamily="34" charset="0"/>
                <a:cs typeface="Times New Roman" panose="02020603050405020304" pitchFamily="18" charset="0"/>
              </a:rPr>
              <a:t>. </a:t>
            </a:r>
            <a:r>
              <a:rPr lang="ru-RU" sz="2000" dirty="0">
                <a:effectLst/>
                <a:latin typeface="+mn-lt"/>
                <a:ea typeface="Calibri" panose="020F0502020204030204" pitchFamily="34" charset="0"/>
                <a:cs typeface="Times New Roman" panose="02020603050405020304" pitchFamily="18" charset="0"/>
              </a:rPr>
              <a:t/>
            </a:r>
            <a:br>
              <a:rPr lang="ru-RU" sz="2000" dirty="0">
                <a:effectLst/>
                <a:latin typeface="+mn-lt"/>
                <a:ea typeface="Calibri" panose="020F0502020204030204" pitchFamily="34" charset="0"/>
                <a:cs typeface="Times New Roman" panose="02020603050405020304" pitchFamily="18" charset="0"/>
              </a:rPr>
            </a:br>
            <a:endParaRPr lang="ru-RU" sz="2000" dirty="0">
              <a:latin typeface="+mn-lt"/>
            </a:endParaRPr>
          </a:p>
        </p:txBody>
      </p:sp>
      <p:pic>
        <p:nvPicPr>
          <p:cNvPr id="3" name="Picture 4">
            <a:extLst>
              <a:ext uri="{FF2B5EF4-FFF2-40B4-BE49-F238E27FC236}">
                <a16:creationId xmlns:a16="http://schemas.microsoft.com/office/drawing/2014/main" xmlns="" id="{247DAC9C-2983-4382-B5EB-517ECF4C4CC4}"/>
              </a:ext>
              <a:ext uri="{C183D7F6-B498-43B3-948B-1728B52AA6E4}">
                <adec:decorative xmlns:adec="http://schemas.microsoft.com/office/drawing/2017/decorative" xmlns="" val="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54004" y="2002955"/>
            <a:ext cx="5453416" cy="447051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graphicFrame>
        <p:nvGraphicFramePr>
          <p:cNvPr id="4" name="Схема 3">
            <a:extLst>
              <a:ext uri="{FF2B5EF4-FFF2-40B4-BE49-F238E27FC236}">
                <a16:creationId xmlns:a16="http://schemas.microsoft.com/office/drawing/2014/main" xmlns="" id="{C84B7929-3A95-415F-881E-BC61D2AA8A52}"/>
              </a:ext>
            </a:extLst>
          </p:cNvPr>
          <p:cNvGraphicFramePr/>
          <p:nvPr>
            <p:extLst>
              <p:ext uri="{D42A27DB-BD31-4B8C-83A1-F6EECF244321}">
                <p14:modId xmlns:p14="http://schemas.microsoft.com/office/powerpoint/2010/main" val="552172728"/>
              </p:ext>
            </p:extLst>
          </p:nvPr>
        </p:nvGraphicFramePr>
        <p:xfrm>
          <a:off x="5944644" y="1411550"/>
          <a:ext cx="5850385" cy="4962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809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4F56C479-18C6-42BD-9F8A-8F3465DDE070}"/>
              </a:ext>
            </a:extLst>
          </p:cNvPr>
          <p:cNvSpPr>
            <a:spLocks noGrp="1"/>
          </p:cNvSpPr>
          <p:nvPr>
            <p:ph type="title"/>
          </p:nvPr>
        </p:nvSpPr>
        <p:spPr>
          <a:xfrm>
            <a:off x="838200" y="365126"/>
            <a:ext cx="10515600" cy="691318"/>
          </a:xfrm>
        </p:spPr>
        <p:txBody>
          <a:bodyPr>
            <a:noAutofit/>
          </a:bodyPr>
          <a:lstStyle/>
          <a:p>
            <a:r>
              <a:rPr lang="ru-RU" sz="3200" b="1" dirty="0">
                <a:effectLst/>
                <a:latin typeface="Calibri" panose="020F0502020204030204" pitchFamily="34" charset="0"/>
                <a:ea typeface="Calibri" panose="020F0502020204030204" pitchFamily="34" charset="0"/>
                <a:cs typeface="Times New Roman" panose="02020603050405020304" pitchFamily="18" charset="0"/>
              </a:rPr>
              <a:t>П</a:t>
            </a:r>
            <a:r>
              <a:rPr lang="ru-RU" sz="3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ричинно-следственные взаимосвязи строительства комплексного узла (д</a:t>
            </a:r>
            <a:r>
              <a:rPr lang="ru-RU" sz="3200" b="1" dirty="0">
                <a:effectLst/>
                <a:latin typeface="Calibri" panose="020F0502020204030204" pitchFamily="34" charset="0"/>
                <a:ea typeface="Calibri" panose="020F0502020204030204" pitchFamily="34" charset="0"/>
                <a:cs typeface="Times New Roman" panose="02020603050405020304" pitchFamily="18" charset="0"/>
              </a:rPr>
              <a:t>иаграмма Исикавы)</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endParaRPr lang="ru-RU" sz="3200" b="1" dirty="0"/>
          </a:p>
        </p:txBody>
      </p:sp>
      <p:pic>
        <p:nvPicPr>
          <p:cNvPr id="5" name="Объект 4">
            <a:extLst>
              <a:ext uri="{FF2B5EF4-FFF2-40B4-BE49-F238E27FC236}">
                <a16:creationId xmlns:a16="http://schemas.microsoft.com/office/drawing/2014/main" xmlns="" id="{5129FF8B-D884-4DC5-80C7-C70E7028A51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3912" y="941033"/>
            <a:ext cx="10764175" cy="5551841"/>
          </a:xfrm>
          <a:prstGeom prst="rect">
            <a:avLst/>
          </a:prstGeom>
          <a:ln w="12700"/>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val="199302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
                <a:lumOff val="96000"/>
                <a:alpha val="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36BCECC-9344-4019-8F6F-CE9EDF4CB473}"/>
              </a:ext>
            </a:extLst>
          </p:cNvPr>
          <p:cNvSpPr>
            <a:spLocks noGrp="1"/>
          </p:cNvSpPr>
          <p:nvPr>
            <p:ph type="title"/>
          </p:nvPr>
        </p:nvSpPr>
        <p:spPr>
          <a:xfrm>
            <a:off x="838200" y="230820"/>
            <a:ext cx="10560728" cy="361441"/>
          </a:xfrm>
        </p:spPr>
        <p:txBody>
          <a:bodyPr>
            <a:noAutofit/>
          </a:bodyPr>
          <a:lstStyle/>
          <a:p>
            <a:pPr algn="ctr"/>
            <a:r>
              <a:rPr lang="ru-RU" sz="3200" b="1" dirty="0"/>
              <a:t>Оценка среды</a:t>
            </a:r>
          </a:p>
        </p:txBody>
      </p:sp>
      <p:sp>
        <p:nvSpPr>
          <p:cNvPr id="3" name="Объект 2">
            <a:extLst>
              <a:ext uri="{FF2B5EF4-FFF2-40B4-BE49-F238E27FC236}">
                <a16:creationId xmlns:a16="http://schemas.microsoft.com/office/drawing/2014/main" xmlns="" id="{A99EDB5A-B869-4949-A649-29CD9A01A074}"/>
              </a:ext>
            </a:extLst>
          </p:cNvPr>
          <p:cNvSpPr>
            <a:spLocks noGrp="1"/>
          </p:cNvSpPr>
          <p:nvPr>
            <p:ph sz="half" idx="1"/>
          </p:nvPr>
        </p:nvSpPr>
        <p:spPr>
          <a:xfrm>
            <a:off x="585926" y="592261"/>
            <a:ext cx="5433874" cy="5584703"/>
          </a:xfrm>
        </p:spPr>
        <p:txBody>
          <a:bodyPr/>
          <a:lstStyle/>
          <a:p>
            <a:r>
              <a:rPr lang="ru-RU" sz="2000" dirty="0"/>
              <a:t>Анализ факторов влияния по </a:t>
            </a:r>
            <a:r>
              <a:rPr lang="ru-RU" sz="2000" dirty="0" err="1"/>
              <a:t>М.Портеру</a:t>
            </a:r>
            <a:endParaRPr lang="ru-RU" sz="2000" dirty="0"/>
          </a:p>
          <a:p>
            <a:pPr marL="0" indent="0">
              <a:buNone/>
            </a:pPr>
            <a:endParaRPr lang="ru-RU" dirty="0"/>
          </a:p>
        </p:txBody>
      </p:sp>
      <p:sp>
        <p:nvSpPr>
          <p:cNvPr id="4" name="Объект 3">
            <a:extLst>
              <a:ext uri="{FF2B5EF4-FFF2-40B4-BE49-F238E27FC236}">
                <a16:creationId xmlns:a16="http://schemas.microsoft.com/office/drawing/2014/main" xmlns="" id="{FCD774A2-B7F5-424F-855E-E456365CF896}"/>
              </a:ext>
            </a:extLst>
          </p:cNvPr>
          <p:cNvSpPr>
            <a:spLocks noGrp="1"/>
          </p:cNvSpPr>
          <p:nvPr>
            <p:ph sz="half" idx="2"/>
          </p:nvPr>
        </p:nvSpPr>
        <p:spPr>
          <a:xfrm>
            <a:off x="4841782" y="592261"/>
            <a:ext cx="6880194" cy="5679034"/>
          </a:xfrm>
        </p:spPr>
        <p:txBody>
          <a:bodyPr>
            <a:normAutofit/>
          </a:bodyPr>
          <a:lstStyle/>
          <a:p>
            <a:pPr algn="ctr"/>
            <a:r>
              <a:rPr lang="en-US" sz="2000" dirty="0"/>
              <a:t>SWOT</a:t>
            </a:r>
            <a:r>
              <a:rPr lang="ru-RU" sz="2000" dirty="0"/>
              <a:t>-анализ</a:t>
            </a:r>
          </a:p>
          <a:p>
            <a:pPr marL="0" indent="0">
              <a:buNone/>
            </a:pPr>
            <a:endParaRPr lang="ru-RU" sz="2400" dirty="0"/>
          </a:p>
        </p:txBody>
      </p:sp>
      <p:graphicFrame>
        <p:nvGraphicFramePr>
          <p:cNvPr id="5" name="Схема 4">
            <a:extLst>
              <a:ext uri="{FF2B5EF4-FFF2-40B4-BE49-F238E27FC236}">
                <a16:creationId xmlns:a16="http://schemas.microsoft.com/office/drawing/2014/main" xmlns="" id="{58A14AAE-4E58-4921-9EBB-9426CD02571F}"/>
              </a:ext>
            </a:extLst>
          </p:cNvPr>
          <p:cNvGraphicFramePr/>
          <p:nvPr>
            <p:extLst>
              <p:ext uri="{D42A27DB-BD31-4B8C-83A1-F6EECF244321}">
                <p14:modId xmlns:p14="http://schemas.microsoft.com/office/powerpoint/2010/main" val="3918801027"/>
              </p:ext>
            </p:extLst>
          </p:nvPr>
        </p:nvGraphicFramePr>
        <p:xfrm>
          <a:off x="663855" y="1393795"/>
          <a:ext cx="3586577" cy="5051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Таблица 9">
            <a:extLst>
              <a:ext uri="{FF2B5EF4-FFF2-40B4-BE49-F238E27FC236}">
                <a16:creationId xmlns:a16="http://schemas.microsoft.com/office/drawing/2014/main" xmlns="" id="{5C4A0D17-1B69-4042-9617-0FB9675C6DA4}"/>
              </a:ext>
            </a:extLst>
          </p:cNvPr>
          <p:cNvGraphicFramePr>
            <a:graphicFrameLocks noGrp="1"/>
          </p:cNvGraphicFramePr>
          <p:nvPr>
            <p:extLst>
              <p:ext uri="{D42A27DB-BD31-4B8C-83A1-F6EECF244321}">
                <p14:modId xmlns:p14="http://schemas.microsoft.com/office/powerpoint/2010/main" val="3288344762"/>
              </p:ext>
            </p:extLst>
          </p:nvPr>
        </p:nvGraphicFramePr>
        <p:xfrm>
          <a:off x="5282214" y="985920"/>
          <a:ext cx="6439762" cy="5679034"/>
        </p:xfrm>
        <a:graphic>
          <a:graphicData uri="http://schemas.openxmlformats.org/drawingml/2006/table">
            <a:tbl>
              <a:tblPr firstRow="1" bandRow="1">
                <a:tableStyleId>{BDBED569-4797-4DF1-A0F4-6AAB3CD982D8}</a:tableStyleId>
              </a:tblPr>
              <a:tblGrid>
                <a:gridCol w="3284737">
                  <a:extLst>
                    <a:ext uri="{9D8B030D-6E8A-4147-A177-3AD203B41FA5}">
                      <a16:colId xmlns:a16="http://schemas.microsoft.com/office/drawing/2014/main" xmlns="" val="3878116209"/>
                    </a:ext>
                  </a:extLst>
                </a:gridCol>
                <a:gridCol w="3155025">
                  <a:extLst>
                    <a:ext uri="{9D8B030D-6E8A-4147-A177-3AD203B41FA5}">
                      <a16:colId xmlns:a16="http://schemas.microsoft.com/office/drawing/2014/main" xmlns="" val="796209346"/>
                    </a:ext>
                  </a:extLst>
                </a:gridCol>
              </a:tblGrid>
              <a:tr h="511627">
                <a:tc>
                  <a:txBody>
                    <a:bodyPr/>
                    <a:lstStyle/>
                    <a:p>
                      <a:r>
                        <a:rPr lang="ru-RU" dirty="0"/>
                        <a:t>Внутренняя среда</a:t>
                      </a:r>
                    </a:p>
                  </a:txBody>
                  <a:tcPr/>
                </a:tc>
                <a:tc>
                  <a:txBody>
                    <a:bodyPr/>
                    <a:lstStyle/>
                    <a:p>
                      <a:r>
                        <a:rPr lang="ru-RU" dirty="0"/>
                        <a:t>Внешняя среда</a:t>
                      </a:r>
                    </a:p>
                  </a:txBody>
                  <a:tcPr/>
                </a:tc>
                <a:extLst>
                  <a:ext uri="{0D108BD9-81ED-4DB2-BD59-A6C34878D82A}">
                    <a16:rowId xmlns:a16="http://schemas.microsoft.com/office/drawing/2014/main" xmlns="" val="3790575476"/>
                  </a:ext>
                </a:extLst>
              </a:tr>
              <a:tr h="2242923">
                <a:tc>
                  <a:txBody>
                    <a:bodyPr/>
                    <a:lstStyle/>
                    <a:p>
                      <a:r>
                        <a:rPr lang="ru-RU" sz="1600" u="sng" kern="1200" dirty="0">
                          <a:solidFill>
                            <a:schemeClr val="tx1"/>
                          </a:solidFill>
                          <a:effectLst/>
                          <a:latin typeface="+mn-lt"/>
                          <a:ea typeface="+mn-ea"/>
                          <a:cs typeface="+mn-cs"/>
                        </a:rPr>
                        <a:t>Сильные стороны: </a:t>
                      </a:r>
                    </a:p>
                    <a:p>
                      <a:r>
                        <a:rPr lang="ru-RU" sz="1400" kern="1200" dirty="0">
                          <a:solidFill>
                            <a:schemeClr val="tx1"/>
                          </a:solidFill>
                          <a:effectLst/>
                          <a:latin typeface="+mn-lt"/>
                          <a:ea typeface="+mn-ea"/>
                          <a:cs typeface="+mn-cs"/>
                        </a:rPr>
                        <a:t>1. Наличие собственного подвижного состава (вагоны, локомотивы)</a:t>
                      </a:r>
                    </a:p>
                    <a:p>
                      <a:r>
                        <a:rPr lang="ru-RU" sz="1400" kern="1200" dirty="0">
                          <a:solidFill>
                            <a:schemeClr val="tx1"/>
                          </a:solidFill>
                          <a:effectLst/>
                          <a:latin typeface="+mn-lt"/>
                          <a:ea typeface="+mn-ea"/>
                          <a:cs typeface="+mn-cs"/>
                        </a:rPr>
                        <a:t>2. Наличие собств. ж/д путей</a:t>
                      </a:r>
                    </a:p>
                    <a:p>
                      <a:r>
                        <a:rPr lang="ru-RU" sz="1400" kern="1200" dirty="0">
                          <a:solidFill>
                            <a:schemeClr val="tx1"/>
                          </a:solidFill>
                          <a:effectLst/>
                          <a:latin typeface="+mn-lt"/>
                          <a:ea typeface="+mn-ea"/>
                          <a:cs typeface="+mn-cs"/>
                        </a:rPr>
                        <a:t>3. Прямые договоры с РЖД</a:t>
                      </a:r>
                    </a:p>
                    <a:p>
                      <a:r>
                        <a:rPr lang="ru-RU" sz="1400" kern="1200" dirty="0">
                          <a:solidFill>
                            <a:schemeClr val="tx1"/>
                          </a:solidFill>
                          <a:effectLst/>
                          <a:latin typeface="+mn-lt"/>
                          <a:ea typeface="+mn-ea"/>
                          <a:cs typeface="+mn-cs"/>
                        </a:rPr>
                        <a:t>4.Обновленный парк техники</a:t>
                      </a:r>
                    </a:p>
                    <a:p>
                      <a:r>
                        <a:rPr lang="ru-RU" sz="1400" kern="1200" dirty="0">
                          <a:solidFill>
                            <a:schemeClr val="tx1"/>
                          </a:solidFill>
                          <a:effectLst/>
                          <a:latin typeface="+mn-lt"/>
                          <a:ea typeface="+mn-ea"/>
                          <a:cs typeface="+mn-cs"/>
                        </a:rPr>
                        <a:t>5.Постоянный квалифицированный персонал</a:t>
                      </a:r>
                    </a:p>
                    <a:p>
                      <a:r>
                        <a:rPr lang="ru-RU" sz="1400" kern="1200" dirty="0">
                          <a:solidFill>
                            <a:schemeClr val="tx1"/>
                          </a:solidFill>
                          <a:effectLst/>
                          <a:latin typeface="+mn-lt"/>
                          <a:ea typeface="+mn-ea"/>
                          <a:cs typeface="+mn-cs"/>
                        </a:rPr>
                        <a:t>6.Высокая производительность труда</a:t>
                      </a:r>
                    </a:p>
                    <a:p>
                      <a:r>
                        <a:rPr lang="ru-RU" sz="1400" kern="1200" dirty="0">
                          <a:solidFill>
                            <a:schemeClr val="tx1"/>
                          </a:solidFill>
                          <a:effectLst/>
                          <a:latin typeface="+mn-lt"/>
                          <a:ea typeface="+mn-ea"/>
                          <a:cs typeface="+mn-cs"/>
                        </a:rPr>
                        <a:t>7.Комплексность услуги</a:t>
                      </a:r>
                    </a:p>
                    <a:p>
                      <a:r>
                        <a:rPr lang="ru-RU" sz="1400" kern="1200" dirty="0">
                          <a:solidFill>
                            <a:schemeClr val="tx1"/>
                          </a:solidFill>
                          <a:effectLst/>
                          <a:latin typeface="+mn-lt"/>
                          <a:ea typeface="+mn-ea"/>
                          <a:cs typeface="+mn-cs"/>
                        </a:rPr>
                        <a:t>8.Снижение для клиентов налоговых рисков</a:t>
                      </a:r>
                      <a:endParaRPr lang="ru-RU" dirty="0"/>
                    </a:p>
                  </a:txBody>
                  <a:tcPr/>
                </a:tc>
                <a:tc>
                  <a:txBody>
                    <a:bodyPr/>
                    <a:lstStyle/>
                    <a:p>
                      <a:r>
                        <a:rPr lang="ru-RU" sz="1600" u="sng" kern="1200" dirty="0">
                          <a:solidFill>
                            <a:schemeClr val="tx1"/>
                          </a:solidFill>
                          <a:effectLst/>
                          <a:latin typeface="+mn-lt"/>
                          <a:ea typeface="+mn-ea"/>
                          <a:cs typeface="+mn-cs"/>
                        </a:rPr>
                        <a:t>Возможности:</a:t>
                      </a:r>
                    </a:p>
                    <a:p>
                      <a:r>
                        <a:rPr lang="ru-RU" sz="1600" kern="1200" dirty="0">
                          <a:solidFill>
                            <a:schemeClr val="tx1"/>
                          </a:solidFill>
                          <a:effectLst/>
                          <a:latin typeface="+mn-lt"/>
                          <a:ea typeface="+mn-ea"/>
                          <a:cs typeface="+mn-cs"/>
                        </a:rPr>
                        <a:t>1.Увеличение клиентов за счет инфраструктурных компаний</a:t>
                      </a:r>
                    </a:p>
                    <a:p>
                      <a:r>
                        <a:rPr lang="ru-RU" sz="1600" kern="1200" dirty="0">
                          <a:solidFill>
                            <a:schemeClr val="tx1"/>
                          </a:solidFill>
                          <a:effectLst/>
                          <a:latin typeface="+mn-lt"/>
                          <a:ea typeface="+mn-ea"/>
                          <a:cs typeface="+mn-cs"/>
                        </a:rPr>
                        <a:t>2.Расширение перечня оказываемых услуг</a:t>
                      </a:r>
                    </a:p>
                    <a:p>
                      <a:r>
                        <a:rPr lang="ru-RU" sz="1600" kern="1200" dirty="0">
                          <a:solidFill>
                            <a:schemeClr val="tx1"/>
                          </a:solidFill>
                          <a:effectLst/>
                          <a:latin typeface="+mn-lt"/>
                          <a:ea typeface="+mn-ea"/>
                          <a:cs typeface="+mn-cs"/>
                        </a:rPr>
                        <a:t>3. Колебания ставок на подвижной состав</a:t>
                      </a:r>
                    </a:p>
                    <a:p>
                      <a:r>
                        <a:rPr lang="ru-RU" sz="1600" kern="1200" dirty="0">
                          <a:solidFill>
                            <a:schemeClr val="tx1"/>
                          </a:solidFill>
                          <a:effectLst/>
                          <a:latin typeface="+mn-lt"/>
                          <a:ea typeface="+mn-ea"/>
                          <a:cs typeface="+mn-cs"/>
                        </a:rPr>
                        <a:t> </a:t>
                      </a:r>
                    </a:p>
                    <a:p>
                      <a:endParaRPr lang="ru-RU" sz="1200" kern="1200" dirty="0">
                        <a:solidFill>
                          <a:schemeClr val="tx1"/>
                        </a:solidFill>
                        <a:effectLst/>
                        <a:latin typeface="+mn-lt"/>
                        <a:ea typeface="+mn-ea"/>
                        <a:cs typeface="+mn-cs"/>
                      </a:endParaRPr>
                    </a:p>
                  </a:txBody>
                  <a:tcPr/>
                </a:tc>
                <a:extLst>
                  <a:ext uri="{0D108BD9-81ED-4DB2-BD59-A6C34878D82A}">
                    <a16:rowId xmlns:a16="http://schemas.microsoft.com/office/drawing/2014/main" xmlns="" val="2425289961"/>
                  </a:ext>
                </a:extLst>
              </a:tr>
              <a:tr h="2485167">
                <a:tc>
                  <a:txBody>
                    <a:bodyPr/>
                    <a:lstStyle/>
                    <a:p>
                      <a:r>
                        <a:rPr lang="ru-RU" sz="1800" u="sng" kern="1200" dirty="0">
                          <a:solidFill>
                            <a:schemeClr val="tx1"/>
                          </a:solidFill>
                          <a:effectLst/>
                          <a:latin typeface="+mn-lt"/>
                          <a:ea typeface="+mn-ea"/>
                          <a:cs typeface="+mn-cs"/>
                        </a:rPr>
                        <a:t>Слабые стороны: </a:t>
                      </a:r>
                    </a:p>
                    <a:p>
                      <a:endParaRPr lang="ru-RU" sz="1800" u="sng" kern="1200" dirty="0">
                        <a:solidFill>
                          <a:schemeClr val="tx1"/>
                        </a:solidFill>
                        <a:effectLst/>
                        <a:latin typeface="+mn-lt"/>
                        <a:ea typeface="+mn-ea"/>
                        <a:cs typeface="+mn-cs"/>
                      </a:endParaRPr>
                    </a:p>
                    <a:p>
                      <a:r>
                        <a:rPr lang="ru-RU" sz="1800" kern="1200" dirty="0">
                          <a:solidFill>
                            <a:schemeClr val="tx1"/>
                          </a:solidFill>
                          <a:effectLst/>
                          <a:latin typeface="+mn-lt"/>
                          <a:ea typeface="+mn-ea"/>
                          <a:cs typeface="+mn-cs"/>
                        </a:rPr>
                        <a:t>1.Кредитная нагрузка</a:t>
                      </a:r>
                    </a:p>
                    <a:p>
                      <a:r>
                        <a:rPr lang="ru-RU" sz="1800" kern="1200" dirty="0">
                          <a:solidFill>
                            <a:schemeClr val="tx1"/>
                          </a:solidFill>
                          <a:effectLst/>
                          <a:latin typeface="+mn-lt"/>
                          <a:ea typeface="+mn-ea"/>
                          <a:cs typeface="+mn-cs"/>
                        </a:rPr>
                        <a:t>2.Существующие сроки доставки ж/д транспортом</a:t>
                      </a:r>
                    </a:p>
                    <a:p>
                      <a:r>
                        <a:rPr lang="ru-RU" sz="1800" kern="1200" dirty="0">
                          <a:solidFill>
                            <a:schemeClr val="tx1"/>
                          </a:solidFill>
                          <a:effectLst/>
                          <a:latin typeface="+mn-lt"/>
                          <a:ea typeface="+mn-ea"/>
                          <a:cs typeface="+mn-cs"/>
                        </a:rPr>
                        <a:t>3.Сезонность спроса</a:t>
                      </a:r>
                    </a:p>
                    <a:p>
                      <a:endParaRPr lang="ru-RU" dirty="0"/>
                    </a:p>
                  </a:txBody>
                  <a:tcPr/>
                </a:tc>
                <a:tc>
                  <a:txBody>
                    <a:bodyPr/>
                    <a:lstStyle/>
                    <a:p>
                      <a:r>
                        <a:rPr lang="ru-RU" sz="1600" u="sng" kern="1200" dirty="0">
                          <a:solidFill>
                            <a:schemeClr val="tx1"/>
                          </a:solidFill>
                          <a:effectLst/>
                          <a:latin typeface="+mn-lt"/>
                          <a:ea typeface="+mn-ea"/>
                          <a:cs typeface="+mn-cs"/>
                        </a:rPr>
                        <a:t>Угрозы:</a:t>
                      </a:r>
                    </a:p>
                    <a:p>
                      <a:endParaRPr lang="ru-RU" sz="1600" kern="1200" dirty="0">
                        <a:solidFill>
                          <a:schemeClr val="tx1"/>
                        </a:solidFill>
                        <a:effectLst/>
                        <a:latin typeface="+mn-lt"/>
                        <a:ea typeface="+mn-ea"/>
                        <a:cs typeface="+mn-cs"/>
                      </a:endParaRPr>
                    </a:p>
                    <a:p>
                      <a:r>
                        <a:rPr lang="ru-RU" sz="1600" kern="1200" dirty="0">
                          <a:solidFill>
                            <a:schemeClr val="tx1"/>
                          </a:solidFill>
                          <a:effectLst/>
                          <a:latin typeface="+mn-lt"/>
                          <a:ea typeface="+mn-ea"/>
                          <a:cs typeface="+mn-cs"/>
                        </a:rPr>
                        <a:t>1. Падение строительной отрасли</a:t>
                      </a:r>
                    </a:p>
                    <a:p>
                      <a:r>
                        <a:rPr lang="ru-RU" sz="1600" kern="1200" dirty="0">
                          <a:solidFill>
                            <a:schemeClr val="tx1"/>
                          </a:solidFill>
                          <a:effectLst/>
                          <a:latin typeface="+mn-lt"/>
                          <a:ea typeface="+mn-ea"/>
                          <a:cs typeface="+mn-cs"/>
                        </a:rPr>
                        <a:t>2. Переход существующих клиентов на автотранспорт</a:t>
                      </a:r>
                    </a:p>
                    <a:p>
                      <a:r>
                        <a:rPr lang="ru-RU" sz="1600" kern="1200" dirty="0">
                          <a:solidFill>
                            <a:schemeClr val="tx1"/>
                          </a:solidFill>
                          <a:effectLst/>
                          <a:latin typeface="+mn-lt"/>
                          <a:ea typeface="+mn-ea"/>
                          <a:cs typeface="+mn-cs"/>
                        </a:rPr>
                        <a:t>4.Понижение платежеспособности существующих клиентов</a:t>
                      </a:r>
                    </a:p>
                    <a:p>
                      <a:endParaRPr lang="ru-RU" sz="1400" kern="1200" dirty="0">
                        <a:solidFill>
                          <a:schemeClr val="tx1"/>
                        </a:solidFill>
                        <a:effectLst/>
                        <a:latin typeface="+mn-lt"/>
                        <a:ea typeface="+mn-ea"/>
                        <a:cs typeface="+mn-cs"/>
                      </a:endParaRPr>
                    </a:p>
                  </a:txBody>
                  <a:tcPr/>
                </a:tc>
                <a:extLst>
                  <a:ext uri="{0D108BD9-81ED-4DB2-BD59-A6C34878D82A}">
                    <a16:rowId xmlns:a16="http://schemas.microsoft.com/office/drawing/2014/main" xmlns="" val="1914893522"/>
                  </a:ext>
                </a:extLst>
              </a:tr>
            </a:tbl>
          </a:graphicData>
        </a:graphic>
      </p:graphicFrame>
    </p:spTree>
    <p:extLst>
      <p:ext uri="{BB962C8B-B14F-4D97-AF65-F5344CB8AC3E}">
        <p14:creationId xmlns:p14="http://schemas.microsoft.com/office/powerpoint/2010/main" val="230852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96000">
              <a:schemeClr val="accent5">
                <a:alpha val="10000"/>
                <a:lumMod val="68000"/>
                <a:lumOff val="32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0392393C-B9CB-4B4D-A3E2-10D51DE6D1B9}"/>
              </a:ext>
            </a:extLst>
          </p:cNvPr>
          <p:cNvSpPr>
            <a:spLocks noGrp="1"/>
          </p:cNvSpPr>
          <p:nvPr>
            <p:ph type="title"/>
          </p:nvPr>
        </p:nvSpPr>
        <p:spPr>
          <a:xfrm>
            <a:off x="838200" y="365126"/>
            <a:ext cx="10515600" cy="629173"/>
          </a:xfrm>
        </p:spPr>
        <p:txBody>
          <a:bodyPr>
            <a:normAutofit/>
          </a:bodyPr>
          <a:lstStyle/>
          <a:p>
            <a:pPr algn="ctr"/>
            <a:r>
              <a:rPr lang="ru-RU" sz="3200" b="1" dirty="0"/>
              <a:t>Стратегия компании</a:t>
            </a:r>
          </a:p>
        </p:txBody>
      </p:sp>
      <p:sp>
        <p:nvSpPr>
          <p:cNvPr id="6" name="Объект 5">
            <a:extLst>
              <a:ext uri="{FF2B5EF4-FFF2-40B4-BE49-F238E27FC236}">
                <a16:creationId xmlns:a16="http://schemas.microsoft.com/office/drawing/2014/main" xmlns="" id="{21F63D8B-853E-40EA-8361-7685E58F2896}"/>
              </a:ext>
            </a:extLst>
          </p:cNvPr>
          <p:cNvSpPr>
            <a:spLocks noGrp="1"/>
          </p:cNvSpPr>
          <p:nvPr>
            <p:ph idx="1"/>
          </p:nvPr>
        </p:nvSpPr>
        <p:spPr>
          <a:xfrm>
            <a:off x="838200" y="994299"/>
            <a:ext cx="10515600" cy="5182664"/>
          </a:xfrm>
        </p:spPr>
        <p:txBody>
          <a:bodyPr>
            <a:normAutofit/>
          </a:bodyPr>
          <a:lstStyle/>
          <a:p>
            <a:r>
              <a:rPr lang="ru-RU" sz="2400" dirty="0">
                <a:solidFill>
                  <a:srgbClr val="FF0000"/>
                </a:solidFill>
              </a:rPr>
              <a:t>Стратегия интенсивного (концентрированного роста):</a:t>
            </a:r>
          </a:p>
          <a:p>
            <a:pPr marL="0" indent="0">
              <a:buNone/>
            </a:pPr>
            <a:r>
              <a:rPr lang="ru-RU" sz="2400" dirty="0"/>
              <a:t>При сохранении основных направлений деятельности увеличивать производственные мощности и активно наращивать компетенций по оказанию комплексных логистических услуг</a:t>
            </a:r>
          </a:p>
          <a:p>
            <a:pPr marL="0" indent="0">
              <a:buNone/>
            </a:pPr>
            <a:r>
              <a:rPr lang="ru-RU" sz="2000" dirty="0"/>
              <a:t>Матрица И. </a:t>
            </a:r>
            <a:r>
              <a:rPr lang="ru-RU" sz="2000" dirty="0" err="1"/>
              <a:t>Ансоффа</a:t>
            </a:r>
            <a:endParaRPr lang="ru-RU" sz="2000" dirty="0"/>
          </a:p>
          <a:p>
            <a:pPr marL="0" indent="0">
              <a:buNone/>
            </a:pPr>
            <a:endParaRPr lang="ru-RU" sz="2400" dirty="0"/>
          </a:p>
        </p:txBody>
      </p:sp>
      <p:grpSp>
        <p:nvGrpSpPr>
          <p:cNvPr id="7" name="Group 142097">
            <a:extLst>
              <a:ext uri="{FF2B5EF4-FFF2-40B4-BE49-F238E27FC236}">
                <a16:creationId xmlns:a16="http://schemas.microsoft.com/office/drawing/2014/main" xmlns="" id="{DBD12076-2E4E-442C-A65F-EAF03F9E85F9}"/>
              </a:ext>
            </a:extLst>
          </p:cNvPr>
          <p:cNvGrpSpPr/>
          <p:nvPr/>
        </p:nvGrpSpPr>
        <p:grpSpPr>
          <a:xfrm>
            <a:off x="2148708" y="2848584"/>
            <a:ext cx="8300309" cy="3416007"/>
            <a:chOff x="103581" y="0"/>
            <a:chExt cx="5369780" cy="2268668"/>
          </a:xfrm>
        </p:grpSpPr>
        <p:sp>
          <p:nvSpPr>
            <p:cNvPr id="8" name="Rectangle 7363">
              <a:extLst>
                <a:ext uri="{FF2B5EF4-FFF2-40B4-BE49-F238E27FC236}">
                  <a16:creationId xmlns:a16="http://schemas.microsoft.com/office/drawing/2014/main" xmlns="" id="{6B2D9402-5064-4EBF-820B-B74258977FDB}"/>
                </a:ext>
              </a:extLst>
            </p:cNvPr>
            <p:cNvSpPr/>
            <p:nvPr/>
          </p:nvSpPr>
          <p:spPr>
            <a:xfrm>
              <a:off x="2723972" y="0"/>
              <a:ext cx="59288" cy="262524"/>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7364">
              <a:extLst>
                <a:ext uri="{FF2B5EF4-FFF2-40B4-BE49-F238E27FC236}">
                  <a16:creationId xmlns:a16="http://schemas.microsoft.com/office/drawing/2014/main" xmlns="" id="{1D10122D-25C6-4752-AA02-FE7D445FDFCC}"/>
                </a:ext>
              </a:extLst>
            </p:cNvPr>
            <p:cNvSpPr/>
            <p:nvPr/>
          </p:nvSpPr>
          <p:spPr>
            <a:xfrm>
              <a:off x="2723972" y="204215"/>
              <a:ext cx="59288" cy="262526"/>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7365">
              <a:extLst>
                <a:ext uri="{FF2B5EF4-FFF2-40B4-BE49-F238E27FC236}">
                  <a16:creationId xmlns:a16="http://schemas.microsoft.com/office/drawing/2014/main" xmlns="" id="{5C00B621-49FA-4F7A-A089-D0926999ACDA}"/>
                </a:ext>
              </a:extLst>
            </p:cNvPr>
            <p:cNvSpPr/>
            <p:nvPr/>
          </p:nvSpPr>
          <p:spPr>
            <a:xfrm>
              <a:off x="2723972" y="408432"/>
              <a:ext cx="59288" cy="262525"/>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7366">
              <a:extLst>
                <a:ext uri="{FF2B5EF4-FFF2-40B4-BE49-F238E27FC236}">
                  <a16:creationId xmlns:a16="http://schemas.microsoft.com/office/drawing/2014/main" xmlns="" id="{A24C55A4-DEC5-4C3A-A87E-7752D3E17559}"/>
                </a:ext>
              </a:extLst>
            </p:cNvPr>
            <p:cNvSpPr/>
            <p:nvPr/>
          </p:nvSpPr>
          <p:spPr>
            <a:xfrm>
              <a:off x="2723972" y="614552"/>
              <a:ext cx="59288" cy="262525"/>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7367">
              <a:extLst>
                <a:ext uri="{FF2B5EF4-FFF2-40B4-BE49-F238E27FC236}">
                  <a16:creationId xmlns:a16="http://schemas.microsoft.com/office/drawing/2014/main" xmlns="" id="{AA71C5C2-0618-492B-A18F-8BD5A670388D}"/>
                </a:ext>
              </a:extLst>
            </p:cNvPr>
            <p:cNvSpPr/>
            <p:nvPr/>
          </p:nvSpPr>
          <p:spPr>
            <a:xfrm>
              <a:off x="2723972" y="818769"/>
              <a:ext cx="59288" cy="262525"/>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7368">
              <a:extLst>
                <a:ext uri="{FF2B5EF4-FFF2-40B4-BE49-F238E27FC236}">
                  <a16:creationId xmlns:a16="http://schemas.microsoft.com/office/drawing/2014/main" xmlns="" id="{BBB68F71-ACD6-4583-A05D-FADD38DFB3B2}"/>
                </a:ext>
              </a:extLst>
            </p:cNvPr>
            <p:cNvSpPr/>
            <p:nvPr/>
          </p:nvSpPr>
          <p:spPr>
            <a:xfrm>
              <a:off x="2723972" y="1022985"/>
              <a:ext cx="59288" cy="262525"/>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7369">
              <a:extLst>
                <a:ext uri="{FF2B5EF4-FFF2-40B4-BE49-F238E27FC236}">
                  <a16:creationId xmlns:a16="http://schemas.microsoft.com/office/drawing/2014/main" xmlns="" id="{38464CE5-C721-489F-9749-46F2918A0C98}"/>
                </a:ext>
              </a:extLst>
            </p:cNvPr>
            <p:cNvSpPr/>
            <p:nvPr/>
          </p:nvSpPr>
          <p:spPr>
            <a:xfrm>
              <a:off x="2723972" y="1227201"/>
              <a:ext cx="59288" cy="262524"/>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7370">
              <a:extLst>
                <a:ext uri="{FF2B5EF4-FFF2-40B4-BE49-F238E27FC236}">
                  <a16:creationId xmlns:a16="http://schemas.microsoft.com/office/drawing/2014/main" xmlns="" id="{87162CE4-D4D0-4630-B4BF-B15E26F6989B}"/>
                </a:ext>
              </a:extLst>
            </p:cNvPr>
            <p:cNvSpPr/>
            <p:nvPr/>
          </p:nvSpPr>
          <p:spPr>
            <a:xfrm>
              <a:off x="2723972" y="1431417"/>
              <a:ext cx="59288" cy="262525"/>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7371">
              <a:extLst>
                <a:ext uri="{FF2B5EF4-FFF2-40B4-BE49-F238E27FC236}">
                  <a16:creationId xmlns:a16="http://schemas.microsoft.com/office/drawing/2014/main" xmlns="" id="{44F1910E-3627-4B8C-9906-1CEDAE250920}"/>
                </a:ext>
              </a:extLst>
            </p:cNvPr>
            <p:cNvSpPr/>
            <p:nvPr/>
          </p:nvSpPr>
          <p:spPr>
            <a:xfrm>
              <a:off x="2723972" y="1635633"/>
              <a:ext cx="59288" cy="262525"/>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7372">
              <a:extLst>
                <a:ext uri="{FF2B5EF4-FFF2-40B4-BE49-F238E27FC236}">
                  <a16:creationId xmlns:a16="http://schemas.microsoft.com/office/drawing/2014/main" xmlns="" id="{0AC7EAE9-9C66-441E-B878-ECC198BA4EEB}"/>
                </a:ext>
              </a:extLst>
            </p:cNvPr>
            <p:cNvSpPr/>
            <p:nvPr/>
          </p:nvSpPr>
          <p:spPr>
            <a:xfrm>
              <a:off x="2723972" y="1839849"/>
              <a:ext cx="59288" cy="262524"/>
            </a:xfrm>
            <a:prstGeom prst="rect">
              <a:avLst/>
            </a:prstGeom>
            <a:ln>
              <a:noFill/>
            </a:ln>
          </p:spPr>
          <p:txBody>
            <a:bodyPr vert="horz" lIns="0" tIns="0" rIns="0" bIns="0" rtlCol="0">
              <a:noAutofit/>
            </a:bodyPr>
            <a:lstStyle/>
            <a:p>
              <a:pPr>
                <a:lnSpc>
                  <a:spcPct val="107000"/>
                </a:lnSpc>
                <a:spcAft>
                  <a:spcPts val="80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7373">
              <a:extLst>
                <a:ext uri="{FF2B5EF4-FFF2-40B4-BE49-F238E27FC236}">
                  <a16:creationId xmlns:a16="http://schemas.microsoft.com/office/drawing/2014/main" xmlns="" id="{7E6818A5-F6FA-41D4-9970-FE245C0D7DE6}"/>
                </a:ext>
              </a:extLst>
            </p:cNvPr>
            <p:cNvSpPr/>
            <p:nvPr/>
          </p:nvSpPr>
          <p:spPr>
            <a:xfrm>
              <a:off x="1440510" y="2044288"/>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7374">
              <a:extLst>
                <a:ext uri="{FF2B5EF4-FFF2-40B4-BE49-F238E27FC236}">
                  <a16:creationId xmlns:a16="http://schemas.microsoft.com/office/drawing/2014/main" xmlns="" id="{E3D6E92E-F5B0-45B7-8281-1D19C69E8C48}"/>
                </a:ext>
              </a:extLst>
            </p:cNvPr>
            <p:cNvSpPr/>
            <p:nvPr/>
          </p:nvSpPr>
          <p:spPr>
            <a:xfrm>
              <a:off x="1890090" y="2044288"/>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7375">
              <a:extLst>
                <a:ext uri="{FF2B5EF4-FFF2-40B4-BE49-F238E27FC236}">
                  <a16:creationId xmlns:a16="http://schemas.microsoft.com/office/drawing/2014/main" xmlns="" id="{E61B9B27-389A-4D55-8BB8-D22828BC2160}"/>
                </a:ext>
              </a:extLst>
            </p:cNvPr>
            <p:cNvSpPr/>
            <p:nvPr/>
          </p:nvSpPr>
          <p:spPr>
            <a:xfrm>
              <a:off x="1746643" y="2073871"/>
              <a:ext cx="282671" cy="184382"/>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7376">
              <a:extLst>
                <a:ext uri="{FF2B5EF4-FFF2-40B4-BE49-F238E27FC236}">
                  <a16:creationId xmlns:a16="http://schemas.microsoft.com/office/drawing/2014/main" xmlns="" id="{D5E69457-8129-4566-8A5A-9256444E94B1}"/>
                </a:ext>
              </a:extLst>
            </p:cNvPr>
            <p:cNvSpPr/>
            <p:nvPr/>
          </p:nvSpPr>
          <p:spPr>
            <a:xfrm>
              <a:off x="2004390" y="2044288"/>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140111">
              <a:extLst>
                <a:ext uri="{FF2B5EF4-FFF2-40B4-BE49-F238E27FC236}">
                  <a16:creationId xmlns:a16="http://schemas.microsoft.com/office/drawing/2014/main" xmlns="" id="{E8DEF09B-8E4C-4F7A-B32A-7DBE8453F4C0}"/>
                </a:ext>
              </a:extLst>
            </p:cNvPr>
            <p:cNvSpPr/>
            <p:nvPr/>
          </p:nvSpPr>
          <p:spPr>
            <a:xfrm>
              <a:off x="2042491" y="2074409"/>
              <a:ext cx="738407" cy="184382"/>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стратеги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140113">
              <a:extLst>
                <a:ext uri="{FF2B5EF4-FFF2-40B4-BE49-F238E27FC236}">
                  <a16:creationId xmlns:a16="http://schemas.microsoft.com/office/drawing/2014/main" xmlns="" id="{5DC3DB0D-D1DD-4F79-A990-D658758EA30E}"/>
                </a:ext>
              </a:extLst>
            </p:cNvPr>
            <p:cNvSpPr/>
            <p:nvPr/>
          </p:nvSpPr>
          <p:spPr>
            <a:xfrm>
              <a:off x="2598293" y="2074409"/>
              <a:ext cx="1872469" cy="184382"/>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и интенсивного роста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7378">
              <a:extLst>
                <a:ext uri="{FF2B5EF4-FFF2-40B4-BE49-F238E27FC236}">
                  <a16:creationId xmlns:a16="http://schemas.microsoft.com/office/drawing/2014/main" xmlns="" id="{7161493E-BE05-4840-BCEF-4F317CFAA758}"/>
                </a:ext>
              </a:extLst>
            </p:cNvPr>
            <p:cNvSpPr/>
            <p:nvPr/>
          </p:nvSpPr>
          <p:spPr>
            <a:xfrm>
              <a:off x="4009085" y="2044288"/>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167841">
              <a:extLst>
                <a:ext uri="{FF2B5EF4-FFF2-40B4-BE49-F238E27FC236}">
                  <a16:creationId xmlns:a16="http://schemas.microsoft.com/office/drawing/2014/main" xmlns="" id="{29EB3833-04DB-4CF4-A4D4-EED4CD7AFE4A}"/>
                </a:ext>
              </a:extLst>
            </p:cNvPr>
            <p:cNvPicPr/>
            <p:nvPr/>
          </p:nvPicPr>
          <p:blipFill>
            <a:blip r:embed="rId2"/>
            <a:stretch>
              <a:fillRect/>
            </a:stretch>
          </p:blipFill>
          <p:spPr>
            <a:xfrm>
              <a:off x="1143203" y="20824"/>
              <a:ext cx="1834896" cy="917448"/>
            </a:xfrm>
            <a:prstGeom prst="rect">
              <a:avLst/>
            </a:prstGeom>
          </p:spPr>
        </p:pic>
        <p:sp>
          <p:nvSpPr>
            <p:cNvPr id="26" name="Shape 7438">
              <a:extLst>
                <a:ext uri="{FF2B5EF4-FFF2-40B4-BE49-F238E27FC236}">
                  <a16:creationId xmlns:a16="http://schemas.microsoft.com/office/drawing/2014/main" xmlns="" id="{710EEBC3-109F-422D-B851-1FFE50E13047}"/>
                </a:ext>
              </a:extLst>
            </p:cNvPr>
            <p:cNvSpPr/>
            <p:nvPr/>
          </p:nvSpPr>
          <p:spPr>
            <a:xfrm>
              <a:off x="1150061" y="26030"/>
              <a:ext cx="1828800" cy="914400"/>
            </a:xfrm>
            <a:custGeom>
              <a:avLst/>
              <a:gdLst/>
              <a:ahLst/>
              <a:cxnLst/>
              <a:rect l="0" t="0" r="0" b="0"/>
              <a:pathLst>
                <a:path w="1828800" h="914400">
                  <a:moveTo>
                    <a:pt x="0" y="914400"/>
                  </a:moveTo>
                  <a:lnTo>
                    <a:pt x="1828800" y="914400"/>
                  </a:lnTo>
                  <a:lnTo>
                    <a:pt x="1828800" y="0"/>
                  </a:lnTo>
                  <a:lnTo>
                    <a:pt x="0" y="0"/>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27" name="Rectangle 7439">
              <a:extLst>
                <a:ext uri="{FF2B5EF4-FFF2-40B4-BE49-F238E27FC236}">
                  <a16:creationId xmlns:a16="http://schemas.microsoft.com/office/drawing/2014/main" xmlns="" id="{E4876A70-5771-4FA8-80A6-04C0349B825D}"/>
                </a:ext>
              </a:extLst>
            </p:cNvPr>
            <p:cNvSpPr/>
            <p:nvPr/>
          </p:nvSpPr>
          <p:spPr>
            <a:xfrm>
              <a:off x="1701114" y="115095"/>
              <a:ext cx="968260"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Стратегия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7440">
              <a:extLst>
                <a:ext uri="{FF2B5EF4-FFF2-40B4-BE49-F238E27FC236}">
                  <a16:creationId xmlns:a16="http://schemas.microsoft.com/office/drawing/2014/main" xmlns="" id="{1C0A3F9F-8D7F-4397-B519-B4CD23329BE2}"/>
                </a:ext>
              </a:extLst>
            </p:cNvPr>
            <p:cNvSpPr/>
            <p:nvPr/>
          </p:nvSpPr>
          <p:spPr>
            <a:xfrm>
              <a:off x="2429841" y="82520"/>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7441">
              <a:extLst>
                <a:ext uri="{FF2B5EF4-FFF2-40B4-BE49-F238E27FC236}">
                  <a16:creationId xmlns:a16="http://schemas.microsoft.com/office/drawing/2014/main" xmlns="" id="{D4836E6F-B968-4143-B136-ED5A5E884D04}"/>
                </a:ext>
              </a:extLst>
            </p:cNvPr>
            <p:cNvSpPr/>
            <p:nvPr/>
          </p:nvSpPr>
          <p:spPr>
            <a:xfrm>
              <a:off x="1746834" y="290356"/>
              <a:ext cx="849077"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развития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7442">
              <a:extLst>
                <a:ext uri="{FF2B5EF4-FFF2-40B4-BE49-F238E27FC236}">
                  <a16:creationId xmlns:a16="http://schemas.microsoft.com/office/drawing/2014/main" xmlns="" id="{2D75ACDE-71DD-48DD-9B81-0F6F4BA50BAC}"/>
                </a:ext>
              </a:extLst>
            </p:cNvPr>
            <p:cNvSpPr/>
            <p:nvPr/>
          </p:nvSpPr>
          <p:spPr>
            <a:xfrm>
              <a:off x="2384120" y="257780"/>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7443">
              <a:extLst>
                <a:ext uri="{FF2B5EF4-FFF2-40B4-BE49-F238E27FC236}">
                  <a16:creationId xmlns:a16="http://schemas.microsoft.com/office/drawing/2014/main" xmlns="" id="{5D7118D8-1972-4374-96DF-15F251C38346}"/>
                </a:ext>
              </a:extLst>
            </p:cNvPr>
            <p:cNvSpPr/>
            <p:nvPr/>
          </p:nvSpPr>
          <p:spPr>
            <a:xfrm>
              <a:off x="1743786" y="471712"/>
              <a:ext cx="854347"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продукта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7444">
              <a:extLst>
                <a:ext uri="{FF2B5EF4-FFF2-40B4-BE49-F238E27FC236}">
                  <a16:creationId xmlns:a16="http://schemas.microsoft.com/office/drawing/2014/main" xmlns="" id="{D339C0E7-4EF0-475E-9488-A3A2A0FBFAA9}"/>
                </a:ext>
              </a:extLst>
            </p:cNvPr>
            <p:cNvSpPr/>
            <p:nvPr/>
          </p:nvSpPr>
          <p:spPr>
            <a:xfrm>
              <a:off x="2385644" y="439136"/>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Shape 7445">
              <a:extLst>
                <a:ext uri="{FF2B5EF4-FFF2-40B4-BE49-F238E27FC236}">
                  <a16:creationId xmlns:a16="http://schemas.microsoft.com/office/drawing/2014/main" xmlns="" id="{3F9DE76B-5915-4755-9626-819AEE71AA63}"/>
                </a:ext>
              </a:extLst>
            </p:cNvPr>
            <p:cNvSpPr/>
            <p:nvPr/>
          </p:nvSpPr>
          <p:spPr>
            <a:xfrm>
              <a:off x="2978861" y="26030"/>
              <a:ext cx="1828800" cy="914400"/>
            </a:xfrm>
            <a:custGeom>
              <a:avLst/>
              <a:gdLst/>
              <a:ahLst/>
              <a:cxnLst/>
              <a:rect l="0" t="0" r="0" b="0"/>
              <a:pathLst>
                <a:path w="1828800" h="914400">
                  <a:moveTo>
                    <a:pt x="0" y="914400"/>
                  </a:moveTo>
                  <a:lnTo>
                    <a:pt x="1828800" y="914400"/>
                  </a:lnTo>
                  <a:lnTo>
                    <a:pt x="1828800" y="0"/>
                  </a:lnTo>
                  <a:lnTo>
                    <a:pt x="0" y="0"/>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34" name="Rectangle 7446">
              <a:extLst>
                <a:ext uri="{FF2B5EF4-FFF2-40B4-BE49-F238E27FC236}">
                  <a16:creationId xmlns:a16="http://schemas.microsoft.com/office/drawing/2014/main" xmlns="" id="{9F19A677-07CB-4E73-9474-E123F128CB8C}"/>
                </a:ext>
              </a:extLst>
            </p:cNvPr>
            <p:cNvSpPr/>
            <p:nvPr/>
          </p:nvSpPr>
          <p:spPr>
            <a:xfrm>
              <a:off x="3563697" y="109592"/>
              <a:ext cx="878872" cy="184382"/>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Стратегия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7447">
              <a:extLst>
                <a:ext uri="{FF2B5EF4-FFF2-40B4-BE49-F238E27FC236}">
                  <a16:creationId xmlns:a16="http://schemas.microsoft.com/office/drawing/2014/main" xmlns="" id="{96B9D812-04AA-46F1-ADEF-9DF9E279124E}"/>
                </a:ext>
              </a:extLst>
            </p:cNvPr>
            <p:cNvSpPr/>
            <p:nvPr/>
          </p:nvSpPr>
          <p:spPr>
            <a:xfrm>
              <a:off x="4223970" y="79472"/>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7448">
              <a:extLst>
                <a:ext uri="{FF2B5EF4-FFF2-40B4-BE49-F238E27FC236}">
                  <a16:creationId xmlns:a16="http://schemas.microsoft.com/office/drawing/2014/main" xmlns="" id="{C3658E64-D17F-4D2E-8F3F-16213FBC8F27}"/>
                </a:ext>
              </a:extLst>
            </p:cNvPr>
            <p:cNvSpPr/>
            <p:nvPr/>
          </p:nvSpPr>
          <p:spPr>
            <a:xfrm>
              <a:off x="3348812" y="290948"/>
              <a:ext cx="1451275" cy="184382"/>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диверсификации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7449">
              <a:extLst>
                <a:ext uri="{FF2B5EF4-FFF2-40B4-BE49-F238E27FC236}">
                  <a16:creationId xmlns:a16="http://schemas.microsoft.com/office/drawing/2014/main" xmlns="" id="{1E4337DC-8723-496B-ABD3-04BA6352D4C8}"/>
                </a:ext>
              </a:extLst>
            </p:cNvPr>
            <p:cNvSpPr/>
            <p:nvPr/>
          </p:nvSpPr>
          <p:spPr>
            <a:xfrm>
              <a:off x="4440378" y="260827"/>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8" name="Picture 167842">
              <a:extLst>
                <a:ext uri="{FF2B5EF4-FFF2-40B4-BE49-F238E27FC236}">
                  <a16:creationId xmlns:a16="http://schemas.microsoft.com/office/drawing/2014/main" xmlns="" id="{53732495-DA85-4057-90F9-87E7AE3AA6F0}"/>
                </a:ext>
              </a:extLst>
            </p:cNvPr>
            <p:cNvPicPr/>
            <p:nvPr/>
          </p:nvPicPr>
          <p:blipFill>
            <a:blip r:embed="rId3"/>
            <a:stretch>
              <a:fillRect/>
            </a:stretch>
          </p:blipFill>
          <p:spPr>
            <a:xfrm>
              <a:off x="1143203" y="935224"/>
              <a:ext cx="1834896" cy="917448"/>
            </a:xfrm>
            <a:prstGeom prst="rect">
              <a:avLst/>
            </a:prstGeom>
            <a:solidFill>
              <a:srgbClr val="FFC000"/>
            </a:solidFill>
          </p:spPr>
        </p:pic>
        <p:sp>
          <p:nvSpPr>
            <p:cNvPr id="39" name="Shape 7451">
              <a:extLst>
                <a:ext uri="{FF2B5EF4-FFF2-40B4-BE49-F238E27FC236}">
                  <a16:creationId xmlns:a16="http://schemas.microsoft.com/office/drawing/2014/main" xmlns="" id="{D2DE762B-5ECF-43D6-B1CE-7C0967F834F7}"/>
                </a:ext>
              </a:extLst>
            </p:cNvPr>
            <p:cNvSpPr/>
            <p:nvPr/>
          </p:nvSpPr>
          <p:spPr>
            <a:xfrm>
              <a:off x="1150061" y="939795"/>
              <a:ext cx="1828800" cy="914400"/>
            </a:xfrm>
            <a:custGeom>
              <a:avLst/>
              <a:gdLst/>
              <a:ahLst/>
              <a:cxnLst/>
              <a:rect l="0" t="0" r="0" b="0"/>
              <a:pathLst>
                <a:path w="1828800" h="914400">
                  <a:moveTo>
                    <a:pt x="0" y="914400"/>
                  </a:moveTo>
                  <a:lnTo>
                    <a:pt x="1828800" y="914400"/>
                  </a:lnTo>
                  <a:lnTo>
                    <a:pt x="1828800" y="0"/>
                  </a:lnTo>
                  <a:lnTo>
                    <a:pt x="0" y="0"/>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40" name="Rectangle 7452">
              <a:extLst>
                <a:ext uri="{FF2B5EF4-FFF2-40B4-BE49-F238E27FC236}">
                  <a16:creationId xmlns:a16="http://schemas.microsoft.com/office/drawing/2014/main" xmlns="" id="{BB0D4336-29E9-4D87-9815-B2A0DF7ECB2E}"/>
                </a:ext>
              </a:extLst>
            </p:cNvPr>
            <p:cNvSpPr/>
            <p:nvPr/>
          </p:nvSpPr>
          <p:spPr>
            <a:xfrm>
              <a:off x="1701114" y="1028353"/>
              <a:ext cx="968260"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Стратегия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7453">
              <a:extLst>
                <a:ext uri="{FF2B5EF4-FFF2-40B4-BE49-F238E27FC236}">
                  <a16:creationId xmlns:a16="http://schemas.microsoft.com/office/drawing/2014/main" xmlns="" id="{DBEA2226-FED0-4CB9-8CB5-188336EC3ECB}"/>
                </a:ext>
              </a:extLst>
            </p:cNvPr>
            <p:cNvSpPr/>
            <p:nvPr/>
          </p:nvSpPr>
          <p:spPr>
            <a:xfrm>
              <a:off x="2429841" y="995776"/>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7454">
              <a:extLst>
                <a:ext uri="{FF2B5EF4-FFF2-40B4-BE49-F238E27FC236}">
                  <a16:creationId xmlns:a16="http://schemas.microsoft.com/office/drawing/2014/main" xmlns="" id="{93D26AD1-6213-44E3-A57E-FD81D6A3BF5E}"/>
                </a:ext>
              </a:extLst>
            </p:cNvPr>
            <p:cNvSpPr/>
            <p:nvPr/>
          </p:nvSpPr>
          <p:spPr>
            <a:xfrm>
              <a:off x="1435938" y="1203613"/>
              <a:ext cx="1672412"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усиления позиции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7455">
              <a:extLst>
                <a:ext uri="{FF2B5EF4-FFF2-40B4-BE49-F238E27FC236}">
                  <a16:creationId xmlns:a16="http://schemas.microsoft.com/office/drawing/2014/main" xmlns="" id="{FB1A28B2-CA4E-482A-A1A9-185E819A7423}"/>
                </a:ext>
              </a:extLst>
            </p:cNvPr>
            <p:cNvSpPr/>
            <p:nvPr/>
          </p:nvSpPr>
          <p:spPr>
            <a:xfrm>
              <a:off x="2693492" y="1171037"/>
              <a:ext cx="50673" cy="224379"/>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7456">
              <a:extLst>
                <a:ext uri="{FF2B5EF4-FFF2-40B4-BE49-F238E27FC236}">
                  <a16:creationId xmlns:a16="http://schemas.microsoft.com/office/drawing/2014/main" xmlns="" id="{2E82FA02-DC97-4903-BB00-54DEDD73DBD7}"/>
                </a:ext>
              </a:extLst>
            </p:cNvPr>
            <p:cNvSpPr/>
            <p:nvPr/>
          </p:nvSpPr>
          <p:spPr>
            <a:xfrm>
              <a:off x="1740738" y="1383445"/>
              <a:ext cx="269378"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на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7457">
              <a:extLst>
                <a:ext uri="{FF2B5EF4-FFF2-40B4-BE49-F238E27FC236}">
                  <a16:creationId xmlns:a16="http://schemas.microsoft.com/office/drawing/2014/main" xmlns="" id="{5576AEFE-4DD2-48DA-9A1C-F32F1ACCDE08}"/>
                </a:ext>
              </a:extLst>
            </p:cNvPr>
            <p:cNvSpPr/>
            <p:nvPr/>
          </p:nvSpPr>
          <p:spPr>
            <a:xfrm>
              <a:off x="1943430" y="1383445"/>
              <a:ext cx="596117"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рынке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7458">
              <a:extLst>
                <a:ext uri="{FF2B5EF4-FFF2-40B4-BE49-F238E27FC236}">
                  <a16:creationId xmlns:a16="http://schemas.microsoft.com/office/drawing/2014/main" xmlns="" id="{E0400E06-072C-4F3A-B053-82A5F6D7397B}"/>
                </a:ext>
              </a:extLst>
            </p:cNvPr>
            <p:cNvSpPr/>
            <p:nvPr/>
          </p:nvSpPr>
          <p:spPr>
            <a:xfrm>
              <a:off x="2390216" y="1350869"/>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167843">
              <a:extLst>
                <a:ext uri="{FF2B5EF4-FFF2-40B4-BE49-F238E27FC236}">
                  <a16:creationId xmlns:a16="http://schemas.microsoft.com/office/drawing/2014/main" xmlns="" id="{22F27E15-1386-4EB6-878F-BF9E472A66FB}"/>
                </a:ext>
              </a:extLst>
            </p:cNvPr>
            <p:cNvPicPr/>
            <p:nvPr/>
          </p:nvPicPr>
          <p:blipFill>
            <a:blip r:embed="rId4"/>
            <a:stretch>
              <a:fillRect/>
            </a:stretch>
          </p:blipFill>
          <p:spPr>
            <a:xfrm>
              <a:off x="2972003" y="935224"/>
              <a:ext cx="1834897" cy="917448"/>
            </a:xfrm>
            <a:prstGeom prst="rect">
              <a:avLst/>
            </a:prstGeom>
          </p:spPr>
        </p:pic>
        <p:sp>
          <p:nvSpPr>
            <p:cNvPr id="48" name="Shape 7460">
              <a:extLst>
                <a:ext uri="{FF2B5EF4-FFF2-40B4-BE49-F238E27FC236}">
                  <a16:creationId xmlns:a16="http://schemas.microsoft.com/office/drawing/2014/main" xmlns="" id="{2ABAA032-FEC1-4D0C-A212-76FFCEA76128}"/>
                </a:ext>
              </a:extLst>
            </p:cNvPr>
            <p:cNvSpPr/>
            <p:nvPr/>
          </p:nvSpPr>
          <p:spPr>
            <a:xfrm>
              <a:off x="2978861" y="939795"/>
              <a:ext cx="1828800" cy="914400"/>
            </a:xfrm>
            <a:custGeom>
              <a:avLst/>
              <a:gdLst/>
              <a:ahLst/>
              <a:cxnLst/>
              <a:rect l="0" t="0" r="0" b="0"/>
              <a:pathLst>
                <a:path w="1828800" h="914400">
                  <a:moveTo>
                    <a:pt x="0" y="914400"/>
                  </a:moveTo>
                  <a:lnTo>
                    <a:pt x="1828800" y="914400"/>
                  </a:lnTo>
                  <a:lnTo>
                    <a:pt x="1828800" y="0"/>
                  </a:lnTo>
                  <a:lnTo>
                    <a:pt x="0" y="0"/>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sp>
          <p:nvSpPr>
            <p:cNvPr id="49" name="Rectangle 7461">
              <a:extLst>
                <a:ext uri="{FF2B5EF4-FFF2-40B4-BE49-F238E27FC236}">
                  <a16:creationId xmlns:a16="http://schemas.microsoft.com/office/drawing/2014/main" xmlns="" id="{7B4EE188-75C4-4AC5-B250-838FF3AAE346}"/>
                </a:ext>
              </a:extLst>
            </p:cNvPr>
            <p:cNvSpPr/>
            <p:nvPr/>
          </p:nvSpPr>
          <p:spPr>
            <a:xfrm>
              <a:off x="3530168" y="1028353"/>
              <a:ext cx="968260"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Стратегия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7462">
              <a:extLst>
                <a:ext uri="{FF2B5EF4-FFF2-40B4-BE49-F238E27FC236}">
                  <a16:creationId xmlns:a16="http://schemas.microsoft.com/office/drawing/2014/main" xmlns="" id="{C6397E77-894B-4159-9831-F2405A00459A}"/>
                </a:ext>
              </a:extLst>
            </p:cNvPr>
            <p:cNvSpPr/>
            <p:nvPr/>
          </p:nvSpPr>
          <p:spPr>
            <a:xfrm>
              <a:off x="4259022" y="995776"/>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7463">
              <a:extLst>
                <a:ext uri="{FF2B5EF4-FFF2-40B4-BE49-F238E27FC236}">
                  <a16:creationId xmlns:a16="http://schemas.microsoft.com/office/drawing/2014/main" xmlns="" id="{50413B1C-57F4-4B8A-BC8F-B9499144A141}"/>
                </a:ext>
              </a:extLst>
            </p:cNvPr>
            <p:cNvSpPr/>
            <p:nvPr/>
          </p:nvSpPr>
          <p:spPr>
            <a:xfrm>
              <a:off x="3575888" y="1203613"/>
              <a:ext cx="849077"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развития</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7464">
              <a:extLst>
                <a:ext uri="{FF2B5EF4-FFF2-40B4-BE49-F238E27FC236}">
                  <a16:creationId xmlns:a16="http://schemas.microsoft.com/office/drawing/2014/main" xmlns="" id="{A491044D-0C47-4F51-A599-A4A787675843}"/>
                </a:ext>
              </a:extLst>
            </p:cNvPr>
            <p:cNvSpPr/>
            <p:nvPr/>
          </p:nvSpPr>
          <p:spPr>
            <a:xfrm>
              <a:off x="4213302" y="1171037"/>
              <a:ext cx="50673" cy="224379"/>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7465">
              <a:extLst>
                <a:ext uri="{FF2B5EF4-FFF2-40B4-BE49-F238E27FC236}">
                  <a16:creationId xmlns:a16="http://schemas.microsoft.com/office/drawing/2014/main" xmlns="" id="{2823CF4B-E8FF-47CF-9FC5-D2C6750D1788}"/>
                </a:ext>
              </a:extLst>
            </p:cNvPr>
            <p:cNvSpPr/>
            <p:nvPr/>
          </p:nvSpPr>
          <p:spPr>
            <a:xfrm>
              <a:off x="3665804" y="1383445"/>
              <a:ext cx="607468"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рынка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7466">
              <a:extLst>
                <a:ext uri="{FF2B5EF4-FFF2-40B4-BE49-F238E27FC236}">
                  <a16:creationId xmlns:a16="http://schemas.microsoft.com/office/drawing/2014/main" xmlns="" id="{84BC5FEF-A9BF-495D-BE24-3DA50D635BAE}"/>
                </a:ext>
              </a:extLst>
            </p:cNvPr>
            <p:cNvSpPr/>
            <p:nvPr/>
          </p:nvSpPr>
          <p:spPr>
            <a:xfrm>
              <a:off x="4121861" y="1350869"/>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7468">
              <a:extLst>
                <a:ext uri="{FF2B5EF4-FFF2-40B4-BE49-F238E27FC236}">
                  <a16:creationId xmlns:a16="http://schemas.microsoft.com/office/drawing/2014/main" xmlns="" id="{AEB85CFF-3E2F-4AF1-A922-26DF3E96A554}"/>
                </a:ext>
              </a:extLst>
            </p:cNvPr>
            <p:cNvSpPr/>
            <p:nvPr/>
          </p:nvSpPr>
          <p:spPr>
            <a:xfrm>
              <a:off x="137109" y="115095"/>
              <a:ext cx="719354" cy="181116"/>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Товары</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Rectangle 7469">
              <a:extLst>
                <a:ext uri="{FF2B5EF4-FFF2-40B4-BE49-F238E27FC236}">
                  <a16:creationId xmlns:a16="http://schemas.microsoft.com/office/drawing/2014/main" xmlns="" id="{835CFAA7-2C0E-48CB-AC40-18BF818BFEF0}"/>
                </a:ext>
              </a:extLst>
            </p:cNvPr>
            <p:cNvSpPr/>
            <p:nvPr/>
          </p:nvSpPr>
          <p:spPr>
            <a:xfrm>
              <a:off x="676605" y="82520"/>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Rectangle 7470">
              <a:extLst>
                <a:ext uri="{FF2B5EF4-FFF2-40B4-BE49-F238E27FC236}">
                  <a16:creationId xmlns:a16="http://schemas.microsoft.com/office/drawing/2014/main" xmlns="" id="{313913D4-541E-429D-8751-1F1E97CB3722}"/>
                </a:ext>
              </a:extLst>
            </p:cNvPr>
            <p:cNvSpPr/>
            <p:nvPr/>
          </p:nvSpPr>
          <p:spPr>
            <a:xfrm>
              <a:off x="103581" y="254732"/>
              <a:ext cx="50673" cy="224380"/>
            </a:xfrm>
            <a:prstGeom prst="rect">
              <a:avLst/>
            </a:prstGeom>
            <a:ln>
              <a:noFill/>
            </a:ln>
          </p:spPr>
          <p:txBody>
            <a:bodyPr vert="horz" lIns="0" tIns="0" rIns="0" bIns="0" rtlCol="0">
              <a:noAutofit/>
            </a:bodyPr>
            <a:lstStyle/>
            <a:p>
              <a:pPr>
                <a:lnSpc>
                  <a:spcPct val="107000"/>
                </a:lnSpc>
                <a:spcAft>
                  <a:spcPts val="800"/>
                </a:spcAft>
              </a:pP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7472">
              <a:extLst>
                <a:ext uri="{FF2B5EF4-FFF2-40B4-BE49-F238E27FC236}">
                  <a16:creationId xmlns:a16="http://schemas.microsoft.com/office/drawing/2014/main" xmlns="" id="{6D6BA153-6F17-4BC3-81C9-F209E22DD544}"/>
                </a:ext>
              </a:extLst>
            </p:cNvPr>
            <p:cNvSpPr/>
            <p:nvPr/>
          </p:nvSpPr>
          <p:spPr>
            <a:xfrm>
              <a:off x="547065" y="448754"/>
              <a:ext cx="569313" cy="169632"/>
            </a:xfrm>
            <a:prstGeom prst="rect">
              <a:avLst/>
            </a:prstGeom>
            <a:ln>
              <a:noFill/>
            </a:ln>
          </p:spPr>
          <p:txBody>
            <a:bodyPr vert="horz" lIns="0" tIns="0" rIns="0" bIns="0" rtlCol="0">
              <a:noAutofit/>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Новые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7473">
              <a:extLst>
                <a:ext uri="{FF2B5EF4-FFF2-40B4-BE49-F238E27FC236}">
                  <a16:creationId xmlns:a16="http://schemas.microsoft.com/office/drawing/2014/main" xmlns="" id="{919FC719-D0DF-40C4-9E5E-E1F82E490646}"/>
                </a:ext>
              </a:extLst>
            </p:cNvPr>
            <p:cNvSpPr/>
            <p:nvPr/>
          </p:nvSpPr>
          <p:spPr>
            <a:xfrm>
              <a:off x="975690" y="421043"/>
              <a:ext cx="46619" cy="206430"/>
            </a:xfrm>
            <a:prstGeom prst="rect">
              <a:avLst/>
            </a:prstGeom>
            <a:ln>
              <a:noFill/>
            </a:ln>
          </p:spPr>
          <p:txBody>
            <a:bodyPr vert="horz" lIns="0" tIns="0" rIns="0" bIns="0" rtlCol="0">
              <a:noAutofit/>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7475">
              <a:extLst>
                <a:ext uri="{FF2B5EF4-FFF2-40B4-BE49-F238E27FC236}">
                  <a16:creationId xmlns:a16="http://schemas.microsoft.com/office/drawing/2014/main" xmlns="" id="{B9C25643-1EA7-4AA1-95ED-F6E64B9D01B7}"/>
                </a:ext>
              </a:extLst>
            </p:cNvPr>
            <p:cNvSpPr/>
            <p:nvPr/>
          </p:nvSpPr>
          <p:spPr>
            <a:xfrm>
              <a:off x="3609416" y="1918812"/>
              <a:ext cx="611927" cy="184580"/>
            </a:xfrm>
            <a:prstGeom prst="rect">
              <a:avLst/>
            </a:prstGeom>
            <a:ln>
              <a:noFill/>
            </a:ln>
          </p:spPr>
          <p:txBody>
            <a:bodyPr vert="horz" lIns="0" tIns="0" rIns="0" bIns="0" rtlCol="0">
              <a:noAutofit/>
            </a:bodyPr>
            <a:lstStyle/>
            <a:p>
              <a:pPr>
                <a:lnSpc>
                  <a:spcPct val="107000"/>
                </a:lnSpc>
                <a:spcAft>
                  <a:spcPts val="800"/>
                </a:spcAft>
              </a:pPr>
              <a:r>
                <a:rPr lang="ru-RU" sz="1200" i="1">
                  <a:effectLst/>
                  <a:latin typeface="Times New Roman" panose="02020603050405020304" pitchFamily="18" charset="0"/>
                  <a:ea typeface="Times New Roman" panose="02020603050405020304" pitchFamily="18" charset="0"/>
                  <a:cs typeface="Times New Roman" panose="02020603050405020304" pitchFamily="18" charset="0"/>
                </a:rPr>
                <a:t>Новые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Rectangle 7476">
              <a:extLst>
                <a:ext uri="{FF2B5EF4-FFF2-40B4-BE49-F238E27FC236}">
                  <a16:creationId xmlns:a16="http://schemas.microsoft.com/office/drawing/2014/main" xmlns="" id="{50AE9FEF-3B8F-42F9-88D3-E050F646FFA8}"/>
                </a:ext>
              </a:extLst>
            </p:cNvPr>
            <p:cNvSpPr/>
            <p:nvPr/>
          </p:nvSpPr>
          <p:spPr>
            <a:xfrm>
              <a:off x="4071569" y="1888841"/>
              <a:ext cx="50673" cy="224380"/>
            </a:xfrm>
            <a:prstGeom prst="rect">
              <a:avLst/>
            </a:prstGeom>
            <a:ln>
              <a:noFill/>
            </a:ln>
          </p:spPr>
          <p:txBody>
            <a:bodyPr vert="horz" lIns="0" tIns="0" rIns="0" bIns="0" rtlCol="0">
              <a:noAutofit/>
            </a:bodyPr>
            <a:lstStyle/>
            <a:p>
              <a:pPr>
                <a:lnSpc>
                  <a:spcPct val="107000"/>
                </a:lnSpc>
                <a:spcAft>
                  <a:spcPts val="800"/>
                </a:spcAft>
              </a:pPr>
              <a:r>
                <a:rPr lang="ru-RU" sz="12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2" name="Rectangle 7478">
              <a:extLst>
                <a:ext uri="{FF2B5EF4-FFF2-40B4-BE49-F238E27FC236}">
                  <a16:creationId xmlns:a16="http://schemas.microsoft.com/office/drawing/2014/main" xmlns="" id="{24BEEA06-5695-412E-A2EA-B6D3B452F8C1}"/>
                </a:ext>
              </a:extLst>
            </p:cNvPr>
            <p:cNvSpPr/>
            <p:nvPr/>
          </p:nvSpPr>
          <p:spPr>
            <a:xfrm>
              <a:off x="292938" y="1366583"/>
              <a:ext cx="957014" cy="169632"/>
            </a:xfrm>
            <a:prstGeom prst="rect">
              <a:avLst/>
            </a:prstGeom>
            <a:ln>
              <a:noFill/>
            </a:ln>
          </p:spPr>
          <p:txBody>
            <a:bodyPr vert="horz" lIns="0" tIns="0" rIns="0" bIns="0" rtlCol="0">
              <a:noAutofit/>
            </a:bodyPr>
            <a:lstStyle/>
            <a:p>
              <a:pPr>
                <a:lnSpc>
                  <a:spcPct val="107000"/>
                </a:lnSpc>
                <a:spcAft>
                  <a:spcPts val="80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Существующие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Rectangle 7479">
              <a:extLst>
                <a:ext uri="{FF2B5EF4-FFF2-40B4-BE49-F238E27FC236}">
                  <a16:creationId xmlns:a16="http://schemas.microsoft.com/office/drawing/2014/main" xmlns="" id="{671BBB48-891B-4105-8238-4C9E80F0AC50}"/>
                </a:ext>
              </a:extLst>
            </p:cNvPr>
            <p:cNvSpPr/>
            <p:nvPr/>
          </p:nvSpPr>
          <p:spPr>
            <a:xfrm>
              <a:off x="940638" y="1338872"/>
              <a:ext cx="46619" cy="206430"/>
            </a:xfrm>
            <a:prstGeom prst="rect">
              <a:avLst/>
            </a:prstGeom>
            <a:ln>
              <a:noFill/>
            </a:ln>
          </p:spPr>
          <p:txBody>
            <a:bodyPr vert="horz" lIns="0" tIns="0" rIns="0" bIns="0" rtlCol="0">
              <a:noAutofit/>
            </a:bodyPr>
            <a:lstStyle/>
            <a:p>
              <a:pPr>
                <a:lnSpc>
                  <a:spcPct val="107000"/>
                </a:lnSpc>
                <a:spcAft>
                  <a:spcPts val="80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Shape 7480">
              <a:extLst>
                <a:ext uri="{FF2B5EF4-FFF2-40B4-BE49-F238E27FC236}">
                  <a16:creationId xmlns:a16="http://schemas.microsoft.com/office/drawing/2014/main" xmlns="" id="{63A4DFEB-E30D-4E35-B8F8-1E79DDACBC31}"/>
                </a:ext>
              </a:extLst>
            </p:cNvPr>
            <p:cNvSpPr/>
            <p:nvPr/>
          </p:nvSpPr>
          <p:spPr>
            <a:xfrm>
              <a:off x="1378661" y="1807840"/>
              <a:ext cx="1257300" cy="342900"/>
            </a:xfrm>
            <a:custGeom>
              <a:avLst/>
              <a:gdLst/>
              <a:ahLst/>
              <a:cxnLst/>
              <a:rect l="0" t="0" r="0" b="0"/>
              <a:pathLst>
                <a:path w="1257300" h="342900">
                  <a:moveTo>
                    <a:pt x="0" y="342900"/>
                  </a:moveTo>
                  <a:lnTo>
                    <a:pt x="1257300" y="342900"/>
                  </a:lnTo>
                  <a:lnTo>
                    <a:pt x="1257300" y="0"/>
                  </a:lnTo>
                  <a:lnTo>
                    <a:pt x="0" y="0"/>
                  </a:lnTo>
                  <a:close/>
                </a:path>
              </a:pathLst>
            </a:custGeom>
            <a:ln w="9525" cap="rnd">
              <a:miter lim="101600"/>
            </a:ln>
          </p:spPr>
          <p:style>
            <a:lnRef idx="1">
              <a:srgbClr val="FFFFFF"/>
            </a:lnRef>
            <a:fillRef idx="0">
              <a:srgbClr val="000000">
                <a:alpha val="0"/>
              </a:srgbClr>
            </a:fillRef>
            <a:effectRef idx="0">
              <a:scrgbClr r="0" g="0" b="0"/>
            </a:effectRef>
            <a:fontRef idx="none"/>
          </p:style>
          <p:txBody>
            <a:bodyPr/>
            <a:lstStyle/>
            <a:p>
              <a:endParaRPr lang="ru-RU"/>
            </a:p>
          </p:txBody>
        </p:sp>
        <p:sp>
          <p:nvSpPr>
            <p:cNvPr id="65" name="Rectangle 7481">
              <a:extLst>
                <a:ext uri="{FF2B5EF4-FFF2-40B4-BE49-F238E27FC236}">
                  <a16:creationId xmlns:a16="http://schemas.microsoft.com/office/drawing/2014/main" xmlns="" id="{E5532CEB-5A14-41D7-9FA3-FCC46E95A57B}"/>
                </a:ext>
              </a:extLst>
            </p:cNvPr>
            <p:cNvSpPr/>
            <p:nvPr/>
          </p:nvSpPr>
          <p:spPr>
            <a:xfrm>
              <a:off x="1475562" y="1897476"/>
              <a:ext cx="1368171" cy="184580"/>
            </a:xfrm>
            <a:prstGeom prst="rect">
              <a:avLst/>
            </a:prstGeom>
            <a:ln>
              <a:noFill/>
            </a:ln>
          </p:spPr>
          <p:txBody>
            <a:bodyPr vert="horz" lIns="0" tIns="0" rIns="0" bIns="0" rtlCol="0">
              <a:noAutofit/>
            </a:bodyPr>
            <a:lstStyle/>
            <a:p>
              <a:pPr>
                <a:lnSpc>
                  <a:spcPct val="107000"/>
                </a:lnSpc>
                <a:spcAft>
                  <a:spcPts val="800"/>
                </a:spcAft>
              </a:pPr>
              <a:r>
                <a:rPr lang="ru-RU" sz="1200" i="1">
                  <a:effectLst/>
                  <a:latin typeface="Times New Roman" panose="02020603050405020304" pitchFamily="18" charset="0"/>
                  <a:ea typeface="Times New Roman" panose="02020603050405020304" pitchFamily="18" charset="0"/>
                  <a:cs typeface="Times New Roman" panose="02020603050405020304" pitchFamily="18" charset="0"/>
                </a:rPr>
                <a:t>Существующие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7482">
              <a:extLst>
                <a:ext uri="{FF2B5EF4-FFF2-40B4-BE49-F238E27FC236}">
                  <a16:creationId xmlns:a16="http://schemas.microsoft.com/office/drawing/2014/main" xmlns="" id="{3E9818FB-14B6-4AA7-97D0-647B25EB2C29}"/>
                </a:ext>
              </a:extLst>
            </p:cNvPr>
            <p:cNvSpPr/>
            <p:nvPr/>
          </p:nvSpPr>
          <p:spPr>
            <a:xfrm>
              <a:off x="2506041" y="1867505"/>
              <a:ext cx="50673" cy="224380"/>
            </a:xfrm>
            <a:prstGeom prst="rect">
              <a:avLst/>
            </a:prstGeom>
            <a:ln>
              <a:noFill/>
            </a:ln>
          </p:spPr>
          <p:txBody>
            <a:bodyPr vert="horz" lIns="0" tIns="0" rIns="0" bIns="0" rtlCol="0">
              <a:noAutofit/>
            </a:bodyPr>
            <a:lstStyle/>
            <a:p>
              <a:pPr>
                <a:lnSpc>
                  <a:spcPct val="107000"/>
                </a:lnSpc>
                <a:spcAft>
                  <a:spcPts val="800"/>
                </a:spcAft>
              </a:pPr>
              <a:r>
                <a:rPr lang="ru-RU" sz="12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7484">
              <a:extLst>
                <a:ext uri="{FF2B5EF4-FFF2-40B4-BE49-F238E27FC236}">
                  <a16:creationId xmlns:a16="http://schemas.microsoft.com/office/drawing/2014/main" xmlns="" id="{C327B691-A291-4F65-8C0E-557AC1619371}"/>
                </a:ext>
              </a:extLst>
            </p:cNvPr>
            <p:cNvSpPr/>
            <p:nvPr/>
          </p:nvSpPr>
          <p:spPr>
            <a:xfrm>
              <a:off x="4382136" y="2061625"/>
              <a:ext cx="1091225" cy="181116"/>
            </a:xfrm>
            <a:prstGeom prst="rect">
              <a:avLst/>
            </a:prstGeom>
            <a:ln>
              <a:noFill/>
            </a:ln>
          </p:spPr>
          <p:txBody>
            <a:bodyPr vert="horz" lIns="0" tIns="0" rIns="0" bIns="0" rtlCol="0">
              <a:noAutofit/>
            </a:bodyPr>
            <a:lstStyle/>
            <a:p>
              <a:pPr>
                <a:lnSpc>
                  <a:spcPct val="107000"/>
                </a:lnSpc>
                <a:spcAft>
                  <a:spcPts val="800"/>
                </a:spcAft>
              </a:pPr>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Рынки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8" name="Rectangle 7485">
              <a:extLst>
                <a:ext uri="{FF2B5EF4-FFF2-40B4-BE49-F238E27FC236}">
                  <a16:creationId xmlns:a16="http://schemas.microsoft.com/office/drawing/2014/main" xmlns="" id="{C8120430-67CD-41CF-8D6D-6F18C0326DCB}"/>
                </a:ext>
              </a:extLst>
            </p:cNvPr>
            <p:cNvSpPr/>
            <p:nvPr/>
          </p:nvSpPr>
          <p:spPr>
            <a:xfrm>
              <a:off x="5304739" y="2029049"/>
              <a:ext cx="50673" cy="224380"/>
            </a:xfrm>
            <a:prstGeom prst="rect">
              <a:avLst/>
            </a:prstGeom>
            <a:ln>
              <a:noFill/>
            </a:ln>
          </p:spPr>
          <p:txBody>
            <a:bodyPr vert="horz" lIns="0" tIns="0" rIns="0" bIns="0" rtlCol="0">
              <a:noAutofit/>
            </a:bodyPr>
            <a:lstStyle/>
            <a:p>
              <a:pPr>
                <a:lnSpc>
                  <a:spcPct val="107000"/>
                </a:lnSpc>
                <a:spcAft>
                  <a:spcPts val="800"/>
                </a:spcAft>
              </a:pPr>
              <a:r>
                <a:rPr lang="ru-RU"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9" name="Picture 167844">
              <a:extLst>
                <a:ext uri="{FF2B5EF4-FFF2-40B4-BE49-F238E27FC236}">
                  <a16:creationId xmlns:a16="http://schemas.microsoft.com/office/drawing/2014/main" xmlns="" id="{9F0AB40F-F553-4EB6-98AF-A2AD8620E7B2}"/>
                </a:ext>
              </a:extLst>
            </p:cNvPr>
            <p:cNvPicPr/>
            <p:nvPr/>
          </p:nvPicPr>
          <p:blipFill>
            <a:blip r:embed="rId5"/>
            <a:stretch>
              <a:fillRect/>
            </a:stretch>
          </p:blipFill>
          <p:spPr>
            <a:xfrm>
              <a:off x="800811" y="1973576"/>
              <a:ext cx="463296" cy="234696"/>
            </a:xfrm>
            <a:prstGeom prst="rect">
              <a:avLst/>
            </a:prstGeom>
          </p:spPr>
        </p:pic>
        <p:sp>
          <p:nvSpPr>
            <p:cNvPr id="70" name="Shape 7487">
              <a:extLst>
                <a:ext uri="{FF2B5EF4-FFF2-40B4-BE49-F238E27FC236}">
                  <a16:creationId xmlns:a16="http://schemas.microsoft.com/office/drawing/2014/main" xmlns="" id="{EB0AE5E3-2590-49F8-B42E-C59940612836}"/>
                </a:ext>
              </a:extLst>
            </p:cNvPr>
            <p:cNvSpPr/>
            <p:nvPr/>
          </p:nvSpPr>
          <p:spPr>
            <a:xfrm>
              <a:off x="807161" y="1980560"/>
              <a:ext cx="457200" cy="228600"/>
            </a:xfrm>
            <a:custGeom>
              <a:avLst/>
              <a:gdLst/>
              <a:ahLst/>
              <a:cxnLst/>
              <a:rect l="0" t="0" r="0" b="0"/>
              <a:pathLst>
                <a:path w="457200" h="228600">
                  <a:moveTo>
                    <a:pt x="0" y="228600"/>
                  </a:moveTo>
                  <a:lnTo>
                    <a:pt x="457200" y="228600"/>
                  </a:lnTo>
                  <a:lnTo>
                    <a:pt x="457200" y="0"/>
                  </a:lnTo>
                  <a:lnTo>
                    <a:pt x="0" y="0"/>
                  </a:lnTo>
                  <a:close/>
                </a:path>
              </a:pathLst>
            </a:custGeom>
            <a:ln w="9525" cap="rnd">
              <a:miter lim="101600"/>
            </a:ln>
          </p:spPr>
          <p:style>
            <a:lnRef idx="1">
              <a:srgbClr val="000000"/>
            </a:lnRef>
            <a:fillRef idx="0">
              <a:srgbClr val="000000">
                <a:alpha val="0"/>
              </a:srgbClr>
            </a:fillRef>
            <a:effectRef idx="0">
              <a:scrgbClr r="0" g="0" b="0"/>
            </a:effectRef>
            <a:fontRef idx="none"/>
          </p:style>
          <p:txBody>
            <a:bodyPr/>
            <a:lstStyle/>
            <a:p>
              <a:endParaRPr lang="ru-RU"/>
            </a:p>
          </p:txBody>
        </p:sp>
      </p:grpSp>
    </p:spTree>
    <p:extLst>
      <p:ext uri="{BB962C8B-B14F-4D97-AF65-F5344CB8AC3E}">
        <p14:creationId xmlns:p14="http://schemas.microsoft.com/office/powerpoint/2010/main" val="304091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accent1">
                <a:lumMod val="20000"/>
                <a:lumOff val="80000"/>
              </a:schemeClr>
            </a:gs>
            <a:gs pos="87000">
              <a:schemeClr val="accent5">
                <a:lumMod val="45000"/>
                <a:lumOff val="55000"/>
              </a:schemeClr>
            </a:gs>
            <a:gs pos="97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C40E8A-B752-47C9-9292-729584FF9104}"/>
              </a:ext>
            </a:extLst>
          </p:cNvPr>
          <p:cNvSpPr>
            <a:spLocks noGrp="1"/>
          </p:cNvSpPr>
          <p:nvPr>
            <p:ph type="title"/>
          </p:nvPr>
        </p:nvSpPr>
        <p:spPr>
          <a:xfrm>
            <a:off x="838200" y="426128"/>
            <a:ext cx="10515600" cy="470518"/>
          </a:xfrm>
        </p:spPr>
        <p:txBody>
          <a:bodyPr>
            <a:normAutofit fontScale="90000"/>
          </a:bodyPr>
          <a:lstStyle/>
          <a:p>
            <a:pPr algn="ctr"/>
            <a:r>
              <a:rPr lang="ru-RU" sz="3600" b="1" dirty="0"/>
              <a:t>Исследование рынка:</a:t>
            </a:r>
            <a:br>
              <a:rPr lang="ru-RU" sz="3600" b="1" dirty="0"/>
            </a:br>
            <a:r>
              <a:rPr lang="ru-RU" sz="2700" b="1" dirty="0"/>
              <a:t>Рынок ТЛУ  </a:t>
            </a:r>
            <a:r>
              <a:rPr lang="ru-RU" b="1" dirty="0"/>
              <a:t>                                         </a:t>
            </a:r>
            <a:r>
              <a:rPr lang="ru-RU" sz="2700" b="1" dirty="0"/>
              <a:t>Строительная    отрасль  </a:t>
            </a:r>
            <a:br>
              <a:rPr lang="ru-RU" sz="2700" b="1" dirty="0"/>
            </a:br>
            <a:r>
              <a:rPr lang="ru-RU" sz="2700" b="1" dirty="0"/>
              <a:t>                                                                                                                           </a:t>
            </a:r>
          </a:p>
        </p:txBody>
      </p:sp>
      <p:pic>
        <p:nvPicPr>
          <p:cNvPr id="6" name="Объект 5">
            <a:extLst>
              <a:ext uri="{FF2B5EF4-FFF2-40B4-BE49-F238E27FC236}">
                <a16:creationId xmlns:a16="http://schemas.microsoft.com/office/drawing/2014/main" xmlns="" id="{3C79DA74-FB6D-4EAE-AC54-EEA7DCF0E8CC}"/>
              </a:ext>
            </a:extLst>
          </p:cNvPr>
          <p:cNvPicPr>
            <a:picLocks noGrp="1"/>
          </p:cNvPicPr>
          <p:nvPr>
            <p:ph idx="1"/>
          </p:nvPr>
        </p:nvPicPr>
        <p:blipFill rotWithShape="1">
          <a:blip r:embed="rId2"/>
          <a:srcRect l="11292" t="16427" r="18299" b="6240"/>
          <a:stretch/>
        </p:blipFill>
        <p:spPr bwMode="auto">
          <a:xfrm>
            <a:off x="417251" y="976544"/>
            <a:ext cx="11176985" cy="57971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7227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5000">
              <a:schemeClr val="accent1">
                <a:lumMod val="20000"/>
                <a:lumOff val="80000"/>
              </a:schemeClr>
            </a:gs>
            <a:gs pos="87000">
              <a:schemeClr val="accent5">
                <a:lumMod val="45000"/>
                <a:lumOff val="55000"/>
              </a:schemeClr>
            </a:gs>
            <a:gs pos="9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108549B-B649-4F4B-BD7F-2B3DE2CF6701}"/>
              </a:ext>
            </a:extLst>
          </p:cNvPr>
          <p:cNvSpPr>
            <a:spLocks noGrp="1"/>
          </p:cNvSpPr>
          <p:nvPr>
            <p:ph type="title"/>
          </p:nvPr>
        </p:nvSpPr>
        <p:spPr>
          <a:xfrm>
            <a:off x="838200" y="365126"/>
            <a:ext cx="10515600" cy="460498"/>
          </a:xfrm>
        </p:spPr>
        <p:txBody>
          <a:bodyPr>
            <a:normAutofit fontScale="90000"/>
          </a:bodyPr>
          <a:lstStyle/>
          <a:p>
            <a:r>
              <a:rPr lang="ru-RU" sz="3200" dirty="0">
                <a:effectLst/>
                <a:latin typeface="Calibri" panose="020F0502020204030204" pitchFamily="34" charset="0"/>
                <a:ea typeface="MS Mincho" panose="02020609040205080304" pitchFamily="49" charset="-128"/>
                <a:cs typeface="Times New Roman" panose="02020603050405020304" pitchFamily="18" charset="0"/>
              </a:rPr>
              <a:t>Оценка рыночных возможностей проекта</a:t>
            </a:r>
            <a:endParaRPr lang="ru-RU" sz="3200" dirty="0"/>
          </a:p>
        </p:txBody>
      </p:sp>
      <p:graphicFrame>
        <p:nvGraphicFramePr>
          <p:cNvPr id="9" name="Объект 8">
            <a:extLst>
              <a:ext uri="{FF2B5EF4-FFF2-40B4-BE49-F238E27FC236}">
                <a16:creationId xmlns:a16="http://schemas.microsoft.com/office/drawing/2014/main" xmlns="" id="{0EF2B08F-E50B-4AA1-8E41-35AB270684F1}"/>
              </a:ext>
            </a:extLst>
          </p:cNvPr>
          <p:cNvGraphicFramePr>
            <a:graphicFrameLocks noGrp="1"/>
          </p:cNvGraphicFramePr>
          <p:nvPr>
            <p:ph sz="half" idx="1"/>
            <p:extLst>
              <p:ext uri="{D42A27DB-BD31-4B8C-83A1-F6EECF244321}">
                <p14:modId xmlns:p14="http://schemas.microsoft.com/office/powerpoint/2010/main" val="2392454679"/>
              </p:ext>
            </p:extLst>
          </p:nvPr>
        </p:nvGraphicFramePr>
        <p:xfrm>
          <a:off x="428744" y="825624"/>
          <a:ext cx="5188018" cy="5306951"/>
        </p:xfrm>
        <a:graphic>
          <a:graphicData uri="http://schemas.openxmlformats.org/drawingml/2006/chart">
            <c:chart xmlns:c="http://schemas.openxmlformats.org/drawingml/2006/chart" xmlns:r="http://schemas.openxmlformats.org/officeDocument/2006/relationships" r:id="rId2"/>
          </a:graphicData>
        </a:graphic>
      </p:graphicFrame>
      <p:sp>
        <p:nvSpPr>
          <p:cNvPr id="10" name="Объект 9">
            <a:extLst>
              <a:ext uri="{FF2B5EF4-FFF2-40B4-BE49-F238E27FC236}">
                <a16:creationId xmlns:a16="http://schemas.microsoft.com/office/drawing/2014/main" xmlns="" id="{F6D595B2-C7DE-491C-BF3C-A834121EB948}"/>
              </a:ext>
            </a:extLst>
          </p:cNvPr>
          <p:cNvSpPr>
            <a:spLocks noGrp="1"/>
          </p:cNvSpPr>
          <p:nvPr>
            <p:ph sz="half" idx="2"/>
          </p:nvPr>
        </p:nvSpPr>
        <p:spPr>
          <a:xfrm>
            <a:off x="5520892" y="859861"/>
            <a:ext cx="5834765" cy="5473561"/>
          </a:xfrm>
        </p:spPr>
        <p:txBody>
          <a:bodyPr>
            <a:normAutofit/>
          </a:bodyPr>
          <a:lstStyle/>
          <a:p>
            <a:pPr marL="0" indent="0">
              <a:buNone/>
            </a:pPr>
            <a:r>
              <a:rPr lang="ru-RU" sz="2000" dirty="0">
                <a:solidFill>
                  <a:srgbClr val="FF0000"/>
                </a:solidFill>
                <a:effectLst/>
                <a:latin typeface="Times New Roman" panose="02020603050405020304" pitchFamily="18" charset="0"/>
                <a:ea typeface="MS Mincho" panose="02020609040205080304" pitchFamily="49" charset="-128"/>
              </a:rPr>
              <a:t>Емкость рынка услуг:</a:t>
            </a:r>
          </a:p>
          <a:p>
            <a:r>
              <a:rPr lang="ru-RU" sz="2000" dirty="0">
                <a:effectLst/>
                <a:latin typeface="Times New Roman" panose="02020603050405020304" pitchFamily="18" charset="0"/>
                <a:ea typeface="MS Mincho" panose="02020609040205080304" pitchFamily="49" charset="-128"/>
              </a:rPr>
              <a:t>компания за 2019 г. перевезла 1,5 млн. тонн НСМ;</a:t>
            </a:r>
          </a:p>
          <a:p>
            <a:r>
              <a:rPr lang="ru-RU" sz="2000" dirty="0">
                <a:effectLst/>
                <a:latin typeface="Times New Roman" panose="02020603050405020304" pitchFamily="18" charset="0"/>
                <a:ea typeface="MS Mincho" panose="02020609040205080304" pitchFamily="49" charset="-128"/>
              </a:rPr>
              <a:t>часть строительных компаний пользуется услугами конкурентов или перевозит груз автомобильным транспортом;</a:t>
            </a:r>
          </a:p>
          <a:p>
            <a:r>
              <a:rPr lang="ru-RU" sz="2000" dirty="0">
                <a:effectLst/>
                <a:latin typeface="Times New Roman" panose="02020603050405020304" pitchFamily="18" charset="0"/>
                <a:ea typeface="MS Mincho" panose="02020609040205080304" pitchFamily="49" charset="-128"/>
              </a:rPr>
              <a:t>Расход щебня в Тюменской области в 2019 г. составил 11,2 млн. тонн (</a:t>
            </a:r>
            <a:r>
              <a:rPr lang="en-US" sz="2000" dirty="0">
                <a:effectLst/>
                <a:latin typeface="Times New Roman" panose="02020603050405020304" pitchFamily="18" charset="0"/>
                <a:ea typeface="MS Mincho" panose="02020609040205080304" pitchFamily="49" charset="-128"/>
              </a:rPr>
              <a:t>http</a:t>
            </a:r>
            <a:r>
              <a:rPr lang="ru-RU" sz="2000" dirty="0">
                <a:effectLst/>
                <a:latin typeface="Times New Roman" panose="02020603050405020304" pitchFamily="18" charset="0"/>
                <a:ea typeface="MS Mincho" panose="02020609040205080304" pitchFamily="49" charset="-128"/>
              </a:rPr>
              <a:t>//</a:t>
            </a:r>
            <a:r>
              <a:rPr lang="en-US" sz="2000" dirty="0" err="1">
                <a:effectLst/>
                <a:latin typeface="Times New Roman" panose="02020603050405020304" pitchFamily="18" charset="0"/>
                <a:ea typeface="MS Mincho" panose="02020609040205080304" pitchFamily="49" charset="-128"/>
              </a:rPr>
              <a:t>investprojects</a:t>
            </a:r>
            <a:r>
              <a:rPr lang="ru-RU" sz="2000" dirty="0">
                <a:effectLst/>
                <a:latin typeface="Times New Roman" panose="02020603050405020304" pitchFamily="18" charset="0"/>
                <a:ea typeface="MS Mincho" panose="02020609040205080304" pitchFamily="49" charset="-128"/>
              </a:rPr>
              <a:t>.</a:t>
            </a:r>
            <a:r>
              <a:rPr lang="en-US" sz="2000" dirty="0">
                <a:effectLst/>
                <a:latin typeface="Times New Roman" panose="02020603050405020304" pitchFamily="18" charset="0"/>
                <a:ea typeface="MS Mincho" panose="02020609040205080304" pitchFamily="49" charset="-128"/>
              </a:rPr>
              <a:t>info</a:t>
            </a:r>
            <a:r>
              <a:rPr lang="ru-RU" sz="2000" dirty="0">
                <a:effectLst/>
                <a:latin typeface="Times New Roman" panose="02020603050405020304" pitchFamily="18" charset="0"/>
                <a:ea typeface="MS Mincho" panose="02020609040205080304" pitchFamily="49" charset="-128"/>
              </a:rPr>
              <a:t>).</a:t>
            </a:r>
          </a:p>
          <a:p>
            <a:pPr marL="0" indent="0">
              <a:buNone/>
            </a:pPr>
            <a:r>
              <a:rPr lang="ru-RU" sz="2000" dirty="0">
                <a:effectLst/>
                <a:latin typeface="Times New Roman" panose="02020603050405020304" pitchFamily="18" charset="0"/>
                <a:ea typeface="MS Mincho" panose="02020609040205080304" pitchFamily="49" charset="-128"/>
              </a:rPr>
              <a:t>     </a:t>
            </a:r>
          </a:p>
          <a:p>
            <a:pPr marL="0" indent="0">
              <a:buNone/>
            </a:pPr>
            <a:r>
              <a:rPr lang="ru-RU" sz="2000" dirty="0">
                <a:effectLst/>
                <a:latin typeface="Times New Roman" panose="02020603050405020304" pitchFamily="18" charset="0"/>
                <a:ea typeface="MS Mincho" panose="02020609040205080304" pitchFamily="49" charset="-128"/>
              </a:rPr>
              <a:t>Емкость рынка данных услуг:</a:t>
            </a:r>
          </a:p>
          <a:p>
            <a:pPr marL="0" indent="0">
              <a:buNone/>
            </a:pPr>
            <a:r>
              <a:rPr lang="ru-RU" sz="2000" dirty="0">
                <a:effectLst/>
                <a:latin typeface="Times New Roman" panose="02020603050405020304" pitchFamily="18" charset="0"/>
                <a:ea typeface="MS Mincho" panose="02020609040205080304" pitchFamily="49" charset="-128"/>
              </a:rPr>
              <a:t>от 3 млн. тонн до 5 млн. тонн/год. </a:t>
            </a:r>
          </a:p>
          <a:p>
            <a:pPr marL="0" indent="0">
              <a:buNone/>
            </a:pPr>
            <a:r>
              <a:rPr lang="ru-RU" sz="2000" dirty="0">
                <a:effectLst/>
                <a:latin typeface="Times New Roman" panose="02020603050405020304" pitchFamily="18" charset="0"/>
                <a:ea typeface="MS Mincho" panose="02020609040205080304" pitchFamily="49" charset="-128"/>
              </a:rPr>
              <a:t>Средняя  цена на услугу - 300, 00 рублей за 1 тонну груза          емкость рынка составляет 900 000 </a:t>
            </a:r>
            <a:r>
              <a:rPr lang="ru-RU" sz="2000" dirty="0" err="1">
                <a:effectLst/>
                <a:latin typeface="Times New Roman" panose="02020603050405020304" pitchFamily="18" charset="0"/>
                <a:ea typeface="MS Mincho" panose="02020609040205080304" pitchFamily="49" charset="-128"/>
              </a:rPr>
              <a:t>тыс.руб</a:t>
            </a:r>
            <a:r>
              <a:rPr lang="ru-RU" sz="2000" dirty="0">
                <a:effectLst/>
                <a:latin typeface="Times New Roman" panose="02020603050405020304" pitchFamily="18" charset="0"/>
                <a:ea typeface="MS Mincho" panose="02020609040205080304" pitchFamily="49" charset="-128"/>
              </a:rPr>
              <a:t>. – 1 500 000 </a:t>
            </a:r>
            <a:r>
              <a:rPr lang="ru-RU" sz="2000" dirty="0" err="1">
                <a:effectLst/>
                <a:latin typeface="Times New Roman" panose="02020603050405020304" pitchFamily="18" charset="0"/>
                <a:ea typeface="MS Mincho" panose="02020609040205080304" pitchFamily="49" charset="-128"/>
              </a:rPr>
              <a:t>тыс.руб</a:t>
            </a:r>
            <a:r>
              <a:rPr lang="ru-RU" sz="2000" dirty="0">
                <a:effectLst/>
                <a:latin typeface="Times New Roman" panose="02020603050405020304" pitchFamily="18" charset="0"/>
                <a:ea typeface="MS Mincho" panose="02020609040205080304" pitchFamily="49" charset="-128"/>
              </a:rPr>
              <a:t>.</a:t>
            </a:r>
            <a:endParaRPr lang="ru-RU" sz="2000" dirty="0"/>
          </a:p>
        </p:txBody>
      </p:sp>
      <p:sp>
        <p:nvSpPr>
          <p:cNvPr id="11" name="Стрелка: вниз 10">
            <a:extLst>
              <a:ext uri="{FF2B5EF4-FFF2-40B4-BE49-F238E27FC236}">
                <a16:creationId xmlns:a16="http://schemas.microsoft.com/office/drawing/2014/main" xmlns="" id="{7D5E4F64-5AA6-4B9A-9A40-DFF2C33A9F38}"/>
              </a:ext>
            </a:extLst>
          </p:cNvPr>
          <p:cNvSpPr/>
          <p:nvPr/>
        </p:nvSpPr>
        <p:spPr>
          <a:xfrm>
            <a:off x="9398467" y="2552168"/>
            <a:ext cx="400051" cy="399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a:extLst>
              <a:ext uri="{FF2B5EF4-FFF2-40B4-BE49-F238E27FC236}">
                <a16:creationId xmlns:a16="http://schemas.microsoft.com/office/drawing/2014/main" xmlns="" id="{F3DB89EF-DE4D-4584-B5DE-D7622BCCC6D4}"/>
              </a:ext>
            </a:extLst>
          </p:cNvPr>
          <p:cNvSpPr/>
          <p:nvPr/>
        </p:nvSpPr>
        <p:spPr>
          <a:xfrm>
            <a:off x="8210349" y="3542097"/>
            <a:ext cx="404262" cy="4604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6700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4000">
              <a:schemeClr val="accent1">
                <a:lumMod val="20000"/>
                <a:lumOff val="80000"/>
              </a:schemeClr>
            </a:gs>
            <a:gs pos="87000">
              <a:schemeClr val="accent5">
                <a:lumMod val="45000"/>
                <a:lumOff val="55000"/>
              </a:schemeClr>
            </a:gs>
            <a:gs pos="9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147F47A0-069B-4920-8159-B59BE635C261}"/>
              </a:ext>
            </a:extLst>
          </p:cNvPr>
          <p:cNvSpPr>
            <a:spLocks noGrp="1"/>
          </p:cNvSpPr>
          <p:nvPr>
            <p:ph type="title"/>
          </p:nvPr>
        </p:nvSpPr>
        <p:spPr>
          <a:xfrm>
            <a:off x="838200" y="365126"/>
            <a:ext cx="10515600" cy="567029"/>
          </a:xfrm>
        </p:spPr>
        <p:txBody>
          <a:bodyPr>
            <a:normAutofit/>
          </a:bodyPr>
          <a:lstStyle/>
          <a:p>
            <a:pPr algn="ctr"/>
            <a:r>
              <a:rPr lang="ru-RU" sz="3200" b="1" dirty="0"/>
              <a:t>Конкурентные преимущества компании</a:t>
            </a:r>
          </a:p>
        </p:txBody>
      </p:sp>
      <p:graphicFrame>
        <p:nvGraphicFramePr>
          <p:cNvPr id="8" name="Объект 7">
            <a:extLst>
              <a:ext uri="{FF2B5EF4-FFF2-40B4-BE49-F238E27FC236}">
                <a16:creationId xmlns:a16="http://schemas.microsoft.com/office/drawing/2014/main" xmlns="" id="{DC80B93B-3B5C-41AD-AAA5-B3B35EE16D0F}"/>
              </a:ext>
            </a:extLst>
          </p:cNvPr>
          <p:cNvGraphicFramePr>
            <a:graphicFrameLocks noGrp="1"/>
          </p:cNvGraphicFramePr>
          <p:nvPr>
            <p:ph sz="half" idx="1"/>
            <p:extLst>
              <p:ext uri="{D42A27DB-BD31-4B8C-83A1-F6EECF244321}">
                <p14:modId xmlns:p14="http://schemas.microsoft.com/office/powerpoint/2010/main" val="699340679"/>
              </p:ext>
            </p:extLst>
          </p:nvPr>
        </p:nvGraphicFramePr>
        <p:xfrm>
          <a:off x="838200" y="1207364"/>
          <a:ext cx="5181600" cy="496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Объект 9">
            <a:extLst>
              <a:ext uri="{FF2B5EF4-FFF2-40B4-BE49-F238E27FC236}">
                <a16:creationId xmlns:a16="http://schemas.microsoft.com/office/drawing/2014/main" xmlns="" id="{221530E2-5F27-49E5-92DA-8971DAC069F6}"/>
              </a:ext>
            </a:extLst>
          </p:cNvPr>
          <p:cNvSpPr>
            <a:spLocks noGrp="1"/>
          </p:cNvSpPr>
          <p:nvPr>
            <p:ph sz="half" idx="2"/>
          </p:nvPr>
        </p:nvSpPr>
        <p:spPr>
          <a:xfrm>
            <a:off x="6172200" y="1207364"/>
            <a:ext cx="5181600" cy="4969599"/>
          </a:xfrm>
        </p:spPr>
        <p:txBody>
          <a:bodyPr>
            <a:normAutofit fontScale="92500" lnSpcReduction="10000"/>
          </a:bodyPr>
          <a:lstStyle/>
          <a:p>
            <a:pPr marL="0" indent="0">
              <a:buNone/>
            </a:pPr>
            <a:endParaRPr lang="ru-RU"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Bef>
                <a:spcPts val="1200"/>
              </a:spcBef>
              <a:buNone/>
            </a:pPr>
            <a:r>
              <a:rPr lang="ru-RU" sz="2600" dirty="0">
                <a:effectLst/>
                <a:latin typeface="Calibri" panose="020F0502020204030204" pitchFamily="34" charset="0"/>
                <a:ea typeface="Calibri" panose="020F0502020204030204" pitchFamily="34" charset="0"/>
                <a:cs typeface="Times New Roman" panose="02020603050405020304" pitchFamily="18" charset="0"/>
              </a:rPr>
              <a:t>Потенциал рынка дает возможность компании и дальше наращивать свою долю с использованием конкурентных преимуществ – </a:t>
            </a:r>
            <a:r>
              <a:rPr lang="ru-RU"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большого опыта</a:t>
            </a:r>
            <a:r>
              <a:rPr lang="ru-RU" sz="2600" dirty="0">
                <a:effectLst/>
                <a:latin typeface="Calibri" panose="020F0502020204030204" pitchFamily="34" charset="0"/>
                <a:ea typeface="Calibri" panose="020F0502020204030204" pitchFamily="34" charset="0"/>
                <a:cs typeface="Times New Roman" panose="02020603050405020304" pitchFamily="18" charset="0"/>
              </a:rPr>
              <a:t> в области организации перевозок и погрузо-разгрузочной деятельности, наличия </a:t>
            </a:r>
            <a:r>
              <a:rPr lang="ru-RU"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компетенций</a:t>
            </a:r>
            <a:r>
              <a:rPr lang="ru-RU" sz="2600" dirty="0">
                <a:effectLst/>
                <a:latin typeface="Calibri" panose="020F0502020204030204" pitchFamily="34" charset="0"/>
                <a:ea typeface="Calibri" panose="020F0502020204030204" pitchFamily="34" charset="0"/>
                <a:cs typeface="Times New Roman" panose="02020603050405020304" pitchFamily="18" charset="0"/>
              </a:rPr>
              <a:t> для развития </a:t>
            </a:r>
            <a:r>
              <a:rPr lang="ru-RU" sz="2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технологий</a:t>
            </a:r>
            <a:r>
              <a:rPr lang="ru-RU" sz="2600" dirty="0">
                <a:effectLst/>
                <a:latin typeface="Calibri" panose="020F0502020204030204" pitchFamily="34" charset="0"/>
                <a:ea typeface="Calibri" panose="020F0502020204030204" pitchFamily="34" charset="0"/>
                <a:cs typeface="Times New Roman" panose="02020603050405020304" pitchFamily="18" charset="0"/>
              </a:rPr>
              <a:t> и их сопряжения с технологиями остальных участников транспортно-логистической цепочки</a:t>
            </a:r>
            <a:endParaRPr lang="ru-RU" sz="2600" dirty="0"/>
          </a:p>
        </p:txBody>
      </p:sp>
      <p:sp>
        <p:nvSpPr>
          <p:cNvPr id="12" name="Стрелка: вниз 11">
            <a:extLst>
              <a:ext uri="{FF2B5EF4-FFF2-40B4-BE49-F238E27FC236}">
                <a16:creationId xmlns:a16="http://schemas.microsoft.com/office/drawing/2014/main" xmlns="" id="{AF42CCF9-9943-450B-8CBC-050F207FEA03}"/>
              </a:ext>
            </a:extLst>
          </p:cNvPr>
          <p:cNvSpPr/>
          <p:nvPr/>
        </p:nvSpPr>
        <p:spPr>
          <a:xfrm>
            <a:off x="8531441" y="1207364"/>
            <a:ext cx="417250" cy="772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060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circle(in)">
                                      <p:cBhvr>
                                        <p:cTn id="14"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4000">
              <a:schemeClr val="accent1">
                <a:lumMod val="20000"/>
                <a:lumOff val="80000"/>
              </a:schemeClr>
            </a:gs>
            <a:gs pos="87000">
              <a:schemeClr val="accent5">
                <a:lumMod val="45000"/>
                <a:lumOff val="55000"/>
              </a:schemeClr>
            </a:gs>
            <a:gs pos="9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C5668FE7-21CA-4AEF-87C8-A022FE068288}"/>
              </a:ext>
            </a:extLst>
          </p:cNvPr>
          <p:cNvSpPr>
            <a:spLocks noGrp="1"/>
          </p:cNvSpPr>
          <p:nvPr>
            <p:ph type="title"/>
          </p:nvPr>
        </p:nvSpPr>
        <p:spPr>
          <a:xfrm>
            <a:off x="838200" y="62144"/>
            <a:ext cx="10515600" cy="745725"/>
          </a:xfrm>
        </p:spPr>
        <p:txBody>
          <a:bodyPr anchor="t">
            <a:normAutofit fontScale="90000"/>
          </a:bodyPr>
          <a:lstStyle/>
          <a:p>
            <a:pPr algn="ctr">
              <a:lnSpc>
                <a:spcPct val="150000"/>
              </a:lnSpc>
            </a:pPr>
            <a:r>
              <a:rPr lang="ru-RU" sz="3600" b="1" dirty="0"/>
              <a:t>Направления развития транспортной логистики:</a:t>
            </a:r>
            <a:br>
              <a:rPr lang="ru-RU" sz="3600" b="1" dirty="0"/>
            </a:br>
            <a:r>
              <a:rPr lang="ru-RU" sz="3600" b="1" dirty="0"/>
              <a:t/>
            </a:r>
            <a:br>
              <a:rPr lang="ru-RU" sz="3600" b="1" dirty="0"/>
            </a:br>
            <a:r>
              <a:rPr lang="ru-RU" sz="3200" dirty="0"/>
              <a:t/>
            </a:r>
            <a:br>
              <a:rPr lang="ru-RU" sz="3200" dirty="0"/>
            </a:br>
            <a:r>
              <a:rPr lang="ru-RU" sz="3200" dirty="0"/>
              <a:t/>
            </a:r>
            <a:br>
              <a:rPr lang="ru-RU" sz="3200" dirty="0"/>
            </a:br>
            <a:r>
              <a:rPr lang="ru-RU" sz="1800" dirty="0">
                <a:solidFill>
                  <a:srgbClr val="000000"/>
                </a:solidFill>
                <a:effectLst/>
                <a:latin typeface="Times New Roman" panose="02020603050405020304" pitchFamily="18" charset="0"/>
                <a:ea typeface="Calibri" panose="020F0502020204030204" pitchFamily="34" charset="0"/>
              </a:rPr>
              <a:t/>
            </a:r>
            <a:br>
              <a:rPr lang="ru-RU" sz="1800" dirty="0">
                <a:solidFill>
                  <a:srgbClr val="000000"/>
                </a:solidFill>
                <a:effectLst/>
                <a:latin typeface="Times New Roman" panose="02020603050405020304" pitchFamily="18" charset="0"/>
                <a:ea typeface="Calibri" panose="020F0502020204030204" pitchFamily="34" charset="0"/>
              </a:rPr>
            </a:br>
            <a:r>
              <a:rPr lang="ru-RU" sz="1800" dirty="0">
                <a:solidFill>
                  <a:srgbClr val="000000"/>
                </a:solidFill>
                <a:effectLst/>
                <a:latin typeface="Times New Roman" panose="02020603050405020304" pitchFamily="18" charset="0"/>
                <a:ea typeface="Calibri" panose="020F0502020204030204" pitchFamily="34" charset="0"/>
              </a:rPr>
              <a:t/>
            </a:r>
            <a:br>
              <a:rPr lang="ru-RU" sz="1800" dirty="0">
                <a:solidFill>
                  <a:srgbClr val="000000"/>
                </a:solidFill>
                <a:effectLst/>
                <a:latin typeface="Times New Roman" panose="02020603050405020304" pitchFamily="18" charset="0"/>
                <a:ea typeface="Calibri" panose="020F0502020204030204" pitchFamily="34" charset="0"/>
              </a:rPr>
            </a:br>
            <a:r>
              <a:rPr lang="ru-RU" sz="1800" dirty="0">
                <a:solidFill>
                  <a:srgbClr val="000000"/>
                </a:solidFill>
                <a:effectLst/>
                <a:latin typeface="Times New Roman" panose="02020603050405020304" pitchFamily="18" charset="0"/>
                <a:ea typeface="Calibri" panose="020F0502020204030204" pitchFamily="34" charset="0"/>
              </a:rPr>
              <a:t/>
            </a:r>
            <a:br>
              <a:rPr lang="ru-RU" sz="1800" dirty="0">
                <a:solidFill>
                  <a:srgbClr val="000000"/>
                </a:solidFill>
                <a:effectLst/>
                <a:latin typeface="Times New Roman" panose="02020603050405020304" pitchFamily="18" charset="0"/>
                <a:ea typeface="Calibri" panose="020F0502020204030204" pitchFamily="34" charset="0"/>
              </a:rPr>
            </a:br>
            <a:r>
              <a:rPr lang="ru-RU" sz="1800" dirty="0">
                <a:solidFill>
                  <a:srgbClr val="000000"/>
                </a:solidFill>
                <a:effectLst/>
                <a:latin typeface="Times New Roman" panose="02020603050405020304" pitchFamily="18" charset="0"/>
                <a:ea typeface="Calibri" panose="020F0502020204030204" pitchFamily="34" charset="0"/>
              </a:rPr>
              <a:t/>
            </a:r>
            <a:br>
              <a:rPr lang="ru-RU" sz="1800" dirty="0">
                <a:solidFill>
                  <a:srgbClr val="000000"/>
                </a:solidFill>
                <a:effectLst/>
                <a:latin typeface="Times New Roman" panose="02020603050405020304" pitchFamily="18" charset="0"/>
                <a:ea typeface="Calibri" panose="020F0502020204030204" pitchFamily="34" charset="0"/>
              </a:rPr>
            </a:br>
            <a:r>
              <a:rPr lang="ru-RU" sz="1800" dirty="0">
                <a:effectLst/>
                <a:latin typeface="Times New Roman" panose="02020603050405020304" pitchFamily="18" charset="0"/>
                <a:ea typeface="Calibri" panose="020F0502020204030204" pitchFamily="34" charset="0"/>
              </a:rPr>
              <a:t/>
            </a:r>
            <a:br>
              <a:rPr lang="ru-RU" sz="1800" dirty="0">
                <a:effectLst/>
                <a:latin typeface="Times New Roman" panose="02020603050405020304" pitchFamily="18" charset="0"/>
                <a:ea typeface="Calibri" panose="020F0502020204030204" pitchFamily="34" charset="0"/>
              </a:rPr>
            </a:br>
            <a:endParaRPr lang="ru-RU" sz="3200" dirty="0"/>
          </a:p>
        </p:txBody>
      </p:sp>
      <p:sp>
        <p:nvSpPr>
          <p:cNvPr id="12" name="Объект 11">
            <a:extLst>
              <a:ext uri="{FF2B5EF4-FFF2-40B4-BE49-F238E27FC236}">
                <a16:creationId xmlns:a16="http://schemas.microsoft.com/office/drawing/2014/main" xmlns="" id="{382BC88F-03DA-495C-B8F9-63A914F682F6}"/>
              </a:ext>
            </a:extLst>
          </p:cNvPr>
          <p:cNvSpPr>
            <a:spLocks noGrp="1"/>
          </p:cNvSpPr>
          <p:nvPr>
            <p:ph sz="half" idx="1"/>
          </p:nvPr>
        </p:nvSpPr>
        <p:spPr>
          <a:xfrm>
            <a:off x="838200" y="932155"/>
            <a:ext cx="5181600" cy="5244808"/>
          </a:xfrm>
        </p:spPr>
        <p:txBody>
          <a:bodyPr/>
          <a:lstStyle/>
          <a:p>
            <a:r>
              <a:rPr lang="ru-RU" sz="2800" dirty="0"/>
              <a:t>Логистический аутсорсинг</a:t>
            </a:r>
            <a:endParaRPr lang="ru-RU" dirty="0"/>
          </a:p>
        </p:txBody>
      </p:sp>
      <p:sp>
        <p:nvSpPr>
          <p:cNvPr id="13" name="Объект 12">
            <a:extLst>
              <a:ext uri="{FF2B5EF4-FFF2-40B4-BE49-F238E27FC236}">
                <a16:creationId xmlns:a16="http://schemas.microsoft.com/office/drawing/2014/main" xmlns="" id="{CDFC1718-6B8B-42C5-B974-61A943EB9C80}"/>
              </a:ext>
            </a:extLst>
          </p:cNvPr>
          <p:cNvSpPr>
            <a:spLocks noGrp="1"/>
          </p:cNvSpPr>
          <p:nvPr>
            <p:ph sz="half" idx="2"/>
          </p:nvPr>
        </p:nvSpPr>
        <p:spPr>
          <a:xfrm>
            <a:off x="6019800" y="932156"/>
            <a:ext cx="5334000" cy="5244808"/>
          </a:xfrm>
        </p:spPr>
        <p:txBody>
          <a:bodyPr>
            <a:normAutofit/>
          </a:bodyPr>
          <a:lstStyle/>
          <a:p>
            <a:r>
              <a:rPr lang="ru-RU" sz="2400" dirty="0"/>
              <a:t>2</a:t>
            </a:r>
            <a:r>
              <a:rPr lang="en-US" sz="2400" dirty="0"/>
              <a:t>PL,</a:t>
            </a:r>
            <a:r>
              <a:rPr lang="ru-RU" sz="2400" dirty="0"/>
              <a:t>3</a:t>
            </a:r>
            <a:r>
              <a:rPr lang="en-US" sz="2400" dirty="0"/>
              <a:t>PL</a:t>
            </a:r>
            <a:r>
              <a:rPr lang="ru-RU" sz="2400" dirty="0"/>
              <a:t>,4</a:t>
            </a:r>
            <a:r>
              <a:rPr lang="en-US" sz="2400" dirty="0"/>
              <a:t>PL</a:t>
            </a:r>
            <a:r>
              <a:rPr lang="ru-RU" sz="2400" dirty="0"/>
              <a:t> логистические операторы</a:t>
            </a:r>
          </a:p>
        </p:txBody>
      </p:sp>
      <p:pic>
        <p:nvPicPr>
          <p:cNvPr id="11" name="Рисунок 10" descr="Лекция Х. Аутсорсинг в логистике. - Сайт Марии Загорской">
            <a:extLst>
              <a:ext uri="{FF2B5EF4-FFF2-40B4-BE49-F238E27FC236}">
                <a16:creationId xmlns:a16="http://schemas.microsoft.com/office/drawing/2014/main" xmlns="" id="{28FD6D02-B71B-451D-A1A1-2BCC8022CB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260" y="1482572"/>
            <a:ext cx="5369139" cy="4951842"/>
          </a:xfrm>
          <a:prstGeom prst="rect">
            <a:avLst/>
          </a:prstGeom>
          <a:noFill/>
          <a:ln>
            <a:noFill/>
          </a:ln>
        </p:spPr>
      </p:pic>
      <p:pic>
        <p:nvPicPr>
          <p:cNvPr id="14" name="Рисунок 13">
            <a:extLst>
              <a:ext uri="{FF2B5EF4-FFF2-40B4-BE49-F238E27FC236}">
                <a16:creationId xmlns:a16="http://schemas.microsoft.com/office/drawing/2014/main" xmlns="" id="{7D72E290-C420-4450-A6C1-766A679B5A0C}"/>
              </a:ext>
            </a:extLst>
          </p:cNvPr>
          <p:cNvPicPr/>
          <p:nvPr/>
        </p:nvPicPr>
        <p:blipFill rotWithShape="1">
          <a:blip r:embed="rId3" cstate="print">
            <a:extLst>
              <a:ext uri="{28A0092B-C50C-407E-A947-70E740481C1C}">
                <a14:useLocalDpi xmlns:a14="http://schemas.microsoft.com/office/drawing/2010/main" val="0"/>
              </a:ext>
            </a:extLst>
          </a:blip>
          <a:srcRect t="10477" r="-12" b="7819"/>
          <a:stretch/>
        </p:blipFill>
        <p:spPr bwMode="auto">
          <a:xfrm>
            <a:off x="5841507" y="1482572"/>
            <a:ext cx="6081204" cy="49518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91994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1039</Words>
  <Application>Microsoft Office PowerPoint</Application>
  <PresentationFormat>Широкоэкранный</PresentationFormat>
  <Paragraphs>329</Paragraphs>
  <Slides>19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MS Mincho</vt:lpstr>
      <vt:lpstr>Arial</vt:lpstr>
      <vt:lpstr>Calibri</vt:lpstr>
      <vt:lpstr>Calibri Light</vt:lpstr>
      <vt:lpstr>Times New Roman</vt:lpstr>
      <vt:lpstr>Тема Office</vt:lpstr>
      <vt:lpstr>МИНИСТЕРСТВО НАУКИ И ВЫСШЕГО ОБРАЗОВАНИЯРОССИЙСКОЙ ФЕДЕРАЦИИ   ФЕДЕРАЛЬНОЕ ГОСУДАРСТВЕННОЕ БЮДЖЕТНОЕ  ОБРАЗОВАТЕЛЬНОЕ УЧРЕЖДЕНИЕ ВЫСШЕГО ОБРАЗОВАНИЯ «ТЮМЕНСКИЙ ИНДУСТРИАЛЬНЫЙ УНИВЕРСИТЕТ»  Программа подготовки управленческих кадров для организаций народного хозяйства РФ «Менеджмент», тип А, специализация «Производственный менеджмент»   ВЫПУСКНАЯ АТТЕСТАЦИОННАЯ РАБОТА на тему:   «СТРОИТЕЛЬСТВО КОМПЛЕКСНОГО УЗЛА ДЛЯ РАЗГРУЗКИ, СКЛАДИРОВАНИЯ, ХРАНЕНИЯ  И ТРАНСПОРТНОЙ ОБРАБОТКИ СТРОИТЕЛЬНЫХ ГРУЗОВ»    Слушатель                             Н.А.Нариманишвили Руководитель                                  Т.В. Малютина   Руководитель программы                   Е.М. Дебердиева    Тюмень, 2020 год     </vt:lpstr>
      <vt:lpstr>Миссия компании– обеспечить максимально удобные, эффективные и ритмичные железнодорожные поставки грузов компаниям и предпринимателям Тюменского региона, способствуя обеспечению жителей комфортным жильем и безопасными дорогами.  </vt:lpstr>
      <vt:lpstr>Причинно-следственные взаимосвязи строительства комплексного узла (диаграмма Исикавы) </vt:lpstr>
      <vt:lpstr>Оценка среды</vt:lpstr>
      <vt:lpstr>Стратегия компании</vt:lpstr>
      <vt:lpstr>Исследование рынка: Рынок ТЛУ                                           Строительная    отрасль                                                                                                                              </vt:lpstr>
      <vt:lpstr>Оценка рыночных возможностей проекта</vt:lpstr>
      <vt:lpstr>Конкурентные преимущества компании</vt:lpstr>
      <vt:lpstr>Направления развития транспортной логистики:         </vt:lpstr>
      <vt:lpstr>Направления совершенствования деятельности компании</vt:lpstr>
      <vt:lpstr>Преимущества Заказчиков:  </vt:lpstr>
      <vt:lpstr>Этапы реализации проекта            Продолжительность проекта составит 1064 дня. Самый длительный этап – этап строительства объектов длительностью 549 дней.  Длительность первого этапа может корректироваться в зависимости от способа приобретения прав на земельный участок.  Прогнозный срок ввода узла в эксплуатацию – 31.01.2023   </vt:lpstr>
      <vt:lpstr>Параметры строительства </vt:lpstr>
      <vt:lpstr>Структура затрат по проекту, источники их покрытия</vt:lpstr>
      <vt:lpstr>Команда проекта, организация взаимодействия</vt:lpstr>
      <vt:lpstr>Оценка рисков проекта</vt:lpstr>
      <vt:lpstr>Социальная эффективность проекта</vt:lpstr>
      <vt:lpstr>Оценка экономической эффективности проекта            </vt:lpstr>
      <vt:lpstr>Оценка экономической эффективности проекта         Начиная с 3 года комплексный узел будет осуществлять производственную деятельность и появится выручка от реализации услуг. При этом с ростом объемов, себестоимость услуги в расчете на 1 тонну обрабатываемого груза, будет снижаться. Период окупаемости -6 лет, что при высокой капиталоемкости проекта является хорошим сроком.  Предлагаемый проект предполагает значительные инвестиции на первоначальном этапе. Однако после запуска его в эксплуатацию он будет приносить стабильный доход.  Внутренняя норма доходности значительно превышает цену капитала (44%&gt;6%), индекс доходности капитальных вложений больше единицы (ИД = 3,25), что указывает на незначительный риск инвестора, а соответственно на безопасность вложений.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НАУКИ И ВЫСШЕГО ОБРАЗОВАНИЯРОССИЙСКОЙ ФЕДЕРАЦИИ   ФЕДЕРАЛЬНОЕ ГОСУДАРСТВЕННОЕ БЮДЖЕТНОЕ  ОБРАЗОВАТЕЛЬНОЕ УЧРЕЖДЕНИЕ ВЫСШЕГО ОБРАЗОВАНИЯ «ТЮМЕНСКИЙ ИНДУСТРИАЛЬНЫЙ УНИВЕРСИТЕТ»  Программа подготовки управленческих кадров для организаций народного хозяйства РФ «Менеджмент», тип А, специализация «Производственный менеджмент»   ВЫПУСКНАЯ АТТЕСТАЦИОННАЯ РАБОТА на тему:   «СТРОИТЕЛЬСТВО КОМПЛЕКСНОГО УЗЛА ДЛЯ РАЗГРУЗКИ, СКЛАДИРОВАНИЯ, ХРАНЕНИЯ  И ТРАНСПОРТНОЙ ОБРАБОТКИ СТРОИТЕЛЬНЫХ ГРУЗОВ»    Слушатель                             Н.А.Нариманишвили Руководитель                                  Т.В. Малютина   Руководитель программы                   Е.М. Дебердиева    Тюмень, 2020 год</dc:title>
  <dc:creator>Давид Нариманишвили</dc:creator>
  <cp:lastModifiedBy>Боярская Елена Геннадьевна</cp:lastModifiedBy>
  <cp:revision>55</cp:revision>
  <cp:lastPrinted>2020-11-26T20:13:09Z</cp:lastPrinted>
  <dcterms:created xsi:type="dcterms:W3CDTF">2020-11-25T08:15:34Z</dcterms:created>
  <dcterms:modified xsi:type="dcterms:W3CDTF">2020-11-30T10:54:00Z</dcterms:modified>
</cp:coreProperties>
</file>