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2" r:id="rId1"/>
  </p:sldMasterIdLst>
  <p:notesMasterIdLst>
    <p:notesMasterId r:id="rId16"/>
  </p:notesMasterIdLst>
  <p:sldIdLst>
    <p:sldId id="281" r:id="rId2"/>
    <p:sldId id="351" r:id="rId3"/>
    <p:sldId id="352" r:id="rId4"/>
    <p:sldId id="357" r:id="rId5"/>
    <p:sldId id="359" r:id="rId6"/>
    <p:sldId id="360" r:id="rId7"/>
    <p:sldId id="361" r:id="rId8"/>
    <p:sldId id="370" r:id="rId9"/>
    <p:sldId id="371" r:id="rId10"/>
    <p:sldId id="363" r:id="rId11"/>
    <p:sldId id="364" r:id="rId12"/>
    <p:sldId id="365" r:id="rId13"/>
    <p:sldId id="366" r:id="rId14"/>
    <p:sldId id="3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я" initials="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441A"/>
    <a:srgbClr val="FDB5D2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71" autoAdjust="0"/>
    <p:restoredTop sz="95018" autoAdjust="0"/>
  </p:normalViewPr>
  <p:slideViewPr>
    <p:cSldViewPr>
      <p:cViewPr>
        <p:scale>
          <a:sx n="70" d="100"/>
          <a:sy n="70" d="100"/>
        </p:scale>
        <p:origin x="-2814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6A956-80CA-47B8-BC22-FCED8E217FDB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5C3C7-47DE-4CE5-89F0-643E59D0A6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74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ED6841-98FC-4FE6-9B38-1376C2F29650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6C8CE-A388-4235-91C9-6B9673F90F94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8F57-77C5-4894-8BFF-ECDDC21BEC4D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3CBAA-69A8-494B-9D2E-551FA5BCF4FB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09292C-49C8-43B7-A928-E33EC408D073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8F7BF-39AF-488E-9FA0-2C9A8464A1BD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DD823-7B05-41F9-80D3-54F1D4D90CC0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93D9C8-CFA5-4744-978A-9B8B4834EE88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8673C5-E347-4AF2-A89D-9EE5D91222E6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4723B-244B-4AB3-9FD0-5970118AAAD3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47F17-786A-4A39-8C98-FCAA3169E74D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1E399F-DA6A-48E7-9FC6-08120F09CA62}" type="datetime1">
              <a:rPr lang="ru-RU" smtClean="0"/>
              <a:pPr/>
              <a:t>30.11.2020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949BC0-7071-4BD1-A186-2C9C0135FE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339137"/>
            <a:ext cx="857313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СОЗДАНИЕ МЕДИЦИНСКОГО ЦЕНТРА ДЛЯ ЛЬГОТНОГО ОБЕСПЕЧЕНИЯ ЛЕКАРСТВЕННЫМИ ПРЕПАРАТАМИ В АМБУЛАТОРНЫХ УСЛОВИЯХ ЛИЦ, КОТОРЫЕ ПЕРЕНЕСЛИ ОСТРОЕ НАРУШЕНИЕ МОЗГОВОГО КРОВООБРАЩЕНИЯ (ИНСУЛЬТ)</a:t>
            </a:r>
            <a:endParaRPr lang="ru-RU" sz="280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324544" y="332656"/>
            <a:ext cx="885698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sz="4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43608" y="6021288"/>
            <a:ext cx="4788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   Слушатель Преображенская Е.С.                                            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5793" y="332656"/>
            <a:ext cx="8969375" cy="831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Ульяновский государственный технический университет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Высшая школа менеджмента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Организационная структура медицинского центра 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35100" y="1412776"/>
            <a:ext cx="3657600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комплексный подход к реализации проекта, решению проблемы;</a:t>
            </a:r>
          </a:p>
          <a:p>
            <a:r>
              <a:rPr lang="ru-RU" dirty="0" smtClean="0"/>
              <a:t> концентрация всех усилий на решении одной задачи, на выполнении одного конкретного проекта;</a:t>
            </a:r>
          </a:p>
          <a:p>
            <a:r>
              <a:rPr lang="ru-RU" dirty="0" smtClean="0"/>
              <a:t>большая гибкость проектных структур;</a:t>
            </a:r>
          </a:p>
          <a:p>
            <a:r>
              <a:rPr lang="ru-RU" dirty="0" smtClean="0"/>
              <a:t>активизация деятельности руководителей проектов и исполнителей в результате формирования проектных групп;</a:t>
            </a:r>
          </a:p>
          <a:p>
            <a:r>
              <a:rPr lang="ru-RU" dirty="0" smtClean="0"/>
              <a:t> усиление личной ответственности конкретного руководителя как за проект в целом, так и за его элементы.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792088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ru-RU" b="1" dirty="0">
                <a:solidFill>
                  <a:srgbClr val="C00000"/>
                </a:solidFill>
              </a:rPr>
              <a:t>План маркетинга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836712"/>
            <a:ext cx="8434184" cy="4800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   Месторасположение и доступность.</a:t>
            </a:r>
          </a:p>
          <a:p>
            <a:r>
              <a:rPr lang="ru-RU" dirty="0" smtClean="0"/>
              <a:t>    Организация комфортной схемы посещения.</a:t>
            </a:r>
          </a:p>
          <a:p>
            <a:r>
              <a:rPr lang="ru-RU" dirty="0" smtClean="0"/>
              <a:t>    Маркетинговые коммуникации:</a:t>
            </a:r>
          </a:p>
          <a:p>
            <a:pPr>
              <a:buNone/>
            </a:pPr>
            <a:r>
              <a:rPr lang="ru-RU" dirty="0" smtClean="0"/>
              <a:t>        - специальные комплексные программы для    </a:t>
            </a:r>
          </a:p>
          <a:p>
            <a:pPr>
              <a:buNone/>
            </a:pPr>
            <a:r>
              <a:rPr lang="ru-RU" dirty="0" smtClean="0"/>
              <a:t>             пациентов;</a:t>
            </a:r>
          </a:p>
          <a:p>
            <a:pPr>
              <a:buNone/>
            </a:pPr>
            <a:r>
              <a:rPr lang="ru-RU" dirty="0" smtClean="0"/>
              <a:t>        - создание профессионального сайта и групп в соц.</a:t>
            </a:r>
          </a:p>
          <a:p>
            <a:pPr>
              <a:buNone/>
            </a:pPr>
            <a:r>
              <a:rPr lang="ru-RU" dirty="0" smtClean="0"/>
              <a:t>             сетях;</a:t>
            </a:r>
          </a:p>
          <a:p>
            <a:pPr>
              <a:buNone/>
            </a:pPr>
            <a:r>
              <a:rPr lang="ru-RU" dirty="0" smtClean="0"/>
              <a:t>        - информационные печатные издания;</a:t>
            </a:r>
          </a:p>
          <a:p>
            <a:pPr>
              <a:buNone/>
            </a:pPr>
            <a:r>
              <a:rPr lang="ru-RU" dirty="0" smtClean="0"/>
              <a:t>        - реклама в общественном транспорте;</a:t>
            </a:r>
          </a:p>
          <a:p>
            <a:pPr>
              <a:buNone/>
            </a:pPr>
            <a:r>
              <a:rPr lang="ru-RU" dirty="0" smtClean="0"/>
              <a:t>        - публикации в прессе;</a:t>
            </a:r>
          </a:p>
          <a:p>
            <a:pPr>
              <a:buNone/>
            </a:pPr>
            <a:r>
              <a:rPr lang="ru-RU" dirty="0" smtClean="0"/>
              <a:t>        - работа с главными врачами медицинских учреждений и </a:t>
            </a:r>
          </a:p>
          <a:p>
            <a:pPr>
              <a:buNone/>
            </a:pPr>
            <a:r>
              <a:rPr lang="ru-RU" dirty="0" smtClean="0"/>
              <a:t>             специалистами по реабилитации лечебно- </a:t>
            </a:r>
          </a:p>
          <a:p>
            <a:pPr>
              <a:buNone/>
            </a:pPr>
            <a:r>
              <a:rPr lang="ru-RU" dirty="0" smtClean="0"/>
              <a:t>             профилактических учреждений.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Производственный план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611560" y="836712"/>
            <a:ext cx="8434184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Этап 1: перечень услуг (специализация);</a:t>
            </a:r>
          </a:p>
          <a:p>
            <a:endParaRPr lang="ru-RU" dirty="0" smtClean="0"/>
          </a:p>
          <a:p>
            <a:r>
              <a:rPr lang="ru-RU" dirty="0" smtClean="0"/>
              <a:t>Этап 2: подбор помещения (</a:t>
            </a:r>
            <a:r>
              <a:rPr lang="ru-RU" dirty="0" err="1" smtClean="0"/>
              <a:t>СанПин</a:t>
            </a:r>
            <a:r>
              <a:rPr lang="ru-RU" dirty="0" smtClean="0"/>
              <a:t> 2.1.3.2630-10);</a:t>
            </a:r>
          </a:p>
          <a:p>
            <a:endParaRPr lang="ru-RU" dirty="0" smtClean="0"/>
          </a:p>
          <a:p>
            <a:r>
              <a:rPr lang="ru-RU" dirty="0" smtClean="0"/>
              <a:t>Этап 3: регистрация юридического лица (ООО (общество с ограниченной ответственностью) и системой налогообложения Код ОКВЭД — 85.11.1 (Деятельность больничных учреждений широкого профиля и специализированных, предпочтительный режим налогообложения — УСН 15% );</a:t>
            </a:r>
          </a:p>
          <a:p>
            <a:endParaRPr lang="ru-RU" dirty="0" smtClean="0"/>
          </a:p>
          <a:p>
            <a:r>
              <a:rPr lang="ru-RU" dirty="0" smtClean="0"/>
              <a:t>Этап 4: подбор медицинского персонала;</a:t>
            </a:r>
          </a:p>
          <a:p>
            <a:endParaRPr lang="ru-RU" dirty="0" smtClean="0"/>
          </a:p>
          <a:p>
            <a:r>
              <a:rPr lang="ru-RU" dirty="0" smtClean="0"/>
              <a:t>Этап 5:закупка оборудования и медицинской мебели;</a:t>
            </a:r>
          </a:p>
          <a:p>
            <a:endParaRPr lang="ru-RU" dirty="0" smtClean="0"/>
          </a:p>
          <a:p>
            <a:r>
              <a:rPr lang="ru-RU" dirty="0" smtClean="0"/>
              <a:t>Этап 6: получение лицензии.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effectLst/>
              </a:rPr>
              <a:t>Финансовый план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476672"/>
            <a:ext cx="8362176" cy="1944216"/>
          </a:xfrm>
        </p:spPr>
        <p:txBody>
          <a:bodyPr>
            <a:normAutofit fontScale="77500" lnSpcReduction="20000"/>
          </a:bodyPr>
          <a:lstStyle/>
          <a:p>
            <a:r>
              <a:rPr lang="ru-RU" sz="2300" dirty="0" smtClean="0"/>
              <a:t>Общая сумма вложений в открытие и первоначальное функционирование центра составит 8 089 038.</a:t>
            </a:r>
          </a:p>
          <a:p>
            <a:r>
              <a:rPr lang="ru-RU" sz="2300" dirty="0" smtClean="0"/>
              <a:t>Более 80% затрат на открытие медицинского центра приходятся на приобретение медицинского оборудования, а также на ремонт и отделку помещения.</a:t>
            </a:r>
          </a:p>
          <a:p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              </a:t>
            </a:r>
            <a:r>
              <a:rPr lang="ru-RU" sz="1900" dirty="0" smtClean="0"/>
              <a:t>Инвестиции на открытие                                                                                   Текущие расходы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24129" y="2420885"/>
          <a:ext cx="3168352" cy="3960441"/>
        </p:xfrm>
        <a:graphic>
          <a:graphicData uri="http://schemas.openxmlformats.org/drawingml/2006/table">
            <a:tbl>
              <a:tblPr/>
              <a:tblGrid>
                <a:gridCol w="1643262"/>
                <a:gridCol w="1525090"/>
              </a:tblGrid>
              <a:tr h="59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ФОТ (включая отчисления)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727 000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Аренда (300кв.м.)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Амортизация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170 228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Коммунальные услуги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Реклама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Закупка медикаментов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Прочие расходы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alibri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Times New Roman"/>
                          <a:cs typeface="Times New Roman"/>
                        </a:rPr>
                        <a:t>1357</a:t>
                      </a:r>
                      <a:r>
                        <a:rPr lang="ru-RU" sz="1200" b="1" dirty="0">
                          <a:latin typeface="Calibri"/>
                          <a:ea typeface="Times New Roman"/>
                          <a:cs typeface="Times New Roman"/>
                        </a:rPr>
                        <a:t> 328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1520" y="2420888"/>
          <a:ext cx="4789805" cy="3972306"/>
        </p:xfrm>
        <a:graphic>
          <a:graphicData uri="http://schemas.openxmlformats.org/drawingml/2006/table">
            <a:tbl>
              <a:tblPr/>
              <a:tblGrid>
                <a:gridCol w="3466465"/>
                <a:gridCol w="13233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Регистрация, включая получение всех разрешений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Ввод в эксплуатацию всего оборудования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Установка ПО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Закупка формы для персонала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Закупка оргтехники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150 000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Закупка офисной мебели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Ремонт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Первоначальная закупка медикаментов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Рекламные материалы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Аренда на время ремонта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Закупка оборудования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6 664 038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Прочее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30 000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Times New Roman"/>
                          <a:cs typeface="Times New Roman"/>
                        </a:rPr>
                        <a:t>8 089 038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Инвестиционная привлекательность и экономическая эффективность проекта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/>
              <a:t>Внутренние риски</a:t>
            </a:r>
            <a:endParaRPr lang="ru-RU" dirty="0" smtClean="0"/>
          </a:p>
          <a:p>
            <a:r>
              <a:rPr lang="ru-RU" dirty="0" smtClean="0"/>
              <a:t>Подготовка к открытию центра</a:t>
            </a:r>
          </a:p>
          <a:p>
            <a:r>
              <a:rPr lang="ru-RU" dirty="0" smtClean="0"/>
              <a:t>Строгие нормативы относительно помещения центра, ремонта, оборудование, персонал </a:t>
            </a:r>
          </a:p>
          <a:p>
            <a:r>
              <a:rPr lang="ru-RU" dirty="0" smtClean="0"/>
              <a:t>Недобросовестность медицинского персонала</a:t>
            </a:r>
          </a:p>
          <a:p>
            <a:r>
              <a:rPr lang="ru-RU" dirty="0" smtClean="0"/>
              <a:t>Недостаточная ответственность персонала</a:t>
            </a:r>
          </a:p>
          <a:p>
            <a:r>
              <a:rPr lang="ru-RU" dirty="0" smtClean="0"/>
              <a:t>Квалификация и профессионализм докторов.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5433392"/>
          </a:xfrm>
        </p:spPr>
        <p:txBody>
          <a:bodyPr>
            <a:normAutofit fontScale="62500" lnSpcReduction="20000"/>
          </a:bodyPr>
          <a:lstStyle/>
          <a:p>
            <a:r>
              <a:rPr lang="ru-RU" i="1" dirty="0" smtClean="0"/>
              <a:t>Внешние риски</a:t>
            </a:r>
            <a:endParaRPr lang="ru-RU" dirty="0" smtClean="0"/>
          </a:p>
          <a:p>
            <a:r>
              <a:rPr lang="ru-RU" dirty="0" smtClean="0"/>
              <a:t>Лицензирование медицинской деятельности</a:t>
            </a:r>
          </a:p>
          <a:p>
            <a:r>
              <a:rPr lang="ru-RU" dirty="0" smtClean="0"/>
              <a:t>Отсутствие согласованности действий государственных органов при разработке и реализации проектов.</a:t>
            </a:r>
          </a:p>
          <a:p>
            <a:r>
              <a:rPr lang="ru-RU" dirty="0" smtClean="0"/>
              <a:t>В законодательстве нет специальных положений, целенаправленно регулирующих тот или иной аспект реализации проектов государственно-частного партнерства.</a:t>
            </a:r>
          </a:p>
          <a:p>
            <a:r>
              <a:rPr lang="ru-RU" dirty="0" smtClean="0"/>
              <a:t>Ценообразования </a:t>
            </a:r>
          </a:p>
          <a:p>
            <a:r>
              <a:rPr lang="ru-RU" dirty="0" smtClean="0"/>
              <a:t>Недоверие муниципальных органов к частным партнерам.</a:t>
            </a:r>
          </a:p>
          <a:p>
            <a:r>
              <a:rPr lang="ru-RU" dirty="0" smtClean="0"/>
              <a:t>Репутация медицинского центра.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По данным ВОЗ каждый год на планете  от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</a:rPr>
              <a:t>сердечно-сосудистых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</a:rPr>
              <a:t> заболеваний умирает 17,5  миллионов человек.</a:t>
            </a:r>
          </a:p>
          <a:p>
            <a:pPr algn="just"/>
            <a:endParaRPr lang="ru-RU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just"/>
            <a:endParaRPr lang="ru-RU" b="1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980728"/>
            <a:ext cx="8568952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 smtClean="0"/>
          </a:p>
          <a:p>
            <a:pPr algn="just">
              <a:defRPr/>
            </a:pP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В Российской Федерации процент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инвалидизации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составляет от 76 до 85 % , лишь 10-12 % возвращаются к трудовой деятельности. </a:t>
            </a:r>
          </a:p>
          <a:p>
            <a:pPr algn="just">
              <a:defRPr/>
            </a:pPr>
            <a:endParaRPr lang="ru-RU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По данным </a:t>
            </a:r>
            <a:r>
              <a:rPr lang="ru-RU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Ульяновскстата</a:t>
            </a: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за 2019г. в структуре причин смертности в Ульяновской области первое место занимают болезни системы кровообращения и составляют 53,2%. </a:t>
            </a:r>
          </a:p>
          <a:p>
            <a:pPr algn="just">
              <a:defRPr/>
            </a:pPr>
            <a:endParaRPr lang="ru-RU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Постановление Правительства РФ от 26.12.2017 № 1640 «Об утверждении государственной программы Российской Федерации «Развитие здравоохранения». </a:t>
            </a:r>
          </a:p>
          <a:p>
            <a:pPr algn="just">
              <a:defRPr/>
            </a:pPr>
            <a:endParaRPr lang="ru-RU" sz="14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ru-RU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            </a:t>
            </a:r>
            <a:r>
              <a:rPr lang="ru-RU" sz="2000" b="1" dirty="0" smtClean="0">
                <a:solidFill>
                  <a:srgbClr val="CC0000"/>
                </a:solidFill>
                <a:latin typeface="Sitka Text" pitchFamily="2" charset="0"/>
                <a:cs typeface="Times New Roman" pitchFamily="18" charset="0"/>
              </a:rPr>
              <a:t>Национальный проект «Здравоохранение».</a:t>
            </a:r>
            <a:r>
              <a:rPr lang="ru-RU" sz="2000" dirty="0" smtClean="0"/>
              <a:t> </a:t>
            </a:r>
          </a:p>
          <a:p>
            <a:pPr algn="just">
              <a:defRPr/>
            </a:pPr>
            <a:endParaRPr lang="ru-RU" sz="2000" dirty="0" smtClean="0"/>
          </a:p>
          <a:p>
            <a:pPr algn="just">
              <a:defRPr/>
            </a:pPr>
            <a:endParaRPr lang="ru-RU" sz="2000" dirty="0" smtClean="0"/>
          </a:p>
          <a:p>
            <a:pPr algn="just">
              <a:defRPr/>
            </a:pPr>
            <a:endParaRPr lang="ru-RU" sz="2000" dirty="0" smtClean="0"/>
          </a:p>
          <a:p>
            <a:pPr algn="just">
              <a:defRPr/>
            </a:pPr>
            <a:endParaRPr lang="ru-RU" sz="2000" dirty="0" smtClean="0"/>
          </a:p>
          <a:p>
            <a:pPr algn="just">
              <a:defRPr/>
            </a:pPr>
            <a:endParaRPr lang="ru-RU" sz="2000" dirty="0" smtClean="0"/>
          </a:p>
          <a:p>
            <a:pPr algn="just">
              <a:defRPr/>
            </a:pPr>
            <a:endParaRPr lang="ru-RU" sz="1400" dirty="0" smtClean="0"/>
          </a:p>
          <a:p>
            <a:pPr algn="just"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Распоряжение Правительства Ульяновской области № 328-пр от 28.06.2019 об утверждении региональной программы  «Борьба с </a:t>
            </a:r>
            <a:r>
              <a:rPr lang="ru-RU" sz="14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сердечно-сосудистыми</a:t>
            </a:r>
            <a:r>
              <a:rPr lang="ru-RU" sz="14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заболеваниями» .</a:t>
            </a:r>
          </a:p>
          <a:p>
            <a:pPr algn="just">
              <a:defRPr/>
            </a:pPr>
            <a:endParaRPr lang="ru-RU" sz="12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endParaRPr lang="ru-RU" dirty="0" smtClean="0"/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C:\Users\Евгения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540060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51520" y="1196752"/>
            <a:ext cx="87129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32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defRPr/>
            </a:pPr>
            <a:endParaRPr lang="ru-RU" sz="28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defRPr/>
            </a:pPr>
            <a:endParaRPr lang="ru-RU" sz="28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defRPr/>
            </a:pPr>
            <a:endParaRPr lang="ru-RU" sz="28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116632"/>
            <a:ext cx="46805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/>
          </a:p>
          <a:p>
            <a:pPr algn="just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Льготное лекарственное обеспечение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 рамках федерального проекта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«Борьба с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сердечно-сосудистыми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заболеваниями»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в 84 субъектах Российской Федерации</a:t>
            </a:r>
          </a:p>
          <a:p>
            <a:pPr algn="just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Финансовое обеспечение в 2020 году -  </a:t>
            </a: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10 150 000 000 руб.  </a:t>
            </a:r>
          </a:p>
          <a:p>
            <a:pPr algn="just"/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Минздравом Ульяновской области была утверждена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«Инструкции по обеспечению лекарственными препаратами в амбулаторных условиях лиц, которые перенесли острое нарушение мозгового кровообращения, инфаркт миокарда, а также которым были выполнены аортокоронарное шунтирование,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ангиопластика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коронарных артерий со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стентированием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и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катетерная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абляция по поводу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сердечно-сосудистых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заболеваний». </a:t>
            </a:r>
          </a:p>
          <a:p>
            <a:endParaRPr lang="ru-RU" sz="1200" dirty="0"/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2630216" cy="371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051720" y="2564904"/>
            <a:ext cx="1944216" cy="39395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rgbClr val="FF0000"/>
                </a:solidFill>
              </a:rPr>
              <a:t>Перечень </a:t>
            </a:r>
          </a:p>
          <a:p>
            <a:r>
              <a:rPr lang="ru-RU" sz="1000" b="1" dirty="0" smtClean="0">
                <a:solidFill>
                  <a:srgbClr val="FF0000"/>
                </a:solidFill>
              </a:rPr>
              <a:t>23 лекарственных препаратов</a:t>
            </a:r>
          </a:p>
          <a:p>
            <a:r>
              <a:rPr lang="ru-RU" sz="1000" dirty="0" err="1" smtClean="0">
                <a:solidFill>
                  <a:srgbClr val="FF0000"/>
                </a:solidFill>
              </a:rPr>
              <a:t>Амиодарон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Амлодипин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Апиксабан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Аторвастатин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smtClean="0">
                <a:solidFill>
                  <a:srgbClr val="FF0000"/>
                </a:solidFill>
              </a:rPr>
              <a:t>Ацетилсалициловая кислота</a:t>
            </a:r>
          </a:p>
          <a:p>
            <a:r>
              <a:rPr lang="ru-RU" sz="1000" dirty="0" err="1" smtClean="0">
                <a:solidFill>
                  <a:srgbClr val="FF0000"/>
                </a:solidFill>
              </a:rPr>
              <a:t>Бисопролол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Варфарин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Гидрохлоротиазид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Дабигатранаэтексилат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Изосорбидамононитрат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Индапамид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Клопидогрел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Лаппаконитинагидробромид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Лозартан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Метопролол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Моксонидин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Периндоприл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Пропафенон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Ривароксабан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Симвастатин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Соталол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Тикагрелор</a:t>
            </a:r>
            <a:endParaRPr lang="ru-RU" sz="1000" dirty="0" smtClean="0">
              <a:solidFill>
                <a:srgbClr val="FF0000"/>
              </a:solidFill>
            </a:endParaRPr>
          </a:p>
          <a:p>
            <a:r>
              <a:rPr lang="ru-RU" sz="1000" dirty="0" err="1" smtClean="0">
                <a:solidFill>
                  <a:srgbClr val="FF0000"/>
                </a:solidFill>
              </a:rPr>
              <a:t>Эналаприл</a:t>
            </a:r>
            <a:endParaRPr lang="ru-RU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Особенности предпринимательской деятельности в сфере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здравоохранения: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11560" y="1484784"/>
            <a:ext cx="8352928" cy="4800600"/>
          </a:xfrm>
        </p:spPr>
        <p:txBody>
          <a:bodyPr>
            <a:noAutofit/>
          </a:bodyPr>
          <a:lstStyle/>
          <a:p>
            <a:pPr lvl="0" algn="just"/>
            <a:r>
              <a:rPr lang="ru-RU" sz="1400" dirty="0" smtClean="0"/>
              <a:t>Объект медицинской деятельности - нематериальные блага .</a:t>
            </a:r>
          </a:p>
          <a:p>
            <a:pPr lvl="0" algn="just"/>
            <a:r>
              <a:rPr lang="ru-RU" sz="1400" dirty="0" smtClean="0"/>
              <a:t>Отсутствие осязаемого результата.</a:t>
            </a:r>
          </a:p>
          <a:p>
            <a:pPr lvl="0" algn="just"/>
            <a:r>
              <a:rPr lang="ru-RU" sz="1400" dirty="0" smtClean="0"/>
              <a:t>Сложности оценки качества оказываемых медицинских услуг.</a:t>
            </a:r>
          </a:p>
          <a:p>
            <a:pPr algn="just"/>
            <a:r>
              <a:rPr lang="ru-RU" sz="1400" dirty="0" smtClean="0"/>
              <a:t>Общественно-значимая услуга.</a:t>
            </a:r>
          </a:p>
          <a:p>
            <a:pPr lvl="0" algn="just"/>
            <a:r>
              <a:rPr lang="ru-RU" sz="1400" dirty="0" smtClean="0"/>
              <a:t>Медицинская сфера является предметом особого внимания государства и в значительной мере регулируется </a:t>
            </a:r>
            <a:r>
              <a:rPr lang="ru-RU" sz="1400" dirty="0" err="1" smtClean="0"/>
              <a:t>ведомственно-отраслевыми</a:t>
            </a:r>
            <a:r>
              <a:rPr lang="ru-RU" sz="1400" dirty="0" smtClean="0"/>
              <a:t> административными инструкциями, методическими указаниями </a:t>
            </a:r>
            <a:r>
              <a:rPr lang="ru-RU" sz="1400" dirty="0" err="1" smtClean="0"/>
              <a:t>Министерстава</a:t>
            </a:r>
            <a:r>
              <a:rPr lang="ru-RU" sz="1400" dirty="0" smtClean="0"/>
              <a:t> Здравоохранения РФ, региональных комитетов здравоохранения, Федерального фонда ОМС (обязательного медицинского страхования).</a:t>
            </a:r>
          </a:p>
          <a:p>
            <a:pPr lvl="0" algn="just"/>
            <a:r>
              <a:rPr lang="ru-RU" sz="1400" dirty="0" smtClean="0"/>
              <a:t>Важность профессиональных стандартов, врачебного опыта, квалификации и специализации лица, непосредственно оказывающего медицинскую услугу.</a:t>
            </a:r>
          </a:p>
          <a:p>
            <a:pPr lvl="0" algn="just"/>
            <a:r>
              <a:rPr lang="ru-RU" sz="1400" dirty="0" smtClean="0"/>
              <a:t>Субъектами отношений по поводу оказания медицинских услуг выступают, с одной стороны – лицо, оказывающее такие услуги, имеющее необходимые профессиональные знания, подтвержденные соответствующими сертификатами и дипломами, с другой – физическое лицо – потребитель, получающий необходимую соответствующую услугу.</a:t>
            </a:r>
          </a:p>
          <a:p>
            <a:pPr lvl="0" algn="just"/>
            <a:r>
              <a:rPr lang="ru-RU" sz="1400" dirty="0" smtClean="0"/>
              <a:t>Отношения между производителем и получателем медицинской услуги, как правило, имеют договорную природу, но различаются источником финансирования, то есть в том случае, если услуга оказывается для гражданина бесплатно, имеют место отношения по договору в пользу третьего лица, при которых плательщиками являются фонд ОМС, муниципальное образование или государство, а потребитель выступает в качестве </a:t>
            </a:r>
            <a:r>
              <a:rPr lang="ru-RU" sz="1400" dirty="0" err="1" smtClean="0"/>
              <a:t>выгодоприобретателя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331640" y="0"/>
            <a:ext cx="7498080" cy="62068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Государственно-частное партнерство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5" name="Содержимое 4" descr="C:\Users\Евгения\Desktop\20201113_221845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15816" y="1988840"/>
            <a:ext cx="381642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467544" y="733246"/>
            <a:ext cx="230425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Tx/>
              <a:buChar char="-"/>
            </a:pPr>
            <a:r>
              <a:rPr lang="ru-RU" sz="1400" dirty="0" smtClean="0"/>
              <a:t>сторонами являются государственный и частный бизнес;</a:t>
            </a:r>
          </a:p>
          <a:p>
            <a:pPr algn="just">
              <a:buFontTx/>
              <a:buChar char="-"/>
            </a:pP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 smtClean="0"/>
              <a:t>взаимодействие сторон закрепляется на официальной , юридической основе;</a:t>
            </a:r>
          </a:p>
          <a:p>
            <a:pPr algn="just"/>
            <a:r>
              <a:rPr lang="ru-RU" sz="1400" dirty="0" smtClean="0"/>
              <a:t>имеет равноправный характер;</a:t>
            </a:r>
          </a:p>
          <a:p>
            <a:pPr algn="just">
              <a:buFontTx/>
              <a:buChar char="-"/>
            </a:pP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 smtClean="0"/>
              <a:t>имеет четко выраженную публичную, общественную направленность;</a:t>
            </a:r>
          </a:p>
          <a:p>
            <a:pPr algn="just">
              <a:buFontTx/>
              <a:buChar char="-"/>
            </a:pPr>
            <a:endParaRPr lang="ru-RU" sz="1400" dirty="0" smtClean="0"/>
          </a:p>
          <a:p>
            <a:pPr algn="just">
              <a:buFontTx/>
              <a:buChar char="-"/>
            </a:pPr>
            <a:r>
              <a:rPr lang="ru-RU" sz="1400" dirty="0" smtClean="0"/>
              <a:t>в процессе реализации проектов на основе ГЧП объединяются ресурсы и вклады сторон;</a:t>
            </a:r>
          </a:p>
          <a:p>
            <a:pPr algn="just">
              <a:buFontTx/>
              <a:buChar char="-"/>
            </a:pPr>
            <a:endParaRPr lang="ru-RU" sz="1400" dirty="0" smtClean="0"/>
          </a:p>
          <a:p>
            <a:pPr algn="just"/>
            <a:r>
              <a:rPr lang="ru-RU" sz="1400" dirty="0" smtClean="0"/>
              <a:t>- финансовые риски и затраты, а также достигнутые результаты распределяются между сторонам в заранее оговоренном соглашении.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630238" algn="l"/>
              </a:tabLs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2852936"/>
            <a:ext cx="1800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cs typeface="Times New Roman" pitchFamily="18" charset="0"/>
              </a:rPr>
              <a:t>Медицинский центр - учреждение, осуществляющее деятельность в области здравоохранения и предоставляющее   комплекс медицинских услуг населению и имеющее на это соответствующую лицензию.  Частный  медицинский центр –  все услуги являются платными.</a:t>
            </a:r>
            <a:endParaRPr lang="ru-RU" sz="14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Медицинский центр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578200" cy="525658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для льготного обеспечения лекарственными препаратами в амбулаторных условиях лиц, которые перенесли острое нарушение мозгового кровообращения.</a:t>
            </a:r>
          </a:p>
          <a:p>
            <a:pPr>
              <a:buFontTx/>
              <a:buChar char="-"/>
            </a:pPr>
            <a:endParaRPr lang="ru-RU" dirty="0" smtClean="0"/>
          </a:p>
          <a:p>
            <a:pPr algn="ctr">
              <a:buNone/>
            </a:pPr>
            <a:r>
              <a:rPr lang="ru-RU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Миссия  –   вернуть каждому, кто перенес инсульт, полноценную жизнь.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– непрерывное улучшение деятельности, применяя управленческие, медицинские и 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информационные инновации для поддержания уровня оказания медицинских услуг и доверия между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командой медицинского центра и каждым пациентом, перенесшим инсульт, индивидуально, с целью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сохранения самого ценного, что есть у человека – его здоровья.</a:t>
            </a:r>
          </a:p>
          <a:p>
            <a:pPr algn="just">
              <a:buNone/>
            </a:pPr>
            <a:endParaRPr lang="ru-RU" sz="29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 - динамическое наблюдение, обеспечение квалифицированными консультациями, необходимыми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клинико-лабораторными обследованиями и лекарственными препаратами,  в соответствии с 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клиническими рекомендациями,  пациентов, перенесших инсульт,   в зависимости от типа 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перенесенного острого нарушения мозгового кровообращения     в амбулаторных условиях, не 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имеющих других социальных льгот.</a:t>
            </a:r>
          </a:p>
          <a:p>
            <a:pPr algn="just">
              <a:buNone/>
            </a:pPr>
            <a:endParaRPr lang="ru-RU" sz="29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Целевая аудитория  - все пациенты, перенесшие острое нарушение мозгового кровообращения, 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не имеющие социальных льгот, имеющие возможность посещать центр, независимо от </a:t>
            </a:r>
          </a:p>
          <a:p>
            <a:pPr algn="just">
              <a:buNone/>
            </a:pPr>
            <a:r>
              <a:rPr lang="ru-RU" sz="29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территориального прикрепления по ОМС.</a:t>
            </a:r>
          </a:p>
          <a:p>
            <a:endParaRPr lang="ru-RU" sz="1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Цель (</a:t>
            </a:r>
            <a:r>
              <a:rPr lang="en-US" sz="2000" b="1" dirty="0" smtClean="0">
                <a:solidFill>
                  <a:srgbClr val="C00000"/>
                </a:solidFill>
              </a:rPr>
              <a:t>SMART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r>
              <a:rPr lang="ru-RU" sz="2000" dirty="0" smtClean="0">
                <a:solidFill>
                  <a:srgbClr val="C00000"/>
                </a:solidFill>
              </a:rPr>
              <a:t/>
            </a:r>
            <a:br>
              <a:rPr lang="ru-RU" sz="2000" dirty="0" smtClean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836712"/>
            <a:ext cx="7992888" cy="4800600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ru-RU" sz="7200" b="1" i="1" dirty="0" err="1" smtClean="0">
                <a:solidFill>
                  <a:schemeClr val="accent5">
                    <a:lumMod val="75000"/>
                  </a:schemeClr>
                </a:solidFill>
              </a:rPr>
              <a:t>Specific</a:t>
            </a:r>
            <a:r>
              <a:rPr lang="ru-RU" sz="7200" b="1" i="1" dirty="0" smtClean="0">
                <a:solidFill>
                  <a:schemeClr val="accent5">
                    <a:lumMod val="75000"/>
                  </a:schemeClr>
                </a:solidFill>
              </a:rPr>
              <a:t> (конкретность)</a:t>
            </a:r>
            <a:r>
              <a:rPr lang="ru-RU" sz="7200" i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 обеспечение лекарственными препаратами определенной группы (антикоагулянты, </a:t>
            </a:r>
            <a:r>
              <a:rPr lang="ru-RU" sz="7200" dirty="0" err="1" smtClean="0">
                <a:solidFill>
                  <a:schemeClr val="accent5">
                    <a:lumMod val="75000"/>
                  </a:schemeClr>
                </a:solidFill>
              </a:rPr>
              <a:t>антиагреганты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, гипотензивные, </a:t>
            </a:r>
            <a:r>
              <a:rPr lang="ru-RU" sz="7200" dirty="0" err="1" smtClean="0">
                <a:solidFill>
                  <a:schemeClr val="accent5">
                    <a:lumMod val="75000"/>
                  </a:schemeClr>
                </a:solidFill>
              </a:rPr>
              <a:t>гиполипидемические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), или комбинацией групп (в соответствии с клиническими рекомендациями), динамический </a:t>
            </a:r>
            <a:r>
              <a:rPr lang="ru-RU" sz="7200" dirty="0" err="1" smtClean="0">
                <a:solidFill>
                  <a:schemeClr val="accent5">
                    <a:lumMod val="75000"/>
                  </a:schemeClr>
                </a:solidFill>
              </a:rPr>
              <a:t>физикальный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 осмотр, клинико-инструментальный мониторинг амбулаторных пациентов, перенесших инсульт,  в зависимости от типа острого нарушения мозгового кровообращения.   </a:t>
            </a:r>
          </a:p>
          <a:p>
            <a:pPr lvl="0" algn="just"/>
            <a:endParaRPr lang="ru-RU" sz="7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 algn="just"/>
            <a:r>
              <a:rPr lang="ru-RU" sz="7200" b="1" i="1" dirty="0" err="1" smtClean="0">
                <a:solidFill>
                  <a:schemeClr val="accent5">
                    <a:lumMod val="75000"/>
                  </a:schemeClr>
                </a:solidFill>
              </a:rPr>
              <a:t>Measurable</a:t>
            </a:r>
            <a:r>
              <a:rPr lang="ru-RU" sz="7200" b="1" i="1" dirty="0" smtClean="0">
                <a:solidFill>
                  <a:schemeClr val="accent5">
                    <a:lumMod val="75000"/>
                  </a:schemeClr>
                </a:solidFill>
              </a:rPr>
              <a:t> (измеримость)</a:t>
            </a:r>
            <a:r>
              <a:rPr lang="ru-RU" sz="7200" i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 обеспечение лекарственными препаратами, осмотром и консультациями необходимых специалистов, лабораторными и инструментальными обследованиями в амбулаторных условиях лиц, которые перенесли острое нарушение мозгового кровообращения, не имеющих других социальных льгот в течение первой недели после выписки из профильных стационаров.</a:t>
            </a:r>
          </a:p>
          <a:p>
            <a:pPr lvl="0" algn="just"/>
            <a:endParaRPr lang="ru-RU" sz="7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 algn="just"/>
            <a:r>
              <a:rPr lang="ru-RU" sz="7200" b="1" i="1" dirty="0" err="1" smtClean="0">
                <a:solidFill>
                  <a:schemeClr val="accent5">
                    <a:lumMod val="75000"/>
                  </a:schemeClr>
                </a:solidFill>
              </a:rPr>
              <a:t>Achievable</a:t>
            </a:r>
            <a:r>
              <a:rPr lang="ru-RU" sz="7200" b="1" i="1" dirty="0" smtClean="0">
                <a:solidFill>
                  <a:schemeClr val="accent5">
                    <a:lumMod val="75000"/>
                  </a:schemeClr>
                </a:solidFill>
              </a:rPr>
              <a:t> (достижимость)</a:t>
            </a:r>
            <a:r>
              <a:rPr lang="ru-RU" sz="7200" i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7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обеспечение 100% пациентов перенесших инсульт и не имеющих социальных льгот в течение года с возрастающим итогом ежемесячно</a:t>
            </a:r>
          </a:p>
          <a:p>
            <a:pPr algn="just"/>
            <a:endParaRPr lang="ru-RU" sz="7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 algn="just"/>
            <a:r>
              <a:rPr lang="ru-RU" sz="7200" b="1" i="1" dirty="0" err="1" smtClean="0">
                <a:solidFill>
                  <a:schemeClr val="accent5">
                    <a:lumMod val="75000"/>
                  </a:schemeClr>
                </a:solidFill>
              </a:rPr>
              <a:t>Relevant</a:t>
            </a:r>
            <a:r>
              <a:rPr lang="ru-RU" sz="7200" b="1" i="1" dirty="0" smtClean="0">
                <a:solidFill>
                  <a:schemeClr val="accent5">
                    <a:lumMod val="75000"/>
                  </a:schemeClr>
                </a:solidFill>
              </a:rPr>
              <a:t> (актуальность)</a:t>
            </a:r>
            <a:r>
              <a:rPr lang="ru-RU" sz="7200" i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  снижение процента повторных острых нарушений мозгового   кровообращения в статистике болезней системы кровообращения</a:t>
            </a:r>
          </a:p>
          <a:p>
            <a:pPr lvl="0" algn="just"/>
            <a:endParaRPr lang="ru-RU" sz="7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 algn="just"/>
            <a:r>
              <a:rPr lang="ru-RU" sz="7200" b="1" i="1" dirty="0" err="1" smtClean="0">
                <a:solidFill>
                  <a:schemeClr val="accent5">
                    <a:lumMod val="75000"/>
                  </a:schemeClr>
                </a:solidFill>
              </a:rPr>
              <a:t>Time-bound</a:t>
            </a:r>
            <a:r>
              <a:rPr lang="ru-RU" sz="7200" b="1" i="1" dirty="0" smtClean="0">
                <a:solidFill>
                  <a:schemeClr val="accent5">
                    <a:lumMod val="75000"/>
                  </a:schemeClr>
                </a:solidFill>
              </a:rPr>
              <a:t> (ограничение по времени)</a:t>
            </a:r>
            <a:r>
              <a:rPr lang="ru-RU" sz="7200" i="1" dirty="0" smtClean="0">
                <a:solidFill>
                  <a:schemeClr val="accent5">
                    <a:lumMod val="75000"/>
                  </a:schemeClr>
                </a:solidFill>
              </a:rPr>
              <a:t>:  </a:t>
            </a:r>
            <a:r>
              <a:rPr lang="ru-RU" sz="7200" dirty="0" smtClean="0">
                <a:solidFill>
                  <a:schemeClr val="accent5">
                    <a:lumMod val="75000"/>
                  </a:schemeClr>
                </a:solidFill>
              </a:rPr>
              <a:t>до 2030года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346368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C00000"/>
                </a:solidFill>
              </a:rPr>
              <a:t>Внутренняя среда (</a:t>
            </a:r>
            <a:r>
              <a:rPr lang="en-US" sz="1800" dirty="0" smtClean="0">
                <a:solidFill>
                  <a:srgbClr val="C00000"/>
                </a:solidFill>
              </a:rPr>
              <a:t>SWOT</a:t>
            </a:r>
            <a:r>
              <a:rPr lang="ru-RU" sz="1800" dirty="0" smtClean="0">
                <a:solidFill>
                  <a:srgbClr val="C00000"/>
                </a:solidFill>
              </a:rPr>
              <a:t> – анализ)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548680"/>
          <a:ext cx="8640960" cy="5991168"/>
        </p:xfrm>
        <a:graphic>
          <a:graphicData uri="http://schemas.openxmlformats.org/drawingml/2006/table">
            <a:tbl>
              <a:tblPr/>
              <a:tblGrid>
                <a:gridCol w="5042564"/>
                <a:gridCol w="3598396"/>
              </a:tblGrid>
              <a:tr h="290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Сильные стороны проекта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Слабые стороны проекты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Команда высококвалифицированных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специалистов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Узкая специализация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центра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Полный комплекс услуг центра в области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сердечно-сосудистых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заболеваний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Расположение медицинского центра, доступность для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маломобильных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пациентов  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и сохранение репутации медицинского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центра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Регулярное повышение квалификации действующих специалистов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Система скидок на платные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услуги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специалистов в воскресение по предварительной записи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Возможность выезда на дом по предварительной записи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Возможность бесплатной консультации с лечащим врачом по телефону для промежуточной коррекции доз назначенных препаратов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Собственный сайт компании с возможностью записи на консультацию в режиме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онлайн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Получение льготных лекарственных препаратов без бюрократических «проволочек»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Государственная поддержка за счет участия в региональном проекте «Борьба с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сердечно-сосудистыми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заболеваниями» в рамках Национального проекта «Здравоохранение»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95" marR="13495" marT="13495" marB="134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Негативные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отзывы о работе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Негибкий подход к 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ценообразованию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Неправильно поставленный диагноз, либо неправильно проведенная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диагностика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Переход востребованного специалиста в конкурентный медицинский центр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 согласованности действий государственных органов при разработке и реализации проектов.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законодательстве нет специальных положений, целенаправленно регулирующих тот или иной аспект реализации проектов ГЧП.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Возможности проекта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Угрозы проекта</a:t>
                      </a:r>
                      <a:endParaRPr lang="ru-RU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3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Заключение партнерского договора на предоставление услуг по лабораторным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инструментальным исследованиям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Возможность открытия филиала центра в другом районе города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Расширение перечня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оказываемых услуг за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счет получения соответствующих лицензий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Заключение договора со страховыми компаниями на обслуживание пациентов по полисам ДМС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Заключение договора с крупным предприятием на проведение плановых медицинских осмотров сотрудников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Увеличение конкуренции на рынке платных медицинских услуг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Повышение уровня оказания услуг у государственной поликлиники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Снижение реальных доходов населения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Ужесточение государственного регулирования в области здравоохранения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375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Прекращение государственной поддержки за счет окончания Национального проекта «Здравоохранение»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Расторжение договора аренды на помещение либо значительное повышение арендной платы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495" marR="13495" marT="13495" marB="1349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ru-RU" sz="2400" b="1" dirty="0">
                <a:solidFill>
                  <a:srgbClr val="C00000"/>
                </a:solidFill>
              </a:rPr>
              <a:t>Организационная схема реализации проекта.</a:t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Врач специализированного стационара   при выписке пациента;</a:t>
            </a:r>
          </a:p>
          <a:p>
            <a:endParaRPr lang="ru-RU" dirty="0" smtClean="0"/>
          </a:p>
          <a:p>
            <a:r>
              <a:rPr lang="ru-RU" dirty="0" smtClean="0"/>
              <a:t>Врач-терапевт медицинского центра;</a:t>
            </a:r>
          </a:p>
          <a:p>
            <a:endParaRPr lang="ru-RU" dirty="0" smtClean="0"/>
          </a:p>
          <a:p>
            <a:r>
              <a:rPr lang="ru-RU" dirty="0" smtClean="0"/>
              <a:t>Заместитель директора по медицинской части медицинского центра.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9BC0-7071-4BD1-A186-2C9C0135FEC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644008" y="2492896"/>
            <a:ext cx="484632" cy="576064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441A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644008" y="3717032"/>
            <a:ext cx="484632" cy="576064"/>
          </a:xfrm>
          <a:prstGeom prst="downArrow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441A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2318</TotalTime>
  <Words>1279</Words>
  <Application>Microsoft Office PowerPoint</Application>
  <PresentationFormat>Экран (4:3)</PresentationFormat>
  <Paragraphs>263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Презентация PowerPoint</vt:lpstr>
      <vt:lpstr>Презентация PowerPoint</vt:lpstr>
      <vt:lpstr>Презентация PowerPoint</vt:lpstr>
      <vt:lpstr>Особенности предпринимательской деятельности в сфере здравоохранения:</vt:lpstr>
      <vt:lpstr>Государственно-частное партнерство</vt:lpstr>
      <vt:lpstr>Медицинский центр</vt:lpstr>
      <vt:lpstr>Цель (SMART) </vt:lpstr>
      <vt:lpstr>Внутренняя среда (SWOT – анализ)</vt:lpstr>
      <vt:lpstr>Организационная схема реализации проекта. </vt:lpstr>
      <vt:lpstr>Организационная структура медицинского центра </vt:lpstr>
      <vt:lpstr>План маркетинга </vt:lpstr>
      <vt:lpstr>Производственный план </vt:lpstr>
      <vt:lpstr>Финансовый план </vt:lpstr>
      <vt:lpstr>Инвестиционная привлекательность и экономическая эффективность проекта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мероприятий по снижению смертности от инсульта</dc:title>
  <dc:creator>i</dc:creator>
  <cp:lastModifiedBy>1</cp:lastModifiedBy>
  <cp:revision>347</cp:revision>
  <dcterms:created xsi:type="dcterms:W3CDTF">2018-12-12T07:13:42Z</dcterms:created>
  <dcterms:modified xsi:type="dcterms:W3CDTF">2020-11-30T11:31:24Z</dcterms:modified>
</cp:coreProperties>
</file>