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9"/>
  </p:notesMasterIdLst>
  <p:sldIdLst>
    <p:sldId id="278" r:id="rId2"/>
    <p:sldId id="276" r:id="rId3"/>
    <p:sldId id="295" r:id="rId4"/>
    <p:sldId id="294" r:id="rId5"/>
    <p:sldId id="297" r:id="rId6"/>
    <p:sldId id="305" r:id="rId7"/>
    <p:sldId id="287" r:id="rId8"/>
    <p:sldId id="290" r:id="rId9"/>
    <p:sldId id="325" r:id="rId10"/>
    <p:sldId id="317" r:id="rId11"/>
    <p:sldId id="330" r:id="rId12"/>
    <p:sldId id="312" r:id="rId13"/>
    <p:sldId id="329" r:id="rId14"/>
    <p:sldId id="293" r:id="rId15"/>
    <p:sldId id="331" r:id="rId16"/>
    <p:sldId id="320" r:id="rId17"/>
    <p:sldId id="31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A4858"/>
    <a:srgbClr val="50657C"/>
    <a:srgbClr val="C63A3A"/>
    <a:srgbClr val="D3DEDF"/>
    <a:srgbClr val="FF7C80"/>
    <a:srgbClr val="264264"/>
    <a:srgbClr val="384656"/>
    <a:srgbClr val="00FF00"/>
    <a:srgbClr val="D4E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4" d="100"/>
          <a:sy n="64" d="100"/>
        </p:scale>
        <p:origin x="-2340" y="-1248"/>
      </p:cViewPr>
      <p:guideLst>
        <p:guide orient="horz" pos="2183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EEE5F-75C0-40A4-9342-2ED17CCE7C8E}" type="doc">
      <dgm:prSet loTypeId="urn:microsoft.com/office/officeart/2005/8/layout/chevron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3AF8D6B-D030-4607-8FCC-151CDAAD5026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46DDB24-54FE-45E1-BB7D-476D3DD0741A}" type="parTrans" cxnId="{EA715BE2-D342-4C1B-89A1-09714E7E1F66}">
      <dgm:prSet/>
      <dgm:spPr/>
      <dgm:t>
        <a:bodyPr/>
        <a:lstStyle/>
        <a:p>
          <a:endParaRPr lang="ru-RU"/>
        </a:p>
      </dgm:t>
    </dgm:pt>
    <dgm:pt modelId="{DEBA2B41-52FA-4BC8-916B-B8B2FBC841BE}" type="sibTrans" cxnId="{EA715BE2-D342-4C1B-89A1-09714E7E1F66}">
      <dgm:prSet/>
      <dgm:spPr/>
      <dgm:t>
        <a:bodyPr/>
        <a:lstStyle/>
        <a:p>
          <a:endParaRPr lang="ru-RU"/>
        </a:p>
      </dgm:t>
    </dgm:pt>
    <dgm:pt modelId="{6E1ACCD1-AFF1-49C1-97CC-41D880581E91}">
      <dgm:prSet phldrT="[Текст]"/>
      <dgm:spPr/>
      <dgm:t>
        <a:bodyPr/>
        <a:lstStyle/>
        <a:p>
          <a:r>
            <a:rPr lang="ru-RU" dirty="0" smtClean="0">
              <a:solidFill>
                <a:srgbClr val="003366"/>
              </a:solidFill>
            </a:rPr>
            <a:t>НОРМАТИВНО-ПРАВОВАЯ БАЗА</a:t>
          </a:r>
          <a:endParaRPr lang="ru-RU" dirty="0">
            <a:solidFill>
              <a:srgbClr val="003366"/>
            </a:solidFill>
          </a:endParaRPr>
        </a:p>
      </dgm:t>
    </dgm:pt>
    <dgm:pt modelId="{BD450EB8-7CC0-47A9-9984-1692BF5761A1}" type="parTrans" cxnId="{71A1E4C7-6689-4DB0-9FBA-776B72B8F397}">
      <dgm:prSet/>
      <dgm:spPr/>
      <dgm:t>
        <a:bodyPr/>
        <a:lstStyle/>
        <a:p>
          <a:endParaRPr lang="ru-RU"/>
        </a:p>
      </dgm:t>
    </dgm:pt>
    <dgm:pt modelId="{FE77F62A-B71D-4E78-BBF4-D6B01C98C636}" type="sibTrans" cxnId="{71A1E4C7-6689-4DB0-9FBA-776B72B8F397}">
      <dgm:prSet/>
      <dgm:spPr/>
      <dgm:t>
        <a:bodyPr/>
        <a:lstStyle/>
        <a:p>
          <a:endParaRPr lang="ru-RU"/>
        </a:p>
      </dgm:t>
    </dgm:pt>
    <dgm:pt modelId="{D2F1F23C-7755-49FE-91E4-FE4250A370F9}">
      <dgm:prSet phldrT="[Текст]"/>
      <dgm:spPr/>
      <dgm:t>
        <a:bodyPr/>
        <a:lstStyle/>
        <a:p>
          <a:r>
            <a:rPr lang="ru-RU" dirty="0" smtClean="0">
              <a:solidFill>
                <a:srgbClr val="003366"/>
              </a:solidFill>
            </a:rPr>
            <a:t>КОНКУРС ОПЕРАТОРА РЕГИОНАЛЬНОГО СЕРВИСА «ЭР»</a:t>
          </a:r>
          <a:endParaRPr lang="ru-RU" dirty="0">
            <a:solidFill>
              <a:srgbClr val="003366"/>
            </a:solidFill>
          </a:endParaRPr>
        </a:p>
      </dgm:t>
    </dgm:pt>
    <dgm:pt modelId="{A2D0B44A-912D-47CF-B078-6F5DCA6D23B7}" type="parTrans" cxnId="{4993C23D-F0EC-43BA-9C08-8FF9A6AB12D6}">
      <dgm:prSet/>
      <dgm:spPr/>
      <dgm:t>
        <a:bodyPr/>
        <a:lstStyle/>
        <a:p>
          <a:endParaRPr lang="ru-RU"/>
        </a:p>
      </dgm:t>
    </dgm:pt>
    <dgm:pt modelId="{C418726B-1ABC-43F4-BA2F-438C5D6B9A38}" type="sibTrans" cxnId="{4993C23D-F0EC-43BA-9C08-8FF9A6AB12D6}">
      <dgm:prSet/>
      <dgm:spPr/>
      <dgm:t>
        <a:bodyPr/>
        <a:lstStyle/>
        <a:p>
          <a:endParaRPr lang="ru-RU"/>
        </a:p>
      </dgm:t>
    </dgm:pt>
    <dgm:pt modelId="{AF3BE300-BD23-4735-B0D9-EAFEBF1482C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4B6D8BC7-A125-437E-A182-6D38AAAA29FB}" type="parTrans" cxnId="{4C4A067B-F7CB-4DAF-A853-EEF96EFB256B}">
      <dgm:prSet/>
      <dgm:spPr/>
      <dgm:t>
        <a:bodyPr/>
        <a:lstStyle/>
        <a:p>
          <a:endParaRPr lang="ru-RU"/>
        </a:p>
      </dgm:t>
    </dgm:pt>
    <dgm:pt modelId="{2F97E826-6281-493C-AA67-2383EA101907}" type="sibTrans" cxnId="{4C4A067B-F7CB-4DAF-A853-EEF96EFB256B}">
      <dgm:prSet/>
      <dgm:spPr/>
      <dgm:t>
        <a:bodyPr/>
        <a:lstStyle/>
        <a:p>
          <a:endParaRPr lang="ru-RU"/>
        </a:p>
      </dgm:t>
    </dgm:pt>
    <dgm:pt modelId="{2AA773F7-A9F9-4604-8740-B4C3EA6096E9}">
      <dgm:prSet phldrT="[Текст]"/>
      <dgm:spPr/>
      <dgm:t>
        <a:bodyPr/>
        <a:lstStyle/>
        <a:p>
          <a:r>
            <a:rPr lang="ru-RU" dirty="0" smtClean="0">
              <a:solidFill>
                <a:srgbClr val="003366"/>
              </a:solidFill>
            </a:rPr>
            <a:t>ФИНАНСОВАЯ МОДЕЛЬ</a:t>
          </a:r>
          <a:endParaRPr lang="ru-RU" dirty="0">
            <a:solidFill>
              <a:srgbClr val="003366"/>
            </a:solidFill>
          </a:endParaRPr>
        </a:p>
      </dgm:t>
    </dgm:pt>
    <dgm:pt modelId="{CB5C0A82-4A15-4AFF-B1A4-DA3B18301E0B}" type="parTrans" cxnId="{FE57213B-8066-4E30-8A08-15FA6AE69683}">
      <dgm:prSet/>
      <dgm:spPr/>
      <dgm:t>
        <a:bodyPr/>
        <a:lstStyle/>
        <a:p>
          <a:endParaRPr lang="ru-RU"/>
        </a:p>
      </dgm:t>
    </dgm:pt>
    <dgm:pt modelId="{BCED31CD-2794-4C47-9C45-AF689CE98F20}" type="sibTrans" cxnId="{FE57213B-8066-4E30-8A08-15FA6AE69683}">
      <dgm:prSet/>
      <dgm:spPr/>
      <dgm:t>
        <a:bodyPr/>
        <a:lstStyle/>
        <a:p>
          <a:endParaRPr lang="ru-RU"/>
        </a:p>
      </dgm:t>
    </dgm:pt>
    <dgm:pt modelId="{1B9650B7-3670-44D7-AFE6-D1920BFF18E4}">
      <dgm:prSet phldrT="[Текст]"/>
      <dgm:spPr/>
      <dgm:t>
        <a:bodyPr/>
        <a:lstStyle/>
        <a:p>
          <a:r>
            <a:rPr lang="ru-RU" dirty="0" smtClean="0">
              <a:solidFill>
                <a:srgbClr val="003366"/>
              </a:solidFill>
            </a:rPr>
            <a:t>КАЛЕНДАРНЫЙ ПЛАН ПРОЕКТА </a:t>
          </a:r>
          <a:endParaRPr lang="ru-RU" dirty="0">
            <a:solidFill>
              <a:srgbClr val="003366"/>
            </a:solidFill>
          </a:endParaRPr>
        </a:p>
      </dgm:t>
    </dgm:pt>
    <dgm:pt modelId="{0E4DF580-8550-491A-84F0-2C39777482D2}" type="parTrans" cxnId="{2CA6DFB7-C973-4DDB-B997-8F76879F40E5}">
      <dgm:prSet/>
      <dgm:spPr/>
      <dgm:t>
        <a:bodyPr/>
        <a:lstStyle/>
        <a:p>
          <a:endParaRPr lang="ru-RU"/>
        </a:p>
      </dgm:t>
    </dgm:pt>
    <dgm:pt modelId="{4CC6C914-4ACE-463F-92E5-1B35A92716F9}" type="sibTrans" cxnId="{2CA6DFB7-C973-4DDB-B997-8F76879F40E5}">
      <dgm:prSet/>
      <dgm:spPr/>
      <dgm:t>
        <a:bodyPr/>
        <a:lstStyle/>
        <a:p>
          <a:endParaRPr lang="ru-RU"/>
        </a:p>
      </dgm:t>
    </dgm:pt>
    <dgm:pt modelId="{97ACCFF6-09C2-471C-BDBD-581ACFFE9FBB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53761133-B34E-4A06-B68B-7E4ABF9008ED}" type="parTrans" cxnId="{41B878DC-047C-443D-9445-881777991234}">
      <dgm:prSet/>
      <dgm:spPr/>
      <dgm:t>
        <a:bodyPr/>
        <a:lstStyle/>
        <a:p>
          <a:endParaRPr lang="ru-RU"/>
        </a:p>
      </dgm:t>
    </dgm:pt>
    <dgm:pt modelId="{E0D26B93-2077-4B25-98C4-9EAA403BF602}" type="sibTrans" cxnId="{41B878DC-047C-443D-9445-881777991234}">
      <dgm:prSet/>
      <dgm:spPr/>
      <dgm:t>
        <a:bodyPr/>
        <a:lstStyle/>
        <a:p>
          <a:endParaRPr lang="ru-RU"/>
        </a:p>
      </dgm:t>
    </dgm:pt>
    <dgm:pt modelId="{ABB68DDF-F171-4401-A206-08E6105CE533}">
      <dgm:prSet phldrT="[Текст]"/>
      <dgm:spPr/>
      <dgm:t>
        <a:bodyPr/>
        <a:lstStyle/>
        <a:p>
          <a:r>
            <a:rPr lang="ru-RU" dirty="0" smtClean="0">
              <a:solidFill>
                <a:srgbClr val="003366"/>
              </a:solidFill>
            </a:rPr>
            <a:t>СОЗДАНИЕ РАБОЧЕЙ ГРУППЫ (МЗ, МИАЦ, МО, АУ)</a:t>
          </a:r>
          <a:endParaRPr lang="ru-RU" dirty="0">
            <a:solidFill>
              <a:srgbClr val="003366"/>
            </a:solidFill>
          </a:endParaRPr>
        </a:p>
      </dgm:t>
    </dgm:pt>
    <dgm:pt modelId="{4946CA49-9B3E-40E4-80E9-40D0891C5263}" type="parTrans" cxnId="{7143E885-ABA4-42E0-A603-179BBFB86D61}">
      <dgm:prSet/>
      <dgm:spPr/>
      <dgm:t>
        <a:bodyPr/>
        <a:lstStyle/>
        <a:p>
          <a:endParaRPr lang="ru-RU"/>
        </a:p>
      </dgm:t>
    </dgm:pt>
    <dgm:pt modelId="{A582E6D3-BCB4-4D5D-998E-49DC35ABD300}" type="sibTrans" cxnId="{7143E885-ABA4-42E0-A603-179BBFB86D61}">
      <dgm:prSet/>
      <dgm:spPr/>
      <dgm:t>
        <a:bodyPr/>
        <a:lstStyle/>
        <a:p>
          <a:endParaRPr lang="ru-RU"/>
        </a:p>
      </dgm:t>
    </dgm:pt>
    <dgm:pt modelId="{07DB9F85-5EAE-4336-937B-A6C08A6A944F}">
      <dgm:prSet phldrT="[Текст]"/>
      <dgm:spPr/>
      <dgm:t>
        <a:bodyPr/>
        <a:lstStyle/>
        <a:p>
          <a:r>
            <a:rPr lang="ru-RU" dirty="0" smtClean="0">
              <a:solidFill>
                <a:srgbClr val="003366"/>
              </a:solidFill>
            </a:rPr>
            <a:t>ПОДГОТОВКА И МОТИВАЦИЯ ПЕРСОНАЛА</a:t>
          </a:r>
          <a:endParaRPr lang="ru-RU" dirty="0">
            <a:solidFill>
              <a:srgbClr val="003366"/>
            </a:solidFill>
          </a:endParaRPr>
        </a:p>
      </dgm:t>
    </dgm:pt>
    <dgm:pt modelId="{668DC662-8411-41B9-B018-86C0ABC9BAB7}" type="parTrans" cxnId="{F44EC0E1-B7BD-4044-9401-761A11B5C4BE}">
      <dgm:prSet/>
      <dgm:spPr/>
      <dgm:t>
        <a:bodyPr/>
        <a:lstStyle/>
        <a:p>
          <a:endParaRPr lang="ru-RU"/>
        </a:p>
      </dgm:t>
    </dgm:pt>
    <dgm:pt modelId="{4F376077-A40E-4F2D-AAD9-598150264642}" type="sibTrans" cxnId="{F44EC0E1-B7BD-4044-9401-761A11B5C4BE}">
      <dgm:prSet/>
      <dgm:spPr/>
      <dgm:t>
        <a:bodyPr/>
        <a:lstStyle/>
        <a:p>
          <a:endParaRPr lang="ru-RU"/>
        </a:p>
      </dgm:t>
    </dgm:pt>
    <dgm:pt modelId="{1A1796D2-AE26-4B56-9A11-2F9F31B0E8A9}" type="pres">
      <dgm:prSet presAssocID="{6C6EEE5F-75C0-40A4-9342-2ED17CCE7C8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60252-73CC-4B60-B0DF-AA8C10B2C038}" type="pres">
      <dgm:prSet presAssocID="{53AF8D6B-D030-4607-8FCC-151CDAAD5026}" presName="composite" presStyleCnt="0"/>
      <dgm:spPr/>
    </dgm:pt>
    <dgm:pt modelId="{F602B646-C616-4CC4-BC04-67460EEF15B6}" type="pres">
      <dgm:prSet presAssocID="{53AF8D6B-D030-4607-8FCC-151CDAAD502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9D461-AD55-4E00-8033-5A8603B4C320}" type="pres">
      <dgm:prSet presAssocID="{53AF8D6B-D030-4607-8FCC-151CDAAD50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68192-E2CA-4766-ABA3-036D82436421}" type="pres">
      <dgm:prSet presAssocID="{DEBA2B41-52FA-4BC8-916B-B8B2FBC841BE}" presName="sp" presStyleCnt="0"/>
      <dgm:spPr/>
    </dgm:pt>
    <dgm:pt modelId="{8DB1DFCE-0DFE-452D-9533-3799AEF73504}" type="pres">
      <dgm:prSet presAssocID="{AF3BE300-BD23-4735-B0D9-EAFEBF1482C8}" presName="composite" presStyleCnt="0"/>
      <dgm:spPr/>
    </dgm:pt>
    <dgm:pt modelId="{B13BAE95-50DE-41DF-868E-F0DE2918133D}" type="pres">
      <dgm:prSet presAssocID="{AF3BE300-BD23-4735-B0D9-EAFEBF1482C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C19A8-F86E-4C47-A94B-3A9D37E74DD6}" type="pres">
      <dgm:prSet presAssocID="{AF3BE300-BD23-4735-B0D9-EAFEBF1482C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2094F-46CF-4740-8C7F-EDEE7ACB4B97}" type="pres">
      <dgm:prSet presAssocID="{2F97E826-6281-493C-AA67-2383EA101907}" presName="sp" presStyleCnt="0"/>
      <dgm:spPr/>
    </dgm:pt>
    <dgm:pt modelId="{44D6E292-1CDE-4238-A65F-A35C352D1055}" type="pres">
      <dgm:prSet presAssocID="{97ACCFF6-09C2-471C-BDBD-581ACFFE9FBB}" presName="composite" presStyleCnt="0"/>
      <dgm:spPr/>
    </dgm:pt>
    <dgm:pt modelId="{E804B0CE-BBC2-4FE1-BA8D-04AB7D858F38}" type="pres">
      <dgm:prSet presAssocID="{97ACCFF6-09C2-471C-BDBD-581ACFFE9FB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DFD91-B534-4B6A-A9D1-127FDDE797B6}" type="pres">
      <dgm:prSet presAssocID="{97ACCFF6-09C2-471C-BDBD-581ACFFE9FB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15BE2-D342-4C1B-89A1-09714E7E1F66}" srcId="{6C6EEE5F-75C0-40A4-9342-2ED17CCE7C8E}" destId="{53AF8D6B-D030-4607-8FCC-151CDAAD5026}" srcOrd="0" destOrd="0" parTransId="{546DDB24-54FE-45E1-BB7D-476D3DD0741A}" sibTransId="{DEBA2B41-52FA-4BC8-916B-B8B2FBC841BE}"/>
    <dgm:cxn modelId="{780965E0-C1EE-4F8C-9058-007E89851BE5}" type="presOf" srcId="{97ACCFF6-09C2-471C-BDBD-581ACFFE9FBB}" destId="{E804B0CE-BBC2-4FE1-BA8D-04AB7D858F38}" srcOrd="0" destOrd="0" presId="urn:microsoft.com/office/officeart/2005/8/layout/chevron2"/>
    <dgm:cxn modelId="{0A77404F-9C2D-48FA-8C69-FCE26EA92428}" type="presOf" srcId="{AF3BE300-BD23-4735-B0D9-EAFEBF1482C8}" destId="{B13BAE95-50DE-41DF-868E-F0DE2918133D}" srcOrd="0" destOrd="0" presId="urn:microsoft.com/office/officeart/2005/8/layout/chevron2"/>
    <dgm:cxn modelId="{2CA6DFB7-C973-4DDB-B997-8F76879F40E5}" srcId="{AF3BE300-BD23-4735-B0D9-EAFEBF1482C8}" destId="{1B9650B7-3670-44D7-AFE6-D1920BFF18E4}" srcOrd="1" destOrd="0" parTransId="{0E4DF580-8550-491A-84F0-2C39777482D2}" sibTransId="{4CC6C914-4ACE-463F-92E5-1B35A92716F9}"/>
    <dgm:cxn modelId="{B7BBCEE7-067B-4D0E-A1EA-5A5FF681DB5A}" type="presOf" srcId="{07DB9F85-5EAE-4336-937B-A6C08A6A944F}" destId="{B1DDFD91-B534-4B6A-A9D1-127FDDE797B6}" srcOrd="0" destOrd="1" presId="urn:microsoft.com/office/officeart/2005/8/layout/chevron2"/>
    <dgm:cxn modelId="{F44EC0E1-B7BD-4044-9401-761A11B5C4BE}" srcId="{97ACCFF6-09C2-471C-BDBD-581ACFFE9FBB}" destId="{07DB9F85-5EAE-4336-937B-A6C08A6A944F}" srcOrd="1" destOrd="0" parTransId="{668DC662-8411-41B9-B018-86C0ABC9BAB7}" sibTransId="{4F376077-A40E-4F2D-AAD9-598150264642}"/>
    <dgm:cxn modelId="{4C4A067B-F7CB-4DAF-A853-EEF96EFB256B}" srcId="{6C6EEE5F-75C0-40A4-9342-2ED17CCE7C8E}" destId="{AF3BE300-BD23-4735-B0D9-EAFEBF1482C8}" srcOrd="1" destOrd="0" parTransId="{4B6D8BC7-A125-437E-A182-6D38AAAA29FB}" sibTransId="{2F97E826-6281-493C-AA67-2383EA101907}"/>
    <dgm:cxn modelId="{4353E3CB-B023-4081-AB40-7685A2B4E8E2}" type="presOf" srcId="{6E1ACCD1-AFF1-49C1-97CC-41D880581E91}" destId="{B3D9D461-AD55-4E00-8033-5A8603B4C320}" srcOrd="0" destOrd="0" presId="urn:microsoft.com/office/officeart/2005/8/layout/chevron2"/>
    <dgm:cxn modelId="{4993C23D-F0EC-43BA-9C08-8FF9A6AB12D6}" srcId="{53AF8D6B-D030-4607-8FCC-151CDAAD5026}" destId="{D2F1F23C-7755-49FE-91E4-FE4250A370F9}" srcOrd="1" destOrd="0" parTransId="{A2D0B44A-912D-47CF-B078-6F5DCA6D23B7}" sibTransId="{C418726B-1ABC-43F4-BA2F-438C5D6B9A38}"/>
    <dgm:cxn modelId="{7143E885-ABA4-42E0-A603-179BBFB86D61}" srcId="{97ACCFF6-09C2-471C-BDBD-581ACFFE9FBB}" destId="{ABB68DDF-F171-4401-A206-08E6105CE533}" srcOrd="0" destOrd="0" parTransId="{4946CA49-9B3E-40E4-80E9-40D0891C5263}" sibTransId="{A582E6D3-BCB4-4D5D-998E-49DC35ABD300}"/>
    <dgm:cxn modelId="{41B878DC-047C-443D-9445-881777991234}" srcId="{6C6EEE5F-75C0-40A4-9342-2ED17CCE7C8E}" destId="{97ACCFF6-09C2-471C-BDBD-581ACFFE9FBB}" srcOrd="2" destOrd="0" parTransId="{53761133-B34E-4A06-B68B-7E4ABF9008ED}" sibTransId="{E0D26B93-2077-4B25-98C4-9EAA403BF602}"/>
    <dgm:cxn modelId="{C3E613E8-B079-47F3-BB36-9A7EE5A05469}" type="presOf" srcId="{1B9650B7-3670-44D7-AFE6-D1920BFF18E4}" destId="{6F3C19A8-F86E-4C47-A94B-3A9D37E74DD6}" srcOrd="0" destOrd="1" presId="urn:microsoft.com/office/officeart/2005/8/layout/chevron2"/>
    <dgm:cxn modelId="{729BBC08-2A00-4DDF-8099-D3381BA9E84C}" type="presOf" srcId="{2AA773F7-A9F9-4604-8740-B4C3EA6096E9}" destId="{6F3C19A8-F86E-4C47-A94B-3A9D37E74DD6}" srcOrd="0" destOrd="0" presId="urn:microsoft.com/office/officeart/2005/8/layout/chevron2"/>
    <dgm:cxn modelId="{FE57213B-8066-4E30-8A08-15FA6AE69683}" srcId="{AF3BE300-BD23-4735-B0D9-EAFEBF1482C8}" destId="{2AA773F7-A9F9-4604-8740-B4C3EA6096E9}" srcOrd="0" destOrd="0" parTransId="{CB5C0A82-4A15-4AFF-B1A4-DA3B18301E0B}" sibTransId="{BCED31CD-2794-4C47-9C45-AF689CE98F20}"/>
    <dgm:cxn modelId="{1F88A295-7C0E-4EE4-B9EA-088013D14DDB}" type="presOf" srcId="{ABB68DDF-F171-4401-A206-08E6105CE533}" destId="{B1DDFD91-B534-4B6A-A9D1-127FDDE797B6}" srcOrd="0" destOrd="0" presId="urn:microsoft.com/office/officeart/2005/8/layout/chevron2"/>
    <dgm:cxn modelId="{9406679C-51FF-4583-8C82-9CC30A92CD68}" type="presOf" srcId="{53AF8D6B-D030-4607-8FCC-151CDAAD5026}" destId="{F602B646-C616-4CC4-BC04-67460EEF15B6}" srcOrd="0" destOrd="0" presId="urn:microsoft.com/office/officeart/2005/8/layout/chevron2"/>
    <dgm:cxn modelId="{3E4034D3-538A-4AB9-BEED-50D97F5DFF50}" type="presOf" srcId="{D2F1F23C-7755-49FE-91E4-FE4250A370F9}" destId="{B3D9D461-AD55-4E00-8033-5A8603B4C320}" srcOrd="0" destOrd="1" presId="urn:microsoft.com/office/officeart/2005/8/layout/chevron2"/>
    <dgm:cxn modelId="{C920ED91-45AB-40FC-BD34-F97F62577915}" type="presOf" srcId="{6C6EEE5F-75C0-40A4-9342-2ED17CCE7C8E}" destId="{1A1796D2-AE26-4B56-9A11-2F9F31B0E8A9}" srcOrd="0" destOrd="0" presId="urn:microsoft.com/office/officeart/2005/8/layout/chevron2"/>
    <dgm:cxn modelId="{71A1E4C7-6689-4DB0-9FBA-776B72B8F397}" srcId="{53AF8D6B-D030-4607-8FCC-151CDAAD5026}" destId="{6E1ACCD1-AFF1-49C1-97CC-41D880581E91}" srcOrd="0" destOrd="0" parTransId="{BD450EB8-7CC0-47A9-9984-1692BF5761A1}" sibTransId="{FE77F62A-B71D-4E78-BBF4-D6B01C98C636}"/>
    <dgm:cxn modelId="{5C87B613-BBBE-4FBC-9EC0-5BD584E33447}" type="presParOf" srcId="{1A1796D2-AE26-4B56-9A11-2F9F31B0E8A9}" destId="{BCA60252-73CC-4B60-B0DF-AA8C10B2C038}" srcOrd="0" destOrd="0" presId="urn:microsoft.com/office/officeart/2005/8/layout/chevron2"/>
    <dgm:cxn modelId="{29C3BF9E-B2D3-4F93-A0BA-36ECFEAD0305}" type="presParOf" srcId="{BCA60252-73CC-4B60-B0DF-AA8C10B2C038}" destId="{F602B646-C616-4CC4-BC04-67460EEF15B6}" srcOrd="0" destOrd="0" presId="urn:microsoft.com/office/officeart/2005/8/layout/chevron2"/>
    <dgm:cxn modelId="{B6C73BB6-65CE-4F5B-856D-40BE2FEB4230}" type="presParOf" srcId="{BCA60252-73CC-4B60-B0DF-AA8C10B2C038}" destId="{B3D9D461-AD55-4E00-8033-5A8603B4C320}" srcOrd="1" destOrd="0" presId="urn:microsoft.com/office/officeart/2005/8/layout/chevron2"/>
    <dgm:cxn modelId="{738B68CE-9A67-4A72-955E-5D9A4E9EE676}" type="presParOf" srcId="{1A1796D2-AE26-4B56-9A11-2F9F31B0E8A9}" destId="{E3568192-E2CA-4766-ABA3-036D82436421}" srcOrd="1" destOrd="0" presId="urn:microsoft.com/office/officeart/2005/8/layout/chevron2"/>
    <dgm:cxn modelId="{D18ADB2A-FD6C-4168-B503-7ADC4309B799}" type="presParOf" srcId="{1A1796D2-AE26-4B56-9A11-2F9F31B0E8A9}" destId="{8DB1DFCE-0DFE-452D-9533-3799AEF73504}" srcOrd="2" destOrd="0" presId="urn:microsoft.com/office/officeart/2005/8/layout/chevron2"/>
    <dgm:cxn modelId="{56CE60AA-8AB2-4037-8116-8D5250C9FFAC}" type="presParOf" srcId="{8DB1DFCE-0DFE-452D-9533-3799AEF73504}" destId="{B13BAE95-50DE-41DF-868E-F0DE2918133D}" srcOrd="0" destOrd="0" presId="urn:microsoft.com/office/officeart/2005/8/layout/chevron2"/>
    <dgm:cxn modelId="{6999E645-81E9-411F-9EAB-1AB9AED369BD}" type="presParOf" srcId="{8DB1DFCE-0DFE-452D-9533-3799AEF73504}" destId="{6F3C19A8-F86E-4C47-A94B-3A9D37E74DD6}" srcOrd="1" destOrd="0" presId="urn:microsoft.com/office/officeart/2005/8/layout/chevron2"/>
    <dgm:cxn modelId="{DA47305C-8029-4430-84E8-2B095ABF1EC2}" type="presParOf" srcId="{1A1796D2-AE26-4B56-9A11-2F9F31B0E8A9}" destId="{A5D2094F-46CF-4740-8C7F-EDEE7ACB4B97}" srcOrd="3" destOrd="0" presId="urn:microsoft.com/office/officeart/2005/8/layout/chevron2"/>
    <dgm:cxn modelId="{FCD62BD0-65BC-4265-92DB-BD395271BFDA}" type="presParOf" srcId="{1A1796D2-AE26-4B56-9A11-2F9F31B0E8A9}" destId="{44D6E292-1CDE-4238-A65F-A35C352D1055}" srcOrd="4" destOrd="0" presId="urn:microsoft.com/office/officeart/2005/8/layout/chevron2"/>
    <dgm:cxn modelId="{6E4C797F-36CC-4D6A-AB83-7CC0834D0034}" type="presParOf" srcId="{44D6E292-1CDE-4238-A65F-A35C352D1055}" destId="{E804B0CE-BBC2-4FE1-BA8D-04AB7D858F38}" srcOrd="0" destOrd="0" presId="urn:microsoft.com/office/officeart/2005/8/layout/chevron2"/>
    <dgm:cxn modelId="{6D780241-9A86-44AA-B67F-26539BA1CDA3}" type="presParOf" srcId="{44D6E292-1CDE-4238-A65F-A35C352D1055}" destId="{B1DDFD91-B534-4B6A-A9D1-127FDDE797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2B646-C616-4CC4-BC04-67460EEF15B6}">
      <dsp:nvSpPr>
        <dsp:cNvPr id="0" name=""/>
        <dsp:cNvSpPr/>
      </dsp:nvSpPr>
      <dsp:spPr>
        <a:xfrm rot="5400000">
          <a:off x="-232342" y="232808"/>
          <a:ext cx="1548952" cy="1084266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1</a:t>
          </a:r>
          <a:endParaRPr lang="ru-RU" sz="3000" kern="1200" dirty="0"/>
        </a:p>
      </dsp:txBody>
      <dsp:txXfrm rot="-5400000">
        <a:off x="1" y="542598"/>
        <a:ext cx="1084266" cy="464686"/>
      </dsp:txXfrm>
    </dsp:sp>
    <dsp:sp modelId="{B3D9D461-AD55-4E00-8033-5A8603B4C320}">
      <dsp:nvSpPr>
        <dsp:cNvPr id="0" name=""/>
        <dsp:cNvSpPr/>
      </dsp:nvSpPr>
      <dsp:spPr>
        <a:xfrm rot="5400000">
          <a:off x="4973720" y="-3888988"/>
          <a:ext cx="1006819" cy="8785726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3366"/>
              </a:solidFill>
            </a:rPr>
            <a:t>НОРМАТИВНО-ПРАВОВАЯ БАЗА</a:t>
          </a:r>
          <a:endParaRPr lang="ru-RU" sz="2800" kern="1200" dirty="0">
            <a:solidFill>
              <a:srgbClr val="003366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3366"/>
              </a:solidFill>
            </a:rPr>
            <a:t>КОНКУРС ОПЕРАТОРА РЕГИОНАЛЬНОГО СЕРВИСА «ЭР»</a:t>
          </a:r>
          <a:endParaRPr lang="ru-RU" sz="2800" kern="1200" dirty="0">
            <a:solidFill>
              <a:srgbClr val="003366"/>
            </a:solidFill>
          </a:endParaRPr>
        </a:p>
      </dsp:txBody>
      <dsp:txXfrm rot="-5400000">
        <a:off x="1084267" y="49614"/>
        <a:ext cx="8736577" cy="908521"/>
      </dsp:txXfrm>
    </dsp:sp>
    <dsp:sp modelId="{B13BAE95-50DE-41DF-868E-F0DE2918133D}">
      <dsp:nvSpPr>
        <dsp:cNvPr id="0" name=""/>
        <dsp:cNvSpPr/>
      </dsp:nvSpPr>
      <dsp:spPr>
        <a:xfrm rot="5400000">
          <a:off x="-232342" y="1586897"/>
          <a:ext cx="1548952" cy="1084266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</a:t>
          </a:r>
          <a:endParaRPr lang="ru-RU" sz="3000" kern="1200" dirty="0"/>
        </a:p>
      </dsp:txBody>
      <dsp:txXfrm rot="-5400000">
        <a:off x="1" y="1896687"/>
        <a:ext cx="1084266" cy="464686"/>
      </dsp:txXfrm>
    </dsp:sp>
    <dsp:sp modelId="{6F3C19A8-F86E-4C47-A94B-3A9D37E74DD6}">
      <dsp:nvSpPr>
        <dsp:cNvPr id="0" name=""/>
        <dsp:cNvSpPr/>
      </dsp:nvSpPr>
      <dsp:spPr>
        <a:xfrm rot="5400000">
          <a:off x="4973720" y="-2534899"/>
          <a:ext cx="1006819" cy="8785726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3366"/>
              </a:solidFill>
            </a:rPr>
            <a:t>ФИНАНСОВАЯ МОДЕЛЬ</a:t>
          </a:r>
          <a:endParaRPr lang="ru-RU" sz="2800" kern="1200" dirty="0">
            <a:solidFill>
              <a:srgbClr val="003366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3366"/>
              </a:solidFill>
            </a:rPr>
            <a:t>КАЛЕНДАРНЫЙ ПЛАН ПРОЕКТА </a:t>
          </a:r>
          <a:endParaRPr lang="ru-RU" sz="2800" kern="1200" dirty="0">
            <a:solidFill>
              <a:srgbClr val="003366"/>
            </a:solidFill>
          </a:endParaRPr>
        </a:p>
      </dsp:txBody>
      <dsp:txXfrm rot="-5400000">
        <a:off x="1084267" y="1403703"/>
        <a:ext cx="8736577" cy="908521"/>
      </dsp:txXfrm>
    </dsp:sp>
    <dsp:sp modelId="{E804B0CE-BBC2-4FE1-BA8D-04AB7D858F38}">
      <dsp:nvSpPr>
        <dsp:cNvPr id="0" name=""/>
        <dsp:cNvSpPr/>
      </dsp:nvSpPr>
      <dsp:spPr>
        <a:xfrm rot="5400000">
          <a:off x="-232342" y="2940985"/>
          <a:ext cx="1548952" cy="1084266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3</a:t>
          </a:r>
          <a:endParaRPr lang="ru-RU" sz="3000" kern="1200" dirty="0"/>
        </a:p>
      </dsp:txBody>
      <dsp:txXfrm rot="-5400000">
        <a:off x="1" y="3250775"/>
        <a:ext cx="1084266" cy="464686"/>
      </dsp:txXfrm>
    </dsp:sp>
    <dsp:sp modelId="{B1DDFD91-B534-4B6A-A9D1-127FDDE797B6}">
      <dsp:nvSpPr>
        <dsp:cNvPr id="0" name=""/>
        <dsp:cNvSpPr/>
      </dsp:nvSpPr>
      <dsp:spPr>
        <a:xfrm rot="5400000">
          <a:off x="4973720" y="-1180810"/>
          <a:ext cx="1006819" cy="8785726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3366"/>
              </a:solidFill>
            </a:rPr>
            <a:t>СОЗДАНИЕ РАБОЧЕЙ ГРУППЫ (МЗ, МИАЦ, МО, АУ)</a:t>
          </a:r>
          <a:endParaRPr lang="ru-RU" sz="2800" kern="1200" dirty="0">
            <a:solidFill>
              <a:srgbClr val="003366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3366"/>
              </a:solidFill>
            </a:rPr>
            <a:t>ПОДГОТОВКА И МОТИВАЦИЯ ПЕРСОНАЛА</a:t>
          </a:r>
          <a:endParaRPr lang="ru-RU" sz="2800" kern="1200" dirty="0">
            <a:solidFill>
              <a:srgbClr val="003366"/>
            </a:solidFill>
          </a:endParaRPr>
        </a:p>
      </dsp:txBody>
      <dsp:txXfrm rot="-5400000">
        <a:off x="1084267" y="2757792"/>
        <a:ext cx="8736577" cy="908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A9013-C34B-4968-A822-656B0678CFC1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1EA1D-DAF4-4FFF-95D1-6B87DF540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851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80c595fa2c_0_5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6" name="Google Shape;476;g80c595fa2c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8168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0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4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2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72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4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37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0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24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08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80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1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EAE02-CBEF-430F-91F5-AAAB6F044750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1A65C-F76E-42AB-AEF0-5407484D89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9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bg1"/>
            </a:gs>
            <a:gs pos="83000">
              <a:schemeClr val="bg1"/>
            </a:gs>
            <a:gs pos="38776">
              <a:schemeClr val="bg1"/>
            </a:gs>
            <a:gs pos="100000">
              <a:srgbClr val="92D05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8362" y="2623472"/>
            <a:ext cx="9258386" cy="8977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4400" b="1" dirty="0" smtClean="0">
                <a:solidFill>
                  <a:srgbClr val="002060"/>
                </a:solidFill>
              </a:rPr>
              <a:t>ВНЕДРЕНИЕ ЭЛЕКТРОННЫХ РЕЦЕПТОВ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66490" y="5218484"/>
            <a:ext cx="5729865" cy="150460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Автор проекта:</a:t>
            </a:r>
            <a:endParaRPr lang="ru-RU" sz="2000" dirty="0"/>
          </a:p>
          <a:p>
            <a:pPr algn="l"/>
            <a:r>
              <a:rPr lang="ru-RU" sz="2000" dirty="0" smtClean="0"/>
              <a:t>Суходоев Вячеслав Александрович</a:t>
            </a:r>
            <a:endParaRPr lang="ru-RU" sz="2000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86988" y="249382"/>
            <a:ext cx="9509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Ульяновский государственный технический университет</a:t>
            </a:r>
          </a:p>
          <a:p>
            <a:pPr algn="ctr"/>
            <a:r>
              <a:rPr lang="ru-RU" sz="2800" dirty="0"/>
              <a:t>Высшая школа менеджмента</a:t>
            </a:r>
          </a:p>
        </p:txBody>
      </p:sp>
    </p:spTree>
    <p:extLst>
      <p:ext uri="{BB962C8B-B14F-4D97-AF65-F5344CB8AC3E}">
        <p14:creationId xmlns:p14="http://schemas.microsoft.com/office/powerpoint/2010/main" val="174980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267;p7"/>
          <p:cNvGrpSpPr/>
          <p:nvPr/>
        </p:nvGrpSpPr>
        <p:grpSpPr>
          <a:xfrm>
            <a:off x="586874" y="1321724"/>
            <a:ext cx="2380571" cy="4542085"/>
            <a:chOff x="0" y="0"/>
            <a:chExt cx="2270760" cy="4411028"/>
          </a:xfrm>
        </p:grpSpPr>
        <p:pic>
          <p:nvPicPr>
            <p:cNvPr id="9" name="Google Shape;268;p7"/>
            <p:cNvPicPr preferRelativeResize="0"/>
            <p:nvPr/>
          </p:nvPicPr>
          <p:blipFill rotWithShape="1">
            <a:blip r:embed="rId2">
              <a:alphaModFix/>
            </a:blip>
            <a:srcRect l="28371" t="6371" r="27481" b="7866"/>
            <a:stretch/>
          </p:blipFill>
          <p:spPr>
            <a:xfrm>
              <a:off x="0" y="0"/>
              <a:ext cx="2270760" cy="44110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269;p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57055" y="460534"/>
              <a:ext cx="1913207" cy="341227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58" name="Google Shape;270;p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1" t="6371" r="27481" b="7866"/>
          <a:stretch>
            <a:fillRect/>
          </a:stretch>
        </p:blipFill>
        <p:spPr bwMode="auto">
          <a:xfrm>
            <a:off x="6271681" y="1321723"/>
            <a:ext cx="2345723" cy="455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Google Shape;271;p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"/>
          <a:stretch>
            <a:fillRect/>
          </a:stretch>
        </p:blipFill>
        <p:spPr bwMode="auto">
          <a:xfrm>
            <a:off x="6440129" y="1795941"/>
            <a:ext cx="1964037" cy="353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Google Shape;272;p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1" t="6371" r="27481" b="7866"/>
          <a:stretch>
            <a:fillRect/>
          </a:stretch>
        </p:blipFill>
        <p:spPr bwMode="auto">
          <a:xfrm>
            <a:off x="3457431" y="1321723"/>
            <a:ext cx="2345723" cy="455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Google Shape;273;p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056" y="1795941"/>
            <a:ext cx="1957784" cy="350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Google Shape;274;p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1" t="6371" r="27481" b="7866"/>
          <a:stretch>
            <a:fillRect/>
          </a:stretch>
        </p:blipFill>
        <p:spPr bwMode="auto">
          <a:xfrm>
            <a:off x="9120030" y="1321722"/>
            <a:ext cx="2377073" cy="461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Google Shape;275;p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666" y="1804254"/>
            <a:ext cx="2015330" cy="356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" y="3633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400"/>
          </a:p>
        </p:txBody>
      </p:sp>
      <p:sp>
        <p:nvSpPr>
          <p:cNvPr id="22" name="TextBox 21"/>
          <p:cNvSpPr txBox="1"/>
          <p:nvPr/>
        </p:nvSpPr>
        <p:spPr>
          <a:xfrm>
            <a:off x="2599951" y="150608"/>
            <a:ext cx="6558535" cy="6292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r>
              <a:rPr lang="ru-RU" sz="3200" dirty="0" smtClean="0">
                <a:solidFill>
                  <a:srgbClr val="003366"/>
                </a:solidFill>
                <a:cs typeface="Times New Roman" panose="02020603050405020304" pitchFamily="18" charset="0"/>
                <a:sym typeface="Helvetica Neue"/>
              </a:rPr>
              <a:t>МОБИЛЬНОЕ ПРИЛОЖЕНИЕ</a:t>
            </a:r>
            <a:endParaRPr lang="ru-RU" sz="3200" dirty="0">
              <a:solidFill>
                <a:srgbClr val="003366"/>
              </a:solidFill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6963" y="5851481"/>
            <a:ext cx="2345909" cy="4241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r>
              <a:rPr lang="ru-RU" sz="18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экран</a:t>
            </a:r>
            <a:endParaRPr lang="ru-RU" sz="1867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33310" y="5863276"/>
            <a:ext cx="2345909" cy="4241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r>
              <a:rPr lang="ru-RU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Справочник лекарств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71788" y="5921494"/>
            <a:ext cx="2345909" cy="7114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r>
              <a:rPr lang="en-US" sz="18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</a:t>
            </a:r>
            <a:r>
              <a:rPr lang="ru-RU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– код</a:t>
            </a:r>
            <a:r>
              <a:rPr lang="en-US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</a:t>
            </a:r>
            <a:r>
              <a:rPr lang="ru-RU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для получения (покупки) </a:t>
            </a:r>
            <a:r>
              <a:rPr lang="en-US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</a:t>
            </a:r>
            <a:endParaRPr lang="ru-RU" sz="1867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24059" y="5877928"/>
            <a:ext cx="2345909" cy="7114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7733" tIns="67733" rIns="67733" bIns="67733" numCol="1" spcCol="38100" rtlCol="0" anchor="ctr">
            <a:spAutoFit/>
          </a:bodyPr>
          <a:lstStyle/>
          <a:p>
            <a:pPr algn="ctr" defTabSz="1100639" hangingPunct="0"/>
            <a:r>
              <a:rPr lang="ru-RU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Возврат налогового вычета </a:t>
            </a:r>
            <a:r>
              <a:rPr lang="en-US" sz="1867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Helvetica Neue"/>
              </a:rPr>
              <a:t> </a:t>
            </a:r>
            <a:endParaRPr lang="ru-RU" sz="1867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6073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30;p4"/>
          <p:cNvSpPr/>
          <p:nvPr/>
        </p:nvSpPr>
        <p:spPr>
          <a:xfrm>
            <a:off x="2630288" y="313658"/>
            <a:ext cx="8548941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3200" dirty="0" smtClean="0">
                <a:solidFill>
                  <a:srgbClr val="003366"/>
                </a:solidFill>
                <a:latin typeface="Calibri"/>
                <a:ea typeface="Arial"/>
                <a:cs typeface="Calibri"/>
                <a:sym typeface="Calibri"/>
              </a:rPr>
              <a:t>ПРЕИМУЩЕСТВА ЭЛЕКТРОННЫХ РЕЦЕПТОВ</a:t>
            </a:r>
            <a:endParaRPr sz="320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21424" y="1861364"/>
            <a:ext cx="95908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МЕНЬШЕ ОШИБОК МЕДИЦИНСКИХ НАЗНАЧЕНИЙ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УВЕЛИЧЕНИЕ СКОРОСТИ ВЫПИСКИ РЕЦЕПТОВ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ДИСТАНЦИОННОЕ ПРОДЛЕНИЕ РЕЦЕПТОВ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ИСТОРИЯ ВЫПИСАННЫХ НАЗНАЧЕНИЙ И РЕЦЕПТОВ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ПОВЫШАЕТСЯ ДИСЦИПЛИНА ПРИЕМА</a:t>
            </a:r>
            <a:endParaRPr lang="en-US" sz="2800" dirty="0" smtClean="0">
              <a:solidFill>
                <a:srgbClr val="003366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800" dirty="0">
                <a:solidFill>
                  <a:srgbClr val="003366"/>
                </a:solidFill>
              </a:rPr>
              <a:t>СНИЖЕНИЕ ЗАТРАТ НА ОБРАБОТКУ И ХРАНЕНИЕ </a:t>
            </a:r>
            <a:r>
              <a:rPr lang="ru-RU" sz="2800" dirty="0" smtClean="0">
                <a:solidFill>
                  <a:srgbClr val="003366"/>
                </a:solidFill>
              </a:rPr>
              <a:t>РЕЦЕПТОВ</a:t>
            </a:r>
          </a:p>
          <a:p>
            <a:pPr marL="342900" indent="-342900">
              <a:buAutoNum type="arabicPeriod"/>
            </a:pPr>
            <a:endParaRPr lang="ru-RU" sz="2800" dirty="0" smtClean="0">
              <a:solidFill>
                <a:srgbClr val="003366"/>
              </a:solidFill>
            </a:endParaRPr>
          </a:p>
          <a:p>
            <a:pPr marL="342900" indent="-34290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164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277971" y="3762496"/>
            <a:ext cx="968022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АПТЕЧНЫЕ ОРГАНИЗАЦИИ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277972" y="3167405"/>
            <a:ext cx="968022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МЕДИЦИНСКИЕ ОРГАНИЗАЦИИ</a:t>
            </a:r>
            <a:endParaRPr lang="ru-RU" sz="2800" dirty="0"/>
          </a:p>
        </p:txBody>
      </p:sp>
      <p:sp>
        <p:nvSpPr>
          <p:cNvPr id="18" name="Google Shape;130;p4"/>
          <p:cNvSpPr/>
          <p:nvPr/>
        </p:nvSpPr>
        <p:spPr>
          <a:xfrm>
            <a:off x="4113512" y="320131"/>
            <a:ext cx="6709798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3200" dirty="0" smtClean="0">
                <a:solidFill>
                  <a:srgbClr val="003366"/>
                </a:solidFill>
                <a:latin typeface="Calibri"/>
                <a:ea typeface="Arial"/>
                <a:cs typeface="Calibri"/>
                <a:sym typeface="Calibri"/>
              </a:rPr>
              <a:t>УЧАСТИНИКИ ПРОЕКТА</a:t>
            </a:r>
            <a:endParaRPr sz="320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77974" y="2572314"/>
            <a:ext cx="968021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МЕДИЦИНСКИЙ ИНФОРМАЦИОННО-АНАЛИТИЧЕСКИЙ ЦЕНТР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277972" y="1983790"/>
            <a:ext cx="968021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МИНИСТЕРСТВО ЗДРАВООХРАНЕНИЯ</a:t>
            </a:r>
            <a:endParaRPr lang="ru-RU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277971" y="1384950"/>
            <a:ext cx="968022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ПРАВИТЕЛЬСТВО УЛЬЯНОВСКОЙ ОБЛАСТИ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277970" y="4960550"/>
            <a:ext cx="968021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ПАЦИЕНТЫ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77970" y="4361523"/>
            <a:ext cx="968021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065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ЧАСТНЫЙ ПАРТНЕР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98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30;p4"/>
          <p:cNvSpPr/>
          <p:nvPr/>
        </p:nvSpPr>
        <p:spPr>
          <a:xfrm>
            <a:off x="1586908" y="283270"/>
            <a:ext cx="8775510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3366"/>
                </a:solidFill>
              </a:rPr>
              <a:t>ОРГАНИЗАЦИОННАЯ СХЕМА</a:t>
            </a:r>
            <a:endParaRPr sz="3200" b="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8458202"/>
              </p:ext>
            </p:extLst>
          </p:nvPr>
        </p:nvGraphicFramePr>
        <p:xfrm>
          <a:off x="1258670" y="1456939"/>
          <a:ext cx="9869993" cy="4258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47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0;p4"/>
          <p:cNvSpPr/>
          <p:nvPr/>
        </p:nvSpPr>
        <p:spPr>
          <a:xfrm>
            <a:off x="3306386" y="311034"/>
            <a:ext cx="6816437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2060"/>
                </a:solidFill>
                <a:ea typeface="Arial"/>
                <a:cs typeface="Arial"/>
                <a:sym typeface="Arial"/>
              </a:rPr>
              <a:t>ФИНАСОВАЯ </a:t>
            </a:r>
            <a:r>
              <a:rPr lang="ru-RU" sz="3200" b="0" i="0" u="none" strike="noStrike" cap="none" dirty="0" smtClean="0">
                <a:solidFill>
                  <a:srgbClr val="002060"/>
                </a:solidFill>
                <a:ea typeface="Arial"/>
                <a:cs typeface="Arial"/>
                <a:sym typeface="Arial"/>
              </a:rPr>
              <a:t>МОДЕЛЬ ПРОЕКТА</a:t>
            </a:r>
            <a:endParaRPr sz="3200" b="0" i="0" u="none" strike="noStrike" cap="none" dirty="0">
              <a:solidFill>
                <a:srgbClr val="00206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35282" y="1652154"/>
            <a:ext cx="8728363" cy="684557"/>
          </a:xfrm>
          <a:prstGeom prst="rect">
            <a:avLst/>
          </a:prstGeom>
          <a:noFill/>
          <a:ln>
            <a:solidFill>
              <a:srgbClr val="50657C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rgbClr val="003366"/>
                </a:solidFill>
              </a:rPr>
              <a:t>ГОСУДАРСТВЕННО-ЧАСТНОЕ ПАРТНЕРСТВО</a:t>
            </a:r>
            <a:endParaRPr lang="ru-RU" sz="2800" dirty="0">
              <a:solidFill>
                <a:srgbClr val="0033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5282" y="3084418"/>
            <a:ext cx="2710531" cy="722020"/>
          </a:xfrm>
          <a:prstGeom prst="rect">
            <a:avLst/>
          </a:prstGeom>
          <a:noFill/>
          <a:ln>
            <a:solidFill>
              <a:srgbClr val="50657C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rgbClr val="003366"/>
                </a:solidFill>
              </a:rPr>
              <a:t>ГОСУДАРСТВО</a:t>
            </a:r>
            <a:endParaRPr lang="ru-RU" sz="2800" dirty="0">
              <a:solidFill>
                <a:srgbClr val="0033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34667" y="3096518"/>
            <a:ext cx="2828978" cy="722021"/>
          </a:xfrm>
          <a:prstGeom prst="rect">
            <a:avLst/>
          </a:prstGeom>
          <a:noFill/>
          <a:ln>
            <a:solidFill>
              <a:srgbClr val="50657C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rgbClr val="003366"/>
                </a:solidFill>
              </a:rPr>
              <a:t>КОММЕРЧЕСКАЯ ОРГАНИЗАЦИЯ</a:t>
            </a:r>
            <a:endParaRPr lang="ru-RU" sz="2800" dirty="0">
              <a:solidFill>
                <a:srgbClr val="0033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1249" y="4532704"/>
            <a:ext cx="3826627" cy="699655"/>
          </a:xfrm>
          <a:prstGeom prst="rect">
            <a:avLst/>
          </a:prstGeom>
          <a:noFill/>
          <a:ln>
            <a:solidFill>
              <a:srgbClr val="50657C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rgbClr val="003366"/>
                </a:solidFill>
              </a:rPr>
              <a:t>ЭЛЕКТРОННАЯ УСЛУГА</a:t>
            </a:r>
            <a:endParaRPr lang="ru-RU" sz="2800" dirty="0">
              <a:solidFill>
                <a:srgbClr val="003366"/>
              </a:solidFill>
            </a:endParaRP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4899083" y="3050876"/>
            <a:ext cx="2282313" cy="767793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3366"/>
                </a:solidFill>
              </a:rPr>
              <a:t>ДОГОВОР</a:t>
            </a:r>
            <a:endParaRPr lang="ru-RU" sz="1600" dirty="0">
              <a:solidFill>
                <a:srgbClr val="003366"/>
              </a:solidFill>
            </a:endParaRPr>
          </a:p>
        </p:txBody>
      </p:sp>
      <p:cxnSp>
        <p:nvCxnSpPr>
          <p:cNvPr id="11" name="Прямая со стрелкой 10"/>
          <p:cNvCxnSpPr>
            <a:endCxn id="8" idx="0"/>
          </p:cNvCxnSpPr>
          <p:nvPr/>
        </p:nvCxnSpPr>
        <p:spPr>
          <a:xfrm>
            <a:off x="9049156" y="2361401"/>
            <a:ext cx="0" cy="7351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090547" y="2336711"/>
            <a:ext cx="1" cy="726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024563" y="3759197"/>
            <a:ext cx="2" cy="773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0;p4"/>
          <p:cNvSpPr/>
          <p:nvPr/>
        </p:nvSpPr>
        <p:spPr>
          <a:xfrm>
            <a:off x="2925906" y="286315"/>
            <a:ext cx="6816437" cy="880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 algn="ctr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2060"/>
                </a:solidFill>
                <a:ea typeface="Arial"/>
                <a:cs typeface="Arial"/>
                <a:sym typeface="Arial"/>
              </a:rPr>
              <a:t>ПОКАЗАТЕЛИ ЭКОНОМИЧЕСКОЙ ЭФФЕКТИВНОСТИ</a:t>
            </a:r>
            <a:endParaRPr sz="3200" b="0" i="0" u="none" strike="noStrike" cap="none" dirty="0">
              <a:solidFill>
                <a:srgbClr val="00206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8850" y="2011160"/>
            <a:ext cx="4105275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ВЛОЖЕНИЯ ИНВЕСТОРА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28850" y="2898056"/>
            <a:ext cx="4105275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ОБЪЕМ ПОСТУПЛЕНИЙ В ГОД</a:t>
            </a:r>
            <a:r>
              <a:rPr lang="en-US" sz="2000" dirty="0" smtClean="0"/>
              <a:t> 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28850" y="3982835"/>
            <a:ext cx="4105275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ВНУТРЕННЯ НОРМА ДОХОДНОСТИ 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228850" y="4582910"/>
            <a:ext cx="4105275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СРОК ОКУПАЕМОСТИ</a:t>
            </a:r>
            <a:r>
              <a:rPr lang="en-US" sz="2000" dirty="0" smtClean="0"/>
              <a:t>  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27076" y="2898056"/>
            <a:ext cx="3462423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NVP = 1 147 000</a:t>
            </a:r>
            <a:r>
              <a:rPr lang="ru-RU" sz="2000" dirty="0" smtClean="0"/>
              <a:t> рублей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727075" y="2011160"/>
            <a:ext cx="3462423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 = </a:t>
            </a:r>
            <a:r>
              <a:rPr lang="ru-RU" sz="2000" dirty="0" smtClean="0"/>
              <a:t>1 116 000 рублей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727075" y="3982835"/>
            <a:ext cx="3462423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IRR = 62,56%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727075" y="4582910"/>
            <a:ext cx="3462423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PP = 1,22 </a:t>
            </a:r>
            <a:r>
              <a:rPr lang="ru-RU" sz="2000" dirty="0" smtClean="0"/>
              <a:t>года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28850" y="3440445"/>
            <a:ext cx="4105275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ИНДЕКС РЕНТАБЕЛЬНОСТИ 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727075" y="3440445"/>
            <a:ext cx="3462423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PI = 2,028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124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80c595fa2c_0_59"/>
          <p:cNvSpPr/>
          <p:nvPr/>
        </p:nvSpPr>
        <p:spPr>
          <a:xfrm>
            <a:off x="4254483" y="289117"/>
            <a:ext cx="5620689" cy="4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33" tIns="60933" rIns="60933" bIns="60933" anchor="t" anchorCtr="0">
            <a:noAutofit/>
          </a:bodyPr>
          <a:lstStyle/>
          <a:p>
            <a:pPr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3366"/>
                </a:solidFill>
                <a:latin typeface="Calibri"/>
                <a:ea typeface="Arial"/>
                <a:cs typeface="Calibri"/>
                <a:sym typeface="Calibri"/>
              </a:rPr>
              <a:t>ДИАГРАММА ГАНТА</a:t>
            </a:r>
            <a:endParaRPr sz="3200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0" name="Google Shape;480;g80c595fa2c_0_59"/>
          <p:cNvGraphicFramePr/>
          <p:nvPr>
            <p:extLst>
              <p:ext uri="{D42A27DB-BD31-4B8C-83A1-F6EECF244321}">
                <p14:modId xmlns:p14="http://schemas.microsoft.com/office/powerpoint/2010/main" val="272831528"/>
              </p:ext>
            </p:extLst>
          </p:nvPr>
        </p:nvGraphicFramePr>
        <p:xfrm>
          <a:off x="988485" y="1320800"/>
          <a:ext cx="9764167" cy="2235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641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Обследование инфраструктуры и принятие НПА</a:t>
                      </a:r>
                      <a:endParaRPr sz="1500" b="1" i="0" u="none" strike="noStrike" cap="none" dirty="0">
                        <a:solidFill>
                          <a:srgbClr val="2929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Конкурс на выбор оператора сервиса «Электронный рецепт»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Настройка сервиса в составе РС ЕГИСЗ</a:t>
                      </a:r>
                      <a:endParaRPr sz="1900" b="1" u="none" strike="noStrike" cap="none"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Тестовая эксплуатация на базе пилотной МО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Подключение аптек в зоне пилота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Масштабирование I этап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Масштабирование I</a:t>
                      </a:r>
                      <a:r>
                        <a:rPr lang="ru-RU" sz="1500" b="1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этап 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Масштабирование III этап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81" name="Google Shape;481;g80c595fa2c_0_59"/>
          <p:cNvGraphicFramePr/>
          <p:nvPr>
            <p:extLst>
              <p:ext uri="{D42A27DB-BD31-4B8C-83A1-F6EECF244321}">
                <p14:modId xmlns:p14="http://schemas.microsoft.com/office/powerpoint/2010/main" val="1575893564"/>
              </p:ext>
            </p:extLst>
          </p:nvPr>
        </p:nvGraphicFramePr>
        <p:xfrm>
          <a:off x="997527" y="4279900"/>
          <a:ext cx="9761507" cy="973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615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95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Возврат НДФЛ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48000" marR="48000" marT="48000" marB="4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479D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5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 smtClean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Удаленная</a:t>
                      </a:r>
                      <a:r>
                        <a:rPr lang="ru-RU" sz="1500" b="1" i="0" u="none" strike="noStrike" cap="none" baseline="0" dirty="0" smtClean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выдача нового рецепта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48000" marR="48000" marT="48000" marB="4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5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92929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500" b="1" i="0" u="none" strike="noStrike" cap="none" dirty="0" smtClean="0">
                          <a:solidFill>
                            <a:srgbClr val="29292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Автоматический скрининг назначенных препаратов</a:t>
                      </a:r>
                      <a:endParaRPr sz="2400" b="1" i="0" u="none" strike="noStrike" cap="none" dirty="0">
                        <a:solidFill>
                          <a:srgbClr val="000000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L="48000" marR="48000" marT="48000" marB="480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77ACC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82" name="Google Shape;482;g80c595fa2c_0_59"/>
          <p:cNvSpPr/>
          <p:nvPr/>
        </p:nvSpPr>
        <p:spPr>
          <a:xfrm>
            <a:off x="989151" y="3927985"/>
            <a:ext cx="35432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300"/>
            </a:pPr>
            <a:r>
              <a:rPr lang="ru-RU" sz="1733" b="1" dirty="0">
                <a:solidFill>
                  <a:srgbClr val="0070C0"/>
                </a:solidFill>
                <a:latin typeface="Fira Sans"/>
                <a:ea typeface="Fira Sans"/>
                <a:cs typeface="Fira Sans"/>
                <a:sym typeface="Fira Sans"/>
              </a:rPr>
              <a:t>Запуск новых сервисов</a:t>
            </a:r>
            <a:endParaRPr sz="1867" b="1" dirty="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g80c595fa2c_0_59"/>
          <p:cNvSpPr/>
          <p:nvPr/>
        </p:nvSpPr>
        <p:spPr>
          <a:xfrm>
            <a:off x="6100929" y="1038155"/>
            <a:ext cx="787600" cy="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600" b="1" dirty="0">
                <a:latin typeface="Calibri"/>
                <a:sym typeface="Calibri"/>
              </a:rPr>
              <a:t>Февраль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g80c595fa2c_0_59"/>
          <p:cNvSpPr/>
          <p:nvPr/>
        </p:nvSpPr>
        <p:spPr>
          <a:xfrm>
            <a:off x="6989495" y="1027263"/>
            <a:ext cx="785200" cy="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600" b="1" dirty="0">
                <a:latin typeface="Calibri"/>
                <a:ea typeface="Calibri"/>
                <a:cs typeface="Calibri"/>
                <a:sym typeface="Calibri"/>
              </a:rPr>
              <a:t>Март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80c595fa2c_0_59"/>
          <p:cNvSpPr/>
          <p:nvPr/>
        </p:nvSpPr>
        <p:spPr>
          <a:xfrm>
            <a:off x="9828531" y="1034568"/>
            <a:ext cx="884800" cy="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600" b="1" dirty="0">
                <a:latin typeface="Calibri" panose="020F0502020204030204" pitchFamily="34" charset="0"/>
                <a:cs typeface="Calibri" panose="020F0502020204030204" pitchFamily="34" charset="0"/>
              </a:rPr>
              <a:t>Июнь</a:t>
            </a:r>
            <a:endParaRPr sz="1600" b="1" dirty="0"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89" name="Google Shape;489;g80c595fa2c_0_59"/>
          <p:cNvSpPr/>
          <p:nvPr/>
        </p:nvSpPr>
        <p:spPr>
          <a:xfrm>
            <a:off x="5135004" y="1046631"/>
            <a:ext cx="785200" cy="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600" b="1" dirty="0">
                <a:latin typeface="Calibri"/>
                <a:sym typeface="Calibri"/>
              </a:rPr>
              <a:t>Январь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80c595fa2c_0_59"/>
          <p:cNvSpPr/>
          <p:nvPr/>
        </p:nvSpPr>
        <p:spPr>
          <a:xfrm>
            <a:off x="7963563" y="1023123"/>
            <a:ext cx="787600" cy="2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600" b="1" dirty="0">
                <a:latin typeface="Calibri"/>
                <a:sym typeface="Calibri"/>
              </a:rPr>
              <a:t>Апрель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80c595fa2c_0_59"/>
          <p:cNvSpPr/>
          <p:nvPr/>
        </p:nvSpPr>
        <p:spPr>
          <a:xfrm>
            <a:off x="8800929" y="1023123"/>
            <a:ext cx="1009600" cy="2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600" b="1" dirty="0">
                <a:latin typeface="Calibri"/>
                <a:sym typeface="Calibri"/>
              </a:rPr>
              <a:t>Май</a:t>
            </a:r>
            <a:endParaRPr sz="16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80c595fa2c_0_59"/>
          <p:cNvSpPr/>
          <p:nvPr/>
        </p:nvSpPr>
        <p:spPr>
          <a:xfrm>
            <a:off x="5135004" y="1363133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94" name="Google Shape;494;g80c595fa2c_0_59"/>
          <p:cNvSpPr/>
          <p:nvPr/>
        </p:nvSpPr>
        <p:spPr>
          <a:xfrm>
            <a:off x="6096000" y="1646767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95" name="Google Shape;495;g80c595fa2c_0_59"/>
          <p:cNvSpPr/>
          <p:nvPr/>
        </p:nvSpPr>
        <p:spPr>
          <a:xfrm>
            <a:off x="7072680" y="1646767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96" name="Google Shape;496;g80c595fa2c_0_59"/>
          <p:cNvSpPr/>
          <p:nvPr/>
        </p:nvSpPr>
        <p:spPr>
          <a:xfrm>
            <a:off x="8035699" y="1923052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97" name="Google Shape;497;g80c595fa2c_0_59"/>
          <p:cNvSpPr/>
          <p:nvPr/>
        </p:nvSpPr>
        <p:spPr>
          <a:xfrm>
            <a:off x="8030647" y="2203084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98" name="Google Shape;498;g80c595fa2c_0_59"/>
          <p:cNvSpPr/>
          <p:nvPr/>
        </p:nvSpPr>
        <p:spPr>
          <a:xfrm>
            <a:off x="9004421" y="2212239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99" name="Google Shape;499;g80c595fa2c_0_59"/>
          <p:cNvSpPr/>
          <p:nvPr/>
        </p:nvSpPr>
        <p:spPr>
          <a:xfrm>
            <a:off x="8035699" y="2509351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00" name="Google Shape;500;g80c595fa2c_0_59"/>
          <p:cNvSpPr/>
          <p:nvPr/>
        </p:nvSpPr>
        <p:spPr>
          <a:xfrm>
            <a:off x="8990436" y="2509351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01" name="Google Shape;501;g80c595fa2c_0_59"/>
          <p:cNvSpPr/>
          <p:nvPr/>
        </p:nvSpPr>
        <p:spPr>
          <a:xfrm>
            <a:off x="9889158" y="2755900"/>
            <a:ext cx="808445" cy="17465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g80c595fa2c_0_59"/>
          <p:cNvSpPr/>
          <p:nvPr/>
        </p:nvSpPr>
        <p:spPr>
          <a:xfrm>
            <a:off x="9889158" y="3311753"/>
            <a:ext cx="818964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 dirty="0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05" name="Google Shape;505;g80c595fa2c_0_59"/>
          <p:cNvSpPr/>
          <p:nvPr/>
        </p:nvSpPr>
        <p:spPr>
          <a:xfrm>
            <a:off x="9889158" y="3308351"/>
            <a:ext cx="818965" cy="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333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 август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g80c595fa2c_0_59"/>
          <p:cNvSpPr/>
          <p:nvPr/>
        </p:nvSpPr>
        <p:spPr>
          <a:xfrm>
            <a:off x="8868833" y="4624917"/>
            <a:ext cx="1812000" cy="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g80c595fa2c_0_59"/>
          <p:cNvSpPr/>
          <p:nvPr/>
        </p:nvSpPr>
        <p:spPr>
          <a:xfrm>
            <a:off x="8990436" y="1908883"/>
            <a:ext cx="884736" cy="1862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7" name="Google Shape;501;g80c595fa2c_0_59"/>
          <p:cNvSpPr/>
          <p:nvPr/>
        </p:nvSpPr>
        <p:spPr>
          <a:xfrm>
            <a:off x="9889157" y="3036523"/>
            <a:ext cx="886144" cy="15836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62DB45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000"/>
            </a:pPr>
            <a:r>
              <a:rPr lang="ru-RU" sz="1333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июль</a:t>
            </a:r>
            <a:endParaRPr sz="1333" dirty="0">
              <a:solidFill>
                <a:srgbClr val="000000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59" name="Google Shape;500;g80c595fa2c_0_59"/>
          <p:cNvSpPr/>
          <p:nvPr/>
        </p:nvSpPr>
        <p:spPr>
          <a:xfrm>
            <a:off x="8984206" y="4348521"/>
            <a:ext cx="1791095" cy="1874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B3EBFF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0" name="Google Shape;500;g80c595fa2c_0_59"/>
          <p:cNvSpPr/>
          <p:nvPr/>
        </p:nvSpPr>
        <p:spPr>
          <a:xfrm>
            <a:off x="8984206" y="4966631"/>
            <a:ext cx="1825231" cy="1874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B3EBFF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1" name="Google Shape;500;g80c595fa2c_0_59"/>
          <p:cNvSpPr/>
          <p:nvPr/>
        </p:nvSpPr>
        <p:spPr>
          <a:xfrm>
            <a:off x="8972903" y="4665433"/>
            <a:ext cx="1825231" cy="1874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19973" y="0"/>
                </a:lnTo>
                <a:lnTo>
                  <a:pt x="21600" y="10800"/>
                </a:lnTo>
                <a:lnTo>
                  <a:pt x="19973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B3EBFF"/>
          </a:solidFill>
          <a:ln>
            <a:noFill/>
          </a:ln>
        </p:spPr>
        <p:txBody>
          <a:bodyPr spcFirstLastPara="1" wrap="square" lIns="60933" tIns="60933" rIns="60933" bIns="60933" anchor="ctr" anchorCtr="0">
            <a:noAutofit/>
          </a:bodyPr>
          <a:lstStyle/>
          <a:p>
            <a:pPr>
              <a:buClr>
                <a:srgbClr val="000000"/>
              </a:buClr>
              <a:buSzPts val="800"/>
            </a:pPr>
            <a:endParaRPr sz="1067">
              <a:solidFill>
                <a:srgbClr val="5F464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31744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30;p4"/>
          <p:cNvSpPr/>
          <p:nvPr/>
        </p:nvSpPr>
        <p:spPr>
          <a:xfrm>
            <a:off x="3948498" y="365612"/>
            <a:ext cx="6709798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3200" i="0" u="none" strike="noStrike" cap="none" dirty="0" smtClean="0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СОЦИАЛЬНЫЙ ЭФФЕКТ</a:t>
            </a:r>
            <a:endParaRPr sz="320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92382" y="1911241"/>
            <a:ext cx="101727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ЭКОНОМИЯ ЧЕЛОВЕКО-ЧАСОВ ВРЕМЕНИ ВРАЧЕЙ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ОТСУТСТВИЕ НЕОБХОДИМОСТИ «ПОВТОРНЫХ» ВИЗИТОВ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НАЗНАЧЕНИЯ И РЕЦЕПТЫ ВИДНЫ ВРАЧУ И КОЛЛЕГАМ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ПРОЗРАЧНОСТЬ ЛЕКАРСТВЕННОГО ОБЕСПЕЧЕНИЯ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УДОБСТВО КОНТРОЛЯ ОТПУСКА ЛЕКАРСТВЕННЫХ ПРЕПАРАТОВ 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>
                <a:solidFill>
                  <a:srgbClr val="003366"/>
                </a:solidFill>
              </a:rPr>
              <a:t>ЭКОНОМИЯ БЮДЖЕТНЫХ СРЕДСТВ</a:t>
            </a:r>
          </a:p>
          <a:p>
            <a:pPr marL="342900" indent="-342900">
              <a:buAutoNum type="arabicPeriod"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4636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4;g88a1113f7a_0_7"/>
          <p:cNvSpPr/>
          <p:nvPr/>
        </p:nvSpPr>
        <p:spPr>
          <a:xfrm>
            <a:off x="1802673" y="308618"/>
            <a:ext cx="9888583" cy="814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 algn="ctr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>
                <a:solidFill>
                  <a:srgbClr val="003366"/>
                </a:solidFill>
              </a:rPr>
              <a:t>НОРМАТИВНО-ПРАВОВОЕ ОБЕСПЕЧЕНИЕ </a:t>
            </a:r>
            <a:endParaRPr lang="ru-RU" sz="3200" dirty="0" smtClean="0">
              <a:solidFill>
                <a:srgbClr val="003366"/>
              </a:solidFill>
            </a:endParaRPr>
          </a:p>
          <a:p>
            <a:pPr lvl="0" algn="ctr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3366"/>
                </a:solidFill>
              </a:rPr>
              <a:t>ИТ </a:t>
            </a:r>
            <a:r>
              <a:rPr lang="ru-RU" sz="3200" dirty="0">
                <a:solidFill>
                  <a:srgbClr val="003366"/>
                </a:solidFill>
              </a:rPr>
              <a:t>В ЗДРАВООХРАНЕНИИ </a:t>
            </a:r>
            <a:endParaRPr sz="3200" b="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82;g88a1113f7a_0_7"/>
          <p:cNvSpPr/>
          <p:nvPr/>
        </p:nvSpPr>
        <p:spPr>
          <a:xfrm>
            <a:off x="1203861" y="1467194"/>
            <a:ext cx="10726882" cy="1197630"/>
          </a:xfrm>
          <a:prstGeom prst="rect">
            <a:avLst/>
          </a:prstGeom>
          <a:solidFill>
            <a:srgbClr val="D3DEDF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80000"/>
              </a:lnSpc>
              <a:buClr>
                <a:srgbClr val="000000"/>
              </a:buClr>
              <a:buSzPts val="1400"/>
            </a:pPr>
            <a:r>
              <a:rPr lang="ru-RU" sz="2800" b="1" dirty="0" smtClean="0">
                <a:solidFill>
                  <a:srgbClr val="FF0000"/>
                </a:solidFill>
              </a:rPr>
              <a:t>УКАЗ</a:t>
            </a:r>
            <a:r>
              <a:rPr lang="ru-RU" sz="2000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ru-RU" sz="2400" b="1" dirty="0" smtClean="0">
                <a:solidFill>
                  <a:srgbClr val="002060"/>
                </a:solidFill>
              </a:rPr>
              <a:t>создание </a:t>
            </a:r>
            <a:r>
              <a:rPr lang="ru-RU" sz="2400" b="1" dirty="0">
                <a:solidFill>
                  <a:srgbClr val="002060"/>
                </a:solidFill>
              </a:rPr>
              <a:t>механизмов взаимодействия медицинских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</a:p>
          <a:p>
            <a:pPr lvl="0">
              <a:lnSpc>
                <a:spcPct val="80000"/>
              </a:lnSpc>
              <a:buClr>
                <a:srgbClr val="000000"/>
              </a:buClr>
              <a:buSzPts val="1400"/>
            </a:pPr>
            <a:r>
              <a:rPr lang="ru-RU" sz="2800" b="1" dirty="0" smtClean="0">
                <a:solidFill>
                  <a:srgbClr val="FF0000"/>
                </a:solidFill>
              </a:rPr>
              <a:t>ПРЕЗИДЕНТА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                  </a:t>
            </a:r>
            <a:r>
              <a:rPr lang="ru-RU" sz="2400" b="1" dirty="0" smtClean="0">
                <a:solidFill>
                  <a:srgbClr val="002060"/>
                </a:solidFill>
              </a:rPr>
              <a:t>организаций </a:t>
            </a:r>
            <a:r>
              <a:rPr lang="ru-RU" sz="2400" b="1" dirty="0">
                <a:solidFill>
                  <a:srgbClr val="002060"/>
                </a:solidFill>
              </a:rPr>
              <a:t>на основе единой государственной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Clr>
                <a:srgbClr val="000000"/>
              </a:buClr>
              <a:buSzPts val="1400"/>
            </a:pPr>
            <a:r>
              <a:rPr lang="ru-RU" sz="2800" b="1" dirty="0" smtClean="0">
                <a:solidFill>
                  <a:srgbClr val="FF0000"/>
                </a:solidFill>
              </a:rPr>
              <a:t>№ </a:t>
            </a:r>
            <a:r>
              <a:rPr lang="ru-RU" sz="2800" b="1" dirty="0">
                <a:solidFill>
                  <a:srgbClr val="FF0000"/>
                </a:solidFill>
              </a:rPr>
              <a:t>204 от </a:t>
            </a:r>
            <a:r>
              <a:rPr lang="ru-RU" sz="2800" b="1" dirty="0" smtClean="0">
                <a:solidFill>
                  <a:srgbClr val="FF0000"/>
                </a:solidFill>
              </a:rPr>
              <a:t>7.05.2018  </a:t>
            </a:r>
            <a:r>
              <a:rPr lang="ru-RU" sz="2400" b="1" dirty="0" smtClean="0">
                <a:solidFill>
                  <a:srgbClr val="002060"/>
                </a:solidFill>
              </a:rPr>
              <a:t>информационной </a:t>
            </a:r>
            <a:r>
              <a:rPr lang="ru-RU" sz="2400" b="1" dirty="0">
                <a:solidFill>
                  <a:srgbClr val="002060"/>
                </a:solidFill>
              </a:rPr>
              <a:t>системы в сфере здравоохранения</a:t>
            </a:r>
            <a:endParaRPr lang="ru-RU" sz="24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  <a:buSzPts val="1400"/>
            </a:pPr>
            <a:endParaRPr sz="20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89632" y="4268150"/>
            <a:ext cx="9014242" cy="169876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254000"/>
            <a:r>
              <a:rPr lang="ru" sz="1600" b="1" dirty="0">
                <a:solidFill>
                  <a:srgbClr val="254061"/>
                </a:solidFill>
                <a:latin typeface="Arial"/>
              </a:rPr>
              <a:t>ФЕДЕРАЛЬНЫЙ ЗАКОН № </a:t>
            </a:r>
            <a:r>
              <a:rPr lang="ru" sz="1600" b="1" dirty="0">
                <a:solidFill>
                  <a:srgbClr val="254061"/>
                </a:solidFill>
                <a:latin typeface="Tahoma"/>
              </a:rPr>
              <a:t>242-</a:t>
            </a:r>
            <a:r>
              <a:rPr lang="ru" sz="1600" b="1" dirty="0">
                <a:solidFill>
                  <a:srgbClr val="254061"/>
                </a:solidFill>
                <a:latin typeface="Arial"/>
              </a:rPr>
              <a:t>ФЗ от </a:t>
            </a:r>
            <a:r>
              <a:rPr lang="ru" sz="1600" b="1" dirty="0">
                <a:solidFill>
                  <a:srgbClr val="254061"/>
                </a:solidFill>
                <a:latin typeface="Tahoma"/>
              </a:rPr>
              <a:t>29.07.2017</a:t>
            </a:r>
          </a:p>
          <a:p>
            <a:pPr indent="-114300"/>
            <a:r>
              <a:rPr lang="ru" sz="1600" dirty="0">
                <a:solidFill>
                  <a:srgbClr val="254061"/>
                </a:solidFill>
                <a:latin typeface="Arial"/>
              </a:rPr>
              <a:t>• виды информационных систем в здравоохранении </a:t>
            </a:r>
            <a:endParaRPr lang="ru" sz="1600" dirty="0" smtClean="0">
              <a:solidFill>
                <a:srgbClr val="254061"/>
              </a:solidFill>
              <a:latin typeface="Arial"/>
            </a:endParaRPr>
          </a:p>
          <a:p>
            <a:pPr indent="-114300"/>
            <a:r>
              <a:rPr lang="ru" sz="1600" dirty="0">
                <a:solidFill>
                  <a:srgbClr val="254061"/>
                </a:solidFill>
                <a:latin typeface="Arial"/>
              </a:rPr>
              <a:t> </a:t>
            </a:r>
            <a:r>
              <a:rPr lang="ru" sz="1600" dirty="0" smtClean="0">
                <a:solidFill>
                  <a:srgbClr val="254061"/>
                </a:solidFill>
                <a:latin typeface="Arial"/>
              </a:rPr>
              <a:t>  </a:t>
            </a:r>
            <a:r>
              <a:rPr lang="ru" sz="1600" dirty="0" smtClean="0">
                <a:solidFill>
                  <a:srgbClr val="254061"/>
                </a:solidFill>
                <a:latin typeface="Tahoma"/>
              </a:rPr>
              <a:t>(</a:t>
            </a:r>
            <a:r>
              <a:rPr lang="ru" sz="1600" dirty="0">
                <a:solidFill>
                  <a:srgbClr val="254061"/>
                </a:solidFill>
                <a:latin typeface="Arial"/>
              </a:rPr>
              <a:t>архитектура единого цифрового контура</a:t>
            </a:r>
            <a:r>
              <a:rPr lang="ru" sz="1600" dirty="0">
                <a:solidFill>
                  <a:srgbClr val="254061"/>
                </a:solidFill>
                <a:latin typeface="Tahoma"/>
              </a:rPr>
              <a:t>, </a:t>
            </a:r>
            <a:r>
              <a:rPr lang="ru" sz="1600" dirty="0">
                <a:solidFill>
                  <a:srgbClr val="254061"/>
                </a:solidFill>
                <a:latin typeface="Arial"/>
              </a:rPr>
              <a:t>ЕГИСЗ</a:t>
            </a:r>
            <a:r>
              <a:rPr lang="ru" sz="1600" dirty="0" smtClean="0">
                <a:solidFill>
                  <a:srgbClr val="254061"/>
                </a:solidFill>
                <a:latin typeface="Tahoma"/>
              </a:rPr>
              <a:t>)</a:t>
            </a:r>
          </a:p>
          <a:p>
            <a:pPr indent="-114300"/>
            <a:r>
              <a:rPr lang="ru" sz="1600" dirty="0" smtClean="0">
                <a:solidFill>
                  <a:srgbClr val="254061"/>
                </a:solidFill>
                <a:latin typeface="Arial"/>
              </a:rPr>
              <a:t>• телемедицина</a:t>
            </a:r>
          </a:p>
          <a:p>
            <a:pPr indent="-114300"/>
            <a:r>
              <a:rPr lang="ru" sz="1600" dirty="0" smtClean="0">
                <a:solidFill>
                  <a:srgbClr val="254061"/>
                </a:solidFill>
                <a:latin typeface="Arial"/>
              </a:rPr>
              <a:t>• </a:t>
            </a:r>
            <a:r>
              <a:rPr lang="ru" sz="1600" dirty="0">
                <a:solidFill>
                  <a:srgbClr val="254061"/>
                </a:solidFill>
                <a:latin typeface="Arial"/>
              </a:rPr>
              <a:t>электронные медицинские документы</a:t>
            </a:r>
          </a:p>
          <a:p>
            <a:pPr indent="0">
              <a:lnSpc>
                <a:spcPct val="106000"/>
              </a:lnSpc>
            </a:pPr>
            <a:r>
              <a:rPr lang="ru" sz="1600" dirty="0">
                <a:solidFill>
                  <a:srgbClr val="254061"/>
                </a:solidFill>
                <a:latin typeface="Arial"/>
              </a:rPr>
              <a:t>• электронные услуги для граждан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89632" y="3073787"/>
            <a:ext cx="9541111" cy="1079414"/>
          </a:xfrm>
          <a:prstGeom prst="rect">
            <a:avLst/>
          </a:prstGeom>
          <a:solidFill>
            <a:srgbClr val="FFFFFF"/>
          </a:solidFill>
          <a:ln cap="sq">
            <a:solidFill>
              <a:schemeClr val="bg1"/>
            </a:solidFill>
          </a:ln>
        </p:spPr>
        <p:txBody>
          <a:bodyPr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ru" sz="1600" b="1" dirty="0">
                <a:solidFill>
                  <a:srgbClr val="254061"/>
                </a:solidFill>
                <a:latin typeface="Arial"/>
              </a:rPr>
              <a:t>НАЦИОНАЛЬНЫЙ ПРОЕКТ </a:t>
            </a:r>
            <a:r>
              <a:rPr lang="ru" sz="1600" b="1" dirty="0" smtClean="0">
                <a:solidFill>
                  <a:srgbClr val="254061"/>
                </a:solidFill>
                <a:latin typeface="Tahoma"/>
              </a:rPr>
              <a:t>«</a:t>
            </a:r>
            <a:r>
              <a:rPr lang="ru" sz="1600" b="1" dirty="0">
                <a:solidFill>
                  <a:srgbClr val="254061"/>
                </a:solidFill>
                <a:latin typeface="Arial"/>
              </a:rPr>
              <a:t>ЗДРАВООХРАНЕНИЕ</a:t>
            </a:r>
            <a:r>
              <a:rPr lang="ru" sz="1600" b="1" dirty="0" smtClean="0">
                <a:solidFill>
                  <a:srgbClr val="254061"/>
                </a:solidFill>
                <a:latin typeface="Tahoma"/>
              </a:rPr>
              <a:t>» </a:t>
            </a:r>
          </a:p>
          <a:p>
            <a:pPr indent="0"/>
            <a:r>
              <a:rPr lang="ru" sz="1600" b="1" dirty="0" smtClean="0">
                <a:solidFill>
                  <a:srgbClr val="254061"/>
                </a:solidFill>
                <a:latin typeface="Arial"/>
              </a:rPr>
              <a:t>ФЕДЕРАЛЬНЫЙ ПРОЕКТ  </a:t>
            </a:r>
          </a:p>
          <a:p>
            <a:pPr indent="0"/>
            <a:r>
              <a:rPr lang="ru" sz="1600" b="1" dirty="0" smtClean="0">
                <a:solidFill>
                  <a:srgbClr val="254061"/>
                </a:solidFill>
                <a:latin typeface="Tahoma"/>
              </a:rPr>
              <a:t>«</a:t>
            </a:r>
            <a:r>
              <a:rPr lang="ru" sz="1600" b="1" dirty="0">
                <a:solidFill>
                  <a:srgbClr val="254061"/>
                </a:solidFill>
                <a:latin typeface="Arial"/>
              </a:rPr>
              <a:t>СОЗДАНИЕ ЕДИНОГО ЦИФРОВОГО КОНТУРА </a:t>
            </a:r>
            <a:r>
              <a:rPr lang="ru" sz="1600" b="1" dirty="0" smtClean="0">
                <a:solidFill>
                  <a:srgbClr val="254061"/>
                </a:solidFill>
                <a:latin typeface="Arial"/>
              </a:rPr>
              <a:t>В ЗДРАВООХРАНЕНИИ </a:t>
            </a:r>
            <a:r>
              <a:rPr lang="ru" sz="1600" b="1" dirty="0">
                <a:solidFill>
                  <a:srgbClr val="254061"/>
                </a:solidFill>
                <a:latin typeface="Arial"/>
              </a:rPr>
              <a:t>НА ОСНОВЕ ЕГИСЗ</a:t>
            </a:r>
            <a:r>
              <a:rPr lang="ru" sz="1600" b="1" dirty="0">
                <a:solidFill>
                  <a:srgbClr val="254061"/>
                </a:solidFill>
                <a:latin typeface="Tahoma"/>
              </a:rPr>
              <a:t>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95" y="2873832"/>
            <a:ext cx="1181265" cy="29341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34850" y="1467194"/>
            <a:ext cx="69011" cy="119763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0;p4"/>
          <p:cNvSpPr/>
          <p:nvPr/>
        </p:nvSpPr>
        <p:spPr>
          <a:xfrm>
            <a:off x="3958068" y="317493"/>
            <a:ext cx="4595822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3366"/>
                </a:solidFill>
                <a:sym typeface="Arial"/>
              </a:rPr>
              <a:t>ЗАКОНОДАТЕЛЬНАЯ БАЗА</a:t>
            </a:r>
            <a:endParaRPr sz="3200" b="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3794" y="1120163"/>
            <a:ext cx="10750053" cy="496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1. Федеральный </a:t>
            </a:r>
            <a:r>
              <a:rPr lang="ru-RU" sz="2800" b="1" dirty="0">
                <a:solidFill>
                  <a:schemeClr val="tx2"/>
                </a:solidFill>
              </a:rPr>
              <a:t>закон от 12.04.2010 N 61-ФЗ (ред. от 03.04.2020) </a:t>
            </a:r>
          </a:p>
          <a:p>
            <a:r>
              <a:rPr lang="ru-RU" sz="2000" dirty="0">
                <a:solidFill>
                  <a:schemeClr val="tx2"/>
                </a:solidFill>
              </a:rPr>
              <a:t>"Об обращении лекарственных средств" </a:t>
            </a: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2"/>
              </a:solidFill>
            </a:endParaRPr>
          </a:p>
          <a:p>
            <a:r>
              <a:rPr lang="ru-RU" sz="2800" b="1" dirty="0" smtClean="0">
                <a:solidFill>
                  <a:schemeClr val="tx2"/>
                </a:solidFill>
              </a:rPr>
              <a:t>2. Приказ </a:t>
            </a:r>
            <a:r>
              <a:rPr lang="ru-RU" sz="2800" b="1" dirty="0">
                <a:solidFill>
                  <a:schemeClr val="tx2"/>
                </a:solidFill>
              </a:rPr>
              <a:t>Министерства здравоохранения РФ от 13.02.2013г. №66 (ред. от 10.09.2019) 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solidFill>
                  <a:schemeClr val="tx2"/>
                </a:solidFill>
              </a:rPr>
              <a:t>«Об утверждении Стратегии лекарственного обеспечения населения Российской Федерации на период до 2025 года и плана ее реализации»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  <a:p>
            <a:endParaRPr lang="ru-RU" sz="2000" dirty="0" smtClean="0">
              <a:solidFill>
                <a:schemeClr val="tx2"/>
              </a:solidFill>
            </a:endParaRPr>
          </a:p>
          <a:p>
            <a:r>
              <a:rPr lang="ru-RU" sz="2800" b="1" dirty="0" smtClean="0">
                <a:solidFill>
                  <a:schemeClr val="tx2"/>
                </a:solidFill>
              </a:rPr>
              <a:t>3</a:t>
            </a:r>
            <a:r>
              <a:rPr lang="ru-RU" sz="2800" dirty="0" smtClean="0">
                <a:solidFill>
                  <a:schemeClr val="tx2"/>
                </a:solidFill>
              </a:rPr>
              <a:t>. </a:t>
            </a:r>
            <a:r>
              <a:rPr lang="ru-RU" sz="2800" b="1" dirty="0" smtClean="0">
                <a:solidFill>
                  <a:schemeClr val="tx2"/>
                </a:solidFill>
              </a:rPr>
              <a:t>Приказ </a:t>
            </a:r>
            <a:r>
              <a:rPr lang="ru-RU" sz="2800" b="1" dirty="0">
                <a:solidFill>
                  <a:schemeClr val="tx2"/>
                </a:solidFill>
              </a:rPr>
              <a:t>Министерства здравоохранения РФ от 14.01.2019 № 4н (ред. от 11.12.2019) </a:t>
            </a:r>
            <a:endParaRPr lang="ru-RU" sz="2800" b="1" dirty="0" smtClean="0">
              <a:solidFill>
                <a:schemeClr val="tx2"/>
              </a:solidFill>
            </a:endParaRPr>
          </a:p>
          <a:p>
            <a:r>
              <a:rPr lang="ru-RU" sz="2000" dirty="0" smtClean="0">
                <a:solidFill>
                  <a:schemeClr val="tx2"/>
                </a:solidFill>
              </a:rPr>
              <a:t>"</a:t>
            </a:r>
            <a:r>
              <a:rPr lang="ru-RU" sz="2000" dirty="0">
                <a:solidFill>
                  <a:schemeClr val="tx2"/>
                </a:solidFill>
              </a:rPr>
              <a:t>Об утверждении порядка назначения лекарственных препаратов, форм рецептурных бланков на лекарственные препараты, порядка оформления указанных бланков, их учета и </a:t>
            </a:r>
            <a:r>
              <a:rPr lang="ru-RU" sz="2000" dirty="0" smtClean="0">
                <a:solidFill>
                  <a:schemeClr val="tx2"/>
                </a:solidFill>
              </a:rPr>
              <a:t>хранения" «</a:t>
            </a:r>
            <a:r>
              <a:rPr lang="ru-RU" sz="2000" dirty="0">
                <a:solidFill>
                  <a:schemeClr val="tx2"/>
                </a:solidFill>
              </a:rPr>
              <a:t>Рецепт в форме электронного документа формируется с использованием ГИС в сфере здравоохранения РФ, МИС МО». Факт выдачи фиксируется.</a:t>
            </a:r>
          </a:p>
        </p:txBody>
      </p:sp>
    </p:spTree>
    <p:extLst>
      <p:ext uri="{BB962C8B-B14F-4D97-AF65-F5344CB8AC3E}">
        <p14:creationId xmlns:p14="http://schemas.microsoft.com/office/powerpoint/2010/main" val="733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519" y="132172"/>
            <a:ext cx="10806544" cy="618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05763" y="1531257"/>
            <a:ext cx="5168900" cy="4387071"/>
            <a:chOff x="-465" y="1344"/>
            <a:chExt cx="3256" cy="2782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-465" y="1872"/>
              <a:ext cx="3249" cy="2254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2293" y="1344"/>
              <a:ext cx="498" cy="1245"/>
              <a:chOff x="2293" y="1344"/>
              <a:chExt cx="498" cy="1245"/>
            </a:xfrm>
          </p:grpSpPr>
          <p:sp>
            <p:nvSpPr>
              <p:cNvPr id="8" name="Freeform 5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>
                  <a:gd name="T0" fmla="*/ 133 w 267"/>
                  <a:gd name="T1" fmla="*/ 0 h 292"/>
                  <a:gd name="T2" fmla="*/ 161 w 267"/>
                  <a:gd name="T3" fmla="*/ 3 h 292"/>
                  <a:gd name="T4" fmla="*/ 186 w 267"/>
                  <a:gd name="T5" fmla="*/ 12 h 292"/>
                  <a:gd name="T6" fmla="*/ 209 w 267"/>
                  <a:gd name="T7" fmla="*/ 25 h 292"/>
                  <a:gd name="T8" fmla="*/ 228 w 267"/>
                  <a:gd name="T9" fmla="*/ 42 h 292"/>
                  <a:gd name="T10" fmla="*/ 245 w 267"/>
                  <a:gd name="T11" fmla="*/ 64 h 292"/>
                  <a:gd name="T12" fmla="*/ 257 w 267"/>
                  <a:gd name="T13" fmla="*/ 88 h 292"/>
                  <a:gd name="T14" fmla="*/ 265 w 267"/>
                  <a:gd name="T15" fmla="*/ 116 h 292"/>
                  <a:gd name="T16" fmla="*/ 267 w 267"/>
                  <a:gd name="T17" fmla="*/ 146 h 292"/>
                  <a:gd name="T18" fmla="*/ 265 w 267"/>
                  <a:gd name="T19" fmla="*/ 175 h 292"/>
                  <a:gd name="T20" fmla="*/ 257 w 267"/>
                  <a:gd name="T21" fmla="*/ 203 h 292"/>
                  <a:gd name="T22" fmla="*/ 245 w 267"/>
                  <a:gd name="T23" fmla="*/ 227 h 292"/>
                  <a:gd name="T24" fmla="*/ 228 w 267"/>
                  <a:gd name="T25" fmla="*/ 249 h 292"/>
                  <a:gd name="T26" fmla="*/ 209 w 267"/>
                  <a:gd name="T27" fmla="*/ 267 h 292"/>
                  <a:gd name="T28" fmla="*/ 186 w 267"/>
                  <a:gd name="T29" fmla="*/ 281 h 292"/>
                  <a:gd name="T30" fmla="*/ 161 w 267"/>
                  <a:gd name="T31" fmla="*/ 289 h 292"/>
                  <a:gd name="T32" fmla="*/ 133 w 267"/>
                  <a:gd name="T33" fmla="*/ 292 h 292"/>
                  <a:gd name="T34" fmla="*/ 103 w 267"/>
                  <a:gd name="T35" fmla="*/ 288 h 292"/>
                  <a:gd name="T36" fmla="*/ 75 w 267"/>
                  <a:gd name="T37" fmla="*/ 277 h 292"/>
                  <a:gd name="T38" fmla="*/ 51 w 267"/>
                  <a:gd name="T39" fmla="*/ 260 h 292"/>
                  <a:gd name="T40" fmla="*/ 29 w 267"/>
                  <a:gd name="T41" fmla="*/ 237 h 292"/>
                  <a:gd name="T42" fmla="*/ 13 w 267"/>
                  <a:gd name="T43" fmla="*/ 210 h 292"/>
                  <a:gd name="T44" fmla="*/ 4 w 267"/>
                  <a:gd name="T45" fmla="*/ 178 h 292"/>
                  <a:gd name="T46" fmla="*/ 0 w 267"/>
                  <a:gd name="T47" fmla="*/ 146 h 292"/>
                  <a:gd name="T48" fmla="*/ 4 w 267"/>
                  <a:gd name="T49" fmla="*/ 113 h 292"/>
                  <a:gd name="T50" fmla="*/ 13 w 267"/>
                  <a:gd name="T51" fmla="*/ 81 h 292"/>
                  <a:gd name="T52" fmla="*/ 29 w 267"/>
                  <a:gd name="T53" fmla="*/ 54 h 292"/>
                  <a:gd name="T54" fmla="*/ 51 w 267"/>
                  <a:gd name="T55" fmla="*/ 32 h 292"/>
                  <a:gd name="T56" fmla="*/ 75 w 267"/>
                  <a:gd name="T57" fmla="*/ 14 h 292"/>
                  <a:gd name="T58" fmla="*/ 103 w 267"/>
                  <a:gd name="T59" fmla="*/ 3 h 292"/>
                  <a:gd name="T60" fmla="*/ 133 w 267"/>
                  <a:gd name="T6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gray">
              <a:xfrm>
                <a:off x="2293" y="1625"/>
                <a:ext cx="498" cy="964"/>
              </a:xfrm>
              <a:custGeom>
                <a:avLst/>
                <a:gdLst>
                  <a:gd name="T0" fmla="*/ 72 w 573"/>
                  <a:gd name="T1" fmla="*/ 5 h 1111"/>
                  <a:gd name="T2" fmla="*/ 30 w 573"/>
                  <a:gd name="T3" fmla="*/ 32 h 1111"/>
                  <a:gd name="T4" fmla="*/ 4 w 573"/>
                  <a:gd name="T5" fmla="*/ 75 h 1111"/>
                  <a:gd name="T6" fmla="*/ 0 w 573"/>
                  <a:gd name="T7" fmla="*/ 509 h 1111"/>
                  <a:gd name="T8" fmla="*/ 1 w 573"/>
                  <a:gd name="T9" fmla="*/ 516 h 1111"/>
                  <a:gd name="T10" fmla="*/ 9 w 573"/>
                  <a:gd name="T11" fmla="*/ 533 h 1111"/>
                  <a:gd name="T12" fmla="*/ 26 w 573"/>
                  <a:gd name="T13" fmla="*/ 550 h 1111"/>
                  <a:gd name="T14" fmla="*/ 56 w 573"/>
                  <a:gd name="T15" fmla="*/ 557 h 1111"/>
                  <a:gd name="T16" fmla="*/ 84 w 573"/>
                  <a:gd name="T17" fmla="*/ 551 h 1111"/>
                  <a:gd name="T18" fmla="*/ 100 w 573"/>
                  <a:gd name="T19" fmla="*/ 534 h 1111"/>
                  <a:gd name="T20" fmla="*/ 106 w 573"/>
                  <a:gd name="T21" fmla="*/ 516 h 1111"/>
                  <a:gd name="T22" fmla="*/ 108 w 573"/>
                  <a:gd name="T23" fmla="*/ 503 h 1111"/>
                  <a:gd name="T24" fmla="*/ 108 w 573"/>
                  <a:gd name="T25" fmla="*/ 166 h 1111"/>
                  <a:gd name="T26" fmla="*/ 135 w 573"/>
                  <a:gd name="T27" fmla="*/ 1066 h 1111"/>
                  <a:gd name="T28" fmla="*/ 138 w 573"/>
                  <a:gd name="T29" fmla="*/ 1073 h 1111"/>
                  <a:gd name="T30" fmla="*/ 151 w 573"/>
                  <a:gd name="T31" fmla="*/ 1089 h 1111"/>
                  <a:gd name="T32" fmla="*/ 174 w 573"/>
                  <a:gd name="T33" fmla="*/ 1105 h 1111"/>
                  <a:gd name="T34" fmla="*/ 199 w 573"/>
                  <a:gd name="T35" fmla="*/ 1111 h 1111"/>
                  <a:gd name="T36" fmla="*/ 227 w 573"/>
                  <a:gd name="T37" fmla="*/ 1110 h 1111"/>
                  <a:gd name="T38" fmla="*/ 255 w 573"/>
                  <a:gd name="T39" fmla="*/ 1097 h 1111"/>
                  <a:gd name="T40" fmla="*/ 272 w 573"/>
                  <a:gd name="T41" fmla="*/ 1080 h 1111"/>
                  <a:gd name="T42" fmla="*/ 278 w 573"/>
                  <a:gd name="T43" fmla="*/ 1068 h 1111"/>
                  <a:gd name="T44" fmla="*/ 279 w 573"/>
                  <a:gd name="T45" fmla="*/ 499 h 1111"/>
                  <a:gd name="T46" fmla="*/ 302 w 573"/>
                  <a:gd name="T47" fmla="*/ 503 h 1111"/>
                  <a:gd name="T48" fmla="*/ 302 w 573"/>
                  <a:gd name="T49" fmla="*/ 534 h 1111"/>
                  <a:gd name="T50" fmla="*/ 304 w 573"/>
                  <a:gd name="T51" fmla="*/ 590 h 1111"/>
                  <a:gd name="T52" fmla="*/ 304 w 573"/>
                  <a:gd name="T53" fmla="*/ 664 h 1111"/>
                  <a:gd name="T54" fmla="*/ 304 w 573"/>
                  <a:gd name="T55" fmla="*/ 750 h 1111"/>
                  <a:gd name="T56" fmla="*/ 304 w 573"/>
                  <a:gd name="T57" fmla="*/ 838 h 1111"/>
                  <a:gd name="T58" fmla="*/ 305 w 573"/>
                  <a:gd name="T59" fmla="*/ 926 h 1111"/>
                  <a:gd name="T60" fmla="*/ 305 w 573"/>
                  <a:gd name="T61" fmla="*/ 1004 h 1111"/>
                  <a:gd name="T62" fmla="*/ 305 w 573"/>
                  <a:gd name="T63" fmla="*/ 1066 h 1111"/>
                  <a:gd name="T64" fmla="*/ 306 w 573"/>
                  <a:gd name="T65" fmla="*/ 1073 h 1111"/>
                  <a:gd name="T66" fmla="*/ 315 w 573"/>
                  <a:gd name="T67" fmla="*/ 1088 h 1111"/>
                  <a:gd name="T68" fmla="*/ 335 w 573"/>
                  <a:gd name="T69" fmla="*/ 1103 h 1111"/>
                  <a:gd name="T70" fmla="*/ 372 w 573"/>
                  <a:gd name="T71" fmla="*/ 1111 h 1111"/>
                  <a:gd name="T72" fmla="*/ 408 w 573"/>
                  <a:gd name="T73" fmla="*/ 1103 h 1111"/>
                  <a:gd name="T74" fmla="*/ 429 w 573"/>
                  <a:gd name="T75" fmla="*/ 1089 h 1111"/>
                  <a:gd name="T76" fmla="*/ 437 w 573"/>
                  <a:gd name="T77" fmla="*/ 1073 h 1111"/>
                  <a:gd name="T78" fmla="*/ 438 w 573"/>
                  <a:gd name="T79" fmla="*/ 1067 h 1111"/>
                  <a:gd name="T80" fmla="*/ 466 w 573"/>
                  <a:gd name="T81" fmla="*/ 166 h 1111"/>
                  <a:gd name="T82" fmla="*/ 468 w 573"/>
                  <a:gd name="T83" fmla="*/ 503 h 1111"/>
                  <a:gd name="T84" fmla="*/ 472 w 573"/>
                  <a:gd name="T85" fmla="*/ 517 h 1111"/>
                  <a:gd name="T86" fmla="*/ 483 w 573"/>
                  <a:gd name="T87" fmla="*/ 537 h 1111"/>
                  <a:gd name="T88" fmla="*/ 505 w 573"/>
                  <a:gd name="T89" fmla="*/ 551 h 1111"/>
                  <a:gd name="T90" fmla="*/ 536 w 573"/>
                  <a:gd name="T91" fmla="*/ 551 h 1111"/>
                  <a:gd name="T92" fmla="*/ 557 w 573"/>
                  <a:gd name="T93" fmla="*/ 537 h 1111"/>
                  <a:gd name="T94" fmla="*/ 570 w 573"/>
                  <a:gd name="T95" fmla="*/ 517 h 1111"/>
                  <a:gd name="T96" fmla="*/ 573 w 573"/>
                  <a:gd name="T97" fmla="*/ 508 h 1111"/>
                  <a:gd name="T98" fmla="*/ 572 w 573"/>
                  <a:gd name="T99" fmla="*/ 68 h 1111"/>
                  <a:gd name="T100" fmla="*/ 546 w 573"/>
                  <a:gd name="T101" fmla="*/ 28 h 1111"/>
                  <a:gd name="T102" fmla="*/ 506 w 573"/>
                  <a:gd name="T103" fmla="*/ 4 h 1111"/>
                  <a:gd name="T104" fmla="*/ 94 w 573"/>
                  <a:gd name="T105" fmla="*/ 0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" name="Text Box 8"/>
          <p:cNvSpPr txBox="1">
            <a:spLocks noChangeArrowheads="1"/>
          </p:cNvSpPr>
          <p:nvPr/>
        </p:nvSpPr>
        <p:spPr bwMode="gray">
          <a:xfrm>
            <a:off x="863381" y="2617613"/>
            <a:ext cx="486496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>
                <a:solidFill>
                  <a:srgbClr val="3A4858"/>
                </a:solidFill>
              </a:rPr>
              <a:t>Более 30% приемов только </a:t>
            </a:r>
            <a:endParaRPr lang="ru-RU" sz="2400" dirty="0" smtClean="0">
              <a:solidFill>
                <a:srgbClr val="3A4858"/>
              </a:solidFill>
            </a:endParaRPr>
          </a:p>
          <a:p>
            <a:r>
              <a:rPr lang="ru-RU" sz="2400" dirty="0">
                <a:solidFill>
                  <a:srgbClr val="3A4858"/>
                </a:solidFill>
              </a:rPr>
              <a:t> </a:t>
            </a:r>
            <a:r>
              <a:rPr lang="ru-RU" sz="2400" dirty="0" smtClean="0">
                <a:solidFill>
                  <a:srgbClr val="3A4858"/>
                </a:solidFill>
              </a:rPr>
              <a:t>    для </a:t>
            </a:r>
            <a:r>
              <a:rPr lang="ru-RU" sz="2400" dirty="0">
                <a:solidFill>
                  <a:srgbClr val="3A4858"/>
                </a:solidFill>
              </a:rPr>
              <a:t>продления рецепта</a:t>
            </a:r>
          </a:p>
          <a:p>
            <a:r>
              <a:rPr lang="ru-RU" sz="2400" dirty="0" smtClean="0">
                <a:solidFill>
                  <a:srgbClr val="3A4858"/>
                </a:solidFill>
              </a:rPr>
              <a:t>2. 57</a:t>
            </a:r>
            <a:r>
              <a:rPr lang="ru-RU" sz="2400" dirty="0">
                <a:solidFill>
                  <a:srgbClr val="3A4858"/>
                </a:solidFill>
              </a:rPr>
              <a:t>% случаев назначения </a:t>
            </a:r>
            <a:r>
              <a:rPr lang="ru-RU" sz="2400" dirty="0" smtClean="0">
                <a:solidFill>
                  <a:srgbClr val="3A4858"/>
                </a:solidFill>
              </a:rPr>
              <a:t>опасных</a:t>
            </a:r>
            <a:endParaRPr lang="en-US" sz="2400" dirty="0" smtClean="0">
              <a:solidFill>
                <a:srgbClr val="3A4858"/>
              </a:solidFill>
            </a:endParaRPr>
          </a:p>
          <a:p>
            <a:r>
              <a:rPr lang="ru-RU" sz="2400" dirty="0" smtClean="0">
                <a:solidFill>
                  <a:srgbClr val="3A4858"/>
                </a:solidFill>
              </a:rPr>
              <a:t> </a:t>
            </a:r>
            <a:r>
              <a:rPr lang="en-US" sz="2400" dirty="0" smtClean="0">
                <a:solidFill>
                  <a:srgbClr val="3A4858"/>
                </a:solidFill>
              </a:rPr>
              <a:t>    </a:t>
            </a:r>
            <a:r>
              <a:rPr lang="ru-RU" sz="2400" dirty="0" smtClean="0">
                <a:solidFill>
                  <a:srgbClr val="3A4858"/>
                </a:solidFill>
              </a:rPr>
              <a:t>комбинаций</a:t>
            </a:r>
            <a:endParaRPr lang="ru-RU" sz="2400" dirty="0">
              <a:solidFill>
                <a:srgbClr val="3A4858"/>
              </a:solidFill>
            </a:endParaRPr>
          </a:p>
          <a:p>
            <a:r>
              <a:rPr lang="ru-RU" sz="2400" dirty="0" smtClean="0">
                <a:solidFill>
                  <a:srgbClr val="3A4858"/>
                </a:solidFill>
              </a:rPr>
              <a:t>3. До </a:t>
            </a:r>
            <a:r>
              <a:rPr lang="ru-RU" sz="2400" dirty="0">
                <a:solidFill>
                  <a:srgbClr val="3A4858"/>
                </a:solidFill>
              </a:rPr>
              <a:t>50% времени тратиться </a:t>
            </a:r>
            <a:r>
              <a:rPr lang="ru-RU" sz="2400" dirty="0" smtClean="0">
                <a:solidFill>
                  <a:srgbClr val="3A4858"/>
                </a:solidFill>
              </a:rPr>
              <a:t>на</a:t>
            </a:r>
            <a:endParaRPr lang="en-US" sz="2400" dirty="0" smtClean="0">
              <a:solidFill>
                <a:srgbClr val="3A4858"/>
              </a:solidFill>
            </a:endParaRPr>
          </a:p>
          <a:p>
            <a:r>
              <a:rPr lang="ru-RU" sz="2400" dirty="0" smtClean="0">
                <a:solidFill>
                  <a:srgbClr val="3A4858"/>
                </a:solidFill>
              </a:rPr>
              <a:t> </a:t>
            </a:r>
            <a:r>
              <a:rPr lang="en-US" sz="2400" dirty="0" smtClean="0">
                <a:solidFill>
                  <a:srgbClr val="3A4858"/>
                </a:solidFill>
              </a:rPr>
              <a:t>   </a:t>
            </a:r>
            <a:r>
              <a:rPr lang="ru-RU" sz="2400" dirty="0" smtClean="0">
                <a:solidFill>
                  <a:srgbClr val="3A4858"/>
                </a:solidFill>
              </a:rPr>
              <a:t>заполнение </a:t>
            </a:r>
            <a:r>
              <a:rPr lang="ru-RU" sz="2400" dirty="0">
                <a:solidFill>
                  <a:srgbClr val="3A4858"/>
                </a:solidFill>
              </a:rPr>
              <a:t>бумаг</a:t>
            </a:r>
          </a:p>
          <a:p>
            <a:r>
              <a:rPr lang="ru-RU" sz="2400" dirty="0" smtClean="0">
                <a:solidFill>
                  <a:srgbClr val="3A4858"/>
                </a:solidFill>
              </a:rPr>
              <a:t>4. 76</a:t>
            </a:r>
            <a:r>
              <a:rPr lang="ru-RU" sz="2400" dirty="0">
                <a:solidFill>
                  <a:srgbClr val="3A4858"/>
                </a:solidFill>
              </a:rPr>
              <a:t>% рецептурных </a:t>
            </a:r>
            <a:r>
              <a:rPr lang="ru-RU" sz="2400" dirty="0" smtClean="0">
                <a:solidFill>
                  <a:srgbClr val="3A4858"/>
                </a:solidFill>
              </a:rPr>
              <a:t>бланков</a:t>
            </a:r>
            <a:endParaRPr lang="en-US" sz="2400" dirty="0" smtClean="0">
              <a:solidFill>
                <a:srgbClr val="3A4858"/>
              </a:solidFill>
            </a:endParaRPr>
          </a:p>
          <a:p>
            <a:r>
              <a:rPr lang="en-US" sz="2400" dirty="0">
                <a:solidFill>
                  <a:srgbClr val="3A4858"/>
                </a:solidFill>
              </a:rPr>
              <a:t> </a:t>
            </a:r>
            <a:r>
              <a:rPr lang="en-US" sz="2400" dirty="0" smtClean="0">
                <a:solidFill>
                  <a:srgbClr val="3A4858"/>
                </a:solidFill>
              </a:rPr>
              <a:t>  </a:t>
            </a:r>
            <a:r>
              <a:rPr lang="ru-RU" sz="2400" dirty="0" smtClean="0">
                <a:solidFill>
                  <a:srgbClr val="3A4858"/>
                </a:solidFill>
              </a:rPr>
              <a:t> </a:t>
            </a:r>
            <a:r>
              <a:rPr lang="ru-RU" sz="2400" dirty="0">
                <a:solidFill>
                  <a:srgbClr val="3A4858"/>
                </a:solidFill>
              </a:rPr>
              <a:t>оформляются с нарушениями </a:t>
            </a:r>
          </a:p>
        </p:txBody>
      </p:sp>
      <p:grpSp>
        <p:nvGrpSpPr>
          <p:cNvPr id="11" name="Group 15"/>
          <p:cNvGrpSpPr>
            <a:grpSpLocks/>
          </p:cNvGrpSpPr>
          <p:nvPr/>
        </p:nvGrpSpPr>
        <p:grpSpPr bwMode="auto">
          <a:xfrm>
            <a:off x="6115951" y="1531257"/>
            <a:ext cx="5416934" cy="4387071"/>
            <a:chOff x="2880" y="1344"/>
            <a:chExt cx="3432" cy="2782"/>
          </a:xfrm>
        </p:grpSpPr>
        <p:sp>
          <p:nvSpPr>
            <p:cNvPr id="12" name="AutoShape 10"/>
            <p:cNvSpPr>
              <a:spLocks noChangeArrowheads="1"/>
            </p:cNvSpPr>
            <p:nvPr/>
          </p:nvSpPr>
          <p:spPr bwMode="gray">
            <a:xfrm>
              <a:off x="2894" y="1872"/>
              <a:ext cx="3418" cy="2254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3311" y="2033"/>
              <a:ext cx="2961" cy="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0C0C0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ru-RU" sz="2400" dirty="0" smtClean="0">
                <a:solidFill>
                  <a:schemeClr val="tx2"/>
                </a:solidFill>
              </a:endParaRPr>
            </a:p>
            <a:p>
              <a:r>
                <a:rPr lang="ru-RU" sz="2400" dirty="0" smtClean="0">
                  <a:solidFill>
                    <a:srgbClr val="3A4858"/>
                  </a:solidFill>
                </a:rPr>
                <a:t>1.  Продают рецептурные</a:t>
              </a:r>
              <a:endParaRPr lang="en-US" sz="2400" dirty="0" smtClean="0">
                <a:solidFill>
                  <a:srgbClr val="3A4858"/>
                </a:solidFill>
              </a:endParaRPr>
            </a:p>
            <a:p>
              <a:r>
                <a:rPr lang="en-US" sz="2400" dirty="0" smtClean="0">
                  <a:solidFill>
                    <a:srgbClr val="3A4858"/>
                  </a:solidFill>
                </a:rPr>
                <a:t>     </a:t>
              </a:r>
              <a:r>
                <a:rPr lang="ru-RU" sz="2400" dirty="0" smtClean="0">
                  <a:solidFill>
                    <a:srgbClr val="3A4858"/>
                  </a:solidFill>
                </a:rPr>
                <a:t>лекарства </a:t>
              </a:r>
              <a:r>
                <a:rPr lang="ru-RU" sz="2400" dirty="0">
                  <a:solidFill>
                    <a:srgbClr val="3A4858"/>
                  </a:solidFill>
                </a:rPr>
                <a:t>без </a:t>
              </a:r>
              <a:r>
                <a:rPr lang="ru-RU" sz="2400" dirty="0" smtClean="0">
                  <a:solidFill>
                    <a:srgbClr val="3A4858"/>
                  </a:solidFill>
                </a:rPr>
                <a:t>рецептов </a:t>
              </a:r>
              <a:endParaRPr lang="ru-RU" sz="2400" dirty="0">
                <a:solidFill>
                  <a:srgbClr val="3A4858"/>
                </a:solidFill>
              </a:endParaRPr>
            </a:p>
            <a:p>
              <a:r>
                <a:rPr lang="ru-RU" sz="2400" dirty="0" smtClean="0">
                  <a:solidFill>
                    <a:srgbClr val="3A4858"/>
                  </a:solidFill>
                </a:rPr>
                <a:t>2.  Не передают предписаний по</a:t>
              </a:r>
              <a:endParaRPr lang="en-US" sz="2400" dirty="0" smtClean="0">
                <a:solidFill>
                  <a:srgbClr val="3A4858"/>
                </a:solidFill>
              </a:endParaRPr>
            </a:p>
            <a:p>
              <a:r>
                <a:rPr lang="en-US" sz="2400" dirty="0" smtClean="0">
                  <a:solidFill>
                    <a:srgbClr val="3A4858"/>
                  </a:solidFill>
                </a:rPr>
                <a:t>   </a:t>
              </a:r>
              <a:r>
                <a:rPr lang="ru-RU" sz="2400" dirty="0" smtClean="0">
                  <a:solidFill>
                    <a:srgbClr val="3A4858"/>
                  </a:solidFill>
                </a:rPr>
                <a:t> </a:t>
              </a:r>
              <a:r>
                <a:rPr lang="en-US" sz="2400" dirty="0" smtClean="0">
                  <a:solidFill>
                    <a:srgbClr val="3A4858"/>
                  </a:solidFill>
                </a:rPr>
                <a:t> </a:t>
              </a:r>
              <a:r>
                <a:rPr lang="ru-RU" sz="2400" dirty="0" smtClean="0">
                  <a:solidFill>
                    <a:srgbClr val="3A4858"/>
                  </a:solidFill>
                </a:rPr>
                <a:t>приему</a:t>
              </a:r>
              <a:endParaRPr lang="ru-RU" sz="2400" dirty="0">
                <a:solidFill>
                  <a:srgbClr val="3A4858"/>
                </a:solidFill>
              </a:endParaRPr>
            </a:p>
            <a:p>
              <a:r>
                <a:rPr lang="ru-RU" sz="2400" dirty="0">
                  <a:solidFill>
                    <a:srgbClr val="3A4858"/>
                  </a:solidFill>
                </a:rPr>
                <a:t>3. </a:t>
              </a:r>
              <a:r>
                <a:rPr lang="ru-RU" sz="2400" dirty="0" smtClean="0">
                  <a:solidFill>
                    <a:srgbClr val="3A4858"/>
                  </a:solidFill>
                </a:rPr>
                <a:t>10</a:t>
              </a:r>
              <a:r>
                <a:rPr lang="ru-RU" sz="2400" dirty="0">
                  <a:solidFill>
                    <a:srgbClr val="3A4858"/>
                  </a:solidFill>
                </a:rPr>
                <a:t>% случаев не могут </a:t>
              </a:r>
              <a:r>
                <a:rPr lang="ru-RU" sz="2400" dirty="0" smtClean="0">
                  <a:solidFill>
                    <a:srgbClr val="3A4858"/>
                  </a:solidFill>
                </a:rPr>
                <a:t>разобрать</a:t>
              </a:r>
              <a:endParaRPr lang="en-US" sz="2400" dirty="0" smtClean="0">
                <a:solidFill>
                  <a:srgbClr val="3A4858"/>
                </a:solidFill>
              </a:endParaRPr>
            </a:p>
            <a:p>
              <a:r>
                <a:rPr lang="en-US" sz="2400" dirty="0">
                  <a:solidFill>
                    <a:srgbClr val="3A4858"/>
                  </a:solidFill>
                </a:rPr>
                <a:t> </a:t>
              </a:r>
              <a:r>
                <a:rPr lang="en-US" sz="2400" dirty="0" smtClean="0">
                  <a:solidFill>
                    <a:srgbClr val="3A4858"/>
                  </a:solidFill>
                </a:rPr>
                <a:t>   </a:t>
              </a:r>
              <a:r>
                <a:rPr lang="ru-RU" sz="2400" dirty="0" smtClean="0">
                  <a:solidFill>
                    <a:srgbClr val="3A4858"/>
                  </a:solidFill>
                </a:rPr>
                <a:t> </a:t>
              </a:r>
              <a:r>
                <a:rPr lang="ru-RU" sz="2400" dirty="0">
                  <a:solidFill>
                    <a:srgbClr val="3A4858"/>
                  </a:solidFill>
                </a:rPr>
                <a:t>подчерк врача</a:t>
              </a:r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2880" y="1344"/>
              <a:ext cx="498" cy="1245"/>
              <a:chOff x="2880" y="1344"/>
              <a:chExt cx="498" cy="1245"/>
            </a:xfrm>
          </p:grpSpPr>
          <p:sp>
            <p:nvSpPr>
              <p:cNvPr id="15" name="Freeform 1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>
                  <a:gd name="T0" fmla="*/ 133 w 267"/>
                  <a:gd name="T1" fmla="*/ 0 h 292"/>
                  <a:gd name="T2" fmla="*/ 161 w 267"/>
                  <a:gd name="T3" fmla="*/ 3 h 292"/>
                  <a:gd name="T4" fmla="*/ 186 w 267"/>
                  <a:gd name="T5" fmla="*/ 12 h 292"/>
                  <a:gd name="T6" fmla="*/ 209 w 267"/>
                  <a:gd name="T7" fmla="*/ 25 h 292"/>
                  <a:gd name="T8" fmla="*/ 228 w 267"/>
                  <a:gd name="T9" fmla="*/ 42 h 292"/>
                  <a:gd name="T10" fmla="*/ 245 w 267"/>
                  <a:gd name="T11" fmla="*/ 64 h 292"/>
                  <a:gd name="T12" fmla="*/ 257 w 267"/>
                  <a:gd name="T13" fmla="*/ 88 h 292"/>
                  <a:gd name="T14" fmla="*/ 265 w 267"/>
                  <a:gd name="T15" fmla="*/ 116 h 292"/>
                  <a:gd name="T16" fmla="*/ 267 w 267"/>
                  <a:gd name="T17" fmla="*/ 146 h 292"/>
                  <a:gd name="T18" fmla="*/ 265 w 267"/>
                  <a:gd name="T19" fmla="*/ 175 h 292"/>
                  <a:gd name="T20" fmla="*/ 257 w 267"/>
                  <a:gd name="T21" fmla="*/ 203 h 292"/>
                  <a:gd name="T22" fmla="*/ 245 w 267"/>
                  <a:gd name="T23" fmla="*/ 227 h 292"/>
                  <a:gd name="T24" fmla="*/ 228 w 267"/>
                  <a:gd name="T25" fmla="*/ 249 h 292"/>
                  <a:gd name="T26" fmla="*/ 209 w 267"/>
                  <a:gd name="T27" fmla="*/ 267 h 292"/>
                  <a:gd name="T28" fmla="*/ 186 w 267"/>
                  <a:gd name="T29" fmla="*/ 281 h 292"/>
                  <a:gd name="T30" fmla="*/ 161 w 267"/>
                  <a:gd name="T31" fmla="*/ 289 h 292"/>
                  <a:gd name="T32" fmla="*/ 133 w 267"/>
                  <a:gd name="T33" fmla="*/ 292 h 292"/>
                  <a:gd name="T34" fmla="*/ 103 w 267"/>
                  <a:gd name="T35" fmla="*/ 288 h 292"/>
                  <a:gd name="T36" fmla="*/ 75 w 267"/>
                  <a:gd name="T37" fmla="*/ 277 h 292"/>
                  <a:gd name="T38" fmla="*/ 51 w 267"/>
                  <a:gd name="T39" fmla="*/ 260 h 292"/>
                  <a:gd name="T40" fmla="*/ 29 w 267"/>
                  <a:gd name="T41" fmla="*/ 237 h 292"/>
                  <a:gd name="T42" fmla="*/ 13 w 267"/>
                  <a:gd name="T43" fmla="*/ 210 h 292"/>
                  <a:gd name="T44" fmla="*/ 4 w 267"/>
                  <a:gd name="T45" fmla="*/ 178 h 292"/>
                  <a:gd name="T46" fmla="*/ 0 w 267"/>
                  <a:gd name="T47" fmla="*/ 146 h 292"/>
                  <a:gd name="T48" fmla="*/ 4 w 267"/>
                  <a:gd name="T49" fmla="*/ 113 h 292"/>
                  <a:gd name="T50" fmla="*/ 13 w 267"/>
                  <a:gd name="T51" fmla="*/ 81 h 292"/>
                  <a:gd name="T52" fmla="*/ 29 w 267"/>
                  <a:gd name="T53" fmla="*/ 54 h 292"/>
                  <a:gd name="T54" fmla="*/ 51 w 267"/>
                  <a:gd name="T55" fmla="*/ 32 h 292"/>
                  <a:gd name="T56" fmla="*/ 75 w 267"/>
                  <a:gd name="T57" fmla="*/ 14 h 292"/>
                  <a:gd name="T58" fmla="*/ 103 w 267"/>
                  <a:gd name="T59" fmla="*/ 3 h 292"/>
                  <a:gd name="T60" fmla="*/ 133 w 267"/>
                  <a:gd name="T61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988C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>
                  <a:gd name="T0" fmla="*/ 72 w 573"/>
                  <a:gd name="T1" fmla="*/ 5 h 1111"/>
                  <a:gd name="T2" fmla="*/ 30 w 573"/>
                  <a:gd name="T3" fmla="*/ 32 h 1111"/>
                  <a:gd name="T4" fmla="*/ 4 w 573"/>
                  <a:gd name="T5" fmla="*/ 75 h 1111"/>
                  <a:gd name="T6" fmla="*/ 0 w 573"/>
                  <a:gd name="T7" fmla="*/ 509 h 1111"/>
                  <a:gd name="T8" fmla="*/ 1 w 573"/>
                  <a:gd name="T9" fmla="*/ 516 h 1111"/>
                  <a:gd name="T10" fmla="*/ 9 w 573"/>
                  <a:gd name="T11" fmla="*/ 533 h 1111"/>
                  <a:gd name="T12" fmla="*/ 26 w 573"/>
                  <a:gd name="T13" fmla="*/ 550 h 1111"/>
                  <a:gd name="T14" fmla="*/ 56 w 573"/>
                  <a:gd name="T15" fmla="*/ 557 h 1111"/>
                  <a:gd name="T16" fmla="*/ 84 w 573"/>
                  <a:gd name="T17" fmla="*/ 551 h 1111"/>
                  <a:gd name="T18" fmla="*/ 100 w 573"/>
                  <a:gd name="T19" fmla="*/ 534 h 1111"/>
                  <a:gd name="T20" fmla="*/ 106 w 573"/>
                  <a:gd name="T21" fmla="*/ 516 h 1111"/>
                  <a:gd name="T22" fmla="*/ 108 w 573"/>
                  <a:gd name="T23" fmla="*/ 503 h 1111"/>
                  <a:gd name="T24" fmla="*/ 108 w 573"/>
                  <a:gd name="T25" fmla="*/ 166 h 1111"/>
                  <a:gd name="T26" fmla="*/ 135 w 573"/>
                  <a:gd name="T27" fmla="*/ 1066 h 1111"/>
                  <a:gd name="T28" fmla="*/ 138 w 573"/>
                  <a:gd name="T29" fmla="*/ 1073 h 1111"/>
                  <a:gd name="T30" fmla="*/ 151 w 573"/>
                  <a:gd name="T31" fmla="*/ 1089 h 1111"/>
                  <a:gd name="T32" fmla="*/ 174 w 573"/>
                  <a:gd name="T33" fmla="*/ 1105 h 1111"/>
                  <a:gd name="T34" fmla="*/ 199 w 573"/>
                  <a:gd name="T35" fmla="*/ 1111 h 1111"/>
                  <a:gd name="T36" fmla="*/ 227 w 573"/>
                  <a:gd name="T37" fmla="*/ 1110 h 1111"/>
                  <a:gd name="T38" fmla="*/ 255 w 573"/>
                  <a:gd name="T39" fmla="*/ 1097 h 1111"/>
                  <a:gd name="T40" fmla="*/ 272 w 573"/>
                  <a:gd name="T41" fmla="*/ 1080 h 1111"/>
                  <a:gd name="T42" fmla="*/ 278 w 573"/>
                  <a:gd name="T43" fmla="*/ 1068 h 1111"/>
                  <a:gd name="T44" fmla="*/ 279 w 573"/>
                  <a:gd name="T45" fmla="*/ 499 h 1111"/>
                  <a:gd name="T46" fmla="*/ 302 w 573"/>
                  <a:gd name="T47" fmla="*/ 503 h 1111"/>
                  <a:gd name="T48" fmla="*/ 302 w 573"/>
                  <a:gd name="T49" fmla="*/ 534 h 1111"/>
                  <a:gd name="T50" fmla="*/ 304 w 573"/>
                  <a:gd name="T51" fmla="*/ 590 h 1111"/>
                  <a:gd name="T52" fmla="*/ 304 w 573"/>
                  <a:gd name="T53" fmla="*/ 664 h 1111"/>
                  <a:gd name="T54" fmla="*/ 304 w 573"/>
                  <a:gd name="T55" fmla="*/ 750 h 1111"/>
                  <a:gd name="T56" fmla="*/ 304 w 573"/>
                  <a:gd name="T57" fmla="*/ 838 h 1111"/>
                  <a:gd name="T58" fmla="*/ 305 w 573"/>
                  <a:gd name="T59" fmla="*/ 926 h 1111"/>
                  <a:gd name="T60" fmla="*/ 305 w 573"/>
                  <a:gd name="T61" fmla="*/ 1004 h 1111"/>
                  <a:gd name="T62" fmla="*/ 305 w 573"/>
                  <a:gd name="T63" fmla="*/ 1066 h 1111"/>
                  <a:gd name="T64" fmla="*/ 306 w 573"/>
                  <a:gd name="T65" fmla="*/ 1073 h 1111"/>
                  <a:gd name="T66" fmla="*/ 315 w 573"/>
                  <a:gd name="T67" fmla="*/ 1088 h 1111"/>
                  <a:gd name="T68" fmla="*/ 335 w 573"/>
                  <a:gd name="T69" fmla="*/ 1103 h 1111"/>
                  <a:gd name="T70" fmla="*/ 372 w 573"/>
                  <a:gd name="T71" fmla="*/ 1111 h 1111"/>
                  <a:gd name="T72" fmla="*/ 408 w 573"/>
                  <a:gd name="T73" fmla="*/ 1103 h 1111"/>
                  <a:gd name="T74" fmla="*/ 429 w 573"/>
                  <a:gd name="T75" fmla="*/ 1089 h 1111"/>
                  <a:gd name="T76" fmla="*/ 437 w 573"/>
                  <a:gd name="T77" fmla="*/ 1073 h 1111"/>
                  <a:gd name="T78" fmla="*/ 438 w 573"/>
                  <a:gd name="T79" fmla="*/ 1067 h 1111"/>
                  <a:gd name="T80" fmla="*/ 466 w 573"/>
                  <a:gd name="T81" fmla="*/ 166 h 1111"/>
                  <a:gd name="T82" fmla="*/ 468 w 573"/>
                  <a:gd name="T83" fmla="*/ 503 h 1111"/>
                  <a:gd name="T84" fmla="*/ 472 w 573"/>
                  <a:gd name="T85" fmla="*/ 517 h 1111"/>
                  <a:gd name="T86" fmla="*/ 483 w 573"/>
                  <a:gd name="T87" fmla="*/ 537 h 1111"/>
                  <a:gd name="T88" fmla="*/ 505 w 573"/>
                  <a:gd name="T89" fmla="*/ 551 h 1111"/>
                  <a:gd name="T90" fmla="*/ 536 w 573"/>
                  <a:gd name="T91" fmla="*/ 551 h 1111"/>
                  <a:gd name="T92" fmla="*/ 557 w 573"/>
                  <a:gd name="T93" fmla="*/ 537 h 1111"/>
                  <a:gd name="T94" fmla="*/ 570 w 573"/>
                  <a:gd name="T95" fmla="*/ 517 h 1111"/>
                  <a:gd name="T96" fmla="*/ 573 w 573"/>
                  <a:gd name="T97" fmla="*/ 508 h 1111"/>
                  <a:gd name="T98" fmla="*/ 572 w 573"/>
                  <a:gd name="T99" fmla="*/ 68 h 1111"/>
                  <a:gd name="T100" fmla="*/ 546 w 573"/>
                  <a:gd name="T101" fmla="*/ 28 h 1111"/>
                  <a:gd name="T102" fmla="*/ 506 w 573"/>
                  <a:gd name="T103" fmla="*/ 4 h 1111"/>
                  <a:gd name="T104" fmla="*/ 94 w 573"/>
                  <a:gd name="T105" fmla="*/ 0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988C"/>
              </a:solidFill>
              <a:ln>
                <a:noFill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0">
                    <a:solidFill>
                      <a:srgbClr val="F7F16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735" y="1525227"/>
            <a:ext cx="724093" cy="7122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432" y="1347891"/>
            <a:ext cx="1066894" cy="1066894"/>
          </a:xfrm>
          <a:prstGeom prst="rect">
            <a:avLst/>
          </a:prstGeom>
        </p:spPr>
      </p:pic>
      <p:sp>
        <p:nvSpPr>
          <p:cNvPr id="19" name="Google Shape;130;p4"/>
          <p:cNvSpPr/>
          <p:nvPr/>
        </p:nvSpPr>
        <p:spPr>
          <a:xfrm>
            <a:off x="3268037" y="287472"/>
            <a:ext cx="6077791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>
                <a:solidFill>
                  <a:srgbClr val="003366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ТЕКУЩАЯ СИТУАЦИЯ В РОССИИ</a:t>
            </a:r>
            <a:endParaRPr lang="ru-RU" sz="3200" dirty="0">
              <a:solidFill>
                <a:srgbClr val="003366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17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29232" y="1460533"/>
            <a:ext cx="2906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66"/>
                </a:solidFill>
              </a:rPr>
              <a:t>ПАЦИЕНТЫ</a:t>
            </a:r>
            <a:endParaRPr lang="ru-RU" sz="2800" dirty="0">
              <a:solidFill>
                <a:srgbClr val="003366"/>
              </a:solidFill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gray">
          <a:xfrm>
            <a:off x="1228773" y="2297204"/>
            <a:ext cx="369888" cy="393617"/>
          </a:xfrm>
          <a:custGeom>
            <a:avLst/>
            <a:gdLst>
              <a:gd name="T0" fmla="*/ 133 w 267"/>
              <a:gd name="T1" fmla="*/ 0 h 292"/>
              <a:gd name="T2" fmla="*/ 161 w 267"/>
              <a:gd name="T3" fmla="*/ 3 h 292"/>
              <a:gd name="T4" fmla="*/ 186 w 267"/>
              <a:gd name="T5" fmla="*/ 12 h 292"/>
              <a:gd name="T6" fmla="*/ 209 w 267"/>
              <a:gd name="T7" fmla="*/ 25 h 292"/>
              <a:gd name="T8" fmla="*/ 228 w 267"/>
              <a:gd name="T9" fmla="*/ 42 h 292"/>
              <a:gd name="T10" fmla="*/ 245 w 267"/>
              <a:gd name="T11" fmla="*/ 64 h 292"/>
              <a:gd name="T12" fmla="*/ 257 w 267"/>
              <a:gd name="T13" fmla="*/ 88 h 292"/>
              <a:gd name="T14" fmla="*/ 265 w 267"/>
              <a:gd name="T15" fmla="*/ 116 h 292"/>
              <a:gd name="T16" fmla="*/ 267 w 267"/>
              <a:gd name="T17" fmla="*/ 146 h 292"/>
              <a:gd name="T18" fmla="*/ 265 w 267"/>
              <a:gd name="T19" fmla="*/ 175 h 292"/>
              <a:gd name="T20" fmla="*/ 257 w 267"/>
              <a:gd name="T21" fmla="*/ 203 h 292"/>
              <a:gd name="T22" fmla="*/ 245 w 267"/>
              <a:gd name="T23" fmla="*/ 227 h 292"/>
              <a:gd name="T24" fmla="*/ 228 w 267"/>
              <a:gd name="T25" fmla="*/ 249 h 292"/>
              <a:gd name="T26" fmla="*/ 209 w 267"/>
              <a:gd name="T27" fmla="*/ 267 h 292"/>
              <a:gd name="T28" fmla="*/ 186 w 267"/>
              <a:gd name="T29" fmla="*/ 281 h 292"/>
              <a:gd name="T30" fmla="*/ 161 w 267"/>
              <a:gd name="T31" fmla="*/ 289 h 292"/>
              <a:gd name="T32" fmla="*/ 133 w 267"/>
              <a:gd name="T33" fmla="*/ 292 h 292"/>
              <a:gd name="T34" fmla="*/ 103 w 267"/>
              <a:gd name="T35" fmla="*/ 288 h 292"/>
              <a:gd name="T36" fmla="*/ 75 w 267"/>
              <a:gd name="T37" fmla="*/ 277 h 292"/>
              <a:gd name="T38" fmla="*/ 51 w 267"/>
              <a:gd name="T39" fmla="*/ 260 h 292"/>
              <a:gd name="T40" fmla="*/ 29 w 267"/>
              <a:gd name="T41" fmla="*/ 237 h 292"/>
              <a:gd name="T42" fmla="*/ 13 w 267"/>
              <a:gd name="T43" fmla="*/ 210 h 292"/>
              <a:gd name="T44" fmla="*/ 4 w 267"/>
              <a:gd name="T45" fmla="*/ 178 h 292"/>
              <a:gd name="T46" fmla="*/ 0 w 267"/>
              <a:gd name="T47" fmla="*/ 146 h 292"/>
              <a:gd name="T48" fmla="*/ 4 w 267"/>
              <a:gd name="T49" fmla="*/ 113 h 292"/>
              <a:gd name="T50" fmla="*/ 13 w 267"/>
              <a:gd name="T51" fmla="*/ 81 h 292"/>
              <a:gd name="T52" fmla="*/ 29 w 267"/>
              <a:gd name="T53" fmla="*/ 54 h 292"/>
              <a:gd name="T54" fmla="*/ 51 w 267"/>
              <a:gd name="T55" fmla="*/ 32 h 292"/>
              <a:gd name="T56" fmla="*/ 75 w 267"/>
              <a:gd name="T57" fmla="*/ 14 h 292"/>
              <a:gd name="T58" fmla="*/ 103 w 267"/>
              <a:gd name="T59" fmla="*/ 3 h 292"/>
              <a:gd name="T60" fmla="*/ 133 w 267"/>
              <a:gd name="T61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67" h="292">
                <a:moveTo>
                  <a:pt x="133" y="0"/>
                </a:moveTo>
                <a:lnTo>
                  <a:pt x="161" y="3"/>
                </a:lnTo>
                <a:lnTo>
                  <a:pt x="186" y="12"/>
                </a:lnTo>
                <a:lnTo>
                  <a:pt x="209" y="25"/>
                </a:lnTo>
                <a:lnTo>
                  <a:pt x="228" y="42"/>
                </a:lnTo>
                <a:lnTo>
                  <a:pt x="245" y="64"/>
                </a:lnTo>
                <a:lnTo>
                  <a:pt x="257" y="88"/>
                </a:lnTo>
                <a:lnTo>
                  <a:pt x="265" y="116"/>
                </a:lnTo>
                <a:lnTo>
                  <a:pt x="267" y="146"/>
                </a:lnTo>
                <a:lnTo>
                  <a:pt x="265" y="175"/>
                </a:lnTo>
                <a:lnTo>
                  <a:pt x="257" y="203"/>
                </a:lnTo>
                <a:lnTo>
                  <a:pt x="245" y="227"/>
                </a:lnTo>
                <a:lnTo>
                  <a:pt x="228" y="249"/>
                </a:lnTo>
                <a:lnTo>
                  <a:pt x="209" y="267"/>
                </a:lnTo>
                <a:lnTo>
                  <a:pt x="186" y="281"/>
                </a:lnTo>
                <a:lnTo>
                  <a:pt x="161" y="289"/>
                </a:lnTo>
                <a:lnTo>
                  <a:pt x="133" y="292"/>
                </a:lnTo>
                <a:lnTo>
                  <a:pt x="103" y="288"/>
                </a:lnTo>
                <a:lnTo>
                  <a:pt x="75" y="277"/>
                </a:lnTo>
                <a:lnTo>
                  <a:pt x="51" y="260"/>
                </a:lnTo>
                <a:lnTo>
                  <a:pt x="29" y="237"/>
                </a:lnTo>
                <a:lnTo>
                  <a:pt x="13" y="210"/>
                </a:lnTo>
                <a:lnTo>
                  <a:pt x="4" y="178"/>
                </a:lnTo>
                <a:lnTo>
                  <a:pt x="0" y="146"/>
                </a:lnTo>
                <a:lnTo>
                  <a:pt x="4" y="113"/>
                </a:lnTo>
                <a:lnTo>
                  <a:pt x="13" y="81"/>
                </a:lnTo>
                <a:lnTo>
                  <a:pt x="29" y="54"/>
                </a:lnTo>
                <a:lnTo>
                  <a:pt x="51" y="32"/>
                </a:lnTo>
                <a:lnTo>
                  <a:pt x="75" y="14"/>
                </a:lnTo>
                <a:lnTo>
                  <a:pt x="103" y="3"/>
                </a:lnTo>
                <a:lnTo>
                  <a:pt x="133" y="0"/>
                </a:lnTo>
                <a:close/>
              </a:path>
            </a:pathLst>
          </a:custGeom>
          <a:solidFill>
            <a:srgbClr val="50657C"/>
          </a:solidFill>
          <a:ln>
            <a:noFill/>
          </a:ln>
          <a:effectLst>
            <a:outerShdw dist="91581" dir="3378596" algn="ctr" rotWithShape="0">
              <a:srgbClr val="C0C0C0">
                <a:alpha val="50000"/>
              </a:srgbClr>
            </a:outerShdw>
          </a:effectLst>
          <a:extLst/>
        </p:spPr>
        <p:txBody>
          <a:bodyPr/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gray">
          <a:xfrm>
            <a:off x="1018429" y="2690821"/>
            <a:ext cx="790575" cy="1493884"/>
          </a:xfrm>
          <a:custGeom>
            <a:avLst/>
            <a:gdLst>
              <a:gd name="T0" fmla="*/ 72 w 573"/>
              <a:gd name="T1" fmla="*/ 5 h 1111"/>
              <a:gd name="T2" fmla="*/ 30 w 573"/>
              <a:gd name="T3" fmla="*/ 32 h 1111"/>
              <a:gd name="T4" fmla="*/ 4 w 573"/>
              <a:gd name="T5" fmla="*/ 75 h 1111"/>
              <a:gd name="T6" fmla="*/ 0 w 573"/>
              <a:gd name="T7" fmla="*/ 509 h 1111"/>
              <a:gd name="T8" fmla="*/ 1 w 573"/>
              <a:gd name="T9" fmla="*/ 516 h 1111"/>
              <a:gd name="T10" fmla="*/ 9 w 573"/>
              <a:gd name="T11" fmla="*/ 533 h 1111"/>
              <a:gd name="T12" fmla="*/ 26 w 573"/>
              <a:gd name="T13" fmla="*/ 550 h 1111"/>
              <a:gd name="T14" fmla="*/ 56 w 573"/>
              <a:gd name="T15" fmla="*/ 557 h 1111"/>
              <a:gd name="T16" fmla="*/ 84 w 573"/>
              <a:gd name="T17" fmla="*/ 551 h 1111"/>
              <a:gd name="T18" fmla="*/ 100 w 573"/>
              <a:gd name="T19" fmla="*/ 534 h 1111"/>
              <a:gd name="T20" fmla="*/ 106 w 573"/>
              <a:gd name="T21" fmla="*/ 516 h 1111"/>
              <a:gd name="T22" fmla="*/ 108 w 573"/>
              <a:gd name="T23" fmla="*/ 503 h 1111"/>
              <a:gd name="T24" fmla="*/ 108 w 573"/>
              <a:gd name="T25" fmla="*/ 166 h 1111"/>
              <a:gd name="T26" fmla="*/ 135 w 573"/>
              <a:gd name="T27" fmla="*/ 1066 h 1111"/>
              <a:gd name="T28" fmla="*/ 138 w 573"/>
              <a:gd name="T29" fmla="*/ 1073 h 1111"/>
              <a:gd name="T30" fmla="*/ 151 w 573"/>
              <a:gd name="T31" fmla="*/ 1089 h 1111"/>
              <a:gd name="T32" fmla="*/ 174 w 573"/>
              <a:gd name="T33" fmla="*/ 1105 h 1111"/>
              <a:gd name="T34" fmla="*/ 199 w 573"/>
              <a:gd name="T35" fmla="*/ 1111 h 1111"/>
              <a:gd name="T36" fmla="*/ 227 w 573"/>
              <a:gd name="T37" fmla="*/ 1110 h 1111"/>
              <a:gd name="T38" fmla="*/ 255 w 573"/>
              <a:gd name="T39" fmla="*/ 1097 h 1111"/>
              <a:gd name="T40" fmla="*/ 272 w 573"/>
              <a:gd name="T41" fmla="*/ 1080 h 1111"/>
              <a:gd name="T42" fmla="*/ 278 w 573"/>
              <a:gd name="T43" fmla="*/ 1068 h 1111"/>
              <a:gd name="T44" fmla="*/ 279 w 573"/>
              <a:gd name="T45" fmla="*/ 499 h 1111"/>
              <a:gd name="T46" fmla="*/ 302 w 573"/>
              <a:gd name="T47" fmla="*/ 503 h 1111"/>
              <a:gd name="T48" fmla="*/ 302 w 573"/>
              <a:gd name="T49" fmla="*/ 534 h 1111"/>
              <a:gd name="T50" fmla="*/ 304 w 573"/>
              <a:gd name="T51" fmla="*/ 590 h 1111"/>
              <a:gd name="T52" fmla="*/ 304 w 573"/>
              <a:gd name="T53" fmla="*/ 664 h 1111"/>
              <a:gd name="T54" fmla="*/ 304 w 573"/>
              <a:gd name="T55" fmla="*/ 750 h 1111"/>
              <a:gd name="T56" fmla="*/ 304 w 573"/>
              <a:gd name="T57" fmla="*/ 838 h 1111"/>
              <a:gd name="T58" fmla="*/ 305 w 573"/>
              <a:gd name="T59" fmla="*/ 926 h 1111"/>
              <a:gd name="T60" fmla="*/ 305 w 573"/>
              <a:gd name="T61" fmla="*/ 1004 h 1111"/>
              <a:gd name="T62" fmla="*/ 305 w 573"/>
              <a:gd name="T63" fmla="*/ 1066 h 1111"/>
              <a:gd name="T64" fmla="*/ 306 w 573"/>
              <a:gd name="T65" fmla="*/ 1073 h 1111"/>
              <a:gd name="T66" fmla="*/ 315 w 573"/>
              <a:gd name="T67" fmla="*/ 1088 h 1111"/>
              <a:gd name="T68" fmla="*/ 335 w 573"/>
              <a:gd name="T69" fmla="*/ 1103 h 1111"/>
              <a:gd name="T70" fmla="*/ 372 w 573"/>
              <a:gd name="T71" fmla="*/ 1111 h 1111"/>
              <a:gd name="T72" fmla="*/ 408 w 573"/>
              <a:gd name="T73" fmla="*/ 1103 h 1111"/>
              <a:gd name="T74" fmla="*/ 429 w 573"/>
              <a:gd name="T75" fmla="*/ 1089 h 1111"/>
              <a:gd name="T76" fmla="*/ 437 w 573"/>
              <a:gd name="T77" fmla="*/ 1073 h 1111"/>
              <a:gd name="T78" fmla="*/ 438 w 573"/>
              <a:gd name="T79" fmla="*/ 1067 h 1111"/>
              <a:gd name="T80" fmla="*/ 466 w 573"/>
              <a:gd name="T81" fmla="*/ 166 h 1111"/>
              <a:gd name="T82" fmla="*/ 468 w 573"/>
              <a:gd name="T83" fmla="*/ 503 h 1111"/>
              <a:gd name="T84" fmla="*/ 472 w 573"/>
              <a:gd name="T85" fmla="*/ 517 h 1111"/>
              <a:gd name="T86" fmla="*/ 483 w 573"/>
              <a:gd name="T87" fmla="*/ 537 h 1111"/>
              <a:gd name="T88" fmla="*/ 505 w 573"/>
              <a:gd name="T89" fmla="*/ 551 h 1111"/>
              <a:gd name="T90" fmla="*/ 536 w 573"/>
              <a:gd name="T91" fmla="*/ 551 h 1111"/>
              <a:gd name="T92" fmla="*/ 557 w 573"/>
              <a:gd name="T93" fmla="*/ 537 h 1111"/>
              <a:gd name="T94" fmla="*/ 570 w 573"/>
              <a:gd name="T95" fmla="*/ 517 h 1111"/>
              <a:gd name="T96" fmla="*/ 573 w 573"/>
              <a:gd name="T97" fmla="*/ 508 h 1111"/>
              <a:gd name="T98" fmla="*/ 572 w 573"/>
              <a:gd name="T99" fmla="*/ 68 h 1111"/>
              <a:gd name="T100" fmla="*/ 546 w 573"/>
              <a:gd name="T101" fmla="*/ 28 h 1111"/>
              <a:gd name="T102" fmla="*/ 506 w 573"/>
              <a:gd name="T103" fmla="*/ 4 h 1111"/>
              <a:gd name="T104" fmla="*/ 94 w 573"/>
              <a:gd name="T105" fmla="*/ 0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73" h="1111">
                <a:moveTo>
                  <a:pt x="94" y="0"/>
                </a:moveTo>
                <a:lnTo>
                  <a:pt x="72" y="5"/>
                </a:lnTo>
                <a:lnTo>
                  <a:pt x="50" y="16"/>
                </a:lnTo>
                <a:lnTo>
                  <a:pt x="30" y="32"/>
                </a:lnTo>
                <a:lnTo>
                  <a:pt x="15" y="53"/>
                </a:lnTo>
                <a:lnTo>
                  <a:pt x="4" y="75"/>
                </a:lnTo>
                <a:lnTo>
                  <a:pt x="0" y="99"/>
                </a:lnTo>
                <a:lnTo>
                  <a:pt x="0" y="509"/>
                </a:lnTo>
                <a:lnTo>
                  <a:pt x="0" y="511"/>
                </a:lnTo>
                <a:lnTo>
                  <a:pt x="1" y="516"/>
                </a:lnTo>
                <a:lnTo>
                  <a:pt x="4" y="525"/>
                </a:lnTo>
                <a:lnTo>
                  <a:pt x="9" y="533"/>
                </a:lnTo>
                <a:lnTo>
                  <a:pt x="16" y="543"/>
                </a:lnTo>
                <a:lnTo>
                  <a:pt x="26" y="550"/>
                </a:lnTo>
                <a:lnTo>
                  <a:pt x="39" y="556"/>
                </a:lnTo>
                <a:lnTo>
                  <a:pt x="56" y="557"/>
                </a:lnTo>
                <a:lnTo>
                  <a:pt x="72" y="556"/>
                </a:lnTo>
                <a:lnTo>
                  <a:pt x="84" y="551"/>
                </a:lnTo>
                <a:lnTo>
                  <a:pt x="92" y="543"/>
                </a:lnTo>
                <a:lnTo>
                  <a:pt x="100" y="534"/>
                </a:lnTo>
                <a:lnTo>
                  <a:pt x="103" y="525"/>
                </a:lnTo>
                <a:lnTo>
                  <a:pt x="106" y="516"/>
                </a:lnTo>
                <a:lnTo>
                  <a:pt x="107" y="508"/>
                </a:lnTo>
                <a:lnTo>
                  <a:pt x="108" y="503"/>
                </a:lnTo>
                <a:lnTo>
                  <a:pt x="108" y="500"/>
                </a:lnTo>
                <a:lnTo>
                  <a:pt x="108" y="166"/>
                </a:lnTo>
                <a:lnTo>
                  <a:pt x="134" y="167"/>
                </a:lnTo>
                <a:lnTo>
                  <a:pt x="135" y="1066"/>
                </a:lnTo>
                <a:lnTo>
                  <a:pt x="136" y="1068"/>
                </a:lnTo>
                <a:lnTo>
                  <a:pt x="138" y="1073"/>
                </a:lnTo>
                <a:lnTo>
                  <a:pt x="143" y="1080"/>
                </a:lnTo>
                <a:lnTo>
                  <a:pt x="151" y="1089"/>
                </a:lnTo>
                <a:lnTo>
                  <a:pt x="162" y="1097"/>
                </a:lnTo>
                <a:lnTo>
                  <a:pt x="174" y="1105"/>
                </a:lnTo>
                <a:lnTo>
                  <a:pt x="189" y="1110"/>
                </a:lnTo>
                <a:lnTo>
                  <a:pt x="199" y="1111"/>
                </a:lnTo>
                <a:lnTo>
                  <a:pt x="217" y="1111"/>
                </a:lnTo>
                <a:lnTo>
                  <a:pt x="227" y="1110"/>
                </a:lnTo>
                <a:lnTo>
                  <a:pt x="243" y="1105"/>
                </a:lnTo>
                <a:lnTo>
                  <a:pt x="255" y="1097"/>
                </a:lnTo>
                <a:lnTo>
                  <a:pt x="265" y="1089"/>
                </a:lnTo>
                <a:lnTo>
                  <a:pt x="272" y="1080"/>
                </a:lnTo>
                <a:lnTo>
                  <a:pt x="276" y="1073"/>
                </a:lnTo>
                <a:lnTo>
                  <a:pt x="278" y="1068"/>
                </a:lnTo>
                <a:lnTo>
                  <a:pt x="279" y="1066"/>
                </a:lnTo>
                <a:lnTo>
                  <a:pt x="279" y="499"/>
                </a:lnTo>
                <a:lnTo>
                  <a:pt x="302" y="499"/>
                </a:lnTo>
                <a:lnTo>
                  <a:pt x="302" y="503"/>
                </a:lnTo>
                <a:lnTo>
                  <a:pt x="302" y="515"/>
                </a:lnTo>
                <a:lnTo>
                  <a:pt x="302" y="534"/>
                </a:lnTo>
                <a:lnTo>
                  <a:pt x="302" y="560"/>
                </a:lnTo>
                <a:lnTo>
                  <a:pt x="304" y="590"/>
                </a:lnTo>
                <a:lnTo>
                  <a:pt x="304" y="626"/>
                </a:lnTo>
                <a:lnTo>
                  <a:pt x="304" y="664"/>
                </a:lnTo>
                <a:lnTo>
                  <a:pt x="304" y="706"/>
                </a:lnTo>
                <a:lnTo>
                  <a:pt x="304" y="750"/>
                </a:lnTo>
                <a:lnTo>
                  <a:pt x="304" y="793"/>
                </a:lnTo>
                <a:lnTo>
                  <a:pt x="304" y="838"/>
                </a:lnTo>
                <a:lnTo>
                  <a:pt x="305" y="882"/>
                </a:lnTo>
                <a:lnTo>
                  <a:pt x="305" y="926"/>
                </a:lnTo>
                <a:lnTo>
                  <a:pt x="305" y="966"/>
                </a:lnTo>
                <a:lnTo>
                  <a:pt x="305" y="1004"/>
                </a:lnTo>
                <a:lnTo>
                  <a:pt x="305" y="1037"/>
                </a:lnTo>
                <a:lnTo>
                  <a:pt x="305" y="1066"/>
                </a:lnTo>
                <a:lnTo>
                  <a:pt x="305" y="1067"/>
                </a:lnTo>
                <a:lnTo>
                  <a:pt x="306" y="1073"/>
                </a:lnTo>
                <a:lnTo>
                  <a:pt x="310" y="1079"/>
                </a:lnTo>
                <a:lnTo>
                  <a:pt x="315" y="1088"/>
                </a:lnTo>
                <a:lnTo>
                  <a:pt x="323" y="1096"/>
                </a:lnTo>
                <a:lnTo>
                  <a:pt x="335" y="1103"/>
                </a:lnTo>
                <a:lnTo>
                  <a:pt x="351" y="1108"/>
                </a:lnTo>
                <a:lnTo>
                  <a:pt x="372" y="1111"/>
                </a:lnTo>
                <a:lnTo>
                  <a:pt x="392" y="1108"/>
                </a:lnTo>
                <a:lnTo>
                  <a:pt x="408" y="1103"/>
                </a:lnTo>
                <a:lnTo>
                  <a:pt x="420" y="1096"/>
                </a:lnTo>
                <a:lnTo>
                  <a:pt x="429" y="1089"/>
                </a:lnTo>
                <a:lnTo>
                  <a:pt x="434" y="1080"/>
                </a:lnTo>
                <a:lnTo>
                  <a:pt x="437" y="1073"/>
                </a:lnTo>
                <a:lnTo>
                  <a:pt x="438" y="1068"/>
                </a:lnTo>
                <a:lnTo>
                  <a:pt x="438" y="1067"/>
                </a:lnTo>
                <a:lnTo>
                  <a:pt x="440" y="166"/>
                </a:lnTo>
                <a:lnTo>
                  <a:pt x="466" y="166"/>
                </a:lnTo>
                <a:lnTo>
                  <a:pt x="466" y="500"/>
                </a:lnTo>
                <a:lnTo>
                  <a:pt x="468" y="503"/>
                </a:lnTo>
                <a:lnTo>
                  <a:pt x="469" y="509"/>
                </a:lnTo>
                <a:lnTo>
                  <a:pt x="472" y="517"/>
                </a:lnTo>
                <a:lnTo>
                  <a:pt x="477" y="527"/>
                </a:lnTo>
                <a:lnTo>
                  <a:pt x="483" y="537"/>
                </a:lnTo>
                <a:lnTo>
                  <a:pt x="493" y="545"/>
                </a:lnTo>
                <a:lnTo>
                  <a:pt x="505" y="551"/>
                </a:lnTo>
                <a:lnTo>
                  <a:pt x="520" y="554"/>
                </a:lnTo>
                <a:lnTo>
                  <a:pt x="536" y="551"/>
                </a:lnTo>
                <a:lnTo>
                  <a:pt x="548" y="545"/>
                </a:lnTo>
                <a:lnTo>
                  <a:pt x="557" y="537"/>
                </a:lnTo>
                <a:lnTo>
                  <a:pt x="563" y="527"/>
                </a:lnTo>
                <a:lnTo>
                  <a:pt x="570" y="517"/>
                </a:lnTo>
                <a:lnTo>
                  <a:pt x="573" y="510"/>
                </a:lnTo>
                <a:lnTo>
                  <a:pt x="573" y="508"/>
                </a:lnTo>
                <a:lnTo>
                  <a:pt x="573" y="79"/>
                </a:lnTo>
                <a:lnTo>
                  <a:pt x="572" y="68"/>
                </a:lnTo>
                <a:lnTo>
                  <a:pt x="561" y="47"/>
                </a:lnTo>
                <a:lnTo>
                  <a:pt x="546" y="28"/>
                </a:lnTo>
                <a:lnTo>
                  <a:pt x="528" y="14"/>
                </a:lnTo>
                <a:lnTo>
                  <a:pt x="506" y="4"/>
                </a:lnTo>
                <a:lnTo>
                  <a:pt x="485" y="0"/>
                </a:lnTo>
                <a:lnTo>
                  <a:pt x="94" y="0"/>
                </a:lnTo>
                <a:lnTo>
                  <a:pt x="94" y="0"/>
                </a:lnTo>
                <a:close/>
              </a:path>
            </a:pathLst>
          </a:custGeom>
          <a:solidFill>
            <a:srgbClr val="50657C"/>
          </a:solidFill>
          <a:ln>
            <a:noFill/>
          </a:ln>
          <a:effectLst>
            <a:outerShdw dist="91581" dir="3378596" algn="ctr" rotWithShape="0">
              <a:srgbClr val="C0C0C0">
                <a:alpha val="50000"/>
              </a:srgbClr>
            </a:outerShdw>
          </a:effectLst>
          <a:extLst/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2107952" y="2110258"/>
            <a:ext cx="8874374" cy="2506808"/>
          </a:xfrm>
          <a:prstGeom prst="roundRect">
            <a:avLst>
              <a:gd name="adj" fmla="val 10347"/>
            </a:avLst>
          </a:prstGeom>
          <a:solidFill>
            <a:schemeClr val="accent5">
              <a:lumMod val="20000"/>
              <a:lumOff val="80000"/>
              <a:alpha val="27000"/>
            </a:schemeClr>
          </a:solidFill>
          <a:ln w="50800">
            <a:solidFill>
              <a:srgbClr val="50657C"/>
            </a:solidFill>
            <a:round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gray">
          <a:xfrm>
            <a:off x="2414148" y="2268629"/>
            <a:ext cx="8795640" cy="17543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3A4858"/>
                </a:solidFill>
              </a:rPr>
              <a:t>92% </a:t>
            </a:r>
            <a:r>
              <a:rPr lang="ru-RU" sz="2800" dirty="0">
                <a:solidFill>
                  <a:srgbClr val="3A4858"/>
                </a:solidFill>
              </a:rPr>
              <a:t>х</a:t>
            </a:r>
            <a:r>
              <a:rPr lang="ru-RU" sz="2800" dirty="0" smtClean="0">
                <a:solidFill>
                  <a:srgbClr val="3A4858"/>
                </a:solidFill>
              </a:rPr>
              <a:t>отят </a:t>
            </a:r>
            <a:r>
              <a:rPr lang="ru-RU" sz="2800" dirty="0">
                <a:solidFill>
                  <a:srgbClr val="3A4858"/>
                </a:solidFill>
              </a:rPr>
              <a:t>знать больше о своем лечении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3A4858"/>
                </a:solidFill>
              </a:rPr>
              <a:t>51 % ищут </a:t>
            </a:r>
            <a:r>
              <a:rPr lang="ru-RU" sz="2800" dirty="0">
                <a:solidFill>
                  <a:srgbClr val="3A4858"/>
                </a:solidFill>
              </a:rPr>
              <a:t>информации о лекарствах в интернете</a:t>
            </a:r>
          </a:p>
          <a:p>
            <a:pPr marL="342900" indent="-342900">
              <a:buAutoNum type="arabicPeriod"/>
            </a:pPr>
            <a:r>
              <a:rPr lang="ru-RU" sz="2800" dirty="0">
                <a:solidFill>
                  <a:srgbClr val="3A4858"/>
                </a:solidFill>
              </a:rPr>
              <a:t>Большой риск потери или </a:t>
            </a:r>
            <a:r>
              <a:rPr lang="ru-RU" sz="2800" dirty="0" smtClean="0">
                <a:solidFill>
                  <a:srgbClr val="3A4858"/>
                </a:solidFill>
              </a:rPr>
              <a:t>порчи </a:t>
            </a:r>
            <a:r>
              <a:rPr lang="ru-RU" sz="2800" dirty="0">
                <a:solidFill>
                  <a:srgbClr val="3A4858"/>
                </a:solidFill>
              </a:rPr>
              <a:t>бумажного рецепта</a:t>
            </a:r>
          </a:p>
        </p:txBody>
      </p:sp>
      <p:sp>
        <p:nvSpPr>
          <p:cNvPr id="12" name="Google Shape;130;p4"/>
          <p:cNvSpPr/>
          <p:nvPr/>
        </p:nvSpPr>
        <p:spPr>
          <a:xfrm>
            <a:off x="3291792" y="283270"/>
            <a:ext cx="6709798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3200" i="0" u="none" strike="noStrike" cap="none" dirty="0" smtClean="0">
                <a:solidFill>
                  <a:srgbClr val="003366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ТЕКУЩАЯ СИТУАЦИЯ В РОССИИ</a:t>
            </a:r>
            <a:endParaRPr sz="3200" i="0" u="none" strike="noStrike" cap="none" dirty="0">
              <a:solidFill>
                <a:srgbClr val="003366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240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1236519" y="258764"/>
            <a:ext cx="10733809" cy="54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 «УЛЬЯНОВСКАЯ ГОСУДАРСТВЕННАЯ АПТЕКА»</a:t>
            </a:r>
            <a:endParaRPr lang="en-US" sz="3200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2630" y="2151421"/>
            <a:ext cx="8808158" cy="1077218"/>
          </a:xfrm>
          <a:prstGeom prst="rect">
            <a:avLst/>
          </a:prstGeom>
          <a:noFill/>
          <a:ln>
            <a:solidFill>
              <a:srgbClr val="3A4858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A4858"/>
                </a:solidFill>
              </a:rPr>
              <a:t>Льготное лекарственное обеспечение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A4858"/>
                </a:solidFill>
              </a:rPr>
              <a:t>Оптовая реализация лекарственных средств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2630" y="3443629"/>
            <a:ext cx="8808158" cy="584775"/>
          </a:xfrm>
          <a:prstGeom prst="rect">
            <a:avLst/>
          </a:prstGeom>
          <a:noFill/>
          <a:ln>
            <a:solidFill>
              <a:srgbClr val="3A4858"/>
            </a:solidFill>
          </a:ln>
        </p:spPr>
        <p:txBody>
          <a:bodyPr wrap="square" rtlCol="0">
            <a:spAutoFit/>
          </a:bodyPr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3A4858"/>
                </a:solidFill>
              </a:rPr>
              <a:t> Розничная реализация лекарственных средств</a:t>
            </a:r>
            <a:endParaRPr lang="ru-RU" sz="3200" dirty="0">
              <a:solidFill>
                <a:srgbClr val="3A485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68" y="2267081"/>
            <a:ext cx="14739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3A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4400" dirty="0">
              <a:solidFill>
                <a:srgbClr val="3A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0868" y="3351295"/>
            <a:ext cx="13599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3A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4400" dirty="0">
              <a:solidFill>
                <a:srgbClr val="3A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2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6;p5"/>
          <p:cNvSpPr/>
          <p:nvPr/>
        </p:nvSpPr>
        <p:spPr>
          <a:xfrm>
            <a:off x="4579676" y="281389"/>
            <a:ext cx="4479350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3200" dirty="0" smtClean="0">
                <a:solidFill>
                  <a:srgbClr val="003366"/>
                </a:solidFill>
                <a:latin typeface="Calibri"/>
                <a:ea typeface="Arial"/>
                <a:cs typeface="Calibri"/>
                <a:sym typeface="Calibri"/>
              </a:rPr>
              <a:t>SWOT - </a:t>
            </a:r>
            <a:r>
              <a:rPr lang="ru-RU" sz="3200" dirty="0" smtClean="0">
                <a:solidFill>
                  <a:srgbClr val="003366"/>
                </a:solidFill>
                <a:latin typeface="Calibri"/>
                <a:ea typeface="Arial"/>
                <a:cs typeface="Calibri"/>
                <a:sym typeface="Calibri"/>
              </a:rPr>
              <a:t>АНАЛИЗ</a:t>
            </a:r>
            <a:endParaRPr sz="3200" i="0" u="none" strike="noStrike" cap="none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FD2830FF-CCDA-481C-9872-421E3F35C4A8}"/>
              </a:ext>
            </a:extLst>
          </p:cNvPr>
          <p:cNvGrpSpPr/>
          <p:nvPr/>
        </p:nvGrpSpPr>
        <p:grpSpPr>
          <a:xfrm>
            <a:off x="1465118" y="1255986"/>
            <a:ext cx="9707396" cy="4698006"/>
            <a:chOff x="2091000" y="1500717"/>
            <a:chExt cx="8280000" cy="413328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23" name="Прямоугольник 22">
              <a:extLst>
                <a:ext uri="{FF2B5EF4-FFF2-40B4-BE49-F238E27FC236}">
                  <a16:creationId xmlns="" xmlns:a16="http://schemas.microsoft.com/office/drawing/2014/main" id="{9F99B915-B951-4C4C-BE03-B88A6BC546F8}"/>
                </a:ext>
              </a:extLst>
            </p:cNvPr>
            <p:cNvSpPr/>
            <p:nvPr/>
          </p:nvSpPr>
          <p:spPr>
            <a:xfrm>
              <a:off x="2091000" y="1539000"/>
              <a:ext cx="4005000" cy="18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0577DCC1-9614-4EF5-B846-5A814958DC6F}"/>
                </a:ext>
              </a:extLst>
            </p:cNvPr>
            <p:cNvSpPr/>
            <p:nvPr/>
          </p:nvSpPr>
          <p:spPr>
            <a:xfrm>
              <a:off x="6366000" y="1539000"/>
              <a:ext cx="4005000" cy="18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="" xmlns:a16="http://schemas.microsoft.com/office/drawing/2014/main" id="{8E89AF8C-9415-4B77-9343-C07C5A49F0EF}"/>
                </a:ext>
              </a:extLst>
            </p:cNvPr>
            <p:cNvSpPr/>
            <p:nvPr/>
          </p:nvSpPr>
          <p:spPr>
            <a:xfrm>
              <a:off x="6366000" y="3744000"/>
              <a:ext cx="4005000" cy="18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="" xmlns:a16="http://schemas.microsoft.com/office/drawing/2014/main" id="{1C7D99B8-08EF-4966-8C39-8FC36F4E557E}"/>
                </a:ext>
              </a:extLst>
            </p:cNvPr>
            <p:cNvSpPr/>
            <p:nvPr/>
          </p:nvSpPr>
          <p:spPr>
            <a:xfrm>
              <a:off x="2091000" y="3744000"/>
              <a:ext cx="4005000" cy="189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: фигура 23">
              <a:extLst>
                <a:ext uri="{FF2B5EF4-FFF2-40B4-BE49-F238E27FC236}">
                  <a16:creationId xmlns="" xmlns:a16="http://schemas.microsoft.com/office/drawing/2014/main" id="{9E278058-9A9B-43A3-B170-9AEFCE97F41A}"/>
                </a:ext>
              </a:extLst>
            </p:cNvPr>
            <p:cNvSpPr/>
            <p:nvPr/>
          </p:nvSpPr>
          <p:spPr>
            <a:xfrm rot="5400000">
              <a:off x="4703272" y="2042752"/>
              <a:ext cx="1392728" cy="1392728"/>
            </a:xfrm>
            <a:custGeom>
              <a:avLst/>
              <a:gdLst>
                <a:gd name="connsiteX0" fmla="*/ 0 w 1392728"/>
                <a:gd name="connsiteY0" fmla="*/ 0 h 1392728"/>
                <a:gd name="connsiteX1" fmla="*/ 1392728 w 1392728"/>
                <a:gd name="connsiteY1" fmla="*/ 0 h 1392728"/>
                <a:gd name="connsiteX2" fmla="*/ 1392728 w 1392728"/>
                <a:gd name="connsiteY2" fmla="*/ 1392728 h 1392728"/>
                <a:gd name="connsiteX3" fmla="*/ 1290496 w 1392728"/>
                <a:gd name="connsiteY3" fmla="*/ 1387565 h 1392728"/>
                <a:gd name="connsiteX4" fmla="*/ 5163 w 1392728"/>
                <a:gd name="connsiteY4" fmla="*/ 102232 h 1392728"/>
                <a:gd name="connsiteX5" fmla="*/ 0 w 1392728"/>
                <a:gd name="connsiteY5" fmla="*/ 0 h 139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2728" h="1392728">
                  <a:moveTo>
                    <a:pt x="0" y="0"/>
                  </a:moveTo>
                  <a:lnTo>
                    <a:pt x="1392728" y="0"/>
                  </a:lnTo>
                  <a:lnTo>
                    <a:pt x="1392728" y="1392728"/>
                  </a:lnTo>
                  <a:lnTo>
                    <a:pt x="1290496" y="1387565"/>
                  </a:lnTo>
                  <a:cubicBezTo>
                    <a:pt x="612776" y="1318739"/>
                    <a:pt x="73989" y="779952"/>
                    <a:pt x="5163" y="1022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8" name="Полилиния: фигура 24">
              <a:extLst>
                <a:ext uri="{FF2B5EF4-FFF2-40B4-BE49-F238E27FC236}">
                  <a16:creationId xmlns="" xmlns:a16="http://schemas.microsoft.com/office/drawing/2014/main" id="{678CA9A5-FB67-4091-AC3C-660C814B250A}"/>
                </a:ext>
              </a:extLst>
            </p:cNvPr>
            <p:cNvSpPr/>
            <p:nvPr/>
          </p:nvSpPr>
          <p:spPr>
            <a:xfrm rot="5400000">
              <a:off x="6366839" y="2036273"/>
              <a:ext cx="1392728" cy="1392727"/>
            </a:xfrm>
            <a:custGeom>
              <a:avLst/>
              <a:gdLst>
                <a:gd name="connsiteX0" fmla="*/ 0 w 1392728"/>
                <a:gd name="connsiteY0" fmla="*/ 1392727 h 1392727"/>
                <a:gd name="connsiteX1" fmla="*/ 5163 w 1392728"/>
                <a:gd name="connsiteY1" fmla="*/ 1290495 h 1392727"/>
                <a:gd name="connsiteX2" fmla="*/ 1290496 w 1392728"/>
                <a:gd name="connsiteY2" fmla="*/ 5162 h 1392727"/>
                <a:gd name="connsiteX3" fmla="*/ 1392728 w 1392728"/>
                <a:gd name="connsiteY3" fmla="*/ 0 h 1392727"/>
                <a:gd name="connsiteX4" fmla="*/ 1392728 w 1392728"/>
                <a:gd name="connsiteY4" fmla="*/ 1392727 h 1392727"/>
                <a:gd name="connsiteX5" fmla="*/ 0 w 1392728"/>
                <a:gd name="connsiteY5" fmla="*/ 1392727 h 1392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2728" h="1392727">
                  <a:moveTo>
                    <a:pt x="0" y="1392727"/>
                  </a:moveTo>
                  <a:lnTo>
                    <a:pt x="5163" y="1290495"/>
                  </a:lnTo>
                  <a:cubicBezTo>
                    <a:pt x="73989" y="612775"/>
                    <a:pt x="612776" y="73988"/>
                    <a:pt x="1290496" y="5162"/>
                  </a:cubicBezTo>
                  <a:lnTo>
                    <a:pt x="1392728" y="0"/>
                  </a:lnTo>
                  <a:lnTo>
                    <a:pt x="1392728" y="1392727"/>
                  </a:lnTo>
                  <a:lnTo>
                    <a:pt x="0" y="139272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29" name="Полилиния: фигура 25">
              <a:extLst>
                <a:ext uri="{FF2B5EF4-FFF2-40B4-BE49-F238E27FC236}">
                  <a16:creationId xmlns="" xmlns:a16="http://schemas.microsoft.com/office/drawing/2014/main" id="{719A363A-7E69-4020-AF52-87F70E385007}"/>
                </a:ext>
              </a:extLst>
            </p:cNvPr>
            <p:cNvSpPr/>
            <p:nvPr/>
          </p:nvSpPr>
          <p:spPr>
            <a:xfrm rot="5400000">
              <a:off x="4762983" y="3725047"/>
              <a:ext cx="1314063" cy="1351972"/>
            </a:xfrm>
            <a:custGeom>
              <a:avLst/>
              <a:gdLst>
                <a:gd name="connsiteX0" fmla="*/ 0 w 1392727"/>
                <a:gd name="connsiteY0" fmla="*/ 1392728 h 1392728"/>
                <a:gd name="connsiteX1" fmla="*/ 0 w 1392727"/>
                <a:gd name="connsiteY1" fmla="*/ 0 h 1392728"/>
                <a:gd name="connsiteX2" fmla="*/ 1392727 w 1392727"/>
                <a:gd name="connsiteY2" fmla="*/ 0 h 1392728"/>
                <a:gd name="connsiteX3" fmla="*/ 1387565 w 1392727"/>
                <a:gd name="connsiteY3" fmla="*/ 102232 h 1392728"/>
                <a:gd name="connsiteX4" fmla="*/ 102232 w 1392727"/>
                <a:gd name="connsiteY4" fmla="*/ 1387565 h 1392728"/>
                <a:gd name="connsiteX5" fmla="*/ 0 w 1392727"/>
                <a:gd name="connsiteY5" fmla="*/ 1392728 h 1392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2727" h="1392728">
                  <a:moveTo>
                    <a:pt x="0" y="1392728"/>
                  </a:moveTo>
                  <a:lnTo>
                    <a:pt x="0" y="0"/>
                  </a:lnTo>
                  <a:lnTo>
                    <a:pt x="1392727" y="0"/>
                  </a:lnTo>
                  <a:lnTo>
                    <a:pt x="1387565" y="102232"/>
                  </a:lnTo>
                  <a:cubicBezTo>
                    <a:pt x="1318739" y="779952"/>
                    <a:pt x="779952" y="1318739"/>
                    <a:pt x="102232" y="1387565"/>
                  </a:cubicBezTo>
                  <a:lnTo>
                    <a:pt x="0" y="139272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1" name="Полилиния: фигура 26">
              <a:extLst>
                <a:ext uri="{FF2B5EF4-FFF2-40B4-BE49-F238E27FC236}">
                  <a16:creationId xmlns="" xmlns:a16="http://schemas.microsoft.com/office/drawing/2014/main" id="{A7DF49A4-306E-49AB-A51F-750C7EDBC934}"/>
                </a:ext>
              </a:extLst>
            </p:cNvPr>
            <p:cNvSpPr/>
            <p:nvPr/>
          </p:nvSpPr>
          <p:spPr>
            <a:xfrm rot="5400000">
              <a:off x="6370544" y="3753052"/>
              <a:ext cx="1392727" cy="1392727"/>
            </a:xfrm>
            <a:custGeom>
              <a:avLst/>
              <a:gdLst>
                <a:gd name="connsiteX0" fmla="*/ 0 w 1392727"/>
                <a:gd name="connsiteY0" fmla="*/ 1392727 h 1392727"/>
                <a:gd name="connsiteX1" fmla="*/ 0 w 1392727"/>
                <a:gd name="connsiteY1" fmla="*/ 0 h 1392727"/>
                <a:gd name="connsiteX2" fmla="*/ 102232 w 1392727"/>
                <a:gd name="connsiteY2" fmla="*/ 5162 h 1392727"/>
                <a:gd name="connsiteX3" fmla="*/ 1387565 w 1392727"/>
                <a:gd name="connsiteY3" fmla="*/ 1290495 h 1392727"/>
                <a:gd name="connsiteX4" fmla="*/ 1392727 w 1392727"/>
                <a:gd name="connsiteY4" fmla="*/ 1392727 h 1392727"/>
                <a:gd name="connsiteX5" fmla="*/ 0 w 1392727"/>
                <a:gd name="connsiteY5" fmla="*/ 1392727 h 1392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92727" h="1392727">
                  <a:moveTo>
                    <a:pt x="0" y="1392727"/>
                  </a:moveTo>
                  <a:lnTo>
                    <a:pt x="0" y="0"/>
                  </a:lnTo>
                  <a:lnTo>
                    <a:pt x="102232" y="5162"/>
                  </a:lnTo>
                  <a:cubicBezTo>
                    <a:pt x="779952" y="73988"/>
                    <a:pt x="1318739" y="612775"/>
                    <a:pt x="1387565" y="1290495"/>
                  </a:cubicBezTo>
                  <a:lnTo>
                    <a:pt x="1392727" y="1392727"/>
                  </a:lnTo>
                  <a:lnTo>
                    <a:pt x="0" y="1392727"/>
                  </a:lnTo>
                  <a:close/>
                </a:path>
              </a:pathLst>
            </a:custGeom>
            <a:solidFill>
              <a:srgbClr val="50657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0F575D82-410F-4BA4-8DDC-F59D3F510DA0}"/>
                </a:ext>
              </a:extLst>
            </p:cNvPr>
            <p:cNvSpPr txBox="1"/>
            <p:nvPr/>
          </p:nvSpPr>
          <p:spPr>
            <a:xfrm>
              <a:off x="2188493" y="1503264"/>
              <a:ext cx="2473271" cy="40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cap="all" dirty="0" smtClean="0">
                  <a:solidFill>
                    <a:schemeClr val="accent1"/>
                  </a:solidFill>
                </a:rPr>
                <a:t>Сильные стороны</a:t>
              </a:r>
              <a:endParaRPr lang="ru-RU" sz="2400" b="1" cap="all" dirty="0">
                <a:solidFill>
                  <a:schemeClr val="accent1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CB89273D-E2FD-4E61-90DF-3A684266EC58}"/>
                </a:ext>
              </a:extLst>
            </p:cNvPr>
            <p:cNvSpPr txBox="1"/>
            <p:nvPr/>
          </p:nvSpPr>
          <p:spPr>
            <a:xfrm>
              <a:off x="8052570" y="1500717"/>
              <a:ext cx="2296890" cy="40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cap="all" dirty="0" smtClean="0">
                  <a:solidFill>
                    <a:schemeClr val="accent2"/>
                  </a:solidFill>
                </a:rPr>
                <a:t>Слабые стороны</a:t>
              </a:r>
              <a:endParaRPr lang="ru-RU" sz="2400" b="1" cap="all" dirty="0">
                <a:solidFill>
                  <a:schemeClr val="accent2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53BA2D38-EFFD-47CD-AFF8-144D240F420C}"/>
                </a:ext>
              </a:extLst>
            </p:cNvPr>
            <p:cNvSpPr txBox="1"/>
            <p:nvPr/>
          </p:nvSpPr>
          <p:spPr>
            <a:xfrm>
              <a:off x="8305901" y="3723186"/>
              <a:ext cx="2012329" cy="40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cap="all" dirty="0" smtClean="0">
                  <a:solidFill>
                    <a:srgbClr val="3A4858"/>
                  </a:solidFill>
                </a:rPr>
                <a:t>Возможности</a:t>
              </a:r>
              <a:endParaRPr lang="ru-RU" sz="2400" b="1" cap="all" dirty="0">
                <a:solidFill>
                  <a:srgbClr val="3A4858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AD2D69D8-A3F3-4AD9-816A-D2A1B69D8BC9}"/>
                </a:ext>
              </a:extLst>
            </p:cNvPr>
            <p:cNvSpPr txBox="1"/>
            <p:nvPr/>
          </p:nvSpPr>
          <p:spPr>
            <a:xfrm>
              <a:off x="2188493" y="3744000"/>
              <a:ext cx="1065942" cy="40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cap="all" dirty="0" smtClean="0">
                  <a:solidFill>
                    <a:schemeClr val="accent4"/>
                  </a:solidFill>
                </a:rPr>
                <a:t>Угрозы</a:t>
              </a:r>
              <a:endParaRPr lang="ru-RU" sz="2400" b="1" cap="all" dirty="0">
                <a:solidFill>
                  <a:schemeClr val="accent4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B0935ED0-17FA-446D-B762-9969C32E8B9F}"/>
                </a:ext>
              </a:extLst>
            </p:cNvPr>
            <p:cNvSpPr txBox="1"/>
            <p:nvPr/>
          </p:nvSpPr>
          <p:spPr>
            <a:xfrm>
              <a:off x="5399635" y="2362820"/>
              <a:ext cx="54854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</a:rPr>
                <a:t>S</a:t>
              </a:r>
              <a:endParaRPr lang="ru-RU" sz="60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A6D6E610-44FA-4B6C-A41E-4E2EB9E76974}"/>
                </a:ext>
              </a:extLst>
            </p:cNvPr>
            <p:cNvSpPr txBox="1"/>
            <p:nvPr/>
          </p:nvSpPr>
          <p:spPr>
            <a:xfrm>
              <a:off x="6519741" y="2362820"/>
              <a:ext cx="8819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</a:rPr>
                <a:t>W</a:t>
              </a:r>
              <a:endParaRPr lang="ru-RU" sz="60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D5B8AE13-250D-465D-BCC8-322F7A8C98D7}"/>
                </a:ext>
              </a:extLst>
            </p:cNvPr>
            <p:cNvSpPr txBox="1"/>
            <p:nvPr/>
          </p:nvSpPr>
          <p:spPr>
            <a:xfrm>
              <a:off x="5415626" y="3889273"/>
              <a:ext cx="56618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</a:rPr>
                <a:t>T</a:t>
              </a:r>
              <a:endParaRPr lang="ru-RU" sz="60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4C38A6D7-4295-4E96-ADDF-DECB9F2D1094}"/>
                </a:ext>
              </a:extLst>
            </p:cNvPr>
            <p:cNvSpPr txBox="1"/>
            <p:nvPr/>
          </p:nvSpPr>
          <p:spPr>
            <a:xfrm>
              <a:off x="6554935" y="3909791"/>
              <a:ext cx="713127" cy="893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</a:rPr>
                <a:t>O</a:t>
              </a:r>
              <a:endParaRPr lang="ru-RU" sz="6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62DC6029-6744-431B-B371-ADB60F1765D8}"/>
              </a:ext>
            </a:extLst>
          </p:cNvPr>
          <p:cNvSpPr txBox="1"/>
          <p:nvPr/>
        </p:nvSpPr>
        <p:spPr>
          <a:xfrm>
            <a:off x="1579470" y="1865607"/>
            <a:ext cx="34471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Аптечный склад</a:t>
            </a:r>
          </a:p>
          <a:p>
            <a:r>
              <a:rPr lang="ru-RU" sz="2200" dirty="0" smtClean="0"/>
              <a:t>Интеграция с РМИС</a:t>
            </a:r>
          </a:p>
          <a:p>
            <a:r>
              <a:rPr lang="ru-RU" sz="2200" dirty="0" smtClean="0"/>
              <a:t>Удобное расположение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DF50AF51-316E-45F1-AFF4-3ED8D80D84F2}"/>
              </a:ext>
            </a:extLst>
          </p:cNvPr>
          <p:cNvSpPr txBox="1"/>
          <p:nvPr/>
        </p:nvSpPr>
        <p:spPr>
          <a:xfrm>
            <a:off x="7901122" y="1901245"/>
            <a:ext cx="34811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Нет электронных сервисов</a:t>
            </a:r>
          </a:p>
          <a:p>
            <a:r>
              <a:rPr lang="ru-RU" sz="2200" dirty="0" smtClean="0"/>
              <a:t>Зависимость от бюджета </a:t>
            </a:r>
          </a:p>
          <a:p>
            <a:r>
              <a:rPr lang="ru-RU" sz="2200" dirty="0" smtClean="0"/>
              <a:t>География присутствия</a:t>
            </a:r>
            <a:endParaRPr lang="ru-RU" sz="2200" dirty="0"/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FB8E03A3-5D69-49F7-9988-BDD54442B3BF}"/>
              </a:ext>
            </a:extLst>
          </p:cNvPr>
          <p:cNvSpPr txBox="1"/>
          <p:nvPr/>
        </p:nvSpPr>
        <p:spPr>
          <a:xfrm>
            <a:off x="1579418" y="4362094"/>
            <a:ext cx="30002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Конкуренция</a:t>
            </a:r>
          </a:p>
          <a:p>
            <a:r>
              <a:rPr lang="ru-RU" sz="2200" dirty="0" smtClean="0"/>
              <a:t>Экономический кризис</a:t>
            </a:r>
          </a:p>
          <a:p>
            <a:r>
              <a:rPr lang="ru-RU" sz="2200" dirty="0" smtClean="0"/>
              <a:t>Потеря репутации</a:t>
            </a:r>
            <a:endParaRPr lang="ru-RU" sz="2200" dirty="0"/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DE9392B7-FDD5-4F0F-A52E-97F58694E021}"/>
              </a:ext>
            </a:extLst>
          </p:cNvPr>
          <p:cNvSpPr txBox="1"/>
          <p:nvPr/>
        </p:nvSpPr>
        <p:spPr>
          <a:xfrm>
            <a:off x="7977821" y="4360006"/>
            <a:ext cx="31558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Расширение услуг</a:t>
            </a:r>
            <a:r>
              <a:rPr lang="en-US" sz="2200" dirty="0" smtClean="0"/>
              <a:t> </a:t>
            </a:r>
            <a:r>
              <a:rPr lang="ru-RU" sz="2200" dirty="0"/>
              <a:t>О</a:t>
            </a:r>
            <a:r>
              <a:rPr lang="ru-RU" sz="2200" dirty="0" smtClean="0"/>
              <a:t>ткрытие аптек</a:t>
            </a:r>
            <a:r>
              <a:rPr lang="en-US" sz="2200" dirty="0" smtClean="0"/>
              <a:t> </a:t>
            </a:r>
            <a:r>
              <a:rPr lang="ru-RU" sz="2200" dirty="0" smtClean="0"/>
              <a:t>Внедрение </a:t>
            </a:r>
            <a:r>
              <a:rPr lang="en-US" sz="2200" dirty="0" smtClean="0"/>
              <a:t>it</a:t>
            </a:r>
            <a:r>
              <a:rPr lang="ru-RU" sz="2200" dirty="0" smtClean="0"/>
              <a:t>-технологий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6950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0;p4"/>
          <p:cNvSpPr/>
          <p:nvPr/>
        </p:nvSpPr>
        <p:spPr>
          <a:xfrm>
            <a:off x="3044203" y="283270"/>
            <a:ext cx="7294709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>
              <a:lnSpc>
                <a:spcPct val="80000"/>
              </a:lnSpc>
              <a:buClr>
                <a:srgbClr val="000000"/>
              </a:buClr>
              <a:buSzPts val="1800"/>
            </a:pPr>
            <a:r>
              <a:rPr lang="ru-RU" sz="3200" dirty="0" smtClean="0">
                <a:solidFill>
                  <a:srgbClr val="003366"/>
                </a:solidFill>
                <a:ea typeface="Calibri"/>
                <a:cs typeface="Calibri"/>
                <a:sym typeface="Calibri"/>
              </a:rPr>
              <a:t>ПЛАТФОРМА «ЭЛЕКТРОННЫЙ РЕЦЕПТ» </a:t>
            </a:r>
            <a:endParaRPr lang="ru-RU" sz="2400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" name="Google Shape;138;p5"/>
          <p:cNvGrpSpPr/>
          <p:nvPr/>
        </p:nvGrpSpPr>
        <p:grpSpPr>
          <a:xfrm>
            <a:off x="2639783" y="1374334"/>
            <a:ext cx="6757102" cy="4789044"/>
            <a:chOff x="-472043" y="217647"/>
            <a:chExt cx="4946635" cy="3382957"/>
          </a:xfrm>
        </p:grpSpPr>
        <p:sp>
          <p:nvSpPr>
            <p:cNvPr id="36" name="Google Shape;141;p5"/>
            <p:cNvSpPr/>
            <p:nvPr/>
          </p:nvSpPr>
          <p:spPr>
            <a:xfrm>
              <a:off x="1392026" y="1817267"/>
              <a:ext cx="1522909" cy="2608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ru-RU" sz="2000" b="1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Пациенты</a:t>
              </a:r>
              <a:endParaRPr sz="20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144;p5"/>
            <p:cNvSpPr/>
            <p:nvPr/>
          </p:nvSpPr>
          <p:spPr>
            <a:xfrm>
              <a:off x="3696455" y="1860049"/>
              <a:ext cx="778137" cy="2608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ru-RU" sz="2000" b="1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Аптека</a:t>
              </a:r>
              <a:endParaRPr sz="20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47;p5"/>
            <p:cNvSpPr/>
            <p:nvPr/>
          </p:nvSpPr>
          <p:spPr>
            <a:xfrm>
              <a:off x="1269226" y="475745"/>
              <a:ext cx="1862909" cy="2608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ru-RU" sz="2000" b="1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Электронный рецепт</a:t>
              </a:r>
              <a:endParaRPr sz="20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48;p5"/>
            <p:cNvSpPr/>
            <p:nvPr/>
          </p:nvSpPr>
          <p:spPr>
            <a:xfrm>
              <a:off x="1415978" y="3144068"/>
              <a:ext cx="1640122" cy="4565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ru-RU" sz="2000" b="1" i="0" u="none" strike="noStrike" cap="none" dirty="0" smtClean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Сервер хранения</a:t>
              </a:r>
              <a:br>
                <a:rPr lang="ru-RU" sz="2000" b="1" i="0" u="none" strike="noStrike" cap="none" dirty="0" smtClean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ru-RU" sz="2000" b="1" i="0" u="none" strike="noStrike" cap="none" dirty="0" smtClean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данных</a:t>
              </a:r>
              <a:endParaRPr sz="20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151;p5"/>
            <p:cNvSpPr/>
            <p:nvPr/>
          </p:nvSpPr>
          <p:spPr>
            <a:xfrm>
              <a:off x="-472043" y="1782443"/>
              <a:ext cx="1453057" cy="3695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ru-RU" sz="2000" b="1" dirty="0" smtClean="0">
                  <a:solidFill>
                    <a:schemeClr val="accent5">
                      <a:lumMod val="75000"/>
                    </a:schemeClr>
                  </a:solidFill>
                  <a:latin typeface="Calibri"/>
                  <a:ea typeface="Arial"/>
                  <a:cs typeface="Calibri"/>
                  <a:sym typeface="Calibri"/>
                </a:rPr>
                <a:t>Медицинская организация</a:t>
              </a:r>
              <a:endParaRPr sz="2000" b="0" i="0" u="none" strike="noStrike" cap="none" dirty="0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152;p5"/>
            <p:cNvGrpSpPr/>
            <p:nvPr/>
          </p:nvGrpSpPr>
          <p:grpSpPr>
            <a:xfrm>
              <a:off x="737076" y="1189330"/>
              <a:ext cx="1038263" cy="469648"/>
              <a:chOff x="77052" y="90837"/>
              <a:chExt cx="1038263" cy="469649"/>
            </a:xfrm>
          </p:grpSpPr>
          <p:sp>
            <p:nvSpPr>
              <p:cNvPr id="26" name="Google Shape;153;p5"/>
              <p:cNvSpPr/>
              <p:nvPr/>
            </p:nvSpPr>
            <p:spPr>
              <a:xfrm>
                <a:off x="149083" y="90837"/>
                <a:ext cx="888714" cy="3391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5700" tIns="45700" rIns="45700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Медицинское</a:t>
                </a:r>
                <a:endParaRPr sz="1400" b="0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назначение</a:t>
                </a:r>
                <a:endParaRPr sz="1400" b="0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7" name="Google Shape;154;p5"/>
              <p:cNvCxnSpPr/>
              <p:nvPr/>
            </p:nvCxnSpPr>
            <p:spPr>
              <a:xfrm rot="10800000">
                <a:off x="83402" y="433485"/>
                <a:ext cx="1031913" cy="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479DCA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  <p:cxnSp>
            <p:nvCxnSpPr>
              <p:cNvPr id="29" name="Google Shape;156;p5"/>
              <p:cNvCxnSpPr/>
              <p:nvPr/>
            </p:nvCxnSpPr>
            <p:spPr>
              <a:xfrm>
                <a:off x="77052" y="560485"/>
                <a:ext cx="1038263" cy="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479DCA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</p:grpSp>
        <p:grpSp>
          <p:nvGrpSpPr>
            <p:cNvPr id="14" name="Google Shape;157;p5"/>
            <p:cNvGrpSpPr/>
            <p:nvPr/>
          </p:nvGrpSpPr>
          <p:grpSpPr>
            <a:xfrm>
              <a:off x="2510711" y="1098493"/>
              <a:ext cx="1195543" cy="949075"/>
              <a:chOff x="9799" y="0"/>
              <a:chExt cx="1195543" cy="949076"/>
            </a:xfrm>
          </p:grpSpPr>
          <p:sp>
            <p:nvSpPr>
              <p:cNvPr id="22" name="Google Shape;158;p5"/>
              <p:cNvSpPr/>
              <p:nvPr/>
            </p:nvSpPr>
            <p:spPr>
              <a:xfrm>
                <a:off x="153414" y="0"/>
                <a:ext cx="888714" cy="3391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5700" tIns="45700" rIns="45700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Медицинское</a:t>
                </a:r>
                <a:endParaRPr sz="1400" b="0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назначение</a:t>
                </a:r>
                <a:endParaRPr sz="1400" b="0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3" name="Google Shape;159;p5"/>
              <p:cNvCxnSpPr/>
              <p:nvPr/>
            </p:nvCxnSpPr>
            <p:spPr>
              <a:xfrm rot="10800000">
                <a:off x="83402" y="433485"/>
                <a:ext cx="1031913" cy="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479DCA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  <p:sp>
            <p:nvSpPr>
              <p:cNvPr id="24" name="Google Shape;160;p5"/>
              <p:cNvSpPr/>
              <p:nvPr/>
            </p:nvSpPr>
            <p:spPr>
              <a:xfrm>
                <a:off x="9799" y="609942"/>
                <a:ext cx="1195543" cy="3391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5700" tIns="45700" rIns="45700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Обратная связь</a:t>
                </a:r>
                <a:b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</a:br>
                <a:r>
                  <a:rPr lang="ru-RU" sz="1400" b="0" i="0" u="none" strike="noStrike" cap="none" dirty="0">
                    <a:solidFill>
                      <a:schemeClr val="accent5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о лечении</a:t>
                </a:r>
                <a:endParaRPr sz="1400" b="0" i="0" u="none" strike="noStrike" cap="none" dirty="0">
                  <a:solidFill>
                    <a:schemeClr val="accent5">
                      <a:lumMod val="75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5" name="Google Shape;161;p5"/>
              <p:cNvCxnSpPr/>
              <p:nvPr/>
            </p:nvCxnSpPr>
            <p:spPr>
              <a:xfrm>
                <a:off x="77052" y="560485"/>
                <a:ext cx="1038263" cy="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479DCA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</p:grpSp>
        <p:cxnSp>
          <p:nvCxnSpPr>
            <p:cNvPr id="15" name="Google Shape;162;p5"/>
            <p:cNvCxnSpPr/>
            <p:nvPr/>
          </p:nvCxnSpPr>
          <p:spPr>
            <a:xfrm rot="10800000" flipH="1">
              <a:off x="2177662" y="2117267"/>
              <a:ext cx="1" cy="336264"/>
            </a:xfrm>
            <a:prstGeom prst="straightConnector1">
              <a:avLst/>
            </a:prstGeom>
            <a:noFill/>
            <a:ln w="12700" cap="flat" cmpd="sng">
              <a:solidFill>
                <a:srgbClr val="479DCA"/>
              </a:solidFill>
              <a:prstDash val="solid"/>
              <a:round/>
              <a:headEnd type="stealth" w="med" len="med"/>
              <a:tailEnd type="none" w="sm" len="sm"/>
            </a:ln>
          </p:spPr>
        </p:cxnSp>
        <p:cxnSp>
          <p:nvCxnSpPr>
            <p:cNvPr id="16" name="Google Shape;163;p5"/>
            <p:cNvCxnSpPr/>
            <p:nvPr/>
          </p:nvCxnSpPr>
          <p:spPr>
            <a:xfrm>
              <a:off x="2175110" y="730057"/>
              <a:ext cx="5332" cy="400077"/>
            </a:xfrm>
            <a:prstGeom prst="straightConnector1">
              <a:avLst/>
            </a:prstGeom>
            <a:noFill/>
            <a:ln w="12700" cap="flat" cmpd="sng">
              <a:solidFill>
                <a:srgbClr val="479DCA"/>
              </a:solidFill>
              <a:prstDash val="solid"/>
              <a:round/>
              <a:headEnd type="stealth" w="med" len="med"/>
              <a:tailEnd type="none" w="sm" len="sm"/>
            </a:ln>
          </p:spPr>
        </p:cxnSp>
        <p:sp>
          <p:nvSpPr>
            <p:cNvPr id="17" name="Google Shape;164;p5"/>
            <p:cNvSpPr/>
            <p:nvPr/>
          </p:nvSpPr>
          <p:spPr>
            <a:xfrm>
              <a:off x="1148275" y="613298"/>
              <a:ext cx="120951" cy="49529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479DC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65;p5"/>
            <p:cNvSpPr/>
            <p:nvPr/>
          </p:nvSpPr>
          <p:spPr>
            <a:xfrm rot="10800000" flipH="1">
              <a:off x="1154230" y="2173447"/>
              <a:ext cx="749903" cy="57680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479DCA"/>
              </a:solidFill>
              <a:prstDash val="solid"/>
              <a:round/>
              <a:headEnd type="stealth" w="med" len="med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66;p5"/>
            <p:cNvSpPr/>
            <p:nvPr/>
          </p:nvSpPr>
          <p:spPr>
            <a:xfrm rot="10800000" flipH="1">
              <a:off x="265230" y="2173447"/>
              <a:ext cx="1638903" cy="74190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479DCA"/>
              </a:solidFill>
              <a:prstDash val="solid"/>
              <a:round/>
              <a:headEnd type="stealth" w="med" len="med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167;p5"/>
            <p:cNvSpPr/>
            <p:nvPr/>
          </p:nvSpPr>
          <p:spPr>
            <a:xfrm>
              <a:off x="265230" y="217647"/>
              <a:ext cx="1516051" cy="74190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479DCA"/>
              </a:solidFill>
              <a:prstDash val="solid"/>
              <a:round/>
              <a:headEnd type="stealth" w="med" len="med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168;p5"/>
            <p:cNvSpPr/>
            <p:nvPr/>
          </p:nvSpPr>
          <p:spPr>
            <a:xfrm flipH="1">
              <a:off x="2574043" y="217647"/>
              <a:ext cx="1476390" cy="74190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479DCA"/>
              </a:solidFill>
              <a:prstDash val="solid"/>
              <a:round/>
              <a:headEnd type="stealth" w="med" len="med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accent5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771" y="2734887"/>
            <a:ext cx="949548" cy="933982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639" y="1075698"/>
            <a:ext cx="673818" cy="673818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61" y="2383325"/>
            <a:ext cx="1538794" cy="1538794"/>
          </a:xfrm>
          <a:prstGeom prst="rect">
            <a:avLst/>
          </a:prstGeom>
        </p:spPr>
      </p:pic>
      <p:sp>
        <p:nvSpPr>
          <p:cNvPr id="33" name="Freeform 5"/>
          <p:cNvSpPr>
            <a:spLocks/>
          </p:cNvSpPr>
          <p:nvPr/>
        </p:nvSpPr>
        <p:spPr bwMode="gray">
          <a:xfrm flipV="1">
            <a:off x="6154356" y="2765070"/>
            <a:ext cx="209221" cy="193743"/>
          </a:xfrm>
          <a:custGeom>
            <a:avLst/>
            <a:gdLst>
              <a:gd name="T0" fmla="*/ 133 w 267"/>
              <a:gd name="T1" fmla="*/ 0 h 292"/>
              <a:gd name="T2" fmla="*/ 161 w 267"/>
              <a:gd name="T3" fmla="*/ 3 h 292"/>
              <a:gd name="T4" fmla="*/ 186 w 267"/>
              <a:gd name="T5" fmla="*/ 12 h 292"/>
              <a:gd name="T6" fmla="*/ 209 w 267"/>
              <a:gd name="T7" fmla="*/ 25 h 292"/>
              <a:gd name="T8" fmla="*/ 228 w 267"/>
              <a:gd name="T9" fmla="*/ 42 h 292"/>
              <a:gd name="T10" fmla="*/ 245 w 267"/>
              <a:gd name="T11" fmla="*/ 64 h 292"/>
              <a:gd name="T12" fmla="*/ 257 w 267"/>
              <a:gd name="T13" fmla="*/ 88 h 292"/>
              <a:gd name="T14" fmla="*/ 265 w 267"/>
              <a:gd name="T15" fmla="*/ 116 h 292"/>
              <a:gd name="T16" fmla="*/ 267 w 267"/>
              <a:gd name="T17" fmla="*/ 146 h 292"/>
              <a:gd name="T18" fmla="*/ 265 w 267"/>
              <a:gd name="T19" fmla="*/ 175 h 292"/>
              <a:gd name="T20" fmla="*/ 257 w 267"/>
              <a:gd name="T21" fmla="*/ 203 h 292"/>
              <a:gd name="T22" fmla="*/ 245 w 267"/>
              <a:gd name="T23" fmla="*/ 227 h 292"/>
              <a:gd name="T24" fmla="*/ 228 w 267"/>
              <a:gd name="T25" fmla="*/ 249 h 292"/>
              <a:gd name="T26" fmla="*/ 209 w 267"/>
              <a:gd name="T27" fmla="*/ 267 h 292"/>
              <a:gd name="T28" fmla="*/ 186 w 267"/>
              <a:gd name="T29" fmla="*/ 281 h 292"/>
              <a:gd name="T30" fmla="*/ 161 w 267"/>
              <a:gd name="T31" fmla="*/ 289 h 292"/>
              <a:gd name="T32" fmla="*/ 133 w 267"/>
              <a:gd name="T33" fmla="*/ 292 h 292"/>
              <a:gd name="T34" fmla="*/ 103 w 267"/>
              <a:gd name="T35" fmla="*/ 288 h 292"/>
              <a:gd name="T36" fmla="*/ 75 w 267"/>
              <a:gd name="T37" fmla="*/ 277 h 292"/>
              <a:gd name="T38" fmla="*/ 51 w 267"/>
              <a:gd name="T39" fmla="*/ 260 h 292"/>
              <a:gd name="T40" fmla="*/ 29 w 267"/>
              <a:gd name="T41" fmla="*/ 237 h 292"/>
              <a:gd name="T42" fmla="*/ 13 w 267"/>
              <a:gd name="T43" fmla="*/ 210 h 292"/>
              <a:gd name="T44" fmla="*/ 4 w 267"/>
              <a:gd name="T45" fmla="*/ 178 h 292"/>
              <a:gd name="T46" fmla="*/ 0 w 267"/>
              <a:gd name="T47" fmla="*/ 146 h 292"/>
              <a:gd name="T48" fmla="*/ 4 w 267"/>
              <a:gd name="T49" fmla="*/ 113 h 292"/>
              <a:gd name="T50" fmla="*/ 13 w 267"/>
              <a:gd name="T51" fmla="*/ 81 h 292"/>
              <a:gd name="T52" fmla="*/ 29 w 267"/>
              <a:gd name="T53" fmla="*/ 54 h 292"/>
              <a:gd name="T54" fmla="*/ 51 w 267"/>
              <a:gd name="T55" fmla="*/ 32 h 292"/>
              <a:gd name="T56" fmla="*/ 75 w 267"/>
              <a:gd name="T57" fmla="*/ 14 h 292"/>
              <a:gd name="T58" fmla="*/ 103 w 267"/>
              <a:gd name="T59" fmla="*/ 3 h 292"/>
              <a:gd name="T60" fmla="*/ 133 w 267"/>
              <a:gd name="T61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67" h="292">
                <a:moveTo>
                  <a:pt x="133" y="0"/>
                </a:moveTo>
                <a:lnTo>
                  <a:pt x="161" y="3"/>
                </a:lnTo>
                <a:lnTo>
                  <a:pt x="186" y="12"/>
                </a:lnTo>
                <a:lnTo>
                  <a:pt x="209" y="25"/>
                </a:lnTo>
                <a:lnTo>
                  <a:pt x="228" y="42"/>
                </a:lnTo>
                <a:lnTo>
                  <a:pt x="245" y="64"/>
                </a:lnTo>
                <a:lnTo>
                  <a:pt x="257" y="88"/>
                </a:lnTo>
                <a:lnTo>
                  <a:pt x="265" y="116"/>
                </a:lnTo>
                <a:lnTo>
                  <a:pt x="267" y="146"/>
                </a:lnTo>
                <a:lnTo>
                  <a:pt x="265" y="175"/>
                </a:lnTo>
                <a:lnTo>
                  <a:pt x="257" y="203"/>
                </a:lnTo>
                <a:lnTo>
                  <a:pt x="245" y="227"/>
                </a:lnTo>
                <a:lnTo>
                  <a:pt x="228" y="249"/>
                </a:lnTo>
                <a:lnTo>
                  <a:pt x="209" y="267"/>
                </a:lnTo>
                <a:lnTo>
                  <a:pt x="186" y="281"/>
                </a:lnTo>
                <a:lnTo>
                  <a:pt x="161" y="289"/>
                </a:lnTo>
                <a:lnTo>
                  <a:pt x="133" y="292"/>
                </a:lnTo>
                <a:lnTo>
                  <a:pt x="103" y="288"/>
                </a:lnTo>
                <a:lnTo>
                  <a:pt x="75" y="277"/>
                </a:lnTo>
                <a:lnTo>
                  <a:pt x="51" y="260"/>
                </a:lnTo>
                <a:lnTo>
                  <a:pt x="29" y="237"/>
                </a:lnTo>
                <a:lnTo>
                  <a:pt x="13" y="210"/>
                </a:lnTo>
                <a:lnTo>
                  <a:pt x="4" y="178"/>
                </a:lnTo>
                <a:lnTo>
                  <a:pt x="0" y="146"/>
                </a:lnTo>
                <a:lnTo>
                  <a:pt x="4" y="113"/>
                </a:lnTo>
                <a:lnTo>
                  <a:pt x="13" y="81"/>
                </a:lnTo>
                <a:lnTo>
                  <a:pt x="29" y="54"/>
                </a:lnTo>
                <a:lnTo>
                  <a:pt x="51" y="32"/>
                </a:lnTo>
                <a:lnTo>
                  <a:pt x="75" y="14"/>
                </a:lnTo>
                <a:lnTo>
                  <a:pt x="103" y="3"/>
                </a:lnTo>
                <a:lnTo>
                  <a:pt x="133" y="0"/>
                </a:lnTo>
                <a:close/>
              </a:path>
            </a:pathLst>
          </a:custGeom>
          <a:solidFill>
            <a:srgbClr val="50657C"/>
          </a:solidFill>
          <a:ln>
            <a:noFill/>
          </a:ln>
          <a:effectLst>
            <a:outerShdw dist="91581" dir="3378596" algn="ctr" rotWithShape="0">
              <a:srgbClr val="C0C0C0">
                <a:alpha val="50000"/>
              </a:srgbClr>
            </a:outerShdw>
          </a:effectLst>
          <a:extLst/>
        </p:spPr>
        <p:txBody>
          <a:bodyPr/>
          <a:lstStyle/>
          <a:p>
            <a:endParaRPr lang="en-US"/>
          </a:p>
        </p:txBody>
      </p:sp>
      <p:sp>
        <p:nvSpPr>
          <p:cNvPr id="37" name="Freeform 6"/>
          <p:cNvSpPr>
            <a:spLocks/>
          </p:cNvSpPr>
          <p:nvPr/>
        </p:nvSpPr>
        <p:spPr bwMode="gray">
          <a:xfrm>
            <a:off x="6013202" y="2990586"/>
            <a:ext cx="492156" cy="737781"/>
          </a:xfrm>
          <a:custGeom>
            <a:avLst/>
            <a:gdLst>
              <a:gd name="T0" fmla="*/ 72 w 573"/>
              <a:gd name="T1" fmla="*/ 5 h 1111"/>
              <a:gd name="T2" fmla="*/ 30 w 573"/>
              <a:gd name="T3" fmla="*/ 32 h 1111"/>
              <a:gd name="T4" fmla="*/ 4 w 573"/>
              <a:gd name="T5" fmla="*/ 75 h 1111"/>
              <a:gd name="T6" fmla="*/ 0 w 573"/>
              <a:gd name="T7" fmla="*/ 509 h 1111"/>
              <a:gd name="T8" fmla="*/ 1 w 573"/>
              <a:gd name="T9" fmla="*/ 516 h 1111"/>
              <a:gd name="T10" fmla="*/ 9 w 573"/>
              <a:gd name="T11" fmla="*/ 533 h 1111"/>
              <a:gd name="T12" fmla="*/ 26 w 573"/>
              <a:gd name="T13" fmla="*/ 550 h 1111"/>
              <a:gd name="T14" fmla="*/ 56 w 573"/>
              <a:gd name="T15" fmla="*/ 557 h 1111"/>
              <a:gd name="T16" fmla="*/ 84 w 573"/>
              <a:gd name="T17" fmla="*/ 551 h 1111"/>
              <a:gd name="T18" fmla="*/ 100 w 573"/>
              <a:gd name="T19" fmla="*/ 534 h 1111"/>
              <a:gd name="T20" fmla="*/ 106 w 573"/>
              <a:gd name="T21" fmla="*/ 516 h 1111"/>
              <a:gd name="T22" fmla="*/ 108 w 573"/>
              <a:gd name="T23" fmla="*/ 503 h 1111"/>
              <a:gd name="T24" fmla="*/ 108 w 573"/>
              <a:gd name="T25" fmla="*/ 166 h 1111"/>
              <a:gd name="T26" fmla="*/ 135 w 573"/>
              <a:gd name="T27" fmla="*/ 1066 h 1111"/>
              <a:gd name="T28" fmla="*/ 138 w 573"/>
              <a:gd name="T29" fmla="*/ 1073 h 1111"/>
              <a:gd name="T30" fmla="*/ 151 w 573"/>
              <a:gd name="T31" fmla="*/ 1089 h 1111"/>
              <a:gd name="T32" fmla="*/ 174 w 573"/>
              <a:gd name="T33" fmla="*/ 1105 h 1111"/>
              <a:gd name="T34" fmla="*/ 199 w 573"/>
              <a:gd name="T35" fmla="*/ 1111 h 1111"/>
              <a:gd name="T36" fmla="*/ 227 w 573"/>
              <a:gd name="T37" fmla="*/ 1110 h 1111"/>
              <a:gd name="T38" fmla="*/ 255 w 573"/>
              <a:gd name="T39" fmla="*/ 1097 h 1111"/>
              <a:gd name="T40" fmla="*/ 272 w 573"/>
              <a:gd name="T41" fmla="*/ 1080 h 1111"/>
              <a:gd name="T42" fmla="*/ 278 w 573"/>
              <a:gd name="T43" fmla="*/ 1068 h 1111"/>
              <a:gd name="T44" fmla="*/ 279 w 573"/>
              <a:gd name="T45" fmla="*/ 499 h 1111"/>
              <a:gd name="T46" fmla="*/ 302 w 573"/>
              <a:gd name="T47" fmla="*/ 503 h 1111"/>
              <a:gd name="T48" fmla="*/ 302 w 573"/>
              <a:gd name="T49" fmla="*/ 534 h 1111"/>
              <a:gd name="T50" fmla="*/ 304 w 573"/>
              <a:gd name="T51" fmla="*/ 590 h 1111"/>
              <a:gd name="T52" fmla="*/ 304 w 573"/>
              <a:gd name="T53" fmla="*/ 664 h 1111"/>
              <a:gd name="T54" fmla="*/ 304 w 573"/>
              <a:gd name="T55" fmla="*/ 750 h 1111"/>
              <a:gd name="T56" fmla="*/ 304 w 573"/>
              <a:gd name="T57" fmla="*/ 838 h 1111"/>
              <a:gd name="T58" fmla="*/ 305 w 573"/>
              <a:gd name="T59" fmla="*/ 926 h 1111"/>
              <a:gd name="T60" fmla="*/ 305 w 573"/>
              <a:gd name="T61" fmla="*/ 1004 h 1111"/>
              <a:gd name="T62" fmla="*/ 305 w 573"/>
              <a:gd name="T63" fmla="*/ 1066 h 1111"/>
              <a:gd name="T64" fmla="*/ 306 w 573"/>
              <a:gd name="T65" fmla="*/ 1073 h 1111"/>
              <a:gd name="T66" fmla="*/ 315 w 573"/>
              <a:gd name="T67" fmla="*/ 1088 h 1111"/>
              <a:gd name="T68" fmla="*/ 335 w 573"/>
              <a:gd name="T69" fmla="*/ 1103 h 1111"/>
              <a:gd name="T70" fmla="*/ 372 w 573"/>
              <a:gd name="T71" fmla="*/ 1111 h 1111"/>
              <a:gd name="T72" fmla="*/ 408 w 573"/>
              <a:gd name="T73" fmla="*/ 1103 h 1111"/>
              <a:gd name="T74" fmla="*/ 429 w 573"/>
              <a:gd name="T75" fmla="*/ 1089 h 1111"/>
              <a:gd name="T76" fmla="*/ 437 w 573"/>
              <a:gd name="T77" fmla="*/ 1073 h 1111"/>
              <a:gd name="T78" fmla="*/ 438 w 573"/>
              <a:gd name="T79" fmla="*/ 1067 h 1111"/>
              <a:gd name="T80" fmla="*/ 466 w 573"/>
              <a:gd name="T81" fmla="*/ 166 h 1111"/>
              <a:gd name="T82" fmla="*/ 468 w 573"/>
              <a:gd name="T83" fmla="*/ 503 h 1111"/>
              <a:gd name="T84" fmla="*/ 472 w 573"/>
              <a:gd name="T85" fmla="*/ 517 h 1111"/>
              <a:gd name="T86" fmla="*/ 483 w 573"/>
              <a:gd name="T87" fmla="*/ 537 h 1111"/>
              <a:gd name="T88" fmla="*/ 505 w 573"/>
              <a:gd name="T89" fmla="*/ 551 h 1111"/>
              <a:gd name="T90" fmla="*/ 536 w 573"/>
              <a:gd name="T91" fmla="*/ 551 h 1111"/>
              <a:gd name="T92" fmla="*/ 557 w 573"/>
              <a:gd name="T93" fmla="*/ 537 h 1111"/>
              <a:gd name="T94" fmla="*/ 570 w 573"/>
              <a:gd name="T95" fmla="*/ 517 h 1111"/>
              <a:gd name="T96" fmla="*/ 573 w 573"/>
              <a:gd name="T97" fmla="*/ 508 h 1111"/>
              <a:gd name="T98" fmla="*/ 572 w 573"/>
              <a:gd name="T99" fmla="*/ 68 h 1111"/>
              <a:gd name="T100" fmla="*/ 546 w 573"/>
              <a:gd name="T101" fmla="*/ 28 h 1111"/>
              <a:gd name="T102" fmla="*/ 506 w 573"/>
              <a:gd name="T103" fmla="*/ 4 h 1111"/>
              <a:gd name="T104" fmla="*/ 94 w 573"/>
              <a:gd name="T105" fmla="*/ 0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73" h="1111">
                <a:moveTo>
                  <a:pt x="94" y="0"/>
                </a:moveTo>
                <a:lnTo>
                  <a:pt x="72" y="5"/>
                </a:lnTo>
                <a:lnTo>
                  <a:pt x="50" y="16"/>
                </a:lnTo>
                <a:lnTo>
                  <a:pt x="30" y="32"/>
                </a:lnTo>
                <a:lnTo>
                  <a:pt x="15" y="53"/>
                </a:lnTo>
                <a:lnTo>
                  <a:pt x="4" y="75"/>
                </a:lnTo>
                <a:lnTo>
                  <a:pt x="0" y="99"/>
                </a:lnTo>
                <a:lnTo>
                  <a:pt x="0" y="509"/>
                </a:lnTo>
                <a:lnTo>
                  <a:pt x="0" y="511"/>
                </a:lnTo>
                <a:lnTo>
                  <a:pt x="1" y="516"/>
                </a:lnTo>
                <a:lnTo>
                  <a:pt x="4" y="525"/>
                </a:lnTo>
                <a:lnTo>
                  <a:pt x="9" y="533"/>
                </a:lnTo>
                <a:lnTo>
                  <a:pt x="16" y="543"/>
                </a:lnTo>
                <a:lnTo>
                  <a:pt x="26" y="550"/>
                </a:lnTo>
                <a:lnTo>
                  <a:pt x="39" y="556"/>
                </a:lnTo>
                <a:lnTo>
                  <a:pt x="56" y="557"/>
                </a:lnTo>
                <a:lnTo>
                  <a:pt x="72" y="556"/>
                </a:lnTo>
                <a:lnTo>
                  <a:pt x="84" y="551"/>
                </a:lnTo>
                <a:lnTo>
                  <a:pt x="92" y="543"/>
                </a:lnTo>
                <a:lnTo>
                  <a:pt x="100" y="534"/>
                </a:lnTo>
                <a:lnTo>
                  <a:pt x="103" y="525"/>
                </a:lnTo>
                <a:lnTo>
                  <a:pt x="106" y="516"/>
                </a:lnTo>
                <a:lnTo>
                  <a:pt x="107" y="508"/>
                </a:lnTo>
                <a:lnTo>
                  <a:pt x="108" y="503"/>
                </a:lnTo>
                <a:lnTo>
                  <a:pt x="108" y="500"/>
                </a:lnTo>
                <a:lnTo>
                  <a:pt x="108" y="166"/>
                </a:lnTo>
                <a:lnTo>
                  <a:pt x="134" y="167"/>
                </a:lnTo>
                <a:lnTo>
                  <a:pt x="135" y="1066"/>
                </a:lnTo>
                <a:lnTo>
                  <a:pt x="136" y="1068"/>
                </a:lnTo>
                <a:lnTo>
                  <a:pt x="138" y="1073"/>
                </a:lnTo>
                <a:lnTo>
                  <a:pt x="143" y="1080"/>
                </a:lnTo>
                <a:lnTo>
                  <a:pt x="151" y="1089"/>
                </a:lnTo>
                <a:lnTo>
                  <a:pt x="162" y="1097"/>
                </a:lnTo>
                <a:lnTo>
                  <a:pt x="174" y="1105"/>
                </a:lnTo>
                <a:lnTo>
                  <a:pt x="189" y="1110"/>
                </a:lnTo>
                <a:lnTo>
                  <a:pt x="199" y="1111"/>
                </a:lnTo>
                <a:lnTo>
                  <a:pt x="217" y="1111"/>
                </a:lnTo>
                <a:lnTo>
                  <a:pt x="227" y="1110"/>
                </a:lnTo>
                <a:lnTo>
                  <a:pt x="243" y="1105"/>
                </a:lnTo>
                <a:lnTo>
                  <a:pt x="255" y="1097"/>
                </a:lnTo>
                <a:lnTo>
                  <a:pt x="265" y="1089"/>
                </a:lnTo>
                <a:lnTo>
                  <a:pt x="272" y="1080"/>
                </a:lnTo>
                <a:lnTo>
                  <a:pt x="276" y="1073"/>
                </a:lnTo>
                <a:lnTo>
                  <a:pt x="278" y="1068"/>
                </a:lnTo>
                <a:lnTo>
                  <a:pt x="279" y="1066"/>
                </a:lnTo>
                <a:lnTo>
                  <a:pt x="279" y="499"/>
                </a:lnTo>
                <a:lnTo>
                  <a:pt x="302" y="499"/>
                </a:lnTo>
                <a:lnTo>
                  <a:pt x="302" y="503"/>
                </a:lnTo>
                <a:lnTo>
                  <a:pt x="302" y="515"/>
                </a:lnTo>
                <a:lnTo>
                  <a:pt x="302" y="534"/>
                </a:lnTo>
                <a:lnTo>
                  <a:pt x="302" y="560"/>
                </a:lnTo>
                <a:lnTo>
                  <a:pt x="304" y="590"/>
                </a:lnTo>
                <a:lnTo>
                  <a:pt x="304" y="626"/>
                </a:lnTo>
                <a:lnTo>
                  <a:pt x="304" y="664"/>
                </a:lnTo>
                <a:lnTo>
                  <a:pt x="304" y="706"/>
                </a:lnTo>
                <a:lnTo>
                  <a:pt x="304" y="750"/>
                </a:lnTo>
                <a:lnTo>
                  <a:pt x="304" y="793"/>
                </a:lnTo>
                <a:lnTo>
                  <a:pt x="304" y="838"/>
                </a:lnTo>
                <a:lnTo>
                  <a:pt x="305" y="882"/>
                </a:lnTo>
                <a:lnTo>
                  <a:pt x="305" y="926"/>
                </a:lnTo>
                <a:lnTo>
                  <a:pt x="305" y="966"/>
                </a:lnTo>
                <a:lnTo>
                  <a:pt x="305" y="1004"/>
                </a:lnTo>
                <a:lnTo>
                  <a:pt x="305" y="1037"/>
                </a:lnTo>
                <a:lnTo>
                  <a:pt x="305" y="1066"/>
                </a:lnTo>
                <a:lnTo>
                  <a:pt x="305" y="1067"/>
                </a:lnTo>
                <a:lnTo>
                  <a:pt x="306" y="1073"/>
                </a:lnTo>
                <a:lnTo>
                  <a:pt x="310" y="1079"/>
                </a:lnTo>
                <a:lnTo>
                  <a:pt x="315" y="1088"/>
                </a:lnTo>
                <a:lnTo>
                  <a:pt x="323" y="1096"/>
                </a:lnTo>
                <a:lnTo>
                  <a:pt x="335" y="1103"/>
                </a:lnTo>
                <a:lnTo>
                  <a:pt x="351" y="1108"/>
                </a:lnTo>
                <a:lnTo>
                  <a:pt x="372" y="1111"/>
                </a:lnTo>
                <a:lnTo>
                  <a:pt x="392" y="1108"/>
                </a:lnTo>
                <a:lnTo>
                  <a:pt x="408" y="1103"/>
                </a:lnTo>
                <a:lnTo>
                  <a:pt x="420" y="1096"/>
                </a:lnTo>
                <a:lnTo>
                  <a:pt x="429" y="1089"/>
                </a:lnTo>
                <a:lnTo>
                  <a:pt x="434" y="1080"/>
                </a:lnTo>
                <a:lnTo>
                  <a:pt x="437" y="1073"/>
                </a:lnTo>
                <a:lnTo>
                  <a:pt x="438" y="1068"/>
                </a:lnTo>
                <a:lnTo>
                  <a:pt x="438" y="1067"/>
                </a:lnTo>
                <a:lnTo>
                  <a:pt x="440" y="166"/>
                </a:lnTo>
                <a:lnTo>
                  <a:pt x="466" y="166"/>
                </a:lnTo>
                <a:lnTo>
                  <a:pt x="466" y="500"/>
                </a:lnTo>
                <a:lnTo>
                  <a:pt x="468" y="503"/>
                </a:lnTo>
                <a:lnTo>
                  <a:pt x="469" y="509"/>
                </a:lnTo>
                <a:lnTo>
                  <a:pt x="472" y="517"/>
                </a:lnTo>
                <a:lnTo>
                  <a:pt x="477" y="527"/>
                </a:lnTo>
                <a:lnTo>
                  <a:pt x="483" y="537"/>
                </a:lnTo>
                <a:lnTo>
                  <a:pt x="493" y="545"/>
                </a:lnTo>
                <a:lnTo>
                  <a:pt x="505" y="551"/>
                </a:lnTo>
                <a:lnTo>
                  <a:pt x="520" y="554"/>
                </a:lnTo>
                <a:lnTo>
                  <a:pt x="536" y="551"/>
                </a:lnTo>
                <a:lnTo>
                  <a:pt x="548" y="545"/>
                </a:lnTo>
                <a:lnTo>
                  <a:pt x="557" y="537"/>
                </a:lnTo>
                <a:lnTo>
                  <a:pt x="563" y="527"/>
                </a:lnTo>
                <a:lnTo>
                  <a:pt x="570" y="517"/>
                </a:lnTo>
                <a:lnTo>
                  <a:pt x="573" y="510"/>
                </a:lnTo>
                <a:lnTo>
                  <a:pt x="573" y="508"/>
                </a:lnTo>
                <a:lnTo>
                  <a:pt x="573" y="79"/>
                </a:lnTo>
                <a:lnTo>
                  <a:pt x="572" y="68"/>
                </a:lnTo>
                <a:lnTo>
                  <a:pt x="561" y="47"/>
                </a:lnTo>
                <a:lnTo>
                  <a:pt x="546" y="28"/>
                </a:lnTo>
                <a:lnTo>
                  <a:pt x="528" y="14"/>
                </a:lnTo>
                <a:lnTo>
                  <a:pt x="506" y="4"/>
                </a:lnTo>
                <a:lnTo>
                  <a:pt x="485" y="0"/>
                </a:lnTo>
                <a:lnTo>
                  <a:pt x="94" y="0"/>
                </a:lnTo>
                <a:lnTo>
                  <a:pt x="94" y="0"/>
                </a:lnTo>
                <a:close/>
              </a:path>
            </a:pathLst>
          </a:custGeom>
          <a:solidFill>
            <a:srgbClr val="50657C"/>
          </a:solidFill>
          <a:ln>
            <a:noFill/>
          </a:ln>
          <a:effectLst>
            <a:outerShdw dist="91581" dir="3378596" algn="ctr" rotWithShape="0">
              <a:srgbClr val="C0C0C0">
                <a:alpha val="50000"/>
              </a:srgbClr>
            </a:outerShdw>
          </a:effectLst>
          <a:extLst/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127" y="4615354"/>
            <a:ext cx="680431" cy="834885"/>
          </a:xfrm>
          <a:prstGeom prst="rect">
            <a:avLst/>
          </a:prstGeom>
        </p:spPr>
      </p:pic>
      <p:sp>
        <p:nvSpPr>
          <p:cNvPr id="43" name="Google Shape;167;p5"/>
          <p:cNvSpPr/>
          <p:nvPr/>
        </p:nvSpPr>
        <p:spPr>
          <a:xfrm rot="10800000">
            <a:off x="6792620" y="4144627"/>
            <a:ext cx="2070925" cy="105026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12700" cap="flat" cmpd="sng">
            <a:solidFill>
              <a:srgbClr val="479DCA"/>
            </a:solidFill>
            <a:prstDash val="solid"/>
            <a:round/>
            <a:headEnd type="stealth" w="med" len="med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accent5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14984</TotalTime>
  <Words>628</Words>
  <Application>Microsoft Office PowerPoint</Application>
  <PresentationFormat>Произвольный</PresentationFormat>
  <Paragraphs>161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ВНЕДРЕНИЕ ЭЛЕКТРОННЫХ РЕЦЕПТОВ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</dc:creator>
  <cp:lastModifiedBy>1</cp:lastModifiedBy>
  <cp:revision>188</cp:revision>
  <dcterms:created xsi:type="dcterms:W3CDTF">2019-11-04T17:24:28Z</dcterms:created>
  <dcterms:modified xsi:type="dcterms:W3CDTF">2020-11-30T11:32:39Z</dcterms:modified>
</cp:coreProperties>
</file>