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7" r:id="rId2"/>
    <p:sldId id="259" r:id="rId3"/>
    <p:sldId id="293" r:id="rId4"/>
    <p:sldId id="294" r:id="rId5"/>
    <p:sldId id="296" r:id="rId6"/>
    <p:sldId id="300" r:id="rId7"/>
    <p:sldId id="298" r:id="rId8"/>
    <p:sldId id="299" r:id="rId9"/>
    <p:sldId id="304" r:id="rId10"/>
    <p:sldId id="305" r:id="rId11"/>
    <p:sldId id="307" r:id="rId12"/>
    <p:sldId id="302" r:id="rId13"/>
    <p:sldId id="30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3C7-4FB2-8FD5-13D6031E29A9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3C7-4FB2-8FD5-13D6031E29A9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3C7-4FB2-8FD5-13D6031E29A9}"/>
              </c:ext>
            </c:extLst>
          </c:dPt>
          <c:dLbls>
            <c:dLbl>
              <c:idx val="0"/>
              <c:layout>
                <c:manualLayout>
                  <c:x val="1.5611876640419948E-2"/>
                  <c:y val="-8.140857392825896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C7-4FB2-8FD5-13D6031E29A9}"/>
                </c:ext>
              </c:extLst>
            </c:dLbl>
            <c:dLbl>
              <c:idx val="1"/>
              <c:layout>
                <c:manualLayout>
                  <c:x val="-3.3900189559638423E-2"/>
                  <c:y val="-2.121016122984619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C7-4FB2-8FD5-13D6031E29A9}"/>
                </c:ext>
              </c:extLst>
            </c:dLbl>
            <c:dLbl>
              <c:idx val="2"/>
              <c:layout>
                <c:manualLayout>
                  <c:x val="-7.0422681539807588E-2"/>
                  <c:y val="-8.144919385076878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C7-4FB2-8FD5-13D6031E29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да, считаю, что это необходимая мера</c:v>
                </c:pt>
                <c:pt idx="1">
                  <c:v>не вижу в этом смысла, у нас нет проблем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0.53</c:v>
                </c:pt>
                <c:pt idx="1">
                  <c:v>0.25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C7-4FB2-8FD5-13D6031E29A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ysClr val="window" lastClr="FFFFFF">
        <a:lumMod val="95000"/>
      </a:sysClr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6C6-43FE-B589-69C56B2CB5D6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6C6-43FE-B589-69C56B2CB5D6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6C6-43FE-B589-69C56B2CB5D6}"/>
              </c:ext>
            </c:extLst>
          </c:dPt>
          <c:dLbls>
            <c:dLbl>
              <c:idx val="0"/>
              <c:layout>
                <c:manualLayout>
                  <c:x val="1.5611876640419948E-2"/>
                  <c:y val="-8.140857392825896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C6-43FE-B589-69C56B2CB5D6}"/>
                </c:ext>
              </c:extLst>
            </c:dLbl>
            <c:dLbl>
              <c:idx val="1"/>
              <c:layout>
                <c:manualLayout>
                  <c:x val="-3.3900189559638423E-2"/>
                  <c:y val="-2.121016122984619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C6-43FE-B589-69C56B2CB5D6}"/>
                </c:ext>
              </c:extLst>
            </c:dLbl>
            <c:dLbl>
              <c:idx val="2"/>
              <c:layout>
                <c:manualLayout>
                  <c:x val="-7.0422681539807588E-2"/>
                  <c:y val="-8.144919385076878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C6-43FE-B589-69C56B2CB5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нет, из-за нагрузки у них просто не будет на это времени</c:v>
                </c:pt>
                <c:pt idx="1">
                  <c:v>да, если оплачивать дополнительно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0.38</c:v>
                </c:pt>
                <c:pt idx="1">
                  <c:v>0.45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C6-43FE-B589-69C56B2CB5D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848797-67F6-4C48-BE86-216E9F2DAA1A}" type="doc">
      <dgm:prSet loTypeId="urn:microsoft.com/office/officeart/2005/8/layout/StepDownProcess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E374F67-501F-4237-B0EB-579A8B244A0C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1. Определение имеющихся рисков у госучреждения</a:t>
          </a:r>
        </a:p>
      </dgm:t>
    </dgm:pt>
    <dgm:pt modelId="{B05C33DD-46B9-4464-BEEA-27AB3C828EAA}" type="parTrans" cxnId="{E2A6030F-AAEE-4DF5-8BE4-64BBA4E0657B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86C339-B205-469E-8107-35E334E3723A}" type="sibTrans" cxnId="{E2A6030F-AAEE-4DF5-8BE4-64BBA4E0657B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E162C0-222E-4866-93BE-F486098B5A2D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зоны ответственности (утверждение сотрудников)</a:t>
          </a:r>
        </a:p>
      </dgm:t>
    </dgm:pt>
    <dgm:pt modelId="{F645C8B3-4736-461C-982C-A76F4D92D921}" type="parTrans" cxnId="{66059C8C-B92F-42F6-9A5C-9D15BBE32D84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E99940-C3FD-4816-8104-85D4494A4297}" type="sibTrans" cxnId="{66059C8C-B92F-42F6-9A5C-9D15BBE32D84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B98508-A66D-41A9-A46A-B3BD20590D92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3. Разработка системы показателей комплаенс-контроля</a:t>
          </a:r>
        </a:p>
      </dgm:t>
    </dgm:pt>
    <dgm:pt modelId="{1C09E62A-66F7-4FAA-8863-CCD0C9C3284C}" type="parTrans" cxnId="{B7E14150-4BD8-4BCD-8858-6A557F84247F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055692-4545-4114-888C-0BC5C9BDB9B4}" type="sibTrans" cxnId="{B7E14150-4BD8-4BCD-8858-6A557F84247F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EE5184-35C7-45AE-8F6E-42B2B2B8F134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4. Определение размера доплат (бонусов) сотрудникам </a:t>
          </a:r>
        </a:p>
      </dgm:t>
    </dgm:pt>
    <dgm:pt modelId="{CDE98B4E-0FF6-453C-838D-95BD2BEA1430}" type="parTrans" cxnId="{32575CC2-B53F-4AD5-AA53-CECF11657482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EDDDFD-5680-4593-86F3-D7C984E3C34F}" type="sibTrans" cxnId="{32575CC2-B53F-4AD5-AA53-CECF11657482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DF5921-8B85-4FC5-A583-4393D9C986B3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5. Обучение сотрудников</a:t>
          </a:r>
        </a:p>
      </dgm:t>
    </dgm:pt>
    <dgm:pt modelId="{702EE15C-7376-434E-B6C9-36C775E503E7}" type="parTrans" cxnId="{F9BC032E-EA74-4791-93EF-10E4A612829B}">
      <dgm:prSet/>
      <dgm:spPr/>
      <dgm:t>
        <a:bodyPr/>
        <a:lstStyle/>
        <a:p>
          <a:endParaRPr lang="ru-RU"/>
        </a:p>
      </dgm:t>
    </dgm:pt>
    <dgm:pt modelId="{FDED8681-8CBE-49A3-861C-C6D03C1A92E3}" type="sibTrans" cxnId="{F9BC032E-EA74-4791-93EF-10E4A612829B}">
      <dgm:prSet/>
      <dgm:spPr/>
      <dgm:t>
        <a:bodyPr/>
        <a:lstStyle/>
        <a:p>
          <a:endParaRPr lang="ru-RU"/>
        </a:p>
      </dgm:t>
    </dgm:pt>
    <dgm:pt modelId="{29FEC2C4-B0A7-4920-B708-85F56DF1501B}" type="pres">
      <dgm:prSet presAssocID="{2F848797-67F6-4C48-BE86-216E9F2DAA1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6A04CA2-FCC6-4279-8EDD-B7D56CEFD6AF}" type="pres">
      <dgm:prSet presAssocID="{7E374F67-501F-4237-B0EB-579A8B244A0C}" presName="composite" presStyleCnt="0"/>
      <dgm:spPr/>
    </dgm:pt>
    <dgm:pt modelId="{98F9CD0D-C315-4B81-9B18-080970D3C349}" type="pres">
      <dgm:prSet presAssocID="{7E374F67-501F-4237-B0EB-579A8B244A0C}" presName="bentUpArrow1" presStyleLbl="alignImgPlace1" presStyleIdx="0" presStyleCnt="4"/>
      <dgm:spPr/>
    </dgm:pt>
    <dgm:pt modelId="{510362CE-F3B4-410D-A4FF-5AF3A20F7FEC}" type="pres">
      <dgm:prSet presAssocID="{7E374F67-501F-4237-B0EB-579A8B244A0C}" presName="ParentText" presStyleLbl="node1" presStyleIdx="0" presStyleCnt="5" custScaleX="2135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8A038-3EA5-4145-91AF-E693287F0243}" type="pres">
      <dgm:prSet presAssocID="{7E374F67-501F-4237-B0EB-579A8B244A0C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24E950AE-7EAF-4372-8688-227392BA693C}" type="pres">
      <dgm:prSet presAssocID="{6086C339-B205-469E-8107-35E334E3723A}" presName="sibTrans" presStyleCnt="0"/>
      <dgm:spPr/>
    </dgm:pt>
    <dgm:pt modelId="{0172C8FF-5D64-4D2A-9BDD-D989796891AE}" type="pres">
      <dgm:prSet presAssocID="{C3E162C0-222E-4866-93BE-F486098B5A2D}" presName="composite" presStyleCnt="0"/>
      <dgm:spPr/>
    </dgm:pt>
    <dgm:pt modelId="{CF4EE697-3C68-4868-ACFC-3BA3175E2BC3}" type="pres">
      <dgm:prSet presAssocID="{C3E162C0-222E-4866-93BE-F486098B5A2D}" presName="bentUpArrow1" presStyleLbl="alignImgPlace1" presStyleIdx="1" presStyleCnt="4" custLinFactNeighborX="-43160" custLinFactNeighborY="-7134"/>
      <dgm:spPr/>
    </dgm:pt>
    <dgm:pt modelId="{75F8A50A-C2B6-48A9-80E7-ABD9B335C89F}" type="pres">
      <dgm:prSet presAssocID="{C3E162C0-222E-4866-93BE-F486098B5A2D}" presName="ParentText" presStyleLbl="node1" presStyleIdx="1" presStyleCnt="5" custScaleX="2617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52118-0AD0-4FDE-B057-B46ADFA1B7B8}" type="pres">
      <dgm:prSet presAssocID="{C3E162C0-222E-4866-93BE-F486098B5A2D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FF313CF3-D8D5-467C-86D8-7E032004540F}" type="pres">
      <dgm:prSet presAssocID="{9DE99940-C3FD-4816-8104-85D4494A4297}" presName="sibTrans" presStyleCnt="0"/>
      <dgm:spPr/>
    </dgm:pt>
    <dgm:pt modelId="{9B9B0773-A72E-4339-88AF-A6723D2B30ED}" type="pres">
      <dgm:prSet presAssocID="{77B98508-A66D-41A9-A46A-B3BD20590D92}" presName="composite" presStyleCnt="0"/>
      <dgm:spPr/>
    </dgm:pt>
    <dgm:pt modelId="{6779CD8E-E620-4C94-BE00-205D1424EEAF}" type="pres">
      <dgm:prSet presAssocID="{77B98508-A66D-41A9-A46A-B3BD20590D92}" presName="bentUpArrow1" presStyleLbl="alignImgPlace1" presStyleIdx="2" presStyleCnt="4" custLinFactNeighborX="-18343" custLinFactNeighborY="-3685"/>
      <dgm:spPr/>
    </dgm:pt>
    <dgm:pt modelId="{85FFDA02-4FC6-4A06-B8F9-3878662E2B86}" type="pres">
      <dgm:prSet presAssocID="{77B98508-A66D-41A9-A46A-B3BD20590D92}" presName="ParentText" presStyleLbl="node1" presStyleIdx="2" presStyleCnt="5" custScaleX="2337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C6700-21FF-4ED3-A98E-6D812D715B90}" type="pres">
      <dgm:prSet presAssocID="{77B98508-A66D-41A9-A46A-B3BD20590D92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33EEF1A5-E603-4539-B11B-174935BA623F}" type="pres">
      <dgm:prSet presAssocID="{42055692-4545-4114-888C-0BC5C9BDB9B4}" presName="sibTrans" presStyleCnt="0"/>
      <dgm:spPr/>
    </dgm:pt>
    <dgm:pt modelId="{467AEA1D-A4DA-4B11-98B7-7D6D35D87950}" type="pres">
      <dgm:prSet presAssocID="{C9EE5184-35C7-45AE-8F6E-42B2B2B8F134}" presName="composite" presStyleCnt="0"/>
      <dgm:spPr/>
    </dgm:pt>
    <dgm:pt modelId="{AB3B3E1B-F33C-441B-9C87-86641B0D0AD7}" type="pres">
      <dgm:prSet presAssocID="{C9EE5184-35C7-45AE-8F6E-42B2B2B8F134}" presName="bentUpArrow1" presStyleLbl="alignImgPlace1" presStyleIdx="3" presStyleCnt="4" custLinFactNeighborX="5395" custLinFactNeighborY="-3685"/>
      <dgm:spPr/>
    </dgm:pt>
    <dgm:pt modelId="{F239BF1E-3146-4349-80C6-FFEA4029A6AC}" type="pres">
      <dgm:prSet presAssocID="{C9EE5184-35C7-45AE-8F6E-42B2B2B8F134}" presName="ParentText" presStyleLbl="node1" presStyleIdx="3" presStyleCnt="5" custScaleX="2013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E183A-2C5B-48C0-904E-BCA12465BF49}" type="pres">
      <dgm:prSet presAssocID="{C9EE5184-35C7-45AE-8F6E-42B2B2B8F134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316BC1CC-9C93-4D3D-BCAE-3B07677513F1}" type="pres">
      <dgm:prSet presAssocID="{DAEDDDFD-5680-4593-86F3-D7C984E3C34F}" presName="sibTrans" presStyleCnt="0"/>
      <dgm:spPr/>
    </dgm:pt>
    <dgm:pt modelId="{BBFD677D-D316-4CE5-BD6F-AB33722A15BE}" type="pres">
      <dgm:prSet presAssocID="{02DF5921-8B85-4FC5-A583-4393D9C986B3}" presName="composite" presStyleCnt="0"/>
      <dgm:spPr/>
    </dgm:pt>
    <dgm:pt modelId="{02D87969-1290-4770-A815-0952C2171876}" type="pres">
      <dgm:prSet presAssocID="{02DF5921-8B85-4FC5-A583-4393D9C986B3}" presName="ParentText" presStyleLbl="node1" presStyleIdx="4" presStyleCnt="5" custScaleX="2013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1318A8-78E9-41DB-AEEC-72C2D16336C6}" type="presOf" srcId="{02DF5921-8B85-4FC5-A583-4393D9C986B3}" destId="{02D87969-1290-4770-A815-0952C2171876}" srcOrd="0" destOrd="0" presId="urn:microsoft.com/office/officeart/2005/8/layout/StepDownProcess"/>
    <dgm:cxn modelId="{BC4BDCF6-B04C-47A5-B085-8D38806610DE}" type="presOf" srcId="{7E374F67-501F-4237-B0EB-579A8B244A0C}" destId="{510362CE-F3B4-410D-A4FF-5AF3A20F7FEC}" srcOrd="0" destOrd="0" presId="urn:microsoft.com/office/officeart/2005/8/layout/StepDownProcess"/>
    <dgm:cxn modelId="{FE7B4F74-3DF8-41C2-976C-4A761B6D9BED}" type="presOf" srcId="{2F848797-67F6-4C48-BE86-216E9F2DAA1A}" destId="{29FEC2C4-B0A7-4920-B708-85F56DF1501B}" srcOrd="0" destOrd="0" presId="urn:microsoft.com/office/officeart/2005/8/layout/StepDownProcess"/>
    <dgm:cxn modelId="{4546208B-FFCF-4C2B-9586-9C81A963040C}" type="presOf" srcId="{C9EE5184-35C7-45AE-8F6E-42B2B2B8F134}" destId="{F239BF1E-3146-4349-80C6-FFEA4029A6AC}" srcOrd="0" destOrd="0" presId="urn:microsoft.com/office/officeart/2005/8/layout/StepDownProcess"/>
    <dgm:cxn modelId="{B7E14150-4BD8-4BCD-8858-6A557F84247F}" srcId="{2F848797-67F6-4C48-BE86-216E9F2DAA1A}" destId="{77B98508-A66D-41A9-A46A-B3BD20590D92}" srcOrd="2" destOrd="0" parTransId="{1C09E62A-66F7-4FAA-8863-CCD0C9C3284C}" sibTransId="{42055692-4545-4114-888C-0BC5C9BDB9B4}"/>
    <dgm:cxn modelId="{32575CC2-B53F-4AD5-AA53-CECF11657482}" srcId="{2F848797-67F6-4C48-BE86-216E9F2DAA1A}" destId="{C9EE5184-35C7-45AE-8F6E-42B2B2B8F134}" srcOrd="3" destOrd="0" parTransId="{CDE98B4E-0FF6-453C-838D-95BD2BEA1430}" sibTransId="{DAEDDDFD-5680-4593-86F3-D7C984E3C34F}"/>
    <dgm:cxn modelId="{458C36CE-6E3B-4DE9-8877-C06B142B91F3}" type="presOf" srcId="{77B98508-A66D-41A9-A46A-B3BD20590D92}" destId="{85FFDA02-4FC6-4A06-B8F9-3878662E2B86}" srcOrd="0" destOrd="0" presId="urn:microsoft.com/office/officeart/2005/8/layout/StepDownProcess"/>
    <dgm:cxn modelId="{F9BC032E-EA74-4791-93EF-10E4A612829B}" srcId="{2F848797-67F6-4C48-BE86-216E9F2DAA1A}" destId="{02DF5921-8B85-4FC5-A583-4393D9C986B3}" srcOrd="4" destOrd="0" parTransId="{702EE15C-7376-434E-B6C9-36C775E503E7}" sibTransId="{FDED8681-8CBE-49A3-861C-C6D03C1A92E3}"/>
    <dgm:cxn modelId="{66059C8C-B92F-42F6-9A5C-9D15BBE32D84}" srcId="{2F848797-67F6-4C48-BE86-216E9F2DAA1A}" destId="{C3E162C0-222E-4866-93BE-F486098B5A2D}" srcOrd="1" destOrd="0" parTransId="{F645C8B3-4736-461C-982C-A76F4D92D921}" sibTransId="{9DE99940-C3FD-4816-8104-85D4494A4297}"/>
    <dgm:cxn modelId="{5F55726C-74D1-4CE4-BFCE-432008235668}" type="presOf" srcId="{C3E162C0-222E-4866-93BE-F486098B5A2D}" destId="{75F8A50A-C2B6-48A9-80E7-ABD9B335C89F}" srcOrd="0" destOrd="0" presId="urn:microsoft.com/office/officeart/2005/8/layout/StepDownProcess"/>
    <dgm:cxn modelId="{E2A6030F-AAEE-4DF5-8BE4-64BBA4E0657B}" srcId="{2F848797-67F6-4C48-BE86-216E9F2DAA1A}" destId="{7E374F67-501F-4237-B0EB-579A8B244A0C}" srcOrd="0" destOrd="0" parTransId="{B05C33DD-46B9-4464-BEEA-27AB3C828EAA}" sibTransId="{6086C339-B205-469E-8107-35E334E3723A}"/>
    <dgm:cxn modelId="{3C34524A-1488-4CB7-9B31-0A904FF9876A}" type="presParOf" srcId="{29FEC2C4-B0A7-4920-B708-85F56DF1501B}" destId="{F6A04CA2-FCC6-4279-8EDD-B7D56CEFD6AF}" srcOrd="0" destOrd="0" presId="urn:microsoft.com/office/officeart/2005/8/layout/StepDownProcess"/>
    <dgm:cxn modelId="{55FEEE19-DB4F-44BB-A2F8-21F0058982B2}" type="presParOf" srcId="{F6A04CA2-FCC6-4279-8EDD-B7D56CEFD6AF}" destId="{98F9CD0D-C315-4B81-9B18-080970D3C349}" srcOrd="0" destOrd="0" presId="urn:microsoft.com/office/officeart/2005/8/layout/StepDownProcess"/>
    <dgm:cxn modelId="{AE70ECE1-1EF5-4D13-A608-E2473A00FD8E}" type="presParOf" srcId="{F6A04CA2-FCC6-4279-8EDD-B7D56CEFD6AF}" destId="{510362CE-F3B4-410D-A4FF-5AF3A20F7FEC}" srcOrd="1" destOrd="0" presId="urn:microsoft.com/office/officeart/2005/8/layout/StepDownProcess"/>
    <dgm:cxn modelId="{7F88E84F-3A26-4335-AD6D-EE9AF6BD9A53}" type="presParOf" srcId="{F6A04CA2-FCC6-4279-8EDD-B7D56CEFD6AF}" destId="{9A68A038-3EA5-4145-91AF-E693287F0243}" srcOrd="2" destOrd="0" presId="urn:microsoft.com/office/officeart/2005/8/layout/StepDownProcess"/>
    <dgm:cxn modelId="{22BC6DA4-B1DE-481A-9A8F-268EE33F8F29}" type="presParOf" srcId="{29FEC2C4-B0A7-4920-B708-85F56DF1501B}" destId="{24E950AE-7EAF-4372-8688-227392BA693C}" srcOrd="1" destOrd="0" presId="urn:microsoft.com/office/officeart/2005/8/layout/StepDownProcess"/>
    <dgm:cxn modelId="{BBEB6294-9E80-4C76-BA2B-921651102045}" type="presParOf" srcId="{29FEC2C4-B0A7-4920-B708-85F56DF1501B}" destId="{0172C8FF-5D64-4D2A-9BDD-D989796891AE}" srcOrd="2" destOrd="0" presId="urn:microsoft.com/office/officeart/2005/8/layout/StepDownProcess"/>
    <dgm:cxn modelId="{555B0D07-0B1B-4F28-BE2D-5606D2169182}" type="presParOf" srcId="{0172C8FF-5D64-4D2A-9BDD-D989796891AE}" destId="{CF4EE697-3C68-4868-ACFC-3BA3175E2BC3}" srcOrd="0" destOrd="0" presId="urn:microsoft.com/office/officeart/2005/8/layout/StepDownProcess"/>
    <dgm:cxn modelId="{FB7D4C88-AA9E-421C-8F67-4396BEF7E802}" type="presParOf" srcId="{0172C8FF-5D64-4D2A-9BDD-D989796891AE}" destId="{75F8A50A-C2B6-48A9-80E7-ABD9B335C89F}" srcOrd="1" destOrd="0" presId="urn:microsoft.com/office/officeart/2005/8/layout/StepDownProcess"/>
    <dgm:cxn modelId="{8E61845A-F3C5-4893-8200-EC56C1883986}" type="presParOf" srcId="{0172C8FF-5D64-4D2A-9BDD-D989796891AE}" destId="{55952118-0AD0-4FDE-B057-B46ADFA1B7B8}" srcOrd="2" destOrd="0" presId="urn:microsoft.com/office/officeart/2005/8/layout/StepDownProcess"/>
    <dgm:cxn modelId="{E29244C7-5F39-4F79-8DF9-59F6F51FBA67}" type="presParOf" srcId="{29FEC2C4-B0A7-4920-B708-85F56DF1501B}" destId="{FF313CF3-D8D5-467C-86D8-7E032004540F}" srcOrd="3" destOrd="0" presId="urn:microsoft.com/office/officeart/2005/8/layout/StepDownProcess"/>
    <dgm:cxn modelId="{BE75987D-0223-486F-999F-32AB8781F1FE}" type="presParOf" srcId="{29FEC2C4-B0A7-4920-B708-85F56DF1501B}" destId="{9B9B0773-A72E-4339-88AF-A6723D2B30ED}" srcOrd="4" destOrd="0" presId="urn:microsoft.com/office/officeart/2005/8/layout/StepDownProcess"/>
    <dgm:cxn modelId="{4388ABC1-DE0D-4C37-B1E7-59537F50ED62}" type="presParOf" srcId="{9B9B0773-A72E-4339-88AF-A6723D2B30ED}" destId="{6779CD8E-E620-4C94-BE00-205D1424EEAF}" srcOrd="0" destOrd="0" presId="urn:microsoft.com/office/officeart/2005/8/layout/StepDownProcess"/>
    <dgm:cxn modelId="{40625837-4C4A-493D-9ED7-24009606AD9A}" type="presParOf" srcId="{9B9B0773-A72E-4339-88AF-A6723D2B30ED}" destId="{85FFDA02-4FC6-4A06-B8F9-3878662E2B86}" srcOrd="1" destOrd="0" presId="urn:microsoft.com/office/officeart/2005/8/layout/StepDownProcess"/>
    <dgm:cxn modelId="{72A52CE5-DB1B-42FB-A562-BE3421D6B3A0}" type="presParOf" srcId="{9B9B0773-A72E-4339-88AF-A6723D2B30ED}" destId="{7BDC6700-21FF-4ED3-A98E-6D812D715B90}" srcOrd="2" destOrd="0" presId="urn:microsoft.com/office/officeart/2005/8/layout/StepDownProcess"/>
    <dgm:cxn modelId="{100BEB79-2E86-4B63-B1C7-7C5A67E03451}" type="presParOf" srcId="{29FEC2C4-B0A7-4920-B708-85F56DF1501B}" destId="{33EEF1A5-E603-4539-B11B-174935BA623F}" srcOrd="5" destOrd="0" presId="urn:microsoft.com/office/officeart/2005/8/layout/StepDownProcess"/>
    <dgm:cxn modelId="{FF8D6525-31E2-4595-B9D4-C359B18080C3}" type="presParOf" srcId="{29FEC2C4-B0A7-4920-B708-85F56DF1501B}" destId="{467AEA1D-A4DA-4B11-98B7-7D6D35D87950}" srcOrd="6" destOrd="0" presId="urn:microsoft.com/office/officeart/2005/8/layout/StepDownProcess"/>
    <dgm:cxn modelId="{CF353761-C8A1-4737-AD5F-E71BAF40A89C}" type="presParOf" srcId="{467AEA1D-A4DA-4B11-98B7-7D6D35D87950}" destId="{AB3B3E1B-F33C-441B-9C87-86641B0D0AD7}" srcOrd="0" destOrd="0" presId="urn:microsoft.com/office/officeart/2005/8/layout/StepDownProcess"/>
    <dgm:cxn modelId="{4F858E9E-E2B7-4447-BEE8-B5312EA40FC6}" type="presParOf" srcId="{467AEA1D-A4DA-4B11-98B7-7D6D35D87950}" destId="{F239BF1E-3146-4349-80C6-FFEA4029A6AC}" srcOrd="1" destOrd="0" presId="urn:microsoft.com/office/officeart/2005/8/layout/StepDownProcess"/>
    <dgm:cxn modelId="{FFE61A61-90BC-4F98-B755-176DF1E3FF06}" type="presParOf" srcId="{467AEA1D-A4DA-4B11-98B7-7D6D35D87950}" destId="{805E183A-2C5B-48C0-904E-BCA12465BF49}" srcOrd="2" destOrd="0" presId="urn:microsoft.com/office/officeart/2005/8/layout/StepDownProcess"/>
    <dgm:cxn modelId="{43C9AA62-5A78-4D5B-A950-E350641380B9}" type="presParOf" srcId="{29FEC2C4-B0A7-4920-B708-85F56DF1501B}" destId="{316BC1CC-9C93-4D3D-BCAE-3B07677513F1}" srcOrd="7" destOrd="0" presId="urn:microsoft.com/office/officeart/2005/8/layout/StepDownProcess"/>
    <dgm:cxn modelId="{D3A6DB6F-457B-45E4-8B16-41B16A3D4B73}" type="presParOf" srcId="{29FEC2C4-B0A7-4920-B708-85F56DF1501B}" destId="{BBFD677D-D316-4CE5-BD6F-AB33722A15BE}" srcOrd="8" destOrd="0" presId="urn:microsoft.com/office/officeart/2005/8/layout/StepDownProcess"/>
    <dgm:cxn modelId="{3C53B038-8FAA-4F7B-BCF9-8DA93C9C87EA}" type="presParOf" srcId="{BBFD677D-D316-4CE5-BD6F-AB33722A15BE}" destId="{02D87969-1290-4770-A815-0952C217187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9CD0D-C315-4B81-9B18-080970D3C349}">
      <dsp:nvSpPr>
        <dsp:cNvPr id="0" name=""/>
        <dsp:cNvSpPr/>
      </dsp:nvSpPr>
      <dsp:spPr>
        <a:xfrm rot="5400000">
          <a:off x="989460" y="919703"/>
          <a:ext cx="800404" cy="91123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362CE-F3B4-410D-A4FF-5AF3A20F7FEC}">
      <dsp:nvSpPr>
        <dsp:cNvPr id="0" name=""/>
        <dsp:cNvSpPr/>
      </dsp:nvSpPr>
      <dsp:spPr>
        <a:xfrm>
          <a:off x="12692" y="32439"/>
          <a:ext cx="2876828" cy="943143"/>
        </a:xfrm>
        <a:prstGeom prst="roundRect">
          <a:avLst>
            <a:gd name="adj" fmla="val 1667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Определение имеющихся рисков у госучреждения</a:t>
          </a:r>
        </a:p>
      </dsp:txBody>
      <dsp:txXfrm>
        <a:off x="58741" y="78488"/>
        <a:ext cx="2784730" cy="851045"/>
      </dsp:txXfrm>
    </dsp:sp>
    <dsp:sp modelId="{9A68A038-3EA5-4145-91AF-E693287F0243}">
      <dsp:nvSpPr>
        <dsp:cNvPr id="0" name=""/>
        <dsp:cNvSpPr/>
      </dsp:nvSpPr>
      <dsp:spPr>
        <a:xfrm>
          <a:off x="2124811" y="122389"/>
          <a:ext cx="979977" cy="762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EE697-3C68-4868-ACFC-3BA3175E2BC3}">
      <dsp:nvSpPr>
        <dsp:cNvPr id="0" name=""/>
        <dsp:cNvSpPr/>
      </dsp:nvSpPr>
      <dsp:spPr>
        <a:xfrm rot="5400000">
          <a:off x="2405320" y="1922064"/>
          <a:ext cx="800404" cy="91123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8A50A-C2B6-48A9-80E7-ABD9B335C89F}">
      <dsp:nvSpPr>
        <dsp:cNvPr id="0" name=""/>
        <dsp:cNvSpPr/>
      </dsp:nvSpPr>
      <dsp:spPr>
        <a:xfrm>
          <a:off x="1496898" y="1091900"/>
          <a:ext cx="3526711" cy="943143"/>
        </a:xfrm>
        <a:prstGeom prst="roundRect">
          <a:avLst>
            <a:gd name="adj" fmla="val 1667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зоны ответственности (утверждение сотрудников)</a:t>
          </a:r>
        </a:p>
      </dsp:txBody>
      <dsp:txXfrm>
        <a:off x="1542947" y="1137949"/>
        <a:ext cx="3434613" cy="851045"/>
      </dsp:txXfrm>
    </dsp:sp>
    <dsp:sp modelId="{55952118-0AD0-4FDE-B057-B46ADFA1B7B8}">
      <dsp:nvSpPr>
        <dsp:cNvPr id="0" name=""/>
        <dsp:cNvSpPr/>
      </dsp:nvSpPr>
      <dsp:spPr>
        <a:xfrm>
          <a:off x="3933959" y="1181850"/>
          <a:ext cx="979977" cy="762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9CD8E-E620-4C94-BE00-205D1424EEAF}">
      <dsp:nvSpPr>
        <dsp:cNvPr id="0" name=""/>
        <dsp:cNvSpPr/>
      </dsp:nvSpPr>
      <dsp:spPr>
        <a:xfrm rot="5400000">
          <a:off x="3927272" y="3009131"/>
          <a:ext cx="800404" cy="91123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FDA02-4FC6-4A06-B8F9-3878662E2B86}">
      <dsp:nvSpPr>
        <dsp:cNvPr id="0" name=""/>
        <dsp:cNvSpPr/>
      </dsp:nvSpPr>
      <dsp:spPr>
        <a:xfrm>
          <a:off x="2981105" y="2151361"/>
          <a:ext cx="3149921" cy="943143"/>
        </a:xfrm>
        <a:prstGeom prst="roundRect">
          <a:avLst>
            <a:gd name="adj" fmla="val 1667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Разработка системы показателей комплаенс-контроля</a:t>
          </a:r>
        </a:p>
      </dsp:txBody>
      <dsp:txXfrm>
        <a:off x="3027154" y="2197410"/>
        <a:ext cx="3057823" cy="851045"/>
      </dsp:txXfrm>
    </dsp:sp>
    <dsp:sp modelId="{7BDC6700-21FF-4ED3-A98E-6D812D715B90}">
      <dsp:nvSpPr>
        <dsp:cNvPr id="0" name=""/>
        <dsp:cNvSpPr/>
      </dsp:nvSpPr>
      <dsp:spPr>
        <a:xfrm>
          <a:off x="5229771" y="2241312"/>
          <a:ext cx="979977" cy="762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B3E1B-F33C-441B-9C87-86641B0D0AD7}">
      <dsp:nvSpPr>
        <dsp:cNvPr id="0" name=""/>
        <dsp:cNvSpPr/>
      </dsp:nvSpPr>
      <dsp:spPr>
        <a:xfrm rot="5400000">
          <a:off x="5409021" y="4068592"/>
          <a:ext cx="800404" cy="91123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39BF1E-3146-4349-80C6-FFEA4029A6AC}">
      <dsp:nvSpPr>
        <dsp:cNvPr id="0" name=""/>
        <dsp:cNvSpPr/>
      </dsp:nvSpPr>
      <dsp:spPr>
        <a:xfrm>
          <a:off x="4465311" y="3210823"/>
          <a:ext cx="2712390" cy="943143"/>
        </a:xfrm>
        <a:prstGeom prst="roundRect">
          <a:avLst>
            <a:gd name="adj" fmla="val 1667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Определение размера доплат (бонусов) сотрудникам </a:t>
          </a:r>
        </a:p>
      </dsp:txBody>
      <dsp:txXfrm>
        <a:off x="4511360" y="3256872"/>
        <a:ext cx="2620292" cy="851045"/>
      </dsp:txXfrm>
    </dsp:sp>
    <dsp:sp modelId="{805E183A-2C5B-48C0-904E-BCA12465BF49}">
      <dsp:nvSpPr>
        <dsp:cNvPr id="0" name=""/>
        <dsp:cNvSpPr/>
      </dsp:nvSpPr>
      <dsp:spPr>
        <a:xfrm>
          <a:off x="6495212" y="3300773"/>
          <a:ext cx="979977" cy="762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87969-1290-4770-A815-0952C2171876}">
      <dsp:nvSpPr>
        <dsp:cNvPr id="0" name=""/>
        <dsp:cNvSpPr/>
      </dsp:nvSpPr>
      <dsp:spPr>
        <a:xfrm>
          <a:off x="5949518" y="4270284"/>
          <a:ext cx="2712700" cy="943143"/>
        </a:xfrm>
        <a:prstGeom prst="roundRect">
          <a:avLst>
            <a:gd name="adj" fmla="val 1667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5. Обучение сотрудников</a:t>
          </a:r>
        </a:p>
      </dsp:txBody>
      <dsp:txXfrm>
        <a:off x="5995567" y="4316333"/>
        <a:ext cx="2620602" cy="851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32E10-FAD0-4404-91EC-15FAEDD9AD37}" type="datetimeFigureOut">
              <a:rPr lang="ru-RU" smtClean="0"/>
              <a:t>18.12.2020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4AA83-491E-4D80-B91C-364C76ECEA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1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CA3A-C9B1-40A0-AD9A-A61865C7583B}" type="datetime1">
              <a:rPr lang="ru-RU" smtClean="0"/>
              <a:t>18.12.2020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475-4E2F-453C-919E-F62E82527D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61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CEED-C66B-4E4B-9028-C27A26319FC5}" type="datetime1">
              <a:rPr lang="ru-RU" smtClean="0"/>
              <a:t>18.12.2020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475-4E2F-453C-919E-F62E82527D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33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4749-3E32-4BFE-803C-B74B4BD76A58}" type="datetime1">
              <a:rPr lang="ru-RU" smtClean="0"/>
              <a:t>18.12.2020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475-4E2F-453C-919E-F62E82527D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84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135F-6BE3-4E22-8E97-E3D0D9F56AB8}" type="datetime1">
              <a:rPr lang="ru-RU" smtClean="0"/>
              <a:t>18.12.2020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475-4E2F-453C-919E-F62E82527D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55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ABD6-3BCD-4E51-AF09-C119A3070345}" type="datetime1">
              <a:rPr lang="ru-RU" smtClean="0"/>
              <a:t>18.12.2020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475-4E2F-453C-919E-F62E82527D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3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1CF1-A0F0-4C1E-807D-BF70BB86EE8D}" type="datetime1">
              <a:rPr lang="ru-RU" smtClean="0"/>
              <a:t>18.12.2020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475-4E2F-453C-919E-F62E82527D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3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9F45-8D9C-42AB-B1B0-08A08C031F00}" type="datetime1">
              <a:rPr lang="ru-RU" smtClean="0"/>
              <a:t>18.12.2020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475-4E2F-453C-919E-F62E82527D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45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E8BF-87FE-450B-8A00-AF4923376509}" type="datetime1">
              <a:rPr lang="ru-RU" smtClean="0"/>
              <a:t>18.12.2020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475-4E2F-453C-919E-F62E82527D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17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1AD3-5779-4F41-BCB7-D1A690AABBC7}" type="datetime1">
              <a:rPr lang="ru-RU" smtClean="0"/>
              <a:t>18.12.2020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475-4E2F-453C-919E-F62E82527D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37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A999-F056-4C08-8F45-9FE671BF5583}" type="datetime1">
              <a:rPr lang="ru-RU" smtClean="0"/>
              <a:t>18.12.2020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475-4E2F-453C-919E-F62E82527D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29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00A8-603C-4DFD-8326-A846292912B4}" type="datetime1">
              <a:rPr lang="ru-RU" smtClean="0"/>
              <a:t>18.12.2020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475-4E2F-453C-919E-F62E82527D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50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6588A-D482-40BB-B849-7C2376ACED1B}" type="datetime1">
              <a:rPr lang="ru-RU" smtClean="0"/>
              <a:t>18.12.2020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B5475-4E2F-453C-919E-F62E82527D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65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44385" y="1409436"/>
            <a:ext cx="9809655" cy="3262387"/>
          </a:xfrm>
          <a:effectLst>
            <a:innerShdw>
              <a:prstClr val="black"/>
            </a:innerShdw>
            <a:softEdge rad="0"/>
          </a:effectLst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normalizeH="1" dirty="0">
                <a:effectLst>
                  <a:outerShdw sx="1000" sy="1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ВЫПУСКНАЯ АТТЕСТАЦИОННАЯ РАБОТА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700" dirty="0">
                <a:effectLst>
                  <a:outerShdw sx="1000" sy="1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«ВНЕДРЕНИЕ СИСТЕМЫ КОМПЛАЕНС В УЧРЕЖДЕНИЯХ БЮДЖЕТНОЙ СФЕРЫ»</a:t>
            </a:r>
            <a:r>
              <a:rPr lang="ru-RU" sz="2700" b="1" dirty="0">
                <a:effectLst>
                  <a:outerShdw sx="1000" sy="1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dirty="0">
                <a:effectLst>
                  <a:outerShdw sx="1000" sy="1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700" b="1" dirty="0">
              <a:effectLst>
                <a:outerShdw sx="1000" sy="1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834647" y="4968587"/>
            <a:ext cx="7204607" cy="1425631"/>
          </a:xfrm>
        </p:spPr>
        <p:txBody>
          <a:bodyPr anchor="ctr"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200" b="1" dirty="0">
                <a:effectLst>
                  <a:outerShdw sx="1000" sy="1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Руководитель:</a:t>
            </a:r>
            <a:r>
              <a:rPr lang="ru-RU" sz="1200" dirty="0">
                <a:effectLst>
                  <a:outerShdw sx="1000" sy="1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effectLst>
                  <a:outerShdw sx="1000" sy="1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кандидат экономических наук, доцент </a:t>
            </a:r>
            <a:r>
              <a:rPr lang="ru-RU" sz="1200" dirty="0">
                <a:effectLst>
                  <a:outerShdw sx="1000" sy="1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кафедры УПиП ИГСУ РАНХиГС </a:t>
            </a:r>
            <a:endParaRPr lang="ru-RU" sz="1200" dirty="0" smtClean="0">
              <a:effectLst>
                <a:outerShdw sx="1000" sy="1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200" dirty="0" smtClean="0">
                <a:effectLst>
                  <a:outerShdw sx="1000" sy="1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     Егорова Лариса Ивановна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200" b="1" dirty="0" smtClean="0">
                <a:effectLst>
                  <a:outerShdw sx="1000" sy="1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Слушатель</a:t>
            </a:r>
            <a:r>
              <a:rPr lang="ru-RU" sz="1200" b="1" dirty="0">
                <a:effectLst>
                  <a:outerShdw sx="1000" sy="1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200" dirty="0">
                <a:effectLst>
                  <a:outerShdw sx="1000" sy="1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Чекунов Юрий Васильевич</a:t>
            </a:r>
            <a:br>
              <a:rPr lang="ru-RU" sz="1200" dirty="0">
                <a:effectLst>
                  <a:outerShdw sx="1000" sy="1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dirty="0">
              <a:effectLst>
                <a:outerShdw sx="1000" sy="1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4" y="121919"/>
            <a:ext cx="4342999" cy="638676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st="50800" dir="5400000" sy="-100000" algn="bl" rotWithShape="0"/>
            <a:softEdge rad="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475-4E2F-453C-919E-F62E82527DB5}" type="slidenum">
              <a:rPr lang="ru-RU" b="1" smtClean="0">
                <a:solidFill>
                  <a:schemeClr val="tx1"/>
                </a:solidFill>
              </a:rPr>
              <a:t>1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8252" y="884188"/>
            <a:ext cx="7501919" cy="753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Федеральное государственное бюджетное 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учреждение высшего образования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Российская академия народного хозяйства и 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государственной службы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Президенте Российской Федерации»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76B5F9-6EB8-4249-AE28-0361B8008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594" y="176435"/>
            <a:ext cx="1617989" cy="432173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5C48F17-E187-C948-8254-7CAD36F0CEC3}"/>
              </a:ext>
            </a:extLst>
          </p:cNvPr>
          <p:cNvSpPr txBox="1">
            <a:spLocks/>
          </p:cNvSpPr>
          <p:nvPr/>
        </p:nvSpPr>
        <p:spPr>
          <a:xfrm>
            <a:off x="236461" y="1"/>
            <a:ext cx="10077577" cy="7587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Диаграмма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Ганта по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проекта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28D81F7-1C02-2348-84AE-711517C70587}"/>
              </a:ext>
            </a:extLst>
          </p:cNvPr>
          <p:cNvCxnSpPr/>
          <p:nvPr/>
        </p:nvCxnSpPr>
        <p:spPr>
          <a:xfrm>
            <a:off x="369651" y="758757"/>
            <a:ext cx="11381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475-4E2F-453C-919E-F62E82527DB5}" type="slidenum">
              <a:rPr lang="ru-RU" b="1" smtClean="0">
                <a:solidFill>
                  <a:schemeClr val="tx1"/>
                </a:solidFill>
              </a:rPr>
              <a:t>10</a:t>
            </a:fld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988603"/>
              </p:ext>
            </p:extLst>
          </p:nvPr>
        </p:nvGraphicFramePr>
        <p:xfrm>
          <a:off x="1120877" y="1209370"/>
          <a:ext cx="9773264" cy="5426271"/>
        </p:xfrm>
        <a:graphic>
          <a:graphicData uri="http://schemas.openxmlformats.org/drawingml/2006/table">
            <a:tbl>
              <a:tblPr firstRow="1" firstCol="1" bandRow="1"/>
              <a:tblGrid>
                <a:gridCol w="3805711">
                  <a:extLst>
                    <a:ext uri="{9D8B030D-6E8A-4147-A177-3AD203B41FA5}">
                      <a16:colId xmlns:a16="http://schemas.microsoft.com/office/drawing/2014/main" val="4069384379"/>
                    </a:ext>
                  </a:extLst>
                </a:gridCol>
                <a:gridCol w="733023">
                  <a:extLst>
                    <a:ext uri="{9D8B030D-6E8A-4147-A177-3AD203B41FA5}">
                      <a16:colId xmlns:a16="http://schemas.microsoft.com/office/drawing/2014/main" val="838416628"/>
                    </a:ext>
                  </a:extLst>
                </a:gridCol>
                <a:gridCol w="589310">
                  <a:extLst>
                    <a:ext uri="{9D8B030D-6E8A-4147-A177-3AD203B41FA5}">
                      <a16:colId xmlns:a16="http://schemas.microsoft.com/office/drawing/2014/main" val="41448760"/>
                    </a:ext>
                  </a:extLst>
                </a:gridCol>
                <a:gridCol w="513836">
                  <a:extLst>
                    <a:ext uri="{9D8B030D-6E8A-4147-A177-3AD203B41FA5}">
                      <a16:colId xmlns:a16="http://schemas.microsoft.com/office/drawing/2014/main" val="4168261439"/>
                    </a:ext>
                  </a:extLst>
                </a:gridCol>
                <a:gridCol w="392874">
                  <a:extLst>
                    <a:ext uri="{9D8B030D-6E8A-4147-A177-3AD203B41FA5}">
                      <a16:colId xmlns:a16="http://schemas.microsoft.com/office/drawing/2014/main" val="2092885359"/>
                    </a:ext>
                  </a:extLst>
                </a:gridCol>
                <a:gridCol w="392874">
                  <a:extLst>
                    <a:ext uri="{9D8B030D-6E8A-4147-A177-3AD203B41FA5}">
                      <a16:colId xmlns:a16="http://schemas.microsoft.com/office/drawing/2014/main" val="703653800"/>
                    </a:ext>
                  </a:extLst>
                </a:gridCol>
                <a:gridCol w="392874">
                  <a:extLst>
                    <a:ext uri="{9D8B030D-6E8A-4147-A177-3AD203B41FA5}">
                      <a16:colId xmlns:a16="http://schemas.microsoft.com/office/drawing/2014/main" val="493241029"/>
                    </a:ext>
                  </a:extLst>
                </a:gridCol>
                <a:gridCol w="502466">
                  <a:extLst>
                    <a:ext uri="{9D8B030D-6E8A-4147-A177-3AD203B41FA5}">
                      <a16:colId xmlns:a16="http://schemas.microsoft.com/office/drawing/2014/main" val="4070086104"/>
                    </a:ext>
                  </a:extLst>
                </a:gridCol>
                <a:gridCol w="502466">
                  <a:extLst>
                    <a:ext uri="{9D8B030D-6E8A-4147-A177-3AD203B41FA5}">
                      <a16:colId xmlns:a16="http://schemas.microsoft.com/office/drawing/2014/main" val="1951318712"/>
                    </a:ext>
                  </a:extLst>
                </a:gridCol>
                <a:gridCol w="502466">
                  <a:extLst>
                    <a:ext uri="{9D8B030D-6E8A-4147-A177-3AD203B41FA5}">
                      <a16:colId xmlns:a16="http://schemas.microsoft.com/office/drawing/2014/main" val="294838517"/>
                    </a:ext>
                  </a:extLst>
                </a:gridCol>
                <a:gridCol w="502466">
                  <a:extLst>
                    <a:ext uri="{9D8B030D-6E8A-4147-A177-3AD203B41FA5}">
                      <a16:colId xmlns:a16="http://schemas.microsoft.com/office/drawing/2014/main" val="1638792655"/>
                    </a:ext>
                  </a:extLst>
                </a:gridCol>
                <a:gridCol w="471449">
                  <a:extLst>
                    <a:ext uri="{9D8B030D-6E8A-4147-A177-3AD203B41FA5}">
                      <a16:colId xmlns:a16="http://schemas.microsoft.com/office/drawing/2014/main" val="2488017542"/>
                    </a:ext>
                  </a:extLst>
                </a:gridCol>
                <a:gridCol w="471449">
                  <a:extLst>
                    <a:ext uri="{9D8B030D-6E8A-4147-A177-3AD203B41FA5}">
                      <a16:colId xmlns:a16="http://schemas.microsoft.com/office/drawing/2014/main" val="3092599521"/>
                    </a:ext>
                  </a:extLst>
                </a:gridCol>
              </a:tblGrid>
              <a:tr h="20359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Вид 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работ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Месяцы 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402137"/>
                  </a:ext>
                </a:extLst>
              </a:tr>
              <a:tr h="407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 год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 год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567978"/>
                  </a:ext>
                </a:extLst>
              </a:tr>
              <a:tr h="407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42852"/>
                  </a:ext>
                </a:extLst>
              </a:tr>
              <a:tr h="393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Определение имеющихся рисков </a:t>
                      </a: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458408"/>
                  </a:ext>
                </a:extLst>
              </a:tr>
              <a:tr h="951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Определение должностей сотрудников для наделения их полномочиями по комплаенс-контролю (выявление кандидатов)</a:t>
                      </a: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09001"/>
                  </a:ext>
                </a:extLst>
              </a:tr>
              <a:tr h="380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3.Разработка системы показателей комплаенс-контроля</a:t>
                      </a: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792638"/>
                  </a:ext>
                </a:extLst>
              </a:tr>
              <a:tr h="380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 Корректировка должностных инструкций</a:t>
                      </a: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777498"/>
                  </a:ext>
                </a:extLst>
              </a:tr>
              <a:tr h="570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Установление размера надбавки (бонусов) и организация выплат</a:t>
                      </a: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403241"/>
                  </a:ext>
                </a:extLst>
              </a:tr>
              <a:tr h="203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 Определение бюджета</a:t>
                      </a: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393697"/>
                  </a:ext>
                </a:extLst>
              </a:tr>
              <a:tr h="203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 Реализация мероприятия</a:t>
                      </a: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580749"/>
                  </a:ext>
                </a:extLst>
              </a:tr>
              <a:tr h="380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Обучение сотрудников учреждения</a:t>
                      </a: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177271"/>
                  </a:ext>
                </a:extLst>
              </a:tr>
              <a:tr h="203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 Определение бюджета</a:t>
                      </a: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482895"/>
                  </a:ext>
                </a:extLst>
              </a:tr>
              <a:tr h="380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 Подбор соответствующего курса </a:t>
                      </a: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497654"/>
                  </a:ext>
                </a:extLst>
              </a:tr>
              <a:tr h="203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 Реализация мероприятия</a:t>
                      </a: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014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69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76B5F9-6EB8-4249-AE28-0361B8008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594" y="176435"/>
            <a:ext cx="1617989" cy="432173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5C48F17-E187-C948-8254-7CAD36F0CEC3}"/>
              </a:ext>
            </a:extLst>
          </p:cNvPr>
          <p:cNvSpPr txBox="1">
            <a:spLocks/>
          </p:cNvSpPr>
          <p:nvPr/>
        </p:nvSpPr>
        <p:spPr>
          <a:xfrm>
            <a:off x="236461" y="1"/>
            <a:ext cx="10077577" cy="7587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анкетирования работников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28D81F7-1C02-2348-84AE-711517C70587}"/>
              </a:ext>
            </a:extLst>
          </p:cNvPr>
          <p:cNvCxnSpPr/>
          <p:nvPr/>
        </p:nvCxnSpPr>
        <p:spPr>
          <a:xfrm>
            <a:off x="369651" y="758757"/>
            <a:ext cx="11381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475-4E2F-453C-919E-F62E82527DB5}" type="slidenum">
              <a:rPr lang="ru-RU" b="1" smtClean="0">
                <a:solidFill>
                  <a:schemeClr val="tx1"/>
                </a:solidFill>
              </a:rPr>
              <a:t>11</a:t>
            </a:fld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87946525"/>
              </p:ext>
            </p:extLst>
          </p:nvPr>
        </p:nvGraphicFramePr>
        <p:xfrm>
          <a:off x="776748" y="1229034"/>
          <a:ext cx="5240594" cy="330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76748" y="4741337"/>
            <a:ext cx="5240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Мнение сотрудников о необходимости внедрения комплаенс-контроля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4054317777"/>
              </p:ext>
            </p:extLst>
          </p:nvPr>
        </p:nvGraphicFramePr>
        <p:xfrm>
          <a:off x="6302477" y="2939845"/>
          <a:ext cx="5727106" cy="3424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90321" y="2274841"/>
            <a:ext cx="58392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Мнение об эффективности комплаенс-контроля в учреждении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97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76B5F9-6EB8-4249-AE28-0361B8008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594" y="176435"/>
            <a:ext cx="1617989" cy="432173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5C48F17-E187-C948-8254-7CAD36F0CEC3}"/>
              </a:ext>
            </a:extLst>
          </p:cNvPr>
          <p:cNvSpPr txBox="1">
            <a:spLocks/>
          </p:cNvSpPr>
          <p:nvPr/>
        </p:nvSpPr>
        <p:spPr>
          <a:xfrm>
            <a:off x="236461" y="103033"/>
            <a:ext cx="10077577" cy="578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 по работе: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28D81F7-1C02-2348-84AE-711517C70587}"/>
              </a:ext>
            </a:extLst>
          </p:cNvPr>
          <p:cNvCxnSpPr/>
          <p:nvPr/>
        </p:nvCxnSpPr>
        <p:spPr>
          <a:xfrm>
            <a:off x="369651" y="758757"/>
            <a:ext cx="11381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00870" y="1174212"/>
            <a:ext cx="11528713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1. 	Инструменты комплаенс – контроля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могут и должны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быть применены в учреждениях бюджетной сферы.</a:t>
            </a:r>
          </a:p>
          <a:p>
            <a:pPr algn="just">
              <a:lnSpc>
                <a:spcPts val="2800"/>
              </a:lnSpc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8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	Внедрение комплаенс - контроля представляется эффективным способом относительного прогнозирования будущих проблем и возможностей предупреждения нарушений требований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законодательства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его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результатом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становится предупреждение серьезных финансовых, материальных и иных потерь.</a:t>
            </a:r>
          </a:p>
          <a:p>
            <a:pPr algn="just">
              <a:lnSpc>
                <a:spcPts val="2800"/>
              </a:lnSpc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8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	Благодаря внедрению Комплаенс - контроля учреждение может максимально смягчить свои слабые стороны, своевременно принять защитные меры против рисков, задействовать все ресурсы для достижения приоритетных целей.</a:t>
            </a:r>
          </a:p>
          <a:p>
            <a:pPr algn="just">
              <a:lnSpc>
                <a:spcPts val="2800"/>
              </a:lnSpc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8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	При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удачной реализации проекта в дальнейшем возможна организация комплаенс-службы как обособленного подразделения с введением новой должности комплаенс-менеджера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475-4E2F-453C-919E-F62E82527DB5}" type="slidenum">
              <a:rPr lang="ru-RU" b="1" smtClean="0">
                <a:solidFill>
                  <a:schemeClr val="tx1"/>
                </a:solidFill>
              </a:rPr>
              <a:t>12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8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76B5F9-6EB8-4249-AE28-0361B8008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594" y="176435"/>
            <a:ext cx="1617989" cy="432173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5C48F17-E187-C948-8254-7CAD36F0CEC3}"/>
              </a:ext>
            </a:extLst>
          </p:cNvPr>
          <p:cNvSpPr txBox="1">
            <a:spLocks/>
          </p:cNvSpPr>
          <p:nvPr/>
        </p:nvSpPr>
        <p:spPr>
          <a:xfrm>
            <a:off x="236461" y="103033"/>
            <a:ext cx="10077577" cy="578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28D81F7-1C02-2348-84AE-711517C70587}"/>
              </a:ext>
            </a:extLst>
          </p:cNvPr>
          <p:cNvCxnSpPr/>
          <p:nvPr/>
        </p:nvCxnSpPr>
        <p:spPr>
          <a:xfrm>
            <a:off x="369651" y="758757"/>
            <a:ext cx="11381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8774" y="2847975"/>
            <a:ext cx="8915401" cy="13716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6276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701" y="5202656"/>
            <a:ext cx="2004393" cy="12446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461" y="103033"/>
            <a:ext cx="9261500" cy="578975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задачи, объект и предмет 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2701" y="1167298"/>
            <a:ext cx="9306372" cy="1265327"/>
          </a:xfrm>
        </p:spPr>
        <p:txBody>
          <a:bodyPr>
            <a:noAutofit/>
          </a:bodyPr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организационно-методических особенностей построения модели контроля в субъектах государственной сферы и разработка проекта по внедрению системы комплаенс в учреждениях бюджетной сферы на примере КУ ХМАО-Югры «Центроспас – Югория».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594" y="176435"/>
            <a:ext cx="1617989" cy="4321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13748" y="2598214"/>
            <a:ext cx="8693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Рассмотреть понятие, сущность, специфику и возможности использования комплаенс в управленческой деятельности.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Исследовать особенности внедрения комплаенса в бюджетной сфере.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существующего контроля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КУ «Центроспас – Югория»;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Разработать проект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внедрения комплаенса в КУ «Центроспас – Югория».</a:t>
            </a:r>
          </a:p>
          <a:p>
            <a:pPr marL="285750" indent="-285750">
              <a:buFontTx/>
              <a:buChar char="-"/>
            </a:pP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C87F4A6-8C7A-4A42-9868-F5238A2CE3C1}"/>
              </a:ext>
            </a:extLst>
          </p:cNvPr>
          <p:cNvSpPr txBox="1">
            <a:spLocks/>
          </p:cNvSpPr>
          <p:nvPr/>
        </p:nvSpPr>
        <p:spPr>
          <a:xfrm>
            <a:off x="1489901" y="2422818"/>
            <a:ext cx="1449943" cy="5789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A13D578-826F-A045-8F80-489A444DD9F0}"/>
              </a:ext>
            </a:extLst>
          </p:cNvPr>
          <p:cNvSpPr txBox="1">
            <a:spLocks/>
          </p:cNvSpPr>
          <p:nvPr/>
        </p:nvSpPr>
        <p:spPr>
          <a:xfrm>
            <a:off x="333240" y="947827"/>
            <a:ext cx="1582610" cy="578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EEE1FD5-3243-3F46-B6EE-ACF05EE7A1CB}"/>
              </a:ext>
            </a:extLst>
          </p:cNvPr>
          <p:cNvCxnSpPr/>
          <p:nvPr/>
        </p:nvCxnSpPr>
        <p:spPr>
          <a:xfrm>
            <a:off x="369651" y="758757"/>
            <a:ext cx="11381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475-4E2F-453C-919E-F62E82527DB5}" type="slidenum">
              <a:rPr lang="ru-RU" b="1" smtClean="0">
                <a:solidFill>
                  <a:schemeClr val="tx1"/>
                </a:solidFill>
              </a:rPr>
              <a:t>2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13748" y="4362071"/>
            <a:ext cx="12164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3587" y="4435017"/>
            <a:ext cx="6804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Система управления финансово-хозяйственной деятельностью Казенного учреждения Ханты-Мансийского автономного округа – Югры «Центроспас-Югория»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13587" y="5517654"/>
            <a:ext cx="13976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12807" y="5641389"/>
            <a:ext cx="5300618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Механизм контроля в Казенном учреждении.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40" y="3027321"/>
            <a:ext cx="1677604" cy="16776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12" y="4607960"/>
            <a:ext cx="1862860" cy="123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76B5F9-6EB8-4249-AE28-0361B8008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594" y="176435"/>
            <a:ext cx="1617989" cy="432173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5C48F17-E187-C948-8254-7CAD36F0CEC3}"/>
              </a:ext>
            </a:extLst>
          </p:cNvPr>
          <p:cNvSpPr txBox="1">
            <a:spLocks/>
          </p:cNvSpPr>
          <p:nvPr/>
        </p:nvSpPr>
        <p:spPr>
          <a:xfrm>
            <a:off x="236462" y="103033"/>
            <a:ext cx="9900596" cy="578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управления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«Центроспас-Югория»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28D81F7-1C02-2348-84AE-711517C70587}"/>
              </a:ext>
            </a:extLst>
          </p:cNvPr>
          <p:cNvCxnSpPr/>
          <p:nvPr/>
        </p:nvCxnSpPr>
        <p:spPr>
          <a:xfrm>
            <a:off x="369651" y="758757"/>
            <a:ext cx="11381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90935" y="6380878"/>
            <a:ext cx="2743200" cy="365125"/>
          </a:xfrm>
        </p:spPr>
        <p:txBody>
          <a:bodyPr/>
          <a:lstStyle/>
          <a:p>
            <a:fld id="{D15B5475-4E2F-453C-919E-F62E82527DB5}" type="slidenum">
              <a:rPr lang="ru-RU" b="1" smtClean="0">
                <a:solidFill>
                  <a:schemeClr val="tx1"/>
                </a:solidFill>
              </a:rPr>
              <a:t>3</a:t>
            </a:fld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7" name="Полотно 28"/>
          <p:cNvGrpSpPr/>
          <p:nvPr/>
        </p:nvGrpSpPr>
        <p:grpSpPr>
          <a:xfrm>
            <a:off x="1297858" y="834593"/>
            <a:ext cx="9478297" cy="5820727"/>
            <a:chOff x="0" y="0"/>
            <a:chExt cx="5904230" cy="6001163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5904230" cy="60001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sp>
        <p:sp>
          <p:nvSpPr>
            <p:cNvPr id="12" name="Прямоугольник 11"/>
            <p:cNvSpPr/>
            <p:nvPr/>
          </p:nvSpPr>
          <p:spPr>
            <a:xfrm>
              <a:off x="1325880" y="36295"/>
              <a:ext cx="3161211" cy="313736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Директор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0960" y="776995"/>
              <a:ext cx="1523999" cy="461554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Заместитель директора – начальник управления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0663" y="1470658"/>
              <a:ext cx="1523365" cy="69108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5875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Подразделения 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ГПС ХМАО </a:t>
              </a: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Югры </a:t>
              </a: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78675" y="2323891"/>
              <a:ext cx="1285354" cy="560668"/>
            </a:xfrm>
            <a:prstGeom prst="rect">
              <a:avLst/>
            </a:prstGeom>
            <a:solidFill>
              <a:schemeClr val="bg2"/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Управление пожарно-спасательных работ 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87498" y="2959963"/>
              <a:ext cx="1285240" cy="569031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Отдел организации службы и подготовки личного состава 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87498" y="3587072"/>
              <a:ext cx="1285240" cy="56896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Отдел организации службы и подготовки личного состава 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87498" y="4196674"/>
              <a:ext cx="1285240" cy="56896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Отдел профилактики, пропаганды и обучения населения 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7498" y="4797421"/>
              <a:ext cx="1285240" cy="621332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Группа по взаимодействию с общественными организациями 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699852" y="1470617"/>
              <a:ext cx="1523365" cy="690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5875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Профессиональное аварийно-спасательное формирование (ПСФ) </a:t>
              </a: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352801" y="1470571"/>
              <a:ext cx="2551429" cy="6902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5875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Подразделения обеспечения деятельности учреждения  </a:t>
              </a: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677875" y="2323825"/>
              <a:ext cx="1285240" cy="560070"/>
            </a:xfrm>
            <a:prstGeom prst="rect">
              <a:avLst/>
            </a:prstGeom>
            <a:solidFill>
              <a:schemeClr val="bg2"/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Поисково-спасательная служба 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677875" y="2959788"/>
              <a:ext cx="1285240" cy="926257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Отдел организации подготовки и применения поисково-спасательных формирований (ПСФ)</a:t>
              </a:r>
              <a:endPara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677875" y="3952833"/>
              <a:ext cx="1285240" cy="559435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Отдел оперативного обеспечения 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754880" y="2324323"/>
              <a:ext cx="1149350" cy="559435"/>
            </a:xfrm>
            <a:prstGeom prst="rect">
              <a:avLst/>
            </a:prstGeom>
            <a:solidFill>
              <a:schemeClr val="bg2"/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Финансово-экономический отдел 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301594" y="2323449"/>
              <a:ext cx="1174611" cy="500149"/>
            </a:xfrm>
            <a:prstGeom prst="rect">
              <a:avLst/>
            </a:prstGeom>
            <a:solidFill>
              <a:schemeClr val="bg2"/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Управление обеспечение деятельности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754880" y="2942638"/>
              <a:ext cx="1149350" cy="558800"/>
            </a:xfrm>
            <a:prstGeom prst="rect">
              <a:avLst/>
            </a:prstGeom>
            <a:solidFill>
              <a:schemeClr val="bg2"/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Отдел правовой и кадровой работы 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754880" y="3560669"/>
              <a:ext cx="1149350" cy="647591"/>
            </a:xfrm>
            <a:prstGeom prst="rect">
              <a:avLst/>
            </a:prstGeom>
            <a:solidFill>
              <a:schemeClr val="bg2"/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Группа информационного обеспечения (пресс-служба) 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301594" y="2870727"/>
              <a:ext cx="1174115" cy="362174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Отдел контрактной службы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302090" y="3273565"/>
              <a:ext cx="1174115" cy="5588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Отдел материально-технического обеспечения</a:t>
              </a:r>
              <a:endPara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301594" y="3865447"/>
              <a:ext cx="1174115" cy="377649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Отдел техники и вооружения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301594" y="4266013"/>
              <a:ext cx="1174115" cy="412511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Служба охраны труда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302090" y="4718826"/>
              <a:ext cx="1174115" cy="351584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Общий отдел</a:t>
              </a:r>
              <a:endPara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301594" y="5111073"/>
              <a:ext cx="1174115" cy="351155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Отдел АСУ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98308" y="5650008"/>
              <a:ext cx="4574881" cy="3511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Филиалы КУ «Центроспас – Югория»</a:t>
              </a: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677875" y="4648792"/>
              <a:ext cx="1277619" cy="558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Поисково-спасательные 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отряды</a:t>
              </a: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130720" y="538358"/>
              <a:ext cx="2127772" cy="299687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Первый заместитель директора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1445624" y="350024"/>
              <a:ext cx="0" cy="418348"/>
            </a:xfrm>
            <a:prstGeom prst="line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523081" y="350035"/>
              <a:ext cx="0" cy="188320"/>
            </a:xfrm>
            <a:prstGeom prst="line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0" name="Соединитель: уступ 70"/>
            <p:cNvCxnSpPr/>
            <p:nvPr/>
          </p:nvCxnSpPr>
          <p:spPr>
            <a:xfrm rot="16200000" flipH="1">
              <a:off x="3981225" y="670582"/>
              <a:ext cx="1294274" cy="305294"/>
            </a:xfrm>
            <a:prstGeom prst="bentConnector3">
              <a:avLst>
                <a:gd name="adj1" fmla="val 882"/>
              </a:avLst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1" name="Соединитель: уступ 71"/>
            <p:cNvCxnSpPr/>
            <p:nvPr/>
          </p:nvCxnSpPr>
          <p:spPr>
            <a:xfrm rot="16200000" flipH="1">
              <a:off x="4005950" y="1090571"/>
              <a:ext cx="644423" cy="139333"/>
            </a:xfrm>
            <a:prstGeom prst="bentConnector3">
              <a:avLst>
                <a:gd name="adj1" fmla="val 1351"/>
              </a:avLst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2" name="Соединитель: уступ 72"/>
            <p:cNvCxnSpPr>
              <a:stCxn id="21" idx="2"/>
              <a:endCxn id="28" idx="1"/>
            </p:cNvCxnSpPr>
            <p:nvPr/>
          </p:nvCxnSpPr>
          <p:spPr>
            <a:xfrm rot="16200000" flipH="1">
              <a:off x="3829936" y="2959219"/>
              <a:ext cx="1723524" cy="126364"/>
            </a:xfrm>
            <a:prstGeom prst="bentConnector2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3" name="Прямая соединительная линия 42"/>
            <p:cNvCxnSpPr>
              <a:stCxn id="25" idx="1"/>
            </p:cNvCxnSpPr>
            <p:nvPr/>
          </p:nvCxnSpPr>
          <p:spPr>
            <a:xfrm flipH="1">
              <a:off x="4628520" y="2603833"/>
              <a:ext cx="126360" cy="2051"/>
            </a:xfrm>
            <a:prstGeom prst="line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4" name="Прямая соединительная линия 43"/>
            <p:cNvCxnSpPr>
              <a:stCxn id="27" idx="1"/>
            </p:cNvCxnSpPr>
            <p:nvPr/>
          </p:nvCxnSpPr>
          <p:spPr>
            <a:xfrm flipH="1" flipV="1">
              <a:off x="4628520" y="3221532"/>
              <a:ext cx="126360" cy="253"/>
            </a:xfrm>
            <a:prstGeom prst="line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5" name="Прямая соединительная линия 44"/>
            <p:cNvCxnSpPr>
              <a:endCxn id="26" idx="0"/>
            </p:cNvCxnSpPr>
            <p:nvPr/>
          </p:nvCxnSpPr>
          <p:spPr>
            <a:xfrm>
              <a:off x="3888900" y="2169367"/>
              <a:ext cx="0" cy="153894"/>
            </a:xfrm>
            <a:prstGeom prst="line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" name="Соединитель: уступ 76"/>
            <p:cNvCxnSpPr>
              <a:stCxn id="26" idx="1"/>
              <a:endCxn id="34" idx="1"/>
            </p:cNvCxnSpPr>
            <p:nvPr/>
          </p:nvCxnSpPr>
          <p:spPr>
            <a:xfrm rot="10800000" flipV="1">
              <a:off x="3301593" y="2573318"/>
              <a:ext cx="12700" cy="2712930"/>
            </a:xfrm>
            <a:prstGeom prst="bentConnector3">
              <a:avLst>
                <a:gd name="adj1" fmla="val 1020000"/>
              </a:avLst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7" name="Прямая соединительная линия 46"/>
            <p:cNvCxnSpPr>
              <a:stCxn id="29" idx="1"/>
            </p:cNvCxnSpPr>
            <p:nvPr/>
          </p:nvCxnSpPr>
          <p:spPr>
            <a:xfrm flipH="1" flipV="1">
              <a:off x="3186223" y="3051338"/>
              <a:ext cx="115371" cy="235"/>
            </a:xfrm>
            <a:prstGeom prst="line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8" name="Прямая соединительная линия 47"/>
            <p:cNvCxnSpPr>
              <a:stCxn id="30" idx="1"/>
            </p:cNvCxnSpPr>
            <p:nvPr/>
          </p:nvCxnSpPr>
          <p:spPr>
            <a:xfrm flipH="1" flipV="1">
              <a:off x="3186223" y="3551068"/>
              <a:ext cx="115867" cy="1620"/>
            </a:xfrm>
            <a:prstGeom prst="line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" name="Прямая соединительная линия 48"/>
            <p:cNvCxnSpPr>
              <a:stCxn id="31" idx="1"/>
            </p:cNvCxnSpPr>
            <p:nvPr/>
          </p:nvCxnSpPr>
          <p:spPr>
            <a:xfrm flipH="1">
              <a:off x="3186223" y="4053958"/>
              <a:ext cx="115371" cy="384"/>
            </a:xfrm>
            <a:prstGeom prst="line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0" name="Прямая соединительная линия 49"/>
            <p:cNvCxnSpPr>
              <a:stCxn id="32" idx="1"/>
            </p:cNvCxnSpPr>
            <p:nvPr/>
          </p:nvCxnSpPr>
          <p:spPr>
            <a:xfrm flipH="1">
              <a:off x="3186223" y="4471926"/>
              <a:ext cx="115371" cy="630"/>
            </a:xfrm>
            <a:prstGeom prst="line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1" name="Прямая соединительная линия 50"/>
            <p:cNvCxnSpPr>
              <a:stCxn id="33" idx="1"/>
            </p:cNvCxnSpPr>
            <p:nvPr/>
          </p:nvCxnSpPr>
          <p:spPr>
            <a:xfrm flipH="1">
              <a:off x="3186223" y="4894245"/>
              <a:ext cx="115867" cy="69"/>
            </a:xfrm>
            <a:prstGeom prst="line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2" name="Соединитель: уступ 82"/>
            <p:cNvCxnSpPr>
              <a:endCxn id="20" idx="0"/>
            </p:cNvCxnSpPr>
            <p:nvPr/>
          </p:nvCxnSpPr>
          <p:spPr>
            <a:xfrm>
              <a:off x="1564028" y="1247347"/>
              <a:ext cx="897507" cy="223144"/>
            </a:xfrm>
            <a:prstGeom prst="bentConnector2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1325880" y="1238440"/>
              <a:ext cx="0" cy="222267"/>
            </a:xfrm>
            <a:prstGeom prst="line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4" name="Прямая соединительная линия 53"/>
            <p:cNvCxnSpPr>
              <a:stCxn id="20" idx="2"/>
            </p:cNvCxnSpPr>
            <p:nvPr/>
          </p:nvCxnSpPr>
          <p:spPr>
            <a:xfrm>
              <a:off x="2461535" y="2161321"/>
              <a:ext cx="0" cy="152826"/>
            </a:xfrm>
            <a:prstGeom prst="line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5" name="Соединитель: уступ 85"/>
            <p:cNvCxnSpPr>
              <a:stCxn id="22" idx="3"/>
              <a:endCxn id="36" idx="3"/>
            </p:cNvCxnSpPr>
            <p:nvPr/>
          </p:nvCxnSpPr>
          <p:spPr>
            <a:xfrm flipH="1">
              <a:off x="2955494" y="2603652"/>
              <a:ext cx="7621" cy="2324164"/>
            </a:xfrm>
            <a:prstGeom prst="bentConnector3">
              <a:avLst>
                <a:gd name="adj1" fmla="val -1499803"/>
              </a:avLst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6" name="Прямая соединительная линия 55"/>
            <p:cNvCxnSpPr>
              <a:stCxn id="23" idx="3"/>
            </p:cNvCxnSpPr>
            <p:nvPr/>
          </p:nvCxnSpPr>
          <p:spPr>
            <a:xfrm>
              <a:off x="2963115" y="3422649"/>
              <a:ext cx="115673" cy="1401"/>
            </a:xfrm>
            <a:prstGeom prst="line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7" name="Прямая соединительная линия 56"/>
            <p:cNvCxnSpPr>
              <a:stCxn id="24" idx="3"/>
            </p:cNvCxnSpPr>
            <p:nvPr/>
          </p:nvCxnSpPr>
          <p:spPr>
            <a:xfrm>
              <a:off x="2963115" y="4232225"/>
              <a:ext cx="112594" cy="1546"/>
            </a:xfrm>
            <a:prstGeom prst="line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1341120" y="2160400"/>
              <a:ext cx="0" cy="153560"/>
            </a:xfrm>
            <a:prstGeom prst="line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9" name="Соединитель: уступ 90"/>
            <p:cNvCxnSpPr>
              <a:stCxn id="15" idx="1"/>
              <a:endCxn id="19" idx="1"/>
            </p:cNvCxnSpPr>
            <p:nvPr/>
          </p:nvCxnSpPr>
          <p:spPr>
            <a:xfrm rot="10800000" flipH="1" flipV="1">
              <a:off x="278674" y="2604016"/>
              <a:ext cx="8823" cy="2503681"/>
            </a:xfrm>
            <a:prstGeom prst="bentConnector3">
              <a:avLst>
                <a:gd name="adj1" fmla="val -1554573"/>
              </a:avLst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0" name="Прямая соединительная линия 59"/>
            <p:cNvCxnSpPr>
              <a:stCxn id="16" idx="1"/>
            </p:cNvCxnSpPr>
            <p:nvPr/>
          </p:nvCxnSpPr>
          <p:spPr>
            <a:xfrm flipH="1">
              <a:off x="136358" y="3244224"/>
              <a:ext cx="151140" cy="366"/>
            </a:xfrm>
            <a:prstGeom prst="line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1" name="Прямая соединительная линия 60"/>
            <p:cNvCxnSpPr>
              <a:stCxn id="17" idx="1"/>
            </p:cNvCxnSpPr>
            <p:nvPr/>
          </p:nvCxnSpPr>
          <p:spPr>
            <a:xfrm flipH="1" flipV="1">
              <a:off x="136358" y="3870232"/>
              <a:ext cx="151140" cy="1021"/>
            </a:xfrm>
            <a:prstGeom prst="line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2" name="Прямая соединительная линия 61"/>
            <p:cNvCxnSpPr/>
            <p:nvPr/>
          </p:nvCxnSpPr>
          <p:spPr>
            <a:xfrm flipH="1">
              <a:off x="136358" y="4487853"/>
              <a:ext cx="142317" cy="0"/>
            </a:xfrm>
            <a:prstGeom prst="line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3" name="Соединитель: уступ 94"/>
            <p:cNvCxnSpPr/>
            <p:nvPr/>
          </p:nvCxnSpPr>
          <p:spPr>
            <a:xfrm>
              <a:off x="148389" y="5514976"/>
              <a:ext cx="2965433" cy="135032"/>
            </a:xfrm>
            <a:prstGeom prst="bentConnector2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148389" y="5117115"/>
              <a:ext cx="0" cy="397013"/>
            </a:xfrm>
            <a:prstGeom prst="line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399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76B5F9-6EB8-4249-AE28-0361B8008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594" y="176435"/>
            <a:ext cx="1617989" cy="432173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5C48F17-E187-C948-8254-7CAD36F0CEC3}"/>
              </a:ext>
            </a:extLst>
          </p:cNvPr>
          <p:cNvSpPr txBox="1">
            <a:spLocks/>
          </p:cNvSpPr>
          <p:nvPr/>
        </p:nvSpPr>
        <p:spPr>
          <a:xfrm>
            <a:off x="252275" y="57288"/>
            <a:ext cx="10067744" cy="6818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системы контроля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Учреждении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28D81F7-1C02-2348-84AE-711517C70587}"/>
              </a:ext>
            </a:extLst>
          </p:cNvPr>
          <p:cNvCxnSpPr/>
          <p:nvPr/>
        </p:nvCxnSpPr>
        <p:spPr>
          <a:xfrm>
            <a:off x="369651" y="758757"/>
            <a:ext cx="11381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Полотно 104"/>
          <p:cNvGrpSpPr/>
          <p:nvPr/>
        </p:nvGrpSpPr>
        <p:grpSpPr>
          <a:xfrm>
            <a:off x="1554481" y="1130531"/>
            <a:ext cx="8661862" cy="5303519"/>
            <a:chOff x="0" y="0"/>
            <a:chExt cx="4561840" cy="2874784"/>
          </a:xfrm>
          <a:solidFill>
            <a:schemeClr val="bg1"/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4561840" cy="2874010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</p:sp>
        <p:sp>
          <p:nvSpPr>
            <p:cNvPr id="8" name="Прямоугольник 7"/>
            <p:cNvSpPr/>
            <p:nvPr/>
          </p:nvSpPr>
          <p:spPr>
            <a:xfrm>
              <a:off x="264893" y="188567"/>
              <a:ext cx="1695882" cy="6792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Директор учреждения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901787" y="253813"/>
              <a:ext cx="1400606" cy="67881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Начальник управления (отдела)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930499" y="1953311"/>
              <a:ext cx="1400175" cy="67881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Начальник отдела</a:t>
              </a: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(сотрудник отдела)</a:t>
              </a:r>
            </a:p>
          </p:txBody>
        </p:sp>
        <p:sp>
          <p:nvSpPr>
            <p:cNvPr id="14" name="Стрелка: вправо 89"/>
            <p:cNvSpPr/>
            <p:nvPr/>
          </p:nvSpPr>
          <p:spPr>
            <a:xfrm>
              <a:off x="2115104" y="272842"/>
              <a:ext cx="679269" cy="300446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 w="12700" cap="flat" cmpd="sng" algn="ctr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Стрелка: вниз 96"/>
            <p:cNvSpPr/>
            <p:nvPr/>
          </p:nvSpPr>
          <p:spPr>
            <a:xfrm>
              <a:off x="3421930" y="1062354"/>
              <a:ext cx="336941" cy="766446"/>
            </a:xfrm>
            <a:prstGeom prst="downArrow">
              <a:avLst/>
            </a:prstGeom>
            <a:solidFill>
              <a:schemeClr val="bg2">
                <a:lumMod val="90000"/>
              </a:schemeClr>
            </a:solidFill>
            <a:ln w="12700" cap="flat" cmpd="sng" algn="ctr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Стрелка: вверх 97"/>
            <p:cNvSpPr/>
            <p:nvPr/>
          </p:nvSpPr>
          <p:spPr>
            <a:xfrm>
              <a:off x="3833612" y="1062355"/>
              <a:ext cx="323609" cy="716358"/>
            </a:xfrm>
            <a:prstGeom prst="upArrow">
              <a:avLst/>
            </a:prstGeom>
            <a:solidFill>
              <a:schemeClr val="bg1">
                <a:lumMod val="85000"/>
                <a:alpha val="20000"/>
              </a:schemeClr>
            </a:solidFill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Стрелка: влево 101"/>
            <p:cNvSpPr/>
            <p:nvPr/>
          </p:nvSpPr>
          <p:spPr>
            <a:xfrm>
              <a:off x="2102373" y="635958"/>
              <a:ext cx="640080" cy="235131"/>
            </a:xfrm>
            <a:prstGeom prst="leftArrow">
              <a:avLst/>
            </a:prstGeom>
            <a:solidFill>
              <a:schemeClr val="bg1">
                <a:lumMod val="85000"/>
                <a:alpha val="20000"/>
              </a:schemeClr>
            </a:solidFill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Стрелка: влево-вверх 103"/>
            <p:cNvSpPr/>
            <p:nvPr/>
          </p:nvSpPr>
          <p:spPr>
            <a:xfrm rot="5400000">
              <a:off x="734704" y="772567"/>
              <a:ext cx="1592739" cy="2611696"/>
            </a:xfrm>
            <a:prstGeom prst="leftUpArrow">
              <a:avLst>
                <a:gd name="adj1" fmla="val 11356"/>
                <a:gd name="adj2" fmla="val 25524"/>
                <a:gd name="adj3" fmla="val 25000"/>
              </a:avLst>
            </a:prstGeom>
            <a:solidFill>
              <a:schemeClr val="bg1">
                <a:lumMod val="85000"/>
                <a:alpha val="20000"/>
              </a:schemeClr>
            </a:solidFill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68923" y="1301791"/>
              <a:ext cx="1253490" cy="67881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Заместитель директора</a:t>
              </a:r>
            </a:p>
          </p:txBody>
        </p:sp>
        <p:sp>
          <p:nvSpPr>
            <p:cNvPr id="20" name="Стрелка: вниз 106"/>
            <p:cNvSpPr/>
            <p:nvPr/>
          </p:nvSpPr>
          <p:spPr>
            <a:xfrm>
              <a:off x="1310326" y="932628"/>
              <a:ext cx="226243" cy="349418"/>
            </a:xfrm>
            <a:prstGeom prst="downArrow">
              <a:avLst/>
            </a:prstGeom>
            <a:solidFill>
              <a:schemeClr val="bg2">
                <a:lumMod val="90000"/>
              </a:schemeClr>
            </a:solidFill>
            <a:ln w="12700" cap="flat" cmpd="sng" algn="ctr">
              <a:solidFill>
                <a:schemeClr val="bg2">
                  <a:lumMod val="25000"/>
                </a:schemeClr>
              </a:solidFill>
              <a:prstDash val="dash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Стрелка: вверх 107"/>
            <p:cNvSpPr/>
            <p:nvPr/>
          </p:nvSpPr>
          <p:spPr>
            <a:xfrm>
              <a:off x="1673119" y="932691"/>
              <a:ext cx="245097" cy="349355"/>
            </a:xfrm>
            <a:prstGeom prst="upArrow">
              <a:avLst/>
            </a:prstGeom>
            <a:solidFill>
              <a:schemeClr val="bg1">
                <a:lumMod val="85000"/>
                <a:alpha val="20000"/>
              </a:schemeClr>
            </a:solidFill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Стрелка: влево-вверх 108"/>
            <p:cNvSpPr/>
            <p:nvPr/>
          </p:nvSpPr>
          <p:spPr>
            <a:xfrm>
              <a:off x="2450969" y="1150015"/>
              <a:ext cx="801277" cy="584365"/>
            </a:xfrm>
            <a:prstGeom prst="leftUpArrow">
              <a:avLst>
                <a:gd name="adj1" fmla="val 25000"/>
                <a:gd name="adj2" fmla="val 24476"/>
                <a:gd name="adj3" fmla="val 25000"/>
              </a:avLst>
            </a:prstGeom>
            <a:solidFill>
              <a:schemeClr val="bg1">
                <a:lumMod val="85000"/>
                <a:alpha val="20000"/>
              </a:schemeClr>
            </a:solidFill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Стрелка: вверх 109"/>
            <p:cNvSpPr/>
            <p:nvPr/>
          </p:nvSpPr>
          <p:spPr>
            <a:xfrm>
              <a:off x="1508289" y="1980472"/>
              <a:ext cx="490193" cy="338359"/>
            </a:xfrm>
            <a:prstGeom prst="upArrow">
              <a:avLst/>
            </a:prstGeom>
            <a:solidFill>
              <a:schemeClr val="bg1">
                <a:lumMod val="85000"/>
                <a:alpha val="20000"/>
              </a:schemeClr>
            </a:solidFill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475-4E2F-453C-919E-F62E82527DB5}" type="slidenum">
              <a:rPr lang="ru-RU" b="1" smtClean="0">
                <a:solidFill>
                  <a:schemeClr val="tx1"/>
                </a:solidFill>
              </a:rPr>
              <a:t>4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76B5F9-6EB8-4249-AE28-0361B8008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594" y="176435"/>
            <a:ext cx="1617989" cy="432173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5C48F17-E187-C948-8254-7CAD36F0CEC3}"/>
              </a:ext>
            </a:extLst>
          </p:cNvPr>
          <p:cNvSpPr txBox="1">
            <a:spLocks/>
          </p:cNvSpPr>
          <p:nvPr/>
        </p:nvSpPr>
        <p:spPr>
          <a:xfrm>
            <a:off x="236461" y="103033"/>
            <a:ext cx="10028415" cy="578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SWOT-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КУ ХМАО-Югры «Центроспас-Югория»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28D81F7-1C02-2348-84AE-711517C70587}"/>
              </a:ext>
            </a:extLst>
          </p:cNvPr>
          <p:cNvCxnSpPr/>
          <p:nvPr/>
        </p:nvCxnSpPr>
        <p:spPr>
          <a:xfrm>
            <a:off x="369651" y="758757"/>
            <a:ext cx="11381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976425"/>
              </p:ext>
            </p:extLst>
          </p:nvPr>
        </p:nvGraphicFramePr>
        <p:xfrm>
          <a:off x="835742" y="1022556"/>
          <a:ext cx="10599174" cy="5483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9018">
                  <a:extLst>
                    <a:ext uri="{9D8B030D-6E8A-4147-A177-3AD203B41FA5}">
                      <a16:colId xmlns:a16="http://schemas.microsoft.com/office/drawing/2014/main" val="1978779409"/>
                    </a:ext>
                  </a:extLst>
                </a:gridCol>
                <a:gridCol w="5300156">
                  <a:extLst>
                    <a:ext uri="{9D8B030D-6E8A-4147-A177-3AD203B41FA5}">
                      <a16:colId xmlns:a16="http://schemas.microsoft.com/office/drawing/2014/main" val="708074668"/>
                    </a:ext>
                  </a:extLst>
                </a:gridCol>
              </a:tblGrid>
              <a:tr h="2576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STRENGTHS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(Сильные стороны)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83" marR="4278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OPPORTUNITIES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(Возможности)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83" marR="42783" marT="0" marB="0"/>
                </a:tc>
                <a:extLst>
                  <a:ext uri="{0D108BD9-81ED-4DB2-BD59-A6C34878D82A}">
                    <a16:rowId xmlns:a16="http://schemas.microsoft.com/office/drawing/2014/main" val="713721717"/>
                  </a:ext>
                </a:extLst>
              </a:tr>
              <a:tr h="24148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Четкое следование законодательства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Наличие документов, позволяющих контролировать работу сотрудников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Организация бюджетирования по алгоритму, позволяющего контролировать финансы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Организация текущего контроля (аудита)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Эффективное управление имуществом (рост балансовой стоимости)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Ежегодная проверка специальных условий организации труда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83" marR="427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Привлечение специалиста в области комплаенс-контроля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Проведение обучения сотрудников за счет бюджета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Привлечение дополнительных источников финансирования для внедрения системы комплаенс-контроля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Использование информационных технологий для организации обратной связи с гражданами и тем самым обеспечения контроля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83" marR="42783" marT="0" marB="0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357205"/>
                  </a:ext>
                </a:extLst>
              </a:tr>
              <a:tr h="2576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WEAKNESSES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(Слабые стороны)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83" marR="4278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THREATS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(Угрозы)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83" marR="42783" marT="0" marB="0">
                    <a:solidFill>
                      <a:srgbClr val="FF0000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760598"/>
                  </a:ext>
                </a:extLst>
              </a:tr>
              <a:tr h="25538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Отсутствие специалиста в области комплаенс-контроля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Отсутствие организации централизованного контроля (разрозненность полномочий между подразделениями)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Нехватка квалифицированных специалистов в области контроля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Низкая информированность граждан (малое присутствие учреждения в сети Интернет)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Возложение полномочий по «комплаенс-контролю» на финансовый отдел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83" marR="42783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Нехватка квалифицированных кадров на 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рынке труда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Трудности привлечения дополнительных инвестиций ввиду недостатка аргументов в пользу организации комплаенс-контроля в учреждении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Трудности с введением в штат комплаенс-менеджера из-за отсутствия должности в классификаторе 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должностей рабочих и служащих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83" marR="42783" marT="0" marB="0">
                    <a:solidFill>
                      <a:srgbClr val="FF0000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383886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39994" y="6356350"/>
            <a:ext cx="2743200" cy="365125"/>
          </a:xfrm>
        </p:spPr>
        <p:txBody>
          <a:bodyPr/>
          <a:lstStyle/>
          <a:p>
            <a:fld id="{D15B5475-4E2F-453C-919E-F62E82527DB5}" type="slidenum">
              <a:rPr lang="ru-RU" b="1" smtClean="0">
                <a:solidFill>
                  <a:schemeClr val="tx1"/>
                </a:solidFill>
              </a:rPr>
              <a:t>5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76B5F9-6EB8-4249-AE28-0361B8008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594" y="176435"/>
            <a:ext cx="1617989" cy="432173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5C48F17-E187-C948-8254-7CAD36F0CEC3}"/>
              </a:ext>
            </a:extLst>
          </p:cNvPr>
          <p:cNvSpPr txBox="1">
            <a:spLocks/>
          </p:cNvSpPr>
          <p:nvPr/>
        </p:nvSpPr>
        <p:spPr>
          <a:xfrm>
            <a:off x="236462" y="1"/>
            <a:ext cx="10097241" cy="7587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Устав проекта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28D81F7-1C02-2348-84AE-711517C70587}"/>
              </a:ext>
            </a:extLst>
          </p:cNvPr>
          <p:cNvCxnSpPr/>
          <p:nvPr/>
        </p:nvCxnSpPr>
        <p:spPr>
          <a:xfrm>
            <a:off x="369651" y="758757"/>
            <a:ext cx="11381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475-4E2F-453C-919E-F62E82527DB5}" type="slidenum">
              <a:rPr lang="ru-RU" b="1" smtClean="0">
                <a:solidFill>
                  <a:schemeClr val="tx1"/>
                </a:solidFill>
              </a:rPr>
              <a:t>6</a:t>
            </a:fld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066416"/>
              </p:ext>
            </p:extLst>
          </p:nvPr>
        </p:nvGraphicFramePr>
        <p:xfrm>
          <a:off x="1730478" y="908907"/>
          <a:ext cx="8681116" cy="5702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6310">
                  <a:extLst>
                    <a:ext uri="{9D8B030D-6E8A-4147-A177-3AD203B41FA5}">
                      <a16:colId xmlns:a16="http://schemas.microsoft.com/office/drawing/2014/main" val="661608617"/>
                    </a:ext>
                  </a:extLst>
                </a:gridCol>
                <a:gridCol w="6314806">
                  <a:extLst>
                    <a:ext uri="{9D8B030D-6E8A-4147-A177-3AD203B41FA5}">
                      <a16:colId xmlns:a16="http://schemas.microsoft.com/office/drawing/2014/main" val="1427433499"/>
                    </a:ext>
                  </a:extLst>
                </a:gridCol>
              </a:tblGrid>
              <a:tr h="218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проекта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проектного офиса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46" marR="58646" marT="0" marB="0"/>
                </a:tc>
                <a:extLst>
                  <a:ext uri="{0D108BD9-81ED-4DB2-BD59-A6C34878D82A}">
                    <a16:rowId xmlns:a16="http://schemas.microsoft.com/office/drawing/2014/main" val="1598976379"/>
                  </a:ext>
                </a:extLst>
              </a:tr>
              <a:tr h="4371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 заказчика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46" marR="586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комплаенс-контроля в КУ «Центроспас – Югория» посредством распределения функций между отделами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46" marR="58646" marT="0" marB="0"/>
                </a:tc>
                <a:extLst>
                  <a:ext uri="{0D108BD9-81ED-4DB2-BD59-A6C34878D82A}">
                    <a16:rowId xmlns:a16="http://schemas.microsoft.com/office/drawing/2014/main" val="4239776110"/>
                  </a:ext>
                </a:extLst>
              </a:tr>
              <a:tr h="655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 проекта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46" marR="586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Распределить комплаенс-функции между работниками подразделений учреждения с внесением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обязанностей в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должностные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их должностные инструкции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46" marR="58646" marT="0" marB="0"/>
                </a:tc>
                <a:extLst>
                  <a:ext uri="{0D108BD9-81ED-4DB2-BD59-A6C34878D82A}">
                    <a16:rowId xmlns:a16="http://schemas.microsoft.com/office/drawing/2014/main" val="885273990"/>
                  </a:ext>
                </a:extLst>
              </a:tr>
              <a:tr h="1092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 проекта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46" marR="586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Разработанная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концепция позволит решить: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Эффективность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деятельности учреждения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Предупреждение случаев коррупции в учреждении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Обеспеченность контроль соблюдения законодательства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внутренних нормативных актов принятых в учреждении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46" marR="58646" marT="0" marB="0"/>
                </a:tc>
                <a:extLst>
                  <a:ext uri="{0D108BD9-81ED-4DB2-BD59-A6C34878D82A}">
                    <a16:rowId xmlns:a16="http://schemas.microsoft.com/office/drawing/2014/main" val="1495798592"/>
                  </a:ext>
                </a:extLst>
              </a:tr>
              <a:tr h="4371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 успешности выполнения проекта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46" marR="586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Завершение проекта в рамках установленных ограничений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Сроки: 1 год, бюджет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46" marR="58646" marT="0" marB="0"/>
                </a:tc>
                <a:extLst>
                  <a:ext uri="{0D108BD9-81ED-4DB2-BD59-A6C34878D82A}">
                    <a16:rowId xmlns:a16="http://schemas.microsoft.com/office/drawing/2014/main" val="2497307074"/>
                  </a:ext>
                </a:extLst>
              </a:tr>
              <a:tr h="1530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Обоснование целесообразности осуществления проекта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46" marR="586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носит стратегический характер для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учреждения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 «Центроспас – Югория»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Служит выполнению целей: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улучшение контроля над работой сотрудников в части соблюдения ими соответствующих стандартов;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организация децентрализованной системы комплаенс-контроля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46" marR="58646" marT="0" marB="0"/>
                </a:tc>
                <a:extLst>
                  <a:ext uri="{0D108BD9-81ED-4DB2-BD59-A6C34878D82A}">
                    <a16:rowId xmlns:a16="http://schemas.microsoft.com/office/drawing/2014/main" val="1271817507"/>
                  </a:ext>
                </a:extLst>
              </a:tr>
              <a:tr h="874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участники проекта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46" marR="586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Отдел кадровой и правовой работы, группа информационного обеспечения (пресс-служба), финансово-экономический отдел, первый заместитель директора, директор.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 «Центроспас – Югория»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46" marR="58646" marT="0" marB="0"/>
                </a:tc>
                <a:extLst>
                  <a:ext uri="{0D108BD9-81ED-4DB2-BD59-A6C34878D82A}">
                    <a16:rowId xmlns:a16="http://schemas.microsoft.com/office/drawing/2014/main" val="1612871396"/>
                  </a:ext>
                </a:extLst>
              </a:tr>
              <a:tr h="218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46" marR="586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347 100 руб.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46" marR="58646" marT="0" marB="0"/>
                </a:tc>
                <a:extLst>
                  <a:ext uri="{0D108BD9-81ED-4DB2-BD59-A6C34878D82A}">
                    <a16:rowId xmlns:a16="http://schemas.microsoft.com/office/drawing/2014/main" val="2931306803"/>
                  </a:ext>
                </a:extLst>
              </a:tr>
              <a:tr h="218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реализации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Один финансовый год (январь – декабрь 2021 г.)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46" marR="58646" marT="0" marB="0"/>
                </a:tc>
                <a:extLst>
                  <a:ext uri="{0D108BD9-81ED-4DB2-BD59-A6C34878D82A}">
                    <a16:rowId xmlns:a16="http://schemas.microsoft.com/office/drawing/2014/main" val="2461607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9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76B5F9-6EB8-4249-AE28-0361B8008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594" y="176435"/>
            <a:ext cx="1617989" cy="432173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5C48F17-E187-C948-8254-7CAD36F0CEC3}"/>
              </a:ext>
            </a:extLst>
          </p:cNvPr>
          <p:cNvSpPr txBox="1">
            <a:spLocks/>
          </p:cNvSpPr>
          <p:nvPr/>
        </p:nvSpPr>
        <p:spPr>
          <a:xfrm>
            <a:off x="236461" y="103033"/>
            <a:ext cx="10008751" cy="5789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внедрения комплаенса в КУ «Центроспас – Югория»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28D81F7-1C02-2348-84AE-711517C70587}"/>
              </a:ext>
            </a:extLst>
          </p:cNvPr>
          <p:cNvCxnSpPr/>
          <p:nvPr/>
        </p:nvCxnSpPr>
        <p:spPr>
          <a:xfrm>
            <a:off x="369651" y="758757"/>
            <a:ext cx="11381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27653918"/>
              </p:ext>
            </p:extLst>
          </p:nvPr>
        </p:nvGraphicFramePr>
        <p:xfrm>
          <a:off x="1736683" y="1199536"/>
          <a:ext cx="8674911" cy="5245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475-4E2F-453C-919E-F62E82527DB5}" type="slidenum">
              <a:rPr lang="ru-RU" b="1" smtClean="0">
                <a:solidFill>
                  <a:schemeClr val="tx1"/>
                </a:solidFill>
              </a:rPr>
              <a:t>7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5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76B5F9-6EB8-4249-AE28-0361B8008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594" y="176435"/>
            <a:ext cx="1617989" cy="432173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5C48F17-E187-C948-8254-7CAD36F0CEC3}"/>
              </a:ext>
            </a:extLst>
          </p:cNvPr>
          <p:cNvSpPr txBox="1">
            <a:spLocks/>
          </p:cNvSpPr>
          <p:nvPr/>
        </p:nvSpPr>
        <p:spPr>
          <a:xfrm>
            <a:off x="236462" y="0"/>
            <a:ext cx="10175132" cy="7587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Предлагаемая структура комплаенс-контроля в КУ «Центроспас – Югория»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28D81F7-1C02-2348-84AE-711517C70587}"/>
              </a:ext>
            </a:extLst>
          </p:cNvPr>
          <p:cNvCxnSpPr/>
          <p:nvPr/>
        </p:nvCxnSpPr>
        <p:spPr>
          <a:xfrm>
            <a:off x="369651" y="758757"/>
            <a:ext cx="11381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Полотно 234"/>
          <p:cNvGrpSpPr/>
          <p:nvPr/>
        </p:nvGrpSpPr>
        <p:grpSpPr>
          <a:xfrm>
            <a:off x="1504334" y="935192"/>
            <a:ext cx="8907259" cy="5665113"/>
            <a:chOff x="0" y="0"/>
            <a:chExt cx="5750560" cy="417576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5750560" cy="4175760"/>
            </a:xfrm>
            <a:prstGeom prst="rect">
              <a:avLst/>
            </a:prstGeom>
            <a:noFill/>
          </p:spPr>
        </p:sp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1761513" y="152404"/>
              <a:ext cx="2384301" cy="347271"/>
            </a:xfrm>
            <a:prstGeom prst="rect">
              <a:avLst/>
            </a:prstGeom>
            <a:solidFill>
              <a:schemeClr val="bg2">
                <a:lumMod val="90000"/>
                <a:alpha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Директор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6" y="2300797"/>
              <a:ext cx="1656074" cy="70043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Заместитель начальника финансово-экономического отдела</a:t>
              </a: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AutoShape 21"/>
            <p:cNvCxnSpPr>
              <a:cxnSpLocks noChangeShapeType="1"/>
            </p:cNvCxnSpPr>
            <p:nvPr/>
          </p:nvCxnSpPr>
          <p:spPr bwMode="auto">
            <a:xfrm>
              <a:off x="3223206" y="509835"/>
              <a:ext cx="850" cy="248213"/>
            </a:xfrm>
            <a:prstGeom prst="straightConnector1">
              <a:avLst/>
            </a:prstGeom>
            <a:noFill/>
            <a:ln w="12700">
              <a:solidFill>
                <a:sysClr val="windowText" lastClr="000000">
                  <a:lumMod val="100000"/>
                  <a:lumOff val="0"/>
                </a:sysClr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14" name="AutoShape 22"/>
            <p:cNvCxnSpPr>
              <a:cxnSpLocks noChangeShapeType="1"/>
            </p:cNvCxnSpPr>
            <p:nvPr/>
          </p:nvCxnSpPr>
          <p:spPr bwMode="auto">
            <a:xfrm>
              <a:off x="278896" y="3646838"/>
              <a:ext cx="272856" cy="8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23"/>
            <p:cNvCxnSpPr>
              <a:cxnSpLocks noChangeShapeType="1"/>
            </p:cNvCxnSpPr>
            <p:nvPr/>
          </p:nvCxnSpPr>
          <p:spPr bwMode="auto">
            <a:xfrm>
              <a:off x="292223" y="3827087"/>
              <a:ext cx="272856" cy="850"/>
            </a:xfrm>
            <a:prstGeom prst="straightConnector1">
              <a:avLst/>
            </a:prstGeom>
            <a:noFill/>
            <a:ln w="12700">
              <a:solidFill>
                <a:sysClr val="windowText" lastClr="000000">
                  <a:lumMod val="100000"/>
                  <a:lumOff val="0"/>
                </a:sysClr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1993190" y="768208"/>
              <a:ext cx="1901490" cy="386770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20000"/>
              </a:schemeClr>
            </a:solidFill>
            <a:ln w="31750">
              <a:solidFill>
                <a:srgbClr val="ED7D31">
                  <a:lumMod val="100000"/>
                  <a:lumOff val="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Комплаенс-контроль</a:t>
              </a: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AutoShape 25"/>
            <p:cNvCxnSpPr>
              <a:cxnSpLocks noChangeShapeType="1"/>
            </p:cNvCxnSpPr>
            <p:nvPr/>
          </p:nvCxnSpPr>
          <p:spPr bwMode="auto">
            <a:xfrm>
              <a:off x="2761646" y="509835"/>
              <a:ext cx="850" cy="2482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26"/>
            <p:cNvCxnSpPr>
              <a:cxnSpLocks noChangeShapeType="1"/>
            </p:cNvCxnSpPr>
            <p:nvPr/>
          </p:nvCxnSpPr>
          <p:spPr bwMode="auto">
            <a:xfrm>
              <a:off x="2980101" y="1175233"/>
              <a:ext cx="0" cy="1490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1499602" y="1299978"/>
              <a:ext cx="2997723" cy="356102"/>
            </a:xfrm>
            <a:prstGeom prst="rect">
              <a:avLst/>
            </a:prstGeom>
            <a:solidFill>
              <a:schemeClr val="bg2">
                <a:lumMod val="90000"/>
                <a:alpha val="50000"/>
              </a:schemeClr>
            </a:solidFill>
            <a:ln w="9525">
              <a:solidFill>
                <a:sysClr val="windowText" lastClr="000000">
                  <a:lumMod val="100000"/>
                  <a:lumOff val="0"/>
                </a:sys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Первый заместитель директора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32"/>
            <p:cNvSpPr>
              <a:spLocks noChangeArrowheads="1"/>
            </p:cNvSpPr>
            <p:nvPr/>
          </p:nvSpPr>
          <p:spPr bwMode="auto">
            <a:xfrm>
              <a:off x="593859" y="3338537"/>
              <a:ext cx="2424251" cy="753138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Условные обозначения:</a:t>
              </a:r>
              <a:endParaRPr kumimoji="0" lang="ru-RU" sz="11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взаимодействие, контроль;</a:t>
              </a:r>
              <a:endParaRPr kumimoji="0" lang="ru-RU" sz="11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поток информации.</a:t>
              </a:r>
              <a:endParaRPr kumimoji="0" lang="ru-RU" sz="11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33"/>
            <p:cNvSpPr>
              <a:spLocks noChangeArrowheads="1"/>
            </p:cNvSpPr>
            <p:nvPr/>
          </p:nvSpPr>
          <p:spPr bwMode="auto">
            <a:xfrm>
              <a:off x="2421554" y="2299097"/>
              <a:ext cx="1186625" cy="70043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Специалист 1 категории отдела правовой и кадровой работы</a:t>
              </a: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34"/>
            <p:cNvSpPr>
              <a:spLocks noChangeArrowheads="1"/>
            </p:cNvSpPr>
            <p:nvPr/>
          </p:nvSpPr>
          <p:spPr bwMode="auto">
            <a:xfrm>
              <a:off x="4390000" y="2299097"/>
              <a:ext cx="1340240" cy="70043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Специалист группы информационного обеспечения</a:t>
              </a: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AutoShape 37"/>
            <p:cNvCxnSpPr>
              <a:cxnSpLocks noChangeShapeType="1"/>
            </p:cNvCxnSpPr>
            <p:nvPr/>
          </p:nvCxnSpPr>
          <p:spPr bwMode="auto">
            <a:xfrm>
              <a:off x="534599" y="2157990"/>
              <a:ext cx="4904604" cy="8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8"/>
            <p:cNvCxnSpPr>
              <a:cxnSpLocks noChangeShapeType="1"/>
            </p:cNvCxnSpPr>
            <p:nvPr/>
          </p:nvCxnSpPr>
          <p:spPr bwMode="auto">
            <a:xfrm>
              <a:off x="2476293" y="1656080"/>
              <a:ext cx="0" cy="4727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39"/>
            <p:cNvCxnSpPr>
              <a:cxnSpLocks noChangeShapeType="1"/>
            </p:cNvCxnSpPr>
            <p:nvPr/>
          </p:nvCxnSpPr>
          <p:spPr bwMode="auto">
            <a:xfrm>
              <a:off x="3524086" y="1656237"/>
              <a:ext cx="0" cy="501753"/>
            </a:xfrm>
            <a:prstGeom prst="straightConnector1">
              <a:avLst/>
            </a:prstGeom>
            <a:noFill/>
            <a:ln w="12700">
              <a:solidFill>
                <a:sysClr val="windowText" lastClr="000000">
                  <a:lumMod val="100000"/>
                  <a:lumOff val="0"/>
                </a:sysClr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40"/>
            <p:cNvCxnSpPr>
              <a:cxnSpLocks noChangeShapeType="1"/>
            </p:cNvCxnSpPr>
            <p:nvPr/>
          </p:nvCxnSpPr>
          <p:spPr bwMode="auto">
            <a:xfrm>
              <a:off x="532899" y="2158840"/>
              <a:ext cx="850" cy="1419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41"/>
            <p:cNvCxnSpPr>
              <a:cxnSpLocks noChangeShapeType="1"/>
            </p:cNvCxnSpPr>
            <p:nvPr/>
          </p:nvCxnSpPr>
          <p:spPr bwMode="auto">
            <a:xfrm>
              <a:off x="3031251" y="2160540"/>
              <a:ext cx="2550" cy="1411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42"/>
            <p:cNvCxnSpPr>
              <a:cxnSpLocks noChangeShapeType="1"/>
            </p:cNvCxnSpPr>
            <p:nvPr/>
          </p:nvCxnSpPr>
          <p:spPr bwMode="auto">
            <a:xfrm>
              <a:off x="5439203" y="2158840"/>
              <a:ext cx="850" cy="1428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Прямая со стрелкой 28"/>
            <p:cNvCxnSpPr>
              <a:stCxn id="21" idx="3"/>
              <a:endCxn id="22" idx="1"/>
            </p:cNvCxnSpPr>
            <p:nvPr/>
          </p:nvCxnSpPr>
          <p:spPr>
            <a:xfrm>
              <a:off x="3608179" y="2649315"/>
              <a:ext cx="781821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lgDash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30" name="Прямая со стрелкой 29"/>
            <p:cNvCxnSpPr>
              <a:stCxn id="12" idx="3"/>
              <a:endCxn id="21" idx="1"/>
            </p:cNvCxnSpPr>
            <p:nvPr/>
          </p:nvCxnSpPr>
          <p:spPr>
            <a:xfrm flipV="1">
              <a:off x="1656080" y="2649315"/>
              <a:ext cx="765474" cy="170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lgDash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31" name="Соединитель: уступ 157"/>
            <p:cNvCxnSpPr>
              <a:stCxn id="12" idx="2"/>
              <a:endCxn id="22" idx="2"/>
            </p:cNvCxnSpPr>
            <p:nvPr/>
          </p:nvCxnSpPr>
          <p:spPr>
            <a:xfrm rot="5400000" flipH="1" flipV="1">
              <a:off x="2943231" y="884344"/>
              <a:ext cx="1700" cy="4232077"/>
            </a:xfrm>
            <a:prstGeom prst="bentConnector3">
              <a:avLst>
                <a:gd name="adj1" fmla="val -13447059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lgDash"/>
              <a:miter lim="800000"/>
              <a:headEnd type="triangle"/>
              <a:tailEnd type="triangle"/>
            </a:ln>
            <a:effectLst/>
          </p:spPr>
        </p:cxn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475-4E2F-453C-919E-F62E82527DB5}" type="slidenum">
              <a:rPr lang="ru-RU" b="1" smtClean="0">
                <a:solidFill>
                  <a:schemeClr val="tx1"/>
                </a:solidFill>
              </a:rPr>
              <a:t>8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3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76B5F9-6EB8-4249-AE28-0361B8008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594" y="176435"/>
            <a:ext cx="1617989" cy="432173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5C48F17-E187-C948-8254-7CAD36F0CEC3}"/>
              </a:ext>
            </a:extLst>
          </p:cNvPr>
          <p:cNvSpPr txBox="1">
            <a:spLocks/>
          </p:cNvSpPr>
          <p:nvPr/>
        </p:nvSpPr>
        <p:spPr>
          <a:xfrm>
            <a:off x="236462" y="1"/>
            <a:ext cx="10097241" cy="7587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Матрица распределения ответственности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28D81F7-1C02-2348-84AE-711517C70587}"/>
              </a:ext>
            </a:extLst>
          </p:cNvPr>
          <p:cNvCxnSpPr/>
          <p:nvPr/>
        </p:nvCxnSpPr>
        <p:spPr>
          <a:xfrm>
            <a:off x="369651" y="758757"/>
            <a:ext cx="11381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475-4E2F-453C-919E-F62E82527DB5}" type="slidenum">
              <a:rPr lang="ru-RU" b="1" smtClean="0">
                <a:solidFill>
                  <a:schemeClr val="tx1"/>
                </a:solidFill>
              </a:rPr>
              <a:t>9</a:t>
            </a:fld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707947"/>
              </p:ext>
            </p:extLst>
          </p:nvPr>
        </p:nvGraphicFramePr>
        <p:xfrm>
          <a:off x="589936" y="923452"/>
          <a:ext cx="11161077" cy="5981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65523">
                  <a:extLst>
                    <a:ext uri="{9D8B030D-6E8A-4147-A177-3AD203B41FA5}">
                      <a16:colId xmlns:a16="http://schemas.microsoft.com/office/drawing/2014/main" val="3546894809"/>
                    </a:ext>
                  </a:extLst>
                </a:gridCol>
                <a:gridCol w="1081548">
                  <a:extLst>
                    <a:ext uri="{9D8B030D-6E8A-4147-A177-3AD203B41FA5}">
                      <a16:colId xmlns:a16="http://schemas.microsoft.com/office/drawing/2014/main" val="1342057429"/>
                    </a:ext>
                  </a:extLst>
                </a:gridCol>
                <a:gridCol w="1091381">
                  <a:extLst>
                    <a:ext uri="{9D8B030D-6E8A-4147-A177-3AD203B41FA5}">
                      <a16:colId xmlns:a16="http://schemas.microsoft.com/office/drawing/2014/main" val="763831363"/>
                    </a:ext>
                  </a:extLst>
                </a:gridCol>
                <a:gridCol w="1307690">
                  <a:extLst>
                    <a:ext uri="{9D8B030D-6E8A-4147-A177-3AD203B41FA5}">
                      <a16:colId xmlns:a16="http://schemas.microsoft.com/office/drawing/2014/main" val="3328742191"/>
                    </a:ext>
                  </a:extLst>
                </a:gridCol>
                <a:gridCol w="2495972">
                  <a:extLst>
                    <a:ext uri="{9D8B030D-6E8A-4147-A177-3AD203B41FA5}">
                      <a16:colId xmlns:a16="http://schemas.microsoft.com/office/drawing/2014/main" val="2929836502"/>
                    </a:ext>
                  </a:extLst>
                </a:gridCol>
                <a:gridCol w="818963">
                  <a:extLst>
                    <a:ext uri="{9D8B030D-6E8A-4147-A177-3AD203B41FA5}">
                      <a16:colId xmlns:a16="http://schemas.microsoft.com/office/drawing/2014/main" val="2220699864"/>
                    </a:ext>
                  </a:extLst>
                </a:gridCol>
              </a:tblGrid>
              <a:tr h="823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директор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первый зам.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директора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главный бухгалтер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 отдела кадровой и правовой работы</a:t>
                      </a: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юрист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extLst>
                  <a:ext uri="{0D108BD9-81ED-4DB2-BD59-A6C34878D82A}">
                    <a16:rowId xmlns:a16="http://schemas.microsoft.com/office/drawing/2014/main" val="2335242017"/>
                  </a:ext>
                </a:extLst>
              </a:tr>
              <a:tr h="2042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Определение имеющихся рисков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extLst>
                  <a:ext uri="{0D108BD9-81ED-4DB2-BD59-A6C34878D82A}">
                    <a16:rowId xmlns:a16="http://schemas.microsoft.com/office/drawing/2014/main" val="103877219"/>
                  </a:ext>
                </a:extLst>
              </a:tr>
              <a:tr h="644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Определение должностей сотрудников для наделения их полномочиями по комплаенс-контролю (выявление кандидатов)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extLst>
                  <a:ext uri="{0D108BD9-81ED-4DB2-BD59-A6C34878D82A}">
                    <a16:rowId xmlns:a16="http://schemas.microsoft.com/office/drawing/2014/main" val="1310433070"/>
                  </a:ext>
                </a:extLst>
              </a:tr>
              <a:tr h="4245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3.Разработка системы показателей комплаенс-контроля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extLst>
                  <a:ext uri="{0D108BD9-81ED-4DB2-BD59-A6C34878D82A}">
                    <a16:rowId xmlns:a16="http://schemas.microsoft.com/office/drawing/2014/main" val="2902470445"/>
                  </a:ext>
                </a:extLst>
              </a:tr>
              <a:tr h="3918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 Корректировка должностных инструкций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extLst>
                  <a:ext uri="{0D108BD9-81ED-4DB2-BD59-A6C34878D82A}">
                    <a16:rowId xmlns:a16="http://schemas.microsoft.com/office/drawing/2014/main" val="2730141861"/>
                  </a:ext>
                </a:extLst>
              </a:tr>
              <a:tr h="4245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Установление размера надбавки (бонусов) и организация выплат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extLst>
                  <a:ext uri="{0D108BD9-81ED-4DB2-BD59-A6C34878D82A}">
                    <a16:rowId xmlns:a16="http://schemas.microsoft.com/office/drawing/2014/main" val="1885702225"/>
                  </a:ext>
                </a:extLst>
              </a:tr>
              <a:tr h="3012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 Определение бюджета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extLst>
                  <a:ext uri="{0D108BD9-81ED-4DB2-BD59-A6C34878D82A}">
                    <a16:rowId xmlns:a16="http://schemas.microsoft.com/office/drawing/2014/main" val="1146054896"/>
                  </a:ext>
                </a:extLst>
              </a:tr>
              <a:tr h="2994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 Реализация мероприятия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extLst>
                  <a:ext uri="{0D108BD9-81ED-4DB2-BD59-A6C34878D82A}">
                    <a16:rowId xmlns:a16="http://schemas.microsoft.com/office/drawing/2014/main" val="4083140617"/>
                  </a:ext>
                </a:extLst>
              </a:tr>
              <a:tr h="2994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Обучение сотрудников учреждения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extLst>
                  <a:ext uri="{0D108BD9-81ED-4DB2-BD59-A6C34878D82A}">
                    <a16:rowId xmlns:a16="http://schemas.microsoft.com/office/drawing/2014/main" val="2155212068"/>
                  </a:ext>
                </a:extLst>
              </a:tr>
              <a:tr h="2994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 Определение бюджета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extLst>
                  <a:ext uri="{0D108BD9-81ED-4DB2-BD59-A6C34878D82A}">
                    <a16:rowId xmlns:a16="http://schemas.microsoft.com/office/drawing/2014/main" val="945133618"/>
                  </a:ext>
                </a:extLst>
              </a:tr>
              <a:tr h="2915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 Подбор соответствующего курса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extLst>
                  <a:ext uri="{0D108BD9-81ED-4DB2-BD59-A6C34878D82A}">
                    <a16:rowId xmlns:a16="http://schemas.microsoft.com/office/drawing/2014/main" val="45753055"/>
                  </a:ext>
                </a:extLst>
              </a:tr>
              <a:tr h="3073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 Реализация мероприятия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/>
                </a:tc>
                <a:extLst>
                  <a:ext uri="{0D108BD9-81ED-4DB2-BD59-A6C34878D82A}">
                    <a16:rowId xmlns:a16="http://schemas.microsoft.com/office/drawing/2014/main" val="3660764013"/>
                  </a:ext>
                </a:extLst>
              </a:tr>
              <a:tr h="1085431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 – Ответственный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 – Утверждение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 – Согласование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 – Исполнитель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925" marR="61925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882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5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3381</TotalTime>
  <Words>959</Words>
  <Application>Microsoft Office PowerPoint</Application>
  <PresentationFormat>Широкоэкранный</PresentationFormat>
  <Paragraphs>385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Bahnschrift SemiBold Condensed</vt:lpstr>
      <vt:lpstr>Calibri</vt:lpstr>
      <vt:lpstr>Calibri Light</vt:lpstr>
      <vt:lpstr>Times New Roman</vt:lpstr>
      <vt:lpstr>Тема Office</vt:lpstr>
      <vt:lpstr>  ВЫПУСКНАЯ АТТЕСТАЦИОННАЯ РАБОТА   «ВНЕДРЕНИЕ СИСТЕМЫ КОМПЛАЕНС В УЧРЕЖДЕНИЯХ БЮДЖЕТНОЙ СФЕРЫ» </vt:lpstr>
      <vt:lpstr>Цель и задачи, объект и предмет  исследования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АТТЕСТАЦИОННАЯ РАБОТА   «ВНЕДРЕНИЕ СИСТЕМЫ КОМПЛАЕНС В УЧРЕЖДЕНИЯХ БЮДЖЕТНОЙ СФЕРЫ»</dc:title>
  <dc:creator>Administrator</dc:creator>
  <cp:lastModifiedBy>Administrator</cp:lastModifiedBy>
  <cp:revision>127</cp:revision>
  <dcterms:created xsi:type="dcterms:W3CDTF">2020-11-24T13:01:38Z</dcterms:created>
  <dcterms:modified xsi:type="dcterms:W3CDTF">2020-12-18T08:02:56Z</dcterms:modified>
</cp:coreProperties>
</file>