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sldIdLst>
    <p:sldId id="266" r:id="rId2"/>
    <p:sldId id="256" r:id="rId3"/>
    <p:sldId id="282" r:id="rId4"/>
    <p:sldId id="288" r:id="rId5"/>
    <p:sldId id="299" r:id="rId6"/>
    <p:sldId id="286" r:id="rId7"/>
    <p:sldId id="287" r:id="rId8"/>
    <p:sldId id="272" r:id="rId9"/>
    <p:sldId id="275" r:id="rId10"/>
    <p:sldId id="294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70" d="100"/>
          <a:sy n="70" d="100"/>
        </p:scale>
        <p:origin x="-75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0D90BC-FE8B-456F-8AE6-5094ABD9EC76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92990E-93DC-43EF-833C-993C9AB22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03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 Вологодской области в рамках национальной проекта «Здравоохранение» области с 2019 года реализуется региональный проект «Создание единого цифрового контура в здравоохранении на основе единой государственной информационной системы в сфере здравоохранения (ЕГИСЗ)». Целью проекта является  создание механизмов взаимодействия медицинских организаций на основе региональной медицинской информационной системы (РМИС) и единой государственной информационной системы (ЕГИСЗ) в сфере здравоохранения, что обеспечит преобразование и повышение эффективности функционирования отрасли здравоохранения на всех уровнях и создаст условия для использования гражданами электронных услуг и сервисов в сфере здравоохранения.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 рамках реализации указанного регионального проекта обеспечено создание следующих, представленных на слайде региональных информационных систем в сфере здравоохранения.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 регионе обеспечено в соответствии с требованиями Минздрава России информационное взаимодействие с: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подсистемами Единой государственной информационной системой здравоохранения;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вертикально-интегрированными информационными системами (ВИМИС «</a:t>
            </a:r>
            <a:r>
              <a:rPr lang="ru-RU" b="1" dirty="0" err="1" smtClean="0"/>
              <a:t>Сердечно-сосудистые</a:t>
            </a:r>
            <a:r>
              <a:rPr lang="ru-RU" b="1" dirty="0" smtClean="0"/>
              <a:t> заболевания», «Онкология», «</a:t>
            </a:r>
            <a:r>
              <a:rPr lang="ru-RU" b="1" dirty="0" err="1" smtClean="0"/>
              <a:t>АКиНЕО</a:t>
            </a:r>
            <a:r>
              <a:rPr lang="ru-RU" b="1" dirty="0" smtClean="0"/>
              <a:t>», до конца года планируется обеспечение  информационного взаимодействия с ВИМИС «Профилактическая медицина»)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 сервисами «Моё здоровье» Единого портала государственных услуг.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05E584-BD5F-4C2D-9D20-39998BDEEB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06A1-52A9-4150-93D4-AAF250360EA9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95DC-B94C-440B-AAC1-F4CD8A7D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57E5-2B51-40FF-9C16-86A85593E687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5993-D54A-47DF-8EE2-07B5CC5D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642-D231-465E-8DF6-A35B6D4A0A0D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CF40-6D00-4347-B78C-B01EA30D5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BC31-1266-4785-AEA6-EB66C0ABA8A4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FF71-D48A-4483-80C9-989C18FA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BF7D-D9B1-4125-A301-10C4BEC050EC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BC82-AE4A-4365-B4CF-D47C6C0D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46FE-C577-460F-814A-57E32596BA61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B124-87A4-446C-A7F1-6C4176A9E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08F9-F0D3-4C09-B6B2-92474FB56C75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C4EE-D3C9-4FE2-9C6B-7D4EAD8D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7277-59A8-4AD2-86ED-3E722168847D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B9E0-C9E3-4F72-9AD2-C78D9139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0B05-3C03-4E51-A18F-8217E25717C2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F44F-8D40-40B5-95C0-462EB81BA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047D-2B39-4C12-8539-BEE172980FD5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21F6-2382-4F0F-BCB4-2D2120F61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63E6-3216-41CA-A9AE-DDD707C0192A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B20D-389B-48FD-8365-4826CFFE6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D48FD2-2FC9-4526-B1C9-A15F676E5B11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B0569-4093-4BAC-AF92-E785643F1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3334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Цифровая трансформация медицинской организации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примере БУЗ ВО «Шекснинская ЦРБ»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75227"/>
            <a:ext cx="10972800" cy="3602994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Авторы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Юрьевич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Петрова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Зиганшин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Нургалиевич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Научный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Бахтин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График реализации проекта </a:t>
            </a:r>
            <a:r>
              <a:rPr lang="ru-RU" sz="3200" dirty="0" smtClean="0"/>
              <a:t>	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08737"/>
              </p:ext>
            </p:extLst>
          </p:nvPr>
        </p:nvGraphicFramePr>
        <p:xfrm>
          <a:off x="1144208" y="1844876"/>
          <a:ext cx="10046586" cy="3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Лист" r:id="rId3" imgW="6600719" imgH="1962302" progId="Excel.Sheet.12">
                  <p:embed/>
                </p:oleObj>
              </mc:Choice>
              <mc:Fallback>
                <p:oleObj name="Лист" r:id="rId3" imgW="6600719" imgH="1962302" progId="Excel.Shee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208" y="1844876"/>
                        <a:ext cx="10046586" cy="3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инвестиционного проекта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Ожидаемый приток денежных средств (базовый сценарий)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35849"/>
              </p:ext>
            </p:extLst>
          </p:nvPr>
        </p:nvGraphicFramePr>
        <p:xfrm>
          <a:off x="408734" y="1612487"/>
          <a:ext cx="11431675" cy="4995243"/>
        </p:xfrm>
        <a:graphic>
          <a:graphicData uri="http://schemas.openxmlformats.org/drawingml/2006/table">
            <a:tbl>
              <a:tblPr/>
              <a:tblGrid>
                <a:gridCol w="5309678">
                  <a:extLst>
                    <a:ext uri="{9D8B030D-6E8A-4147-A177-3AD203B41FA5}">
                      <a16:colId xmlns="" xmlns:a16="http://schemas.microsoft.com/office/drawing/2014/main" val="3621270372"/>
                    </a:ext>
                  </a:extLst>
                </a:gridCol>
                <a:gridCol w="1050878">
                  <a:extLst>
                    <a:ext uri="{9D8B030D-6E8A-4147-A177-3AD203B41FA5}">
                      <a16:colId xmlns="" xmlns:a16="http://schemas.microsoft.com/office/drawing/2014/main" val="2543419559"/>
                    </a:ext>
                  </a:extLst>
                </a:gridCol>
                <a:gridCol w="1228298">
                  <a:extLst>
                    <a:ext uri="{9D8B030D-6E8A-4147-A177-3AD203B41FA5}">
                      <a16:colId xmlns="" xmlns:a16="http://schemas.microsoft.com/office/drawing/2014/main" val="3665140417"/>
                    </a:ext>
                  </a:extLst>
                </a:gridCol>
                <a:gridCol w="1550873">
                  <a:extLst>
                    <a:ext uri="{9D8B030D-6E8A-4147-A177-3AD203B41FA5}">
                      <a16:colId xmlns="" xmlns:a16="http://schemas.microsoft.com/office/drawing/2014/main" val="1474189967"/>
                    </a:ext>
                  </a:extLst>
                </a:gridCol>
                <a:gridCol w="1071292">
                  <a:extLst>
                    <a:ext uri="{9D8B030D-6E8A-4147-A177-3AD203B41FA5}">
                      <a16:colId xmlns="" xmlns:a16="http://schemas.microsoft.com/office/drawing/2014/main" val="1541315749"/>
                    </a:ext>
                  </a:extLst>
                </a:gridCol>
                <a:gridCol w="1220656">
                  <a:extLst>
                    <a:ext uri="{9D8B030D-6E8A-4147-A177-3AD203B41FA5}">
                      <a16:colId xmlns="" xmlns:a16="http://schemas.microsoft.com/office/drawing/2014/main" val="1662607714"/>
                    </a:ext>
                  </a:extLst>
                </a:gridCol>
              </a:tblGrid>
              <a:tr h="17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(год)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1924883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Отток денежных средств (затраты)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-3 441 800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-2 670 200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-169 100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-286 010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-316 490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8694580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 КИС СМП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4625952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Сопровождение программы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206203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Рабочее место диспетчера 2шт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1205434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Защитное ПО и оборудование (стационарные)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767190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Планшеты (с ПО и защитами)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-518 200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-113 200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6727756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Сотовая связь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8236419"/>
                  </a:ext>
                </a:extLst>
              </a:tr>
              <a:tr h="181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АСУ 1 (зарплата с начислениями)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-65 100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-71 610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-78 770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8123046"/>
                  </a:ext>
                </a:extLst>
              </a:tr>
              <a:tr h="200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сотрудников (3 бригады) с отчислениями в мес.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8452414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водитель (рост 10% год) 12чел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515 592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2964983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 12 чел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1 134 302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5112957"/>
                  </a:ext>
                </a:extLst>
              </a:tr>
              <a:tr h="219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сотрудников с отчислениями (3 бригады) в мес.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1486248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водитель (рост 10% год) 11чел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429 660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472 626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088850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 11 чел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945 252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1 039 777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5664908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Бумага на карты вызова (65 пачек)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7536176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от расхода медикаментов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007595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Приток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5 142 615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1 553 660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1 709 026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1 879 929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899296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на зарплате 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1 546 776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1 701 454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826015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водитель1, в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515 592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792560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 1, в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1 134 302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6145383"/>
                  </a:ext>
                </a:extLst>
              </a:tr>
              <a:tr h="17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от ухода от бумаги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9581702"/>
                  </a:ext>
                </a:extLst>
              </a:tr>
              <a:tr h="181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от расхода медикаментов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9779432"/>
                  </a:ext>
                </a:extLst>
              </a:tr>
              <a:tr h="181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Приток/отток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-2 670 200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1 384 560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1 423 016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1 563 439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8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61" y="561241"/>
            <a:ext cx="10972800" cy="114300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финансово-экономической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48681"/>
              </p:ext>
            </p:extLst>
          </p:nvPr>
        </p:nvGraphicFramePr>
        <p:xfrm>
          <a:off x="843432" y="1946554"/>
          <a:ext cx="10302239" cy="34033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72520">
                  <a:extLst>
                    <a:ext uri="{9D8B030D-6E8A-4147-A177-3AD203B41FA5}">
                      <a16:colId xmlns="" xmlns:a16="http://schemas.microsoft.com/office/drawing/2014/main" val="3100645752"/>
                    </a:ext>
                  </a:extLst>
                </a:gridCol>
                <a:gridCol w="2929719">
                  <a:extLst>
                    <a:ext uri="{9D8B030D-6E8A-4147-A177-3AD203B41FA5}">
                      <a16:colId xmlns="" xmlns:a16="http://schemas.microsoft.com/office/drawing/2014/main" val="3630965551"/>
                    </a:ext>
                  </a:extLst>
                </a:gridCol>
              </a:tblGrid>
              <a:tr h="67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оказатель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0424094"/>
                  </a:ext>
                </a:extLst>
              </a:tr>
              <a:tr h="67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(PP), лет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4247585"/>
                  </a:ext>
                </a:extLst>
              </a:tr>
              <a:tr h="67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приведенная стоимость (NPV),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453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,85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7166766"/>
                  </a:ext>
                </a:extLst>
              </a:tr>
              <a:tr h="7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 норма доходности (IRR), %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22,3%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9606764"/>
                  </a:ext>
                </a:extLst>
              </a:tr>
              <a:tr h="67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прибыльности (PI), %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302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3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3" y="878076"/>
            <a:ext cx="8911989" cy="43712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122" y="-191069"/>
            <a:ext cx="10972800" cy="141763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БУЗ ВО «Шекснинская ЦРБ»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9949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                              «Внедрение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системы в лечебное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учреждение»                                   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целесообразным и финансово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состоятельным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213"/>
            <a:ext cx="9144000" cy="9969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БУЗ ВО «Шекснинская ЦРБ»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" y="1714500"/>
            <a:ext cx="9144000" cy="4841875"/>
          </a:xfrm>
        </p:spPr>
        <p:txBody>
          <a:bodyPr rtlCol="0">
            <a:normAutofit lnSpcReduction="10000"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отделений на 114 коек: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терапевтическое, неврологическое, хирургическое,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инфекционное, паллиативной помощи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тделение скорой медицинской помощи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Диагностические отделения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Поликлиника.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Офиса врачей общей практики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Фельдшерско-акушерские пункты – 29шт.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Прикрепленное население 33 тыс. человек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врач: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Рузанов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Евгений Юрьевич с 2017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9FBF-416B-43EA-BAF0-25466898F514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385889" y="971362"/>
            <a:ext cx="9411066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889" y="199292"/>
            <a:ext cx="980964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Roboto Medium" panose="02000000000000000000" pitchFamily="2" charset="0"/>
                <a:cs typeface="Times New Roman" pitchFamily="18" charset="0"/>
              </a:rPr>
              <a:t>Архитектура ИС «РМИС ВО»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92638" y="4635500"/>
            <a:ext cx="3125787" cy="1408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медицинская информационная система: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Поликлиника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Стационар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Лабораторная система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4263" y="4638676"/>
            <a:ext cx="2054225" cy="140522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архив медицинских изображений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4800" y="4632326"/>
            <a:ext cx="1895475" cy="141157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Телемедицинские консультации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205038" y="5368925"/>
            <a:ext cx="144462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931150" y="4599274"/>
            <a:ext cx="1834173" cy="1444625"/>
          </a:xfrm>
          <a:prstGeom prst="roundRect">
            <a:avLst/>
          </a:prstGeom>
          <a:solidFill>
            <a:schemeClr val="accent2">
              <a:alpha val="5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 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408488" y="5351463"/>
            <a:ext cx="144463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9538" y="5337175"/>
            <a:ext cx="201612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079038" y="4600560"/>
            <a:ext cx="1790700" cy="14433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Мониторинг беременных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65323" y="5351463"/>
            <a:ext cx="313715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1"/>
          <p:cNvGrpSpPr/>
          <p:nvPr/>
        </p:nvGrpSpPr>
        <p:grpSpPr>
          <a:xfrm>
            <a:off x="2924175" y="2293103"/>
            <a:ext cx="8761227" cy="1305882"/>
            <a:chOff x="3223114" y="3278873"/>
            <a:chExt cx="8761227" cy="1446023"/>
          </a:xfrm>
          <a:solidFill>
            <a:schemeClr val="bg1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223114" y="3278873"/>
              <a:ext cx="8761227" cy="1446023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Единая государственная информационная система здравоохранения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42549" y="3827736"/>
              <a:ext cx="2087345" cy="659215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ФРМР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ФРМО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ИЭМК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РЭМД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308268" y="3827736"/>
              <a:ext cx="2984047" cy="780329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ФЭР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Нозологические регистры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Аналитическая подсистема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Геоинформационная система</a:t>
              </a: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44475" y="2274888"/>
            <a:ext cx="2055813" cy="1446212"/>
          </a:xfrm>
          <a:prstGeom prst="roundRect">
            <a:avLst/>
          </a:prstGeom>
          <a:solidFill>
            <a:schemeClr val="bg1">
              <a:alpha val="4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АКиНЕО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476500" y="3017838"/>
            <a:ext cx="447675" cy="158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466975" y="2849563"/>
            <a:ext cx="425450" cy="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084263" y="4379913"/>
            <a:ext cx="10015537" cy="11112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21540000" flipH="1">
            <a:off x="1084263" y="4392613"/>
            <a:ext cx="0" cy="21590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21540000" flipH="1">
            <a:off x="3321050" y="4384675"/>
            <a:ext cx="0" cy="21590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21540000" flipH="1">
            <a:off x="6127750" y="4384675"/>
            <a:ext cx="0" cy="21590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21540000" flipH="1">
            <a:off x="8934450" y="4373563"/>
            <a:ext cx="0" cy="217487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21540000" flipH="1">
            <a:off x="11102975" y="4395788"/>
            <a:ext cx="0" cy="21590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73163" y="3810000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1385888" y="3810000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024688" y="1803400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269163" y="1803400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4" name="Группа 60"/>
          <p:cNvGrpSpPr>
            <a:grpSpLocks/>
          </p:cNvGrpSpPr>
          <p:nvPr/>
        </p:nvGrpSpPr>
        <p:grpSpPr bwMode="auto">
          <a:xfrm>
            <a:off x="1385889" y="1207477"/>
            <a:ext cx="9411066" cy="496969"/>
            <a:chOff x="3285460" y="5011611"/>
            <a:chExt cx="8121210" cy="719349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285460" y="5011611"/>
              <a:ext cx="8121210" cy="719349"/>
            </a:xfrm>
            <a:prstGeom prst="roundRect">
              <a:avLst/>
            </a:prstGeom>
            <a:noFill/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Сервис «Мое здоровье» Единого портала государственных услуг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28" name="Рисунок 56" descr="https://mintrans.alregn.ru/uploads/Event/1179/gos_uslugi_big.jpeg"/>
            <p:cNvPicPr>
              <a:picLocks noChangeAspect="1" noChangeArrowheads="1"/>
            </p:cNvPicPr>
            <p:nvPr/>
          </p:nvPicPr>
          <p:blipFill>
            <a:blip r:embed="rId3"/>
            <a:srcRect l="34341" t="25269" r="39270" b="35484"/>
            <a:stretch>
              <a:fillRect/>
            </a:stretch>
          </p:blipFill>
          <p:spPr bwMode="auto">
            <a:xfrm>
              <a:off x="3539348" y="5085878"/>
              <a:ext cx="769775" cy="57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8" name="Прямая со стрелкой 57"/>
          <p:cNvCxnSpPr/>
          <p:nvPr/>
        </p:nvCxnSpPr>
        <p:spPr>
          <a:xfrm>
            <a:off x="7013575" y="3781425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258050" y="3781425"/>
            <a:ext cx="0" cy="360363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248" y="1057001"/>
            <a:ext cx="10972800" cy="5493924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приема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вызова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занесением вручную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сведений в нескольких формах (карта вызова, журнал записи вызовов).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информации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записи.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еобходимость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осуществления дополнительной работы:  переписывание одной и той же информации в различные учетные формы.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работника выездной бригады информации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наблюдении и лечении на других этапах оказания медицинской помощи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изкий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обращением лекарственных препаратов и расходными материалами.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лительная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пациента в приемном отделении.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3-06-07_10-12-4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77" y="1023581"/>
            <a:ext cx="11488615" cy="5541341"/>
          </a:xfrm>
        </p:spPr>
      </p:pic>
      <p:sp>
        <p:nvSpPr>
          <p:cNvPr id="3" name="Прямоугольник 2"/>
          <p:cNvSpPr/>
          <p:nvPr/>
        </p:nvSpPr>
        <p:spPr>
          <a:xfrm>
            <a:off x="2743200" y="423080"/>
            <a:ext cx="675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Медицинская документация СМП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26831" y="76635"/>
            <a:ext cx="10714892" cy="247356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информационной системы и АРМ  для улучшения качества и эффективности работы отделения скорой медицинской помощи до 31.12.2023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651" y="2091424"/>
            <a:ext cx="10972800" cy="465057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отделения скорой медицинской помощи, выявить проблемы и узкие места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закупить и настроить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информационную систему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АРМ.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Обучить медицинский персонал работе с новыми системами и планшетами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экономическую эффективность внедрения проекта.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28" y="540662"/>
            <a:ext cx="10972800" cy="77318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305" y="1555440"/>
            <a:ext cx="10972800" cy="53025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Улучшение качества и эффективности работы отделения скорой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медицинской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Уменьшение времени реакции на экстренные вызовы.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Улучшение обмена данными между медицинским персоналом.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Увеличение точности диагностики и лечения пациентов.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Снижение вероятности ошибок и неправильных решений.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Увеличение удобства и комфорта для медицинского персонала.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Снижение затрат на бумажную документацию и хранение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8. Экономия расхода медикаментов и расходных материалов.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450" y="1418492"/>
            <a:ext cx="2909888" cy="13129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автоматизация рутинных процессов.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3350" y="1418492"/>
            <a:ext cx="3448050" cy="13129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ифровизация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анализ данных для принятия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(начало ВИМИС, базы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7313" y="4575176"/>
            <a:ext cx="4292600" cy="1403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трансформация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 в принятии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врачебных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решений, переход на полный электронный документооборот.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32288" y="1747838"/>
            <a:ext cx="801687" cy="4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704138" y="3062288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0576" y="3422650"/>
            <a:ext cx="2444994" cy="230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где то тут…</a:t>
            </a:r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3528647" y="3041650"/>
            <a:ext cx="2834054" cy="10191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89602" y="2208495"/>
            <a:ext cx="2356921" cy="2222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должны быть здесь!</a:t>
            </a:r>
          </a:p>
        </p:txBody>
      </p:sp>
      <p:sp>
        <p:nvSpPr>
          <p:cNvPr id="20" name="Стрелка вправо 19"/>
          <p:cNvSpPr/>
          <p:nvPr/>
        </p:nvSpPr>
        <p:spPr>
          <a:xfrm rot="8196731">
            <a:off x="8307388" y="4257675"/>
            <a:ext cx="1150937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7451" y="480648"/>
            <a:ext cx="9882188" cy="691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каком мы этапе?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41413" y="327025"/>
            <a:ext cx="9906000" cy="1050925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94993"/>
              </p:ext>
            </p:extLst>
          </p:nvPr>
        </p:nvGraphicFramePr>
        <p:xfrm>
          <a:off x="936624" y="1195755"/>
          <a:ext cx="10540267" cy="5017475"/>
        </p:xfrm>
        <a:graphic>
          <a:graphicData uri="http://schemas.openxmlformats.org/drawingml/2006/table">
            <a:tbl>
              <a:tblPr firstRow="1" firstCol="1" bandRow="1"/>
              <a:tblGrid>
                <a:gridCol w="5270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9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35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политические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Восприятие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контролирующих органов.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Различный уровень цифровой трансформации с другими МО.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S-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социальные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Уровень компьютерной грамотности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населения.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Эмоциональное восприятие затрат на изменения населения и </a:t>
                      </a:r>
                      <a:r>
                        <a:rPr lang="ru-RU" sz="2400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стейкхолдеров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39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экономические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Увеличение цен на оборудование и ПО.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Общее снижение финансирование здравоохранения.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Очень дорогие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инструменты.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технологические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Модернизация «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Госуслуг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», внедрение ИИ.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Появление новых инструментов (роботы, распознавание речи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6477</TotalTime>
  <Words>1023</Words>
  <Application>Microsoft Office PowerPoint</Application>
  <PresentationFormat>Произвольный</PresentationFormat>
  <Paragraphs>267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Лист</vt:lpstr>
      <vt:lpstr>Цифровая трансформация медицинской организации  на примере БУЗ ВО «Шекснинская ЦРБ»</vt:lpstr>
      <vt:lpstr>БУЗ ВО «Шекснинская ЦРБ»</vt:lpstr>
      <vt:lpstr>Презентация PowerPoint</vt:lpstr>
      <vt:lpstr>Проблемы :  </vt:lpstr>
      <vt:lpstr>Презентация PowerPoint</vt:lpstr>
      <vt:lpstr>Цель проекта: Внедрение информационной системы и АРМ  для улучшения качества и эффективности работы отделения скорой медицинской помощи до 31.12.2023 </vt:lpstr>
      <vt:lpstr>Ожидаемые результаты: </vt:lpstr>
      <vt:lpstr>Презентация PowerPoint</vt:lpstr>
      <vt:lpstr>PEST-анализ</vt:lpstr>
      <vt:lpstr>График реализации проекта  </vt:lpstr>
      <vt:lpstr>Оценка инвестиционного проекта Ожидаемый приток денежных средств (базовый сценарий)</vt:lpstr>
      <vt:lpstr>Показатели финансово-экономической  эффективности проекта </vt:lpstr>
      <vt:lpstr>БУЗ ВО «Шекснинская ЦРБ»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Шекснинская ЦРБ</dc:title>
  <dc:creator>arm4</dc:creator>
  <cp:lastModifiedBy>ПетроваЮП</cp:lastModifiedBy>
  <cp:revision>324</cp:revision>
  <dcterms:created xsi:type="dcterms:W3CDTF">2022-10-22T11:40:00Z</dcterms:created>
  <dcterms:modified xsi:type="dcterms:W3CDTF">2023-06-07T14:43:13Z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C725C944E09C4B7A9B2E07519C240E41</vt:lpwstr>
  </property>
  <property fmtid="{D5CDD505-2E9C-101B-9397-08002B2CF9AE}" pid="3" name="KSOProductBuildVer">
    <vt:lpwstr>1033-11.2.0.11537</vt:lpwstr>
  </property>
</Properties>
</file>