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476" r:id="rId3"/>
    <p:sldId id="479" r:id="rId4"/>
    <p:sldId id="486" r:id="rId5"/>
    <p:sldId id="492" r:id="rId6"/>
    <p:sldId id="502" r:id="rId7"/>
    <p:sldId id="493" r:id="rId8"/>
    <p:sldId id="487" r:id="rId9"/>
    <p:sldId id="490" r:id="rId10"/>
    <p:sldId id="489" r:id="rId11"/>
    <p:sldId id="483" r:id="rId12"/>
    <p:sldId id="484" r:id="rId13"/>
    <p:sldId id="491" r:id="rId14"/>
    <p:sldId id="498" r:id="rId15"/>
    <p:sldId id="495" r:id="rId16"/>
    <p:sldId id="496" r:id="rId17"/>
    <p:sldId id="497" r:id="rId18"/>
    <p:sldId id="503" r:id="rId19"/>
    <p:sldId id="501" r:id="rId20"/>
    <p:sldId id="500" r:id="rId21"/>
    <p:sldId id="488" r:id="rId22"/>
    <p:sldId id="49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D214A0"/>
    <a:srgbClr val="0066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9744" autoAdjust="0"/>
  </p:normalViewPr>
  <p:slideViewPr>
    <p:cSldViewPr>
      <p:cViewPr varScale="1">
        <p:scale>
          <a:sx n="81" d="100"/>
          <a:sy n="81" d="100"/>
        </p:scale>
        <p:origin x="13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9AEFA25-31D8-42B2-8680-66ED3CAECD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3F56024-46C9-4961-A529-A453654495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1DE69A-ED8B-4C4B-8357-AA04095A2F75}" type="datetimeFigureOut">
              <a:rPr lang="ru-RU" altLang="ru-RU"/>
              <a:pPr>
                <a:defRPr/>
              </a:pPr>
              <a:t>15.01.2024</a:t>
            </a:fld>
            <a:endParaRPr lang="ru-RU" altLang="ru-RU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2CCC257-94D1-41E3-9045-DADCF270EC2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05FB47A1-40A9-4F9A-AB3E-AFB69B7001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96F42-D0F9-46AB-B4FB-6E1D9A1623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04CBD73-5B16-4F54-AC9E-907A66DBB7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8A31245-A7D3-4D33-B452-5667A56480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F267B82-073D-4A2B-8A5A-87607A5EF9CF}"/>
              </a:ext>
            </a:extLst>
          </p:cNvPr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0DDE740-D74B-4F35-9D8E-85163FE516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5AA824F-5B2F-4651-B670-1AD2585590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6F68E5B-41BF-461C-AC87-A95E1C959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041E43-C2F5-4C02-8529-927048A808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823191E-BC40-44EE-B213-708C235AA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A69265-FE90-4E9D-89DF-6358C0749C9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3" name="Образ слайда 1">
            <a:extLst>
              <a:ext uri="{FF2B5EF4-FFF2-40B4-BE49-F238E27FC236}">
                <a16:creationId xmlns:a16="http://schemas.microsoft.com/office/drawing/2014/main" id="{FBAC40FF-A041-4CBE-9365-2002E199B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Заметки 2">
            <a:extLst>
              <a:ext uri="{FF2B5EF4-FFF2-40B4-BE49-F238E27FC236}">
                <a16:creationId xmlns:a16="http://schemas.microsoft.com/office/drawing/2014/main" id="{EF6A660B-AACE-4345-934D-C8010D3F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Номер слайда 3">
            <a:extLst>
              <a:ext uri="{FF2B5EF4-FFF2-40B4-BE49-F238E27FC236}">
                <a16:creationId xmlns:a16="http://schemas.microsoft.com/office/drawing/2014/main" id="{07438855-5B1E-42BD-88D2-DEA24240C19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E4C9C01-28FF-49A5-BB3A-6450E5C827DC}" type="slidenum">
              <a:rPr lang="ru-RU" altLang="ru-RU" sz="1200">
                <a:latin typeface="Times New Roman" panose="02020603050405020304" pitchFamily="18" charset="0"/>
              </a:rPr>
              <a:pPr algn="r"/>
              <a:t>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CF1671-2EEA-452F-B26C-6FFAB845C6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AE77257-A81A-43EA-8E3E-0EDA399DB0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5700B227-CBA3-4AF8-858E-E3BB93EB0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A3E31D5F-3E08-4296-90FC-585173E5E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CECEA762-067E-455D-8A60-5676CC7CB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50A51F-02DC-40D2-8A39-717F74C9F74D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4A2A682-F511-4914-B509-FCB0DAF7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F78A55-6880-4824-88F8-EA343DAEA8A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9699" name="Образ слайда 1">
            <a:extLst>
              <a:ext uri="{FF2B5EF4-FFF2-40B4-BE49-F238E27FC236}">
                <a16:creationId xmlns:a16="http://schemas.microsoft.com/office/drawing/2014/main" id="{A8953BD2-0EB2-4A3F-AA1B-18D56720B8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Заметки 2">
            <a:extLst>
              <a:ext uri="{FF2B5EF4-FFF2-40B4-BE49-F238E27FC236}">
                <a16:creationId xmlns:a16="http://schemas.microsoft.com/office/drawing/2014/main" id="{52B548BC-7016-4124-AFC4-56109772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1" name="Номер слайда 3">
            <a:extLst>
              <a:ext uri="{FF2B5EF4-FFF2-40B4-BE49-F238E27FC236}">
                <a16:creationId xmlns:a16="http://schemas.microsoft.com/office/drawing/2014/main" id="{A58250D6-C3DF-4BA1-9204-0367640CE2F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AEF4E86-E3C6-4DDD-AB95-36A46AA8CBEE}" type="slidenum">
              <a:rPr lang="ru-RU" altLang="ru-RU" sz="1200">
                <a:latin typeface="Times New Roman" panose="02020603050405020304" pitchFamily="18" charset="0"/>
              </a:rPr>
              <a:pPr algn="r"/>
              <a:t>22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625D5F-7151-439A-8295-D1E39637F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EFB7D8-6652-4F6A-844B-77BDC9C04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4CE59E-3363-4200-AC75-C747CB224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2369E-A414-48CD-8A70-35916F654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6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9D76C1-8C7B-4A51-BB2A-673006A53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F9D20F-8BC3-40ED-A9D9-554A05579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B1361D-E427-4945-9AAB-DB7ABA3E7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BA4D7-80AE-49A5-908F-B7CE63A0B8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11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BD4B50-D3DF-480A-9E02-9B45D3823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10496-8D7D-4A92-972E-1BB69B1B0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68F33-57B6-4711-B2C8-0B2D23C29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55F95-2A24-40A5-B39F-F1B113CF8F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0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A9100-C2F8-4EBC-AB0B-A0AE57992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550B-27B3-46DF-BAE2-2C03ABDF0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FCCD1-FDE8-4EFE-8B8A-61C232E10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881FE-6E67-4AD6-B2E9-D096B6D7EF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4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A6F12-6770-4727-9BCC-BC5C175E4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6318F-972E-4E6F-A856-9BFDF311D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981E0-0C22-40C2-BA14-F8E517D5A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74B9D-4783-46D6-954E-9CCA4A038D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89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E9C2B-9B09-42F7-BF6A-DB209C473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8E2FAA-D7D0-4ACB-AB40-E8C5851D5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A73F00-B141-4BCE-9408-446420E92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85210-E8D5-44D9-946A-44E4BB0C5B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6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B7453-6AFF-4B56-B78D-7FF9AB0F2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CC3B8-8054-4684-BBA2-F90489A6F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59565-C485-47FD-BCE2-5711B4ADA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78073-7EFC-4EC6-84C8-2F337AF56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60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B57573-87CC-44D4-AED0-B162A8D6F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0CF997-1001-4046-8CB5-03F40441F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0528B7-E982-44C6-A8D8-075419851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2CB83-02D4-4FC5-91F1-AA1296FB3C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78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0CF5A0-73B9-42E1-98DB-4B003862E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45922A-6951-4431-A562-7F63F71AB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5F5C7C-B7F3-4765-B505-358E8740E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ED554-0322-42FF-BE40-D854566DF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77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B6E460-5FB3-42B3-ADB5-371C5005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D4F46A-329E-40CD-8286-36EF0642D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4421F2-6ECF-4CDC-B78D-7F5624455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FA247-BCFC-4F4E-9067-372507869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86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E4F18-DC7E-4D7E-BFFC-848AE1298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06283-1197-4E5D-91CD-06049B3AB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7712B-B60D-4FA1-92C0-5B7B47412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AF4E2-D359-4E00-A724-F3CFB45BB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0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00B6A-4D00-4D07-9426-3002E6FDD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F42AB9-681C-46A0-828F-4A98961A8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8A36D-353A-4318-A38D-348E1AA67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1AC01-5B8E-42B9-8B81-46F6F1EDAA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10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FFF639-53C9-4BCC-A193-012621AE3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44869C-809D-4DFA-9794-F1BC9700A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2CDFDD-0902-4A01-BFCD-2E063CE09C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35C1E3-D2B3-4609-AE8B-0DC05C83B8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BA6038-EB47-4A1C-8298-C123AC4AA9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6E06C57-F548-4F80-AB3D-13009AC576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B4A6908F-B91C-48D8-A1F0-39E9A480A2B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1438" y="2462213"/>
            <a:ext cx="9144000" cy="425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Совершенствование технологии </a:t>
            </a:r>
            <a:br>
              <a:rPr lang="ru-RU" altLang="ru-RU" sz="2800" b="1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управления запасами ИДЦ</a:t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>
                <a:latin typeface="+mn-lt"/>
              </a:rPr>
              <a:t>в условиях нестабильного спроса </a:t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>
                <a:latin typeface="+mn-lt"/>
              </a:rPr>
              <a:t>на медицинские услуги</a:t>
            </a:r>
            <a:br>
              <a:rPr lang="ru-RU" altLang="ru-RU" sz="2400" dirty="0"/>
            </a:br>
            <a:br>
              <a:rPr lang="ru-RU" altLang="ru-RU" sz="2400" b="1" dirty="0"/>
            </a:br>
            <a:endParaRPr lang="ru-RU" altLang="ru-RU" sz="2400" b="1" dirty="0"/>
          </a:p>
        </p:txBody>
      </p:sp>
      <p:grpSp>
        <p:nvGrpSpPr>
          <p:cNvPr id="4099" name="Group 4">
            <a:extLst>
              <a:ext uri="{FF2B5EF4-FFF2-40B4-BE49-F238E27FC236}">
                <a16:creationId xmlns:a16="http://schemas.microsoft.com/office/drawing/2014/main" id="{2DE933E2-76C6-478A-89BD-61C6FD28EA7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4103" name="Picture 5" descr="logo_en2">
              <a:extLst>
                <a:ext uri="{FF2B5EF4-FFF2-40B4-BE49-F238E27FC236}">
                  <a16:creationId xmlns:a16="http://schemas.microsoft.com/office/drawing/2014/main" id="{0565BD7F-A08D-4627-97BA-8849718B2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6">
              <a:extLst>
                <a:ext uri="{FF2B5EF4-FFF2-40B4-BE49-F238E27FC236}">
                  <a16:creationId xmlns:a16="http://schemas.microsoft.com/office/drawing/2014/main" id="{76531AE7-F4FC-4101-AF82-7F2429EAF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5" name="Line 7">
              <a:extLst>
                <a:ext uri="{FF2B5EF4-FFF2-40B4-BE49-F238E27FC236}">
                  <a16:creationId xmlns:a16="http://schemas.microsoft.com/office/drawing/2014/main" id="{58C5108F-DB54-4507-AF0F-1C65D8183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Line 8">
              <a:extLst>
                <a:ext uri="{FF2B5EF4-FFF2-40B4-BE49-F238E27FC236}">
                  <a16:creationId xmlns:a16="http://schemas.microsoft.com/office/drawing/2014/main" id="{EDFE18B8-DD0D-418D-B0BC-7B676ECFE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Rectangle 9">
              <a:extLst>
                <a:ext uri="{FF2B5EF4-FFF2-40B4-BE49-F238E27FC236}">
                  <a16:creationId xmlns:a16="http://schemas.microsoft.com/office/drawing/2014/main" id="{2EF15B09-CE6C-4046-ADE4-681CAB2B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8" name="Line 10">
              <a:extLst>
                <a:ext uri="{FF2B5EF4-FFF2-40B4-BE49-F238E27FC236}">
                  <a16:creationId xmlns:a16="http://schemas.microsoft.com/office/drawing/2014/main" id="{AA3FA7DA-5BBE-42E9-864B-3487CB285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00" name="Picture 5" descr="logo_en2">
            <a:extLst>
              <a:ext uri="{FF2B5EF4-FFF2-40B4-BE49-F238E27FC236}">
                <a16:creationId xmlns:a16="http://schemas.microsoft.com/office/drawing/2014/main" id="{35339E6D-CB99-481E-B44B-B49A38E7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E711EBA1-DCB4-4B74-A571-12A74C06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3798888"/>
            <a:ext cx="43148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latin typeface="Arial Unicode MS" pitchFamily="34" charset="-128"/>
                <a:cs typeface="+mn-cs"/>
              </a:rPr>
              <a:t>Выполнили:</a:t>
            </a:r>
            <a:r>
              <a:rPr lang="ru-RU" sz="2000" kern="0" dirty="0">
                <a:latin typeface="Arial Unicode MS" pitchFamily="34" charset="-128"/>
                <a:cs typeface="+mn-cs"/>
              </a:rPr>
              <a:t> </a:t>
            </a:r>
            <a:r>
              <a:rPr lang="ru-RU" sz="2400" kern="0" dirty="0">
                <a:latin typeface="+mn-lt"/>
                <a:cs typeface="+mn-cs"/>
              </a:rPr>
              <a:t> </a:t>
            </a:r>
            <a:endParaRPr lang="ru-RU" sz="2000" kern="0" dirty="0">
              <a:latin typeface="Arial Unicode MS" pitchFamily="34" charset="-128"/>
              <a:cs typeface="+mn-cs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Arial Unicode MS" pitchFamily="34" charset="-128"/>
                <a:cs typeface="+mn-cs"/>
              </a:rPr>
              <a:t>Степанова Дарья Витальевна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Arial Unicode MS" pitchFamily="34" charset="-128"/>
                <a:cs typeface="+mn-cs"/>
              </a:rPr>
              <a:t>Луцкая Татьяна Юрьевна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Arial Unicode MS" pitchFamily="34" charset="-128"/>
                <a:cs typeface="+mn-cs"/>
              </a:rPr>
              <a:t>Чепурной Александр Юрьевич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7D4B274-30CE-48C8-B57C-4E418B04D617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5715000"/>
            <a:ext cx="8351837" cy="638175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255D58"/>
                </a:solidFill>
                <a:latin typeface="Arial Unicode MS" pitchFamily="34" charset="-128"/>
                <a:cs typeface="+mn-cs"/>
              </a:rPr>
              <a:t>Иркутск, 2022-2023гг</a:t>
            </a:r>
            <a:r>
              <a:rPr lang="ru-RU" b="1" kern="0" dirty="0">
                <a:solidFill>
                  <a:srgbClr val="255D58"/>
                </a:solidFill>
                <a:latin typeface="+mn-lt"/>
                <a:cs typeface="+mn-cs"/>
              </a:rPr>
              <a:t>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logo_en2">
            <a:extLst>
              <a:ext uri="{FF2B5EF4-FFF2-40B4-BE49-F238E27FC236}">
                <a16:creationId xmlns:a16="http://schemas.microsoft.com/office/drawing/2014/main" id="{67C721A6-9760-46F0-826B-C76B5911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4">
            <a:extLst>
              <a:ext uri="{FF2B5EF4-FFF2-40B4-BE49-F238E27FC236}">
                <a16:creationId xmlns:a16="http://schemas.microsoft.com/office/drawing/2014/main" id="{C24524C0-87F1-4C67-9FC9-41BE2C40295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5368" name="Picture 5" descr="logo_en2">
              <a:extLst>
                <a:ext uri="{FF2B5EF4-FFF2-40B4-BE49-F238E27FC236}">
                  <a16:creationId xmlns:a16="http://schemas.microsoft.com/office/drawing/2014/main" id="{FF11B016-FC10-4282-9E2B-6ADD7CBF3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Rectangle 6">
              <a:extLst>
                <a:ext uri="{FF2B5EF4-FFF2-40B4-BE49-F238E27FC236}">
                  <a16:creationId xmlns:a16="http://schemas.microsoft.com/office/drawing/2014/main" id="{3F875053-113B-4981-B27C-311EAF65A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5370" name="Line 7">
              <a:extLst>
                <a:ext uri="{FF2B5EF4-FFF2-40B4-BE49-F238E27FC236}">
                  <a16:creationId xmlns:a16="http://schemas.microsoft.com/office/drawing/2014/main" id="{7CEA68B6-61EE-452D-A61E-3A8F09E6C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Line 8">
              <a:extLst>
                <a:ext uri="{FF2B5EF4-FFF2-40B4-BE49-F238E27FC236}">
                  <a16:creationId xmlns:a16="http://schemas.microsoft.com/office/drawing/2014/main" id="{8DEB5F79-07FE-449F-B343-1E175F3AA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9B26D5D3-8A59-4056-81CE-F1502DA27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5373" name="Line 10">
              <a:extLst>
                <a:ext uri="{FF2B5EF4-FFF2-40B4-BE49-F238E27FC236}">
                  <a16:creationId xmlns:a16="http://schemas.microsoft.com/office/drawing/2014/main" id="{010B63B2-8292-4B53-9D1E-DBC1567DE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4" name="Заголовок 12">
            <a:extLst>
              <a:ext uri="{FF2B5EF4-FFF2-40B4-BE49-F238E27FC236}">
                <a16:creationId xmlns:a16="http://schemas.microsoft.com/office/drawing/2014/main" id="{66917AC8-DFFC-44D1-BC7A-B4B907B1E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103188"/>
            <a:ext cx="5562600" cy="773112"/>
          </a:xfrm>
        </p:spPr>
        <p:txBody>
          <a:bodyPr/>
          <a:lstStyle/>
          <a:p>
            <a:r>
              <a:rPr lang="ru-RU" altLang="ru-RU" sz="2800"/>
              <a:t>Возможные дополнительные корректировки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D4C42C1-E407-4AA7-93B9-3E1678453CC5}"/>
              </a:ext>
            </a:extLst>
          </p:cNvPr>
          <p:cNvGraphicFramePr>
            <a:graphicFrameLocks noGrp="1"/>
          </p:cNvGraphicFramePr>
          <p:nvPr/>
        </p:nvGraphicFramePr>
        <p:xfrm>
          <a:off x="228601" y="1778239"/>
          <a:ext cx="4495797" cy="4422818"/>
        </p:xfrm>
        <a:graphic>
          <a:graphicData uri="http://schemas.openxmlformats.org/drawingml/2006/table">
            <a:tbl>
              <a:tblPr firstRow="1" firstCol="1" bandRow="1"/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4373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 влияния /ущерба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высокая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1,2, 9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4, 8,10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низкая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69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низкая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высокая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2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Вероятность наступления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66" name="Rectangle 2">
            <a:extLst>
              <a:ext uri="{FF2B5EF4-FFF2-40B4-BE49-F238E27FC236}">
                <a16:creationId xmlns:a16="http://schemas.microsoft.com/office/drawing/2014/main" id="{E5A93320-10EB-4823-9AEB-744AB4EFF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78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5367" name="TextBox 12">
            <a:extLst>
              <a:ext uri="{FF2B5EF4-FFF2-40B4-BE49-F238E27FC236}">
                <a16:creationId xmlns:a16="http://schemas.microsoft.com/office/drawing/2014/main" id="{4E2A0CFB-7667-47FF-9CE4-0C36748B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873125"/>
            <a:ext cx="44958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Изменяющийся спрос на отдельные ЛУ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Перебои поставок реагентов и комплектующих (уход поставщиков с рынка) </a:t>
            </a:r>
            <a:endParaRPr lang="ru-RU" altLang="ru-RU" sz="16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Невыполнение сроков по договорам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Дефицит отдельных видов реагентов </a:t>
            </a: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Низкое качество реагентов при импортозамещении </a:t>
            </a:r>
            <a:endParaRPr lang="ru-RU" altLang="ru-RU" sz="16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прогнозирование и учет потребности в реагентах ст. лаб и зав. лабораторией </a:t>
            </a: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Поломки оборудования, сложности его ремонта </a:t>
            </a:r>
            <a:endParaRPr lang="ru-RU" altLang="ru-RU" sz="16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Адаптация к условиям работы на новом оборудовании </a:t>
            </a: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Неправильный подбор реагентов для выборки </a:t>
            </a: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Сложность в постановки задач для формирования ПО </a:t>
            </a: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AutoNum type="arabicPeriod"/>
            </a:pPr>
            <a:r>
              <a:rPr lang="ru-RU" altLang="ru-RU" sz="160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Выход за сроки проекта </a:t>
            </a:r>
            <a:endParaRPr lang="ru-RU" altLang="ru-RU" sz="16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logo_en2">
            <a:extLst>
              <a:ext uri="{FF2B5EF4-FFF2-40B4-BE49-F238E27FC236}">
                <a16:creationId xmlns:a16="http://schemas.microsoft.com/office/drawing/2014/main" id="{1324D49E-41A1-458F-8DCA-7F1C5269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>
            <a:extLst>
              <a:ext uri="{FF2B5EF4-FFF2-40B4-BE49-F238E27FC236}">
                <a16:creationId xmlns:a16="http://schemas.microsoft.com/office/drawing/2014/main" id="{ECECB837-037E-4C77-8E6E-ED817901901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6392" name="Picture 5" descr="logo_en2">
              <a:extLst>
                <a:ext uri="{FF2B5EF4-FFF2-40B4-BE49-F238E27FC236}">
                  <a16:creationId xmlns:a16="http://schemas.microsoft.com/office/drawing/2014/main" id="{3F7A6BCA-C9BC-401F-B539-BC99AE777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6">
              <a:extLst>
                <a:ext uri="{FF2B5EF4-FFF2-40B4-BE49-F238E27FC236}">
                  <a16:creationId xmlns:a16="http://schemas.microsoft.com/office/drawing/2014/main" id="{49CA324A-CA19-4632-A754-41767034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6394" name="Line 7">
              <a:extLst>
                <a:ext uri="{FF2B5EF4-FFF2-40B4-BE49-F238E27FC236}">
                  <a16:creationId xmlns:a16="http://schemas.microsoft.com/office/drawing/2014/main" id="{CB053D1D-D874-40F1-A01C-F75327CEE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Line 8">
              <a:extLst>
                <a:ext uri="{FF2B5EF4-FFF2-40B4-BE49-F238E27FC236}">
                  <a16:creationId xmlns:a16="http://schemas.microsoft.com/office/drawing/2014/main" id="{E021E466-FCC2-4EEB-83C7-EB6515B3AC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Rectangle 9">
              <a:extLst>
                <a:ext uri="{FF2B5EF4-FFF2-40B4-BE49-F238E27FC236}">
                  <a16:creationId xmlns:a16="http://schemas.microsoft.com/office/drawing/2014/main" id="{35AB4EEE-BD21-4AAA-9F9B-E3B027BE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6397" name="Line 10">
              <a:extLst>
                <a:ext uri="{FF2B5EF4-FFF2-40B4-BE49-F238E27FC236}">
                  <a16:creationId xmlns:a16="http://schemas.microsoft.com/office/drawing/2014/main" id="{BD839944-3403-458B-B7DA-49A74960F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8" name="Заголовок 12">
            <a:extLst>
              <a:ext uri="{FF2B5EF4-FFF2-40B4-BE49-F238E27FC236}">
                <a16:creationId xmlns:a16="http://schemas.microsoft.com/office/drawing/2014/main" id="{7CD5CFE7-D024-4401-8F15-361BE4474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139700"/>
            <a:ext cx="5943600" cy="827088"/>
          </a:xfrm>
        </p:spPr>
        <p:txBody>
          <a:bodyPr/>
          <a:lstStyle/>
          <a:p>
            <a:pPr algn="r"/>
            <a:r>
              <a:rPr lang="ru-RU" altLang="ru-RU" sz="2400"/>
              <a:t>Убытки от просрочки реагентов: </a:t>
            </a:r>
          </a:p>
        </p:txBody>
      </p:sp>
      <p:sp>
        <p:nvSpPr>
          <p:cNvPr id="7173" name="Объект 11">
            <a:extLst>
              <a:ext uri="{FF2B5EF4-FFF2-40B4-BE49-F238E27FC236}">
                <a16:creationId xmlns:a16="http://schemas.microsoft.com/office/drawing/2014/main" id="{061A3CDC-892A-47C8-AA7B-8A2D0E996D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4825" y="1074738"/>
            <a:ext cx="8229600" cy="5162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2800" dirty="0"/>
              <a:t> </a:t>
            </a:r>
          </a:p>
          <a:p>
            <a:pPr>
              <a:defRPr/>
            </a:pPr>
            <a:endParaRPr lang="ru-RU" altLang="ru-RU" sz="2800" dirty="0"/>
          </a:p>
        </p:txBody>
      </p:sp>
      <p:graphicFrame>
        <p:nvGraphicFramePr>
          <p:cNvPr id="16390" name="Диаграмма 9">
            <a:extLst>
              <a:ext uri="{FF2B5EF4-FFF2-40B4-BE49-F238E27FC236}">
                <a16:creationId xmlns:a16="http://schemas.microsoft.com/office/drawing/2014/main" id="{FBA06DBC-096F-4686-85D6-10318B623F49}"/>
              </a:ext>
            </a:extLst>
          </p:cNvPr>
          <p:cNvGraphicFramePr>
            <a:graphicFrameLocks/>
          </p:cNvGraphicFramePr>
          <p:nvPr/>
        </p:nvGraphicFramePr>
        <p:xfrm>
          <a:off x="863600" y="1346200"/>
          <a:ext cx="77216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hart" r:id="rId5" imgW="7730398" imgH="4749196" progId="Excel.Chart.8">
                  <p:embed/>
                </p:oleObj>
              </mc:Choice>
              <mc:Fallback>
                <p:oleObj name="Chart" r:id="rId5" imgW="7730398" imgH="4749196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346200"/>
                        <a:ext cx="77216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26F91586-16A1-4D9F-9D73-094808D29977}"/>
              </a:ext>
            </a:extLst>
          </p:cNvPr>
          <p:cNvSpPr/>
          <p:nvPr/>
        </p:nvSpPr>
        <p:spPr>
          <a:xfrm>
            <a:off x="6781800" y="2217738"/>
            <a:ext cx="1447800" cy="762000"/>
          </a:xfrm>
          <a:prstGeom prst="ellipse">
            <a:avLst/>
          </a:prstGeom>
          <a:solidFill>
            <a:schemeClr val="accent1">
              <a:alpha val="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ogo_en2">
            <a:extLst>
              <a:ext uri="{FF2B5EF4-FFF2-40B4-BE49-F238E27FC236}">
                <a16:creationId xmlns:a16="http://schemas.microsoft.com/office/drawing/2014/main" id="{2E49CBFB-6A57-4C3D-ADF0-7A28961D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">
            <a:extLst>
              <a:ext uri="{FF2B5EF4-FFF2-40B4-BE49-F238E27FC236}">
                <a16:creationId xmlns:a16="http://schemas.microsoft.com/office/drawing/2014/main" id="{96D3C334-849A-4C01-BC39-12518297969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7533" name="Picture 5" descr="logo_en2">
              <a:extLst>
                <a:ext uri="{FF2B5EF4-FFF2-40B4-BE49-F238E27FC236}">
                  <a16:creationId xmlns:a16="http://schemas.microsoft.com/office/drawing/2014/main" id="{2C3AD1BD-B9FE-4D7E-B8E5-9E79A9C76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Rectangle 6">
              <a:extLst>
                <a:ext uri="{FF2B5EF4-FFF2-40B4-BE49-F238E27FC236}">
                  <a16:creationId xmlns:a16="http://schemas.microsoft.com/office/drawing/2014/main" id="{CED7F1C4-7CF3-4711-BFC1-FD41806B1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7535" name="Line 7">
              <a:extLst>
                <a:ext uri="{FF2B5EF4-FFF2-40B4-BE49-F238E27FC236}">
                  <a16:creationId xmlns:a16="http://schemas.microsoft.com/office/drawing/2014/main" id="{C03A5443-E461-4DEE-9048-60EA1AF7D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36" name="Line 8">
              <a:extLst>
                <a:ext uri="{FF2B5EF4-FFF2-40B4-BE49-F238E27FC236}">
                  <a16:creationId xmlns:a16="http://schemas.microsoft.com/office/drawing/2014/main" id="{62F821A6-1645-4609-B691-64E9A89B5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37" name="Rectangle 9">
              <a:extLst>
                <a:ext uri="{FF2B5EF4-FFF2-40B4-BE49-F238E27FC236}">
                  <a16:creationId xmlns:a16="http://schemas.microsoft.com/office/drawing/2014/main" id="{74BE9024-0498-4F45-99C2-AFB0E79D9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7538" name="Line 10">
              <a:extLst>
                <a:ext uri="{FF2B5EF4-FFF2-40B4-BE49-F238E27FC236}">
                  <a16:creationId xmlns:a16="http://schemas.microsoft.com/office/drawing/2014/main" id="{F55FCCCD-3380-41D8-A595-08AA105D0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2" name="Заголовок 12">
            <a:extLst>
              <a:ext uri="{FF2B5EF4-FFF2-40B4-BE49-F238E27FC236}">
                <a16:creationId xmlns:a16="http://schemas.microsoft.com/office/drawing/2014/main" id="{42124E78-F2E1-4609-9A31-84FB39EE1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7663" y="50800"/>
            <a:ext cx="5943600" cy="1143000"/>
          </a:xfrm>
        </p:spPr>
        <p:txBody>
          <a:bodyPr/>
          <a:lstStyle/>
          <a:p>
            <a:pPr algn="r"/>
            <a:r>
              <a:rPr lang="ru-RU" altLang="ru-RU" sz="2800"/>
              <a:t>Репрезентативная выборка по «закрытым» услугам за 2022г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673D2D-B6CB-47D7-B4BE-7FCF75EA628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379538"/>
          <a:ext cx="8458200" cy="4746625"/>
        </p:xfrm>
        <a:graphic>
          <a:graphicData uri="http://schemas.openxmlformats.org/drawingml/2006/table">
            <a:tbl>
              <a:tblPr/>
              <a:tblGrid>
                <a:gridCol w="100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02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исследования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услуги, руб.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Себестоимость услуги, руб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от услуги, руб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среднее количество услуг в день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дней недоступности услуги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невыполненных услуг за год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упущенная выгода по услуге в год, руб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8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2Ж1010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785,67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697,00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88,67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9 044,34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2Ж1090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1 056,00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2Ж6024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5 880,00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2Ж6035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3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2Ж6039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656,00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9 576,00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2Ж6075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11 520,00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8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2Ж6084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915,00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1 144,00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7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2Ж6401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9 516,00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722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2Ж6411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2 184,00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7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2Ж7009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36 040,00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37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2Ж7011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1 081,00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60 794,00 </a:t>
                      </a:r>
                    </a:p>
                  </a:txBody>
                  <a:tcPr marL="6362" marR="6362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Овал 5">
            <a:extLst>
              <a:ext uri="{FF2B5EF4-FFF2-40B4-BE49-F238E27FC236}">
                <a16:creationId xmlns:a16="http://schemas.microsoft.com/office/drawing/2014/main" id="{90F755F4-FF42-4F0C-BFA6-DB490E370F09}"/>
              </a:ext>
            </a:extLst>
          </p:cNvPr>
          <p:cNvSpPr/>
          <p:nvPr/>
        </p:nvSpPr>
        <p:spPr>
          <a:xfrm>
            <a:off x="3124200" y="5187950"/>
            <a:ext cx="5486400" cy="1570038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147706,34 – 11 услуг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ogo_en2">
            <a:extLst>
              <a:ext uri="{FF2B5EF4-FFF2-40B4-BE49-F238E27FC236}">
                <a16:creationId xmlns:a16="http://schemas.microsoft.com/office/drawing/2014/main" id="{8AC7C115-BB18-4BD5-9107-7A45AA13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4">
            <a:extLst>
              <a:ext uri="{FF2B5EF4-FFF2-40B4-BE49-F238E27FC236}">
                <a16:creationId xmlns:a16="http://schemas.microsoft.com/office/drawing/2014/main" id="{F6D69D3B-437E-4413-9A7E-7B9A2E7C1E4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9468" name="Picture 5" descr="logo_en2">
              <a:extLst>
                <a:ext uri="{FF2B5EF4-FFF2-40B4-BE49-F238E27FC236}">
                  <a16:creationId xmlns:a16="http://schemas.microsoft.com/office/drawing/2014/main" id="{880CE1DE-5F93-425B-9DF3-BC30C0B73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Rectangle 6">
              <a:extLst>
                <a:ext uri="{FF2B5EF4-FFF2-40B4-BE49-F238E27FC236}">
                  <a16:creationId xmlns:a16="http://schemas.microsoft.com/office/drawing/2014/main" id="{9C4B8B98-67D4-4B14-A970-F7C6FB0F5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9470" name="Line 7">
              <a:extLst>
                <a:ext uri="{FF2B5EF4-FFF2-40B4-BE49-F238E27FC236}">
                  <a16:creationId xmlns:a16="http://schemas.microsoft.com/office/drawing/2014/main" id="{0C5C8A1D-C690-40A0-AD20-CAF948F7E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Line 8">
              <a:extLst>
                <a:ext uri="{FF2B5EF4-FFF2-40B4-BE49-F238E27FC236}">
                  <a16:creationId xmlns:a16="http://schemas.microsoft.com/office/drawing/2014/main" id="{07DCD89C-0D66-4605-81FC-189350CA8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2" name="Rectangle 9">
              <a:extLst>
                <a:ext uri="{FF2B5EF4-FFF2-40B4-BE49-F238E27FC236}">
                  <a16:creationId xmlns:a16="http://schemas.microsoft.com/office/drawing/2014/main" id="{DDF0A0E0-78D2-4070-86AF-43CD79523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9473" name="Line 10">
              <a:extLst>
                <a:ext uri="{FF2B5EF4-FFF2-40B4-BE49-F238E27FC236}">
                  <a16:creationId xmlns:a16="http://schemas.microsoft.com/office/drawing/2014/main" id="{39EEFBA3-3FC7-4FEC-B699-E9450C71B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0" name="Заголовок 12">
            <a:extLst>
              <a:ext uri="{FF2B5EF4-FFF2-40B4-BE49-F238E27FC236}">
                <a16:creationId xmlns:a16="http://schemas.microsoft.com/office/drawing/2014/main" id="{2995283D-07B2-492D-BE1E-D60074443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943600" cy="1447800"/>
          </a:xfrm>
        </p:spPr>
        <p:txBody>
          <a:bodyPr/>
          <a:lstStyle/>
          <a:p>
            <a:r>
              <a:rPr lang="ru-RU" altLang="ru-RU" sz="2800"/>
              <a:t>Прогнозируемая экономическая эффективность проекта после запуска в эксплуатацию 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490CE9B-B2E2-4900-9313-3A6EB5254DD3}"/>
              </a:ext>
            </a:extLst>
          </p:cNvPr>
          <p:cNvSpPr/>
          <p:nvPr/>
        </p:nvSpPr>
        <p:spPr>
          <a:xfrm>
            <a:off x="931863" y="2093913"/>
            <a:ext cx="31067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2 519 168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8E505A4-3C8D-4D8B-817E-CB67548B2123}"/>
              </a:ext>
            </a:extLst>
          </p:cNvPr>
          <p:cNvSpPr/>
          <p:nvPr/>
        </p:nvSpPr>
        <p:spPr>
          <a:xfrm>
            <a:off x="5181600" y="2093913"/>
            <a:ext cx="30305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7 518 371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3D900AE-DA39-4906-98E2-291899A3CD59}"/>
              </a:ext>
            </a:extLst>
          </p:cNvPr>
          <p:cNvSpPr/>
          <p:nvPr/>
        </p:nvSpPr>
        <p:spPr>
          <a:xfrm>
            <a:off x="1676400" y="4225925"/>
            <a:ext cx="6248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10 037 539 </a:t>
            </a:r>
            <a:r>
              <a:rPr lang="ru-RU" sz="2000" b="1" dirty="0" err="1">
                <a:solidFill>
                  <a:srgbClr val="FF0000"/>
                </a:solidFill>
              </a:rPr>
              <a:t>руб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0155BC-466E-4753-8DE2-45EE86DF15C6}"/>
              </a:ext>
            </a:extLst>
          </p:cNvPr>
          <p:cNvSpPr/>
          <p:nvPr/>
        </p:nvSpPr>
        <p:spPr>
          <a:xfrm>
            <a:off x="4114800" y="2093913"/>
            <a:ext cx="914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7E9963-CEBF-4B8B-87A7-863B9AA5EA88}"/>
              </a:ext>
            </a:extLst>
          </p:cNvPr>
          <p:cNvSpPr/>
          <p:nvPr/>
        </p:nvSpPr>
        <p:spPr>
          <a:xfrm>
            <a:off x="1676400" y="5292725"/>
            <a:ext cx="6248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</a:rPr>
              <a:t>Упущенная выгода за 2022г !!!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5B5E5D-7598-426A-96E9-65FA6A84EBD6}"/>
              </a:ext>
            </a:extLst>
          </p:cNvPr>
          <p:cNvSpPr/>
          <p:nvPr/>
        </p:nvSpPr>
        <p:spPr>
          <a:xfrm>
            <a:off x="457200" y="3159125"/>
            <a:ext cx="3505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B0F0"/>
                </a:solidFill>
              </a:rPr>
              <a:t>Стоимость реагентов и расходных материалов с истекшим сроком годности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B50D80-3E9F-4B87-BF45-3F3A7F141EF2}"/>
              </a:ext>
            </a:extLst>
          </p:cNvPr>
          <p:cNvSpPr/>
          <p:nvPr/>
        </p:nvSpPr>
        <p:spPr>
          <a:xfrm>
            <a:off x="5181600" y="3160713"/>
            <a:ext cx="3505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B0F0"/>
                </a:solidFill>
              </a:rPr>
              <a:t>Упущенная выгода в результате закрытия услуг за вычетом их себестоимости (экстраполяция данных выборки)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logo_en2">
            <a:extLst>
              <a:ext uri="{FF2B5EF4-FFF2-40B4-BE49-F238E27FC236}">
                <a16:creationId xmlns:a16="http://schemas.microsoft.com/office/drawing/2014/main" id="{E0ACCDC9-D29D-47A8-9212-06CF33C6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4">
            <a:extLst>
              <a:ext uri="{FF2B5EF4-FFF2-40B4-BE49-F238E27FC236}">
                <a16:creationId xmlns:a16="http://schemas.microsoft.com/office/drawing/2014/main" id="{783D27D6-A870-474A-AECC-2F0A97BDC23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0487" name="Picture 5" descr="logo_en2">
              <a:extLst>
                <a:ext uri="{FF2B5EF4-FFF2-40B4-BE49-F238E27FC236}">
                  <a16:creationId xmlns:a16="http://schemas.microsoft.com/office/drawing/2014/main" id="{25B7D8F5-86EE-45C4-AA4A-886A45CC9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6">
              <a:extLst>
                <a:ext uri="{FF2B5EF4-FFF2-40B4-BE49-F238E27FC236}">
                  <a16:creationId xmlns:a16="http://schemas.microsoft.com/office/drawing/2014/main" id="{14838C44-B0E8-491F-A9BA-D6B9C5B35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0489" name="Line 7">
              <a:extLst>
                <a:ext uri="{FF2B5EF4-FFF2-40B4-BE49-F238E27FC236}">
                  <a16:creationId xmlns:a16="http://schemas.microsoft.com/office/drawing/2014/main" id="{A8E0ABD3-76AE-472F-967F-1DECC4A84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Line 8">
              <a:extLst>
                <a:ext uri="{FF2B5EF4-FFF2-40B4-BE49-F238E27FC236}">
                  <a16:creationId xmlns:a16="http://schemas.microsoft.com/office/drawing/2014/main" id="{BC834043-9708-46FA-9E90-03C08EE27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1" name="Rectangle 9">
              <a:extLst>
                <a:ext uri="{FF2B5EF4-FFF2-40B4-BE49-F238E27FC236}">
                  <a16:creationId xmlns:a16="http://schemas.microsoft.com/office/drawing/2014/main" id="{AD03D0B1-049B-4005-9A76-AA7A36FB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0492" name="Line 10">
              <a:extLst>
                <a:ext uri="{FF2B5EF4-FFF2-40B4-BE49-F238E27FC236}">
                  <a16:creationId xmlns:a16="http://schemas.microsoft.com/office/drawing/2014/main" id="{4F1A816D-3650-4001-8B87-79F93F9F1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4" name="Заголовок 12">
            <a:extLst>
              <a:ext uri="{FF2B5EF4-FFF2-40B4-BE49-F238E27FC236}">
                <a16:creationId xmlns:a16="http://schemas.microsoft.com/office/drawing/2014/main" id="{8936B391-BA85-4458-B3BF-C376C396F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781800" cy="1128713"/>
          </a:xfrm>
        </p:spPr>
        <p:txBody>
          <a:bodyPr/>
          <a:lstStyle/>
          <a:p>
            <a:pPr indent="449263">
              <a:lnSpc>
                <a:spcPct val="150000"/>
              </a:lnSpc>
            </a:pPr>
            <a:r>
              <a:rPr lang="ru-RU" altLang="ru-RU" sz="2000" b="1">
                <a:latin typeface="Times New Roman" panose="02020603050405020304" pitchFamily="18" charset="0"/>
                <a:cs typeface="Tahoma" panose="020B0604030504040204" pitchFamily="34" charset="0"/>
              </a:rPr>
              <a:t>Расчет экономической эффективности выполнения лабораторной услуги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D233F048-0D00-4E6E-AF88-8A909D09D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43250"/>
            <a:ext cx="5638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280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endParaRPr lang="ru-RU" altLang="ru-RU" sz="180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574634-8BDA-4050-A188-11237684C0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1" y="1128713"/>
            <a:ext cx="8534400" cy="525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logo_en2">
            <a:extLst>
              <a:ext uri="{FF2B5EF4-FFF2-40B4-BE49-F238E27FC236}">
                <a16:creationId xmlns:a16="http://schemas.microsoft.com/office/drawing/2014/main" id="{D7CA437A-1916-427C-A31A-7BFFD3A1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4">
            <a:extLst>
              <a:ext uri="{FF2B5EF4-FFF2-40B4-BE49-F238E27FC236}">
                <a16:creationId xmlns:a16="http://schemas.microsoft.com/office/drawing/2014/main" id="{82F1AB1A-8F8E-4D14-89D0-CB41A718EB6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1537" name="Picture 5" descr="logo_en2">
              <a:extLst>
                <a:ext uri="{FF2B5EF4-FFF2-40B4-BE49-F238E27FC236}">
                  <a16:creationId xmlns:a16="http://schemas.microsoft.com/office/drawing/2014/main" id="{AECAB958-C798-475D-A664-6FA1C0CE5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8" name="Rectangle 6">
              <a:extLst>
                <a:ext uri="{FF2B5EF4-FFF2-40B4-BE49-F238E27FC236}">
                  <a16:creationId xmlns:a16="http://schemas.microsoft.com/office/drawing/2014/main" id="{8DEF15A9-144C-4901-BF10-54A202F09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1539" name="Line 7">
              <a:extLst>
                <a:ext uri="{FF2B5EF4-FFF2-40B4-BE49-F238E27FC236}">
                  <a16:creationId xmlns:a16="http://schemas.microsoft.com/office/drawing/2014/main" id="{5E57201F-1172-4F22-9296-B1CDCF0D5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0" name="Line 8">
              <a:extLst>
                <a:ext uri="{FF2B5EF4-FFF2-40B4-BE49-F238E27FC236}">
                  <a16:creationId xmlns:a16="http://schemas.microsoft.com/office/drawing/2014/main" id="{D1EAFB72-D2C4-42C4-9B76-BB885BCBC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1" name="Rectangle 9">
              <a:extLst>
                <a:ext uri="{FF2B5EF4-FFF2-40B4-BE49-F238E27FC236}">
                  <a16:creationId xmlns:a16="http://schemas.microsoft.com/office/drawing/2014/main" id="{0406BA0A-76BB-48E2-8E03-94D3C430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1542" name="Line 10">
              <a:extLst>
                <a:ext uri="{FF2B5EF4-FFF2-40B4-BE49-F238E27FC236}">
                  <a16:creationId xmlns:a16="http://schemas.microsoft.com/office/drawing/2014/main" id="{4EF26A55-2259-4825-8CBF-F81ED9269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8" name="Заголовок 12">
            <a:extLst>
              <a:ext uri="{FF2B5EF4-FFF2-40B4-BE49-F238E27FC236}">
                <a16:creationId xmlns:a16="http://schemas.microsoft.com/office/drawing/2014/main" id="{519CB05C-0405-46AE-B141-2EA045639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943600" cy="1363663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Репрезентативная выборка по лабораторным услугам при проведении двухмерного АВС анализа.</a:t>
            </a:r>
            <a:endParaRPr lang="ru-RU" altLang="ru-RU" sz="2400" b="1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8A922D1-AD32-4135-9249-37F9F03504B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41488"/>
          <a:ext cx="8229600" cy="464185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8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С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2Ж2001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2Ж1026/к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 2Ж1039/к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2Ж1004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2Ж6075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2Ж6031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_____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2Ж6057           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2Ж1135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2Ж6314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2Ж1029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С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2Ж3036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2Ж3040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2Ж3012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2Ж6021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2Ж1002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2Ж6115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2Ж2059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2Ж4012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logo_en2">
            <a:extLst>
              <a:ext uri="{FF2B5EF4-FFF2-40B4-BE49-F238E27FC236}">
                <a16:creationId xmlns:a16="http://schemas.microsoft.com/office/drawing/2014/main" id="{CC586EC6-B7A6-4B59-9B8C-14F93FC2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4">
            <a:extLst>
              <a:ext uri="{FF2B5EF4-FFF2-40B4-BE49-F238E27FC236}">
                <a16:creationId xmlns:a16="http://schemas.microsoft.com/office/drawing/2014/main" id="{11EC2DB6-4BE6-40CD-89D8-E0B0F3C79CE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2561" name="Picture 5" descr="logo_en2">
              <a:extLst>
                <a:ext uri="{FF2B5EF4-FFF2-40B4-BE49-F238E27FC236}">
                  <a16:creationId xmlns:a16="http://schemas.microsoft.com/office/drawing/2014/main" id="{6545318D-0FCF-41DC-B7BE-02C24E663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2" name="Rectangle 6">
              <a:extLst>
                <a:ext uri="{FF2B5EF4-FFF2-40B4-BE49-F238E27FC236}">
                  <a16:creationId xmlns:a16="http://schemas.microsoft.com/office/drawing/2014/main" id="{AD9767CC-D21B-4C4A-8EAA-8208BDCAA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2563" name="Line 7">
              <a:extLst>
                <a:ext uri="{FF2B5EF4-FFF2-40B4-BE49-F238E27FC236}">
                  <a16:creationId xmlns:a16="http://schemas.microsoft.com/office/drawing/2014/main" id="{047E7366-A048-4D30-8652-8BA237A66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4" name="Line 8">
              <a:extLst>
                <a:ext uri="{FF2B5EF4-FFF2-40B4-BE49-F238E27FC236}">
                  <a16:creationId xmlns:a16="http://schemas.microsoft.com/office/drawing/2014/main" id="{75E873DD-D83B-45FD-BC83-1511FDC9C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5" name="Rectangle 9">
              <a:extLst>
                <a:ext uri="{FF2B5EF4-FFF2-40B4-BE49-F238E27FC236}">
                  <a16:creationId xmlns:a16="http://schemas.microsoft.com/office/drawing/2014/main" id="{88607636-1C7C-4BE2-BC1F-B885E838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2566" name="Line 10">
              <a:extLst>
                <a:ext uri="{FF2B5EF4-FFF2-40B4-BE49-F238E27FC236}">
                  <a16:creationId xmlns:a16="http://schemas.microsoft.com/office/drawing/2014/main" id="{2B2614CA-964D-4FDD-BE06-DEF50C12A5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Заголовок 12">
            <a:extLst>
              <a:ext uri="{FF2B5EF4-FFF2-40B4-BE49-F238E27FC236}">
                <a16:creationId xmlns:a16="http://schemas.microsoft.com/office/drawing/2014/main" id="{7BB103F2-AF83-47C4-9E93-52FED15C7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943600" cy="1143000"/>
          </a:xfrm>
        </p:spPr>
        <p:txBody>
          <a:bodyPr/>
          <a:lstStyle/>
          <a:p>
            <a:pPr algn="l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Репрезентативная выборка по лабораторным услугам при проведении комбинированного  ABC и  XYZ анализов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BE0E21F-D3B4-4E8C-B4B6-B5D5DDE358F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558925"/>
          <a:ext cx="8229600" cy="4864100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20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Стабильность выполнения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Частота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выполнения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X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Z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2001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4001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1004  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1039/к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6015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1054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6089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2050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6007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6076  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1079/к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6145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6118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3034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6016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1049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2057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6266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1033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3012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3040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6148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6267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6022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3007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3027/1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Ж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Sun" panose="02010600030101010101" pitchFamily="2" charset="-122"/>
                        </a:rPr>
                        <a:t>6292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ogo_en2">
            <a:extLst>
              <a:ext uri="{FF2B5EF4-FFF2-40B4-BE49-F238E27FC236}">
                <a16:creationId xmlns:a16="http://schemas.microsoft.com/office/drawing/2014/main" id="{880218DF-D996-4D27-BAA6-A20A2F85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4">
            <a:extLst>
              <a:ext uri="{FF2B5EF4-FFF2-40B4-BE49-F238E27FC236}">
                <a16:creationId xmlns:a16="http://schemas.microsoft.com/office/drawing/2014/main" id="{C631E65A-C23F-4B78-80A7-D4284252C96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3558" name="Picture 5" descr="logo_en2">
              <a:extLst>
                <a:ext uri="{FF2B5EF4-FFF2-40B4-BE49-F238E27FC236}">
                  <a16:creationId xmlns:a16="http://schemas.microsoft.com/office/drawing/2014/main" id="{A95A9B97-02EA-495B-8AF5-C0D3257B9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Rectangle 6">
              <a:extLst>
                <a:ext uri="{FF2B5EF4-FFF2-40B4-BE49-F238E27FC236}">
                  <a16:creationId xmlns:a16="http://schemas.microsoft.com/office/drawing/2014/main" id="{AE7F00BE-8186-4D9E-803C-4BA4D71D2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3560" name="Line 7">
              <a:extLst>
                <a:ext uri="{FF2B5EF4-FFF2-40B4-BE49-F238E27FC236}">
                  <a16:creationId xmlns:a16="http://schemas.microsoft.com/office/drawing/2014/main" id="{628F62EE-6396-4E4F-86F4-969DA8715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Line 8">
              <a:extLst>
                <a:ext uri="{FF2B5EF4-FFF2-40B4-BE49-F238E27FC236}">
                  <a16:creationId xmlns:a16="http://schemas.microsoft.com/office/drawing/2014/main" id="{77C97E3E-B347-4D02-8DCB-7D5A55688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Rectangle 9">
              <a:extLst>
                <a:ext uri="{FF2B5EF4-FFF2-40B4-BE49-F238E27FC236}">
                  <a16:creationId xmlns:a16="http://schemas.microsoft.com/office/drawing/2014/main" id="{238412A5-C46D-45A7-B9B1-58B370DA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3563" name="Line 10">
              <a:extLst>
                <a:ext uri="{FF2B5EF4-FFF2-40B4-BE49-F238E27FC236}">
                  <a16:creationId xmlns:a16="http://schemas.microsoft.com/office/drawing/2014/main" id="{62B795FF-3DE1-40BB-948A-E7D0F7ABA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6" name="Заголовок 12">
            <a:extLst>
              <a:ext uri="{FF2B5EF4-FFF2-40B4-BE49-F238E27FC236}">
                <a16:creationId xmlns:a16="http://schemas.microsoft.com/office/drawing/2014/main" id="{25D23CF9-5F42-49A5-A34F-9DA5F1C02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2863"/>
            <a:ext cx="5943600" cy="1128712"/>
          </a:xfrm>
        </p:spPr>
        <p:txBody>
          <a:bodyPr/>
          <a:lstStyle/>
          <a:p>
            <a:pPr algn="l"/>
            <a:r>
              <a:rPr lang="ru-RU" altLang="ru-RU" sz="2800" b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Комбинированный АВС и XYZ анализ</a:t>
            </a:r>
            <a:endParaRPr lang="ru-RU" altLang="ru-RU" sz="2800"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2C8B19-25AD-4A08-A9E0-D1ACA8FDE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2897"/>
            <a:ext cx="9144000" cy="4714242"/>
          </a:xfrm>
          <a:prstGeom prst="rect">
            <a:avLst/>
          </a:prstGeom>
          <a:ln w="12700" cap="flat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ogo_en2">
            <a:extLst>
              <a:ext uri="{FF2B5EF4-FFF2-40B4-BE49-F238E27FC236}">
                <a16:creationId xmlns:a16="http://schemas.microsoft.com/office/drawing/2014/main" id="{C9E46ADF-394F-429C-B1BD-46162A5C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4">
            <a:extLst>
              <a:ext uri="{FF2B5EF4-FFF2-40B4-BE49-F238E27FC236}">
                <a16:creationId xmlns:a16="http://schemas.microsoft.com/office/drawing/2014/main" id="{E399EF93-1433-49B0-9B78-4599AF581B7F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4583" name="Picture 5" descr="logo_en2">
              <a:extLst>
                <a:ext uri="{FF2B5EF4-FFF2-40B4-BE49-F238E27FC236}">
                  <a16:creationId xmlns:a16="http://schemas.microsoft.com/office/drawing/2014/main" id="{1863B49F-39B8-482E-9FDC-ED968B02A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Rectangle 6">
              <a:extLst>
                <a:ext uri="{FF2B5EF4-FFF2-40B4-BE49-F238E27FC236}">
                  <a16:creationId xmlns:a16="http://schemas.microsoft.com/office/drawing/2014/main" id="{52E3F3C8-8285-4032-B60F-54F536C8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4585" name="Line 7">
              <a:extLst>
                <a:ext uri="{FF2B5EF4-FFF2-40B4-BE49-F238E27FC236}">
                  <a16:creationId xmlns:a16="http://schemas.microsoft.com/office/drawing/2014/main" id="{A633E797-F9DB-4618-9D05-E8AA5B83E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Line 8">
              <a:extLst>
                <a:ext uri="{FF2B5EF4-FFF2-40B4-BE49-F238E27FC236}">
                  <a16:creationId xmlns:a16="http://schemas.microsoft.com/office/drawing/2014/main" id="{7471BEB8-9FBC-484B-8E79-3AE4AFDBD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Rectangle 9">
              <a:extLst>
                <a:ext uri="{FF2B5EF4-FFF2-40B4-BE49-F238E27FC236}">
                  <a16:creationId xmlns:a16="http://schemas.microsoft.com/office/drawing/2014/main" id="{FC830647-BDF1-4D8F-8F14-60748188B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4588" name="Line 10">
              <a:extLst>
                <a:ext uri="{FF2B5EF4-FFF2-40B4-BE49-F238E27FC236}">
                  <a16:creationId xmlns:a16="http://schemas.microsoft.com/office/drawing/2014/main" id="{67503821-DE16-4FD1-8ACF-BBDE9C840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0" name="Заголовок 12">
            <a:extLst>
              <a:ext uri="{FF2B5EF4-FFF2-40B4-BE49-F238E27FC236}">
                <a16:creationId xmlns:a16="http://schemas.microsoft.com/office/drawing/2014/main" id="{E4E9658D-765A-47F3-BDF4-D31D8A236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5943600" cy="1128713"/>
          </a:xfrm>
        </p:spPr>
        <p:txBody>
          <a:bodyPr/>
          <a:lstStyle/>
          <a:p>
            <a:pPr algn="l"/>
            <a:r>
              <a:rPr lang="ru-RU" altLang="ru-RU" sz="2800" b="1">
                <a:latin typeface="Calibri" panose="020F0502020204030204" pitchFamily="34" charset="0"/>
              </a:rPr>
              <a:t>Расчет потребности в реагентах</a:t>
            </a:r>
            <a:endParaRPr lang="ru-RU" altLang="ru-RU" sz="2800"/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6D8BE5D4-7F41-4F4C-99DB-EE66AAED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43250"/>
            <a:ext cx="5638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Q                   размер заказа</a:t>
            </a:r>
            <a:endParaRPr lang="ru-RU" altLang="ru-RU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q max           количество израсходованных реагентов за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                     определенный период</a:t>
            </a:r>
            <a:endParaRPr lang="ru-RU" altLang="ru-RU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q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нал            фактический объем запаса реагентов  в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                     момент заказа                      </a:t>
            </a:r>
            <a:endParaRPr lang="ru-RU" altLang="ru-RU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q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стр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  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en-US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       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страховой запас</a:t>
            </a:r>
            <a:endParaRPr lang="ru-RU" altLang="ru-RU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B571EB50-B4DA-4A4D-A5AD-FE757864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2403475"/>
            <a:ext cx="64484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Q = q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max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-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q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нал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+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q</a:t>
            </a:r>
            <a:r>
              <a:rPr lang="en-US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Sun" panose="02010600030101010101" pitchFamily="2" charset="-122"/>
              </a:rPr>
              <a:t>стр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F96D25D9-FD3C-44CA-A85C-E95617C76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altLang="ru-RU" sz="2400"/>
              <a:t>Расчёт потребности в реагентах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61E11199-E60F-4B33-8461-86A7F9DC0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8382000" cy="5334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5F39492-8C02-4F3C-A8DA-61A492BF3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3038" y="274638"/>
            <a:ext cx="5973762" cy="1143000"/>
          </a:xfrm>
        </p:spPr>
        <p:txBody>
          <a:bodyPr/>
          <a:lstStyle/>
          <a:p>
            <a:r>
              <a:rPr lang="ru-RU" altLang="ru-RU" sz="2800"/>
              <a:t>Медицинские услуги </a:t>
            </a:r>
            <a:br>
              <a:rPr lang="ru-RU" altLang="ru-RU" sz="2800"/>
            </a:br>
            <a:r>
              <a:rPr lang="ru-RU" altLang="ru-RU" sz="2800"/>
              <a:t>по отделам ИДЦ</a:t>
            </a:r>
            <a:endParaRPr lang="ru-RU" altLang="ru-RU"/>
          </a:p>
        </p:txBody>
      </p:sp>
      <p:pic>
        <p:nvPicPr>
          <p:cNvPr id="6147" name="Picture 5" descr="logo_en2">
            <a:extLst>
              <a:ext uri="{FF2B5EF4-FFF2-40B4-BE49-F238E27FC236}">
                <a16:creationId xmlns:a16="http://schemas.microsoft.com/office/drawing/2014/main" id="{21B751AB-9A55-4365-B0B6-F7778240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>
            <a:extLst>
              <a:ext uri="{FF2B5EF4-FFF2-40B4-BE49-F238E27FC236}">
                <a16:creationId xmlns:a16="http://schemas.microsoft.com/office/drawing/2014/main" id="{8B094316-83FB-4514-A442-8DE90CE6437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6361113"/>
            <a:ext cx="9144000" cy="500062"/>
            <a:chOff x="0" y="3936"/>
            <a:chExt cx="5760" cy="315"/>
          </a:xfrm>
        </p:grpSpPr>
        <p:pic>
          <p:nvPicPr>
            <p:cNvPr id="6151" name="Picture 5" descr="logo_en2">
              <a:extLst>
                <a:ext uri="{FF2B5EF4-FFF2-40B4-BE49-F238E27FC236}">
                  <a16:creationId xmlns:a16="http://schemas.microsoft.com/office/drawing/2014/main" id="{EDB32EC4-5059-494D-9212-DEF77A748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6">
              <a:extLst>
                <a:ext uri="{FF2B5EF4-FFF2-40B4-BE49-F238E27FC236}">
                  <a16:creationId xmlns:a16="http://schemas.microsoft.com/office/drawing/2014/main" id="{4B155622-63D7-459B-94AD-EB556C942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53" name="Line 7">
              <a:extLst>
                <a:ext uri="{FF2B5EF4-FFF2-40B4-BE49-F238E27FC236}">
                  <a16:creationId xmlns:a16="http://schemas.microsoft.com/office/drawing/2014/main" id="{E369820F-F7F2-45E6-8669-110D29F19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Line 8">
              <a:extLst>
                <a:ext uri="{FF2B5EF4-FFF2-40B4-BE49-F238E27FC236}">
                  <a16:creationId xmlns:a16="http://schemas.microsoft.com/office/drawing/2014/main" id="{EA5DF45F-427B-4B8D-A299-DEA450EC1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Rectangle 9">
              <a:extLst>
                <a:ext uri="{FF2B5EF4-FFF2-40B4-BE49-F238E27FC236}">
                  <a16:creationId xmlns:a16="http://schemas.microsoft.com/office/drawing/2014/main" id="{CD2784B6-66C0-4017-8D65-AD8343E2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156" name="Line 10">
              <a:extLst>
                <a:ext uri="{FF2B5EF4-FFF2-40B4-BE49-F238E27FC236}">
                  <a16:creationId xmlns:a16="http://schemas.microsoft.com/office/drawing/2014/main" id="{5918037A-8D3D-4919-BE05-7E15BFC19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6149" name="Диаграмма 9">
            <a:extLst>
              <a:ext uri="{FF2B5EF4-FFF2-40B4-BE49-F238E27FC236}">
                <a16:creationId xmlns:a16="http://schemas.microsoft.com/office/drawing/2014/main" id="{A4250428-081D-474A-9558-1AA8D4F91AA9}"/>
              </a:ext>
            </a:extLst>
          </p:cNvPr>
          <p:cNvGraphicFramePr>
            <a:graphicFrameLocks/>
          </p:cNvGraphicFramePr>
          <p:nvPr/>
        </p:nvGraphicFramePr>
        <p:xfrm>
          <a:off x="-609600" y="1789113"/>
          <a:ext cx="5416550" cy="36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art" r:id="rId5" imgW="5438708" imgH="3629125" progId="Excel.Chart.8">
                  <p:embed/>
                </p:oleObj>
              </mc:Choice>
              <mc:Fallback>
                <p:oleObj name="Chart" r:id="rId5" imgW="5438708" imgH="3629125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789113"/>
                        <a:ext cx="5416550" cy="36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Диаграмма 10">
            <a:extLst>
              <a:ext uri="{FF2B5EF4-FFF2-40B4-BE49-F238E27FC236}">
                <a16:creationId xmlns:a16="http://schemas.microsoft.com/office/drawing/2014/main" id="{C82E03E2-2E17-45E9-9DDD-DE6540B4CE36}"/>
              </a:ext>
            </a:extLst>
          </p:cNvPr>
          <p:cNvGraphicFramePr>
            <a:graphicFrameLocks/>
          </p:cNvGraphicFramePr>
          <p:nvPr/>
        </p:nvGraphicFramePr>
        <p:xfrm>
          <a:off x="3600450" y="1746250"/>
          <a:ext cx="6153150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7" imgW="6019979" imgH="3619447" progId="Excel.Chart.8">
                  <p:embed/>
                </p:oleObj>
              </mc:Choice>
              <mc:Fallback>
                <p:oleObj name="Chart" r:id="rId7" imgW="6019979" imgH="3619447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746250"/>
                        <a:ext cx="6153150" cy="361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ogo_en2">
            <a:extLst>
              <a:ext uri="{FF2B5EF4-FFF2-40B4-BE49-F238E27FC236}">
                <a16:creationId xmlns:a16="http://schemas.microsoft.com/office/drawing/2014/main" id="{F9CA992E-12D9-4A63-83E0-B2A27E3D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4">
            <a:extLst>
              <a:ext uri="{FF2B5EF4-FFF2-40B4-BE49-F238E27FC236}">
                <a16:creationId xmlns:a16="http://schemas.microsoft.com/office/drawing/2014/main" id="{7EA98902-F800-4946-93E2-743CAA59C23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6630" name="Picture 5" descr="logo_en2">
              <a:extLst>
                <a:ext uri="{FF2B5EF4-FFF2-40B4-BE49-F238E27FC236}">
                  <a16:creationId xmlns:a16="http://schemas.microsoft.com/office/drawing/2014/main" id="{B2910744-A8C1-411C-8E9F-5F91968BA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Rectangle 6">
              <a:extLst>
                <a:ext uri="{FF2B5EF4-FFF2-40B4-BE49-F238E27FC236}">
                  <a16:creationId xmlns:a16="http://schemas.microsoft.com/office/drawing/2014/main" id="{B6FBDE71-02DE-4ADA-9BB3-37F14706B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6632" name="Line 7">
              <a:extLst>
                <a:ext uri="{FF2B5EF4-FFF2-40B4-BE49-F238E27FC236}">
                  <a16:creationId xmlns:a16="http://schemas.microsoft.com/office/drawing/2014/main" id="{9A913F81-21B1-4519-8C00-197C51E07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Line 8">
              <a:extLst>
                <a:ext uri="{FF2B5EF4-FFF2-40B4-BE49-F238E27FC236}">
                  <a16:creationId xmlns:a16="http://schemas.microsoft.com/office/drawing/2014/main" id="{D0590FEF-D47A-4ED6-9E34-87F912F26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4" name="Rectangle 9">
              <a:extLst>
                <a:ext uri="{FF2B5EF4-FFF2-40B4-BE49-F238E27FC236}">
                  <a16:creationId xmlns:a16="http://schemas.microsoft.com/office/drawing/2014/main" id="{CF6B3CE8-0ABD-4002-A1DA-72D94B4F7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6635" name="Line 10">
              <a:extLst>
                <a:ext uri="{FF2B5EF4-FFF2-40B4-BE49-F238E27FC236}">
                  <a16:creationId xmlns:a16="http://schemas.microsoft.com/office/drawing/2014/main" id="{1CCE8DE8-B50E-4222-9DD9-780F0E8FB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28" name="Заголовок 12">
            <a:extLst>
              <a:ext uri="{FF2B5EF4-FFF2-40B4-BE49-F238E27FC236}">
                <a16:creationId xmlns:a16="http://schemas.microsoft.com/office/drawing/2014/main" id="{CF251F06-6A3C-4D07-AFFD-F39F9E084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2863"/>
            <a:ext cx="5943600" cy="1128712"/>
          </a:xfrm>
        </p:spPr>
        <p:txBody>
          <a:bodyPr/>
          <a:lstStyle/>
          <a:p>
            <a:pPr algn="l"/>
            <a:r>
              <a:rPr lang="ru-RU" altLang="ru-RU" sz="2800" b="1"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Динамика спроса на лабораторные услуги (фолиевая кислота, Вит Д)</a:t>
            </a:r>
            <a:endParaRPr lang="ru-RU" altLang="ru-RU" sz="2800"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graphicFrame>
        <p:nvGraphicFramePr>
          <p:cNvPr id="26629" name="Диаграмма 1">
            <a:extLst>
              <a:ext uri="{FF2B5EF4-FFF2-40B4-BE49-F238E27FC236}">
                <a16:creationId xmlns:a16="http://schemas.microsoft.com/office/drawing/2014/main" id="{2F7AE738-1A24-471C-B73E-A4875ECF406A}"/>
              </a:ext>
            </a:extLst>
          </p:cNvPr>
          <p:cNvGraphicFramePr>
            <a:graphicFrameLocks/>
          </p:cNvGraphicFramePr>
          <p:nvPr/>
        </p:nvGraphicFramePr>
        <p:xfrm>
          <a:off x="101600" y="1320800"/>
          <a:ext cx="894080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hart" r:id="rId5" imgW="8949704" imgH="5054022" progId="Excel.Chart.8">
                  <p:embed/>
                </p:oleObj>
              </mc:Choice>
              <mc:Fallback>
                <p:oleObj name="Chart" r:id="rId5" imgW="8949704" imgH="5054022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320800"/>
                        <a:ext cx="8940800" cy="504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logo_en2">
            <a:extLst>
              <a:ext uri="{FF2B5EF4-FFF2-40B4-BE49-F238E27FC236}">
                <a16:creationId xmlns:a16="http://schemas.microsoft.com/office/drawing/2014/main" id="{6BFFF879-85A8-4167-8B54-6CFAAAB4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4">
            <a:extLst>
              <a:ext uri="{FF2B5EF4-FFF2-40B4-BE49-F238E27FC236}">
                <a16:creationId xmlns:a16="http://schemas.microsoft.com/office/drawing/2014/main" id="{6F8E6912-4C2D-416B-86F5-6A1290129DD9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7654" name="Picture 5" descr="logo_en2">
              <a:extLst>
                <a:ext uri="{FF2B5EF4-FFF2-40B4-BE49-F238E27FC236}">
                  <a16:creationId xmlns:a16="http://schemas.microsoft.com/office/drawing/2014/main" id="{DDDFC904-C550-433B-B0D4-E35049960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Rectangle 6">
              <a:extLst>
                <a:ext uri="{FF2B5EF4-FFF2-40B4-BE49-F238E27FC236}">
                  <a16:creationId xmlns:a16="http://schemas.microsoft.com/office/drawing/2014/main" id="{413E3ADA-D091-4817-9342-766491041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7656" name="Line 7">
              <a:extLst>
                <a:ext uri="{FF2B5EF4-FFF2-40B4-BE49-F238E27FC236}">
                  <a16:creationId xmlns:a16="http://schemas.microsoft.com/office/drawing/2014/main" id="{5426C148-6916-4BF7-B8C6-A3F8A907E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7" name="Line 8">
              <a:extLst>
                <a:ext uri="{FF2B5EF4-FFF2-40B4-BE49-F238E27FC236}">
                  <a16:creationId xmlns:a16="http://schemas.microsoft.com/office/drawing/2014/main" id="{1BF86B6E-C7BC-4075-A564-805401D97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8" name="Rectangle 9">
              <a:extLst>
                <a:ext uri="{FF2B5EF4-FFF2-40B4-BE49-F238E27FC236}">
                  <a16:creationId xmlns:a16="http://schemas.microsoft.com/office/drawing/2014/main" id="{CAB71D8F-2642-4B56-86CE-013D20663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7659" name="Line 10">
              <a:extLst>
                <a:ext uri="{FF2B5EF4-FFF2-40B4-BE49-F238E27FC236}">
                  <a16:creationId xmlns:a16="http://schemas.microsoft.com/office/drawing/2014/main" id="{2598F608-CE51-42AD-8E3F-A8ED554D6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2" name="Заголовок 12">
            <a:extLst>
              <a:ext uri="{FF2B5EF4-FFF2-40B4-BE49-F238E27FC236}">
                <a16:creationId xmlns:a16="http://schemas.microsoft.com/office/drawing/2014/main" id="{F5EB2D90-61F4-48E5-9176-5EC8DCC43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943600" cy="1143000"/>
          </a:xfrm>
        </p:spPr>
        <p:txBody>
          <a:bodyPr/>
          <a:lstStyle/>
          <a:p>
            <a:pPr algn="l"/>
            <a:r>
              <a:rPr lang="ru-RU" altLang="ru-RU" sz="2800"/>
              <a:t>Выгоды от реализации проекта: регион, работодатели, общество, ИДЦ </a:t>
            </a:r>
          </a:p>
        </p:txBody>
      </p:sp>
      <p:pic>
        <p:nvPicPr>
          <p:cNvPr id="27653" name="Рисунок 3">
            <a:extLst>
              <a:ext uri="{FF2B5EF4-FFF2-40B4-BE49-F238E27FC236}">
                <a16:creationId xmlns:a16="http://schemas.microsoft.com/office/drawing/2014/main" id="{37371658-92E0-42DA-BB2C-1EAF3D5B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879600"/>
            <a:ext cx="843756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CF53BEFC-82C2-4E53-B685-4AB061B0EF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1438" y="2462213"/>
            <a:ext cx="9144000" cy="425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Совершенствование технологии </a:t>
            </a:r>
            <a:br>
              <a:rPr lang="ru-RU" altLang="ru-RU" sz="2800" b="1" dirty="0">
                <a:solidFill>
                  <a:schemeClr val="tx1"/>
                </a:solidFill>
                <a:latin typeface="+mn-lt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+mn-lt"/>
              </a:rPr>
              <a:t>управления запасами ИДЦ</a:t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>
                <a:latin typeface="+mn-lt"/>
              </a:rPr>
              <a:t>в условиях нестабильного спроса </a:t>
            </a:r>
            <a:br>
              <a:rPr lang="ru-RU" altLang="ru-RU" sz="2800" b="1" dirty="0">
                <a:latin typeface="+mn-lt"/>
              </a:rPr>
            </a:br>
            <a:r>
              <a:rPr lang="ru-RU" altLang="ru-RU" sz="2800" b="1" dirty="0">
                <a:latin typeface="+mn-lt"/>
              </a:rPr>
              <a:t>на медицинские услуги</a:t>
            </a:r>
            <a:br>
              <a:rPr lang="ru-RU" altLang="ru-RU" sz="2400" dirty="0"/>
            </a:br>
            <a:br>
              <a:rPr lang="ru-RU" altLang="ru-RU" sz="2400" b="1" dirty="0"/>
            </a:br>
            <a:endParaRPr lang="ru-RU" altLang="ru-RU" sz="2400" b="1" dirty="0"/>
          </a:p>
        </p:txBody>
      </p:sp>
      <p:grpSp>
        <p:nvGrpSpPr>
          <p:cNvPr id="28675" name="Group 4">
            <a:extLst>
              <a:ext uri="{FF2B5EF4-FFF2-40B4-BE49-F238E27FC236}">
                <a16:creationId xmlns:a16="http://schemas.microsoft.com/office/drawing/2014/main" id="{A2732A96-6CCA-4C22-A605-725AED3D9A6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28680" name="Picture 5" descr="logo_en2">
              <a:extLst>
                <a:ext uri="{FF2B5EF4-FFF2-40B4-BE49-F238E27FC236}">
                  <a16:creationId xmlns:a16="http://schemas.microsoft.com/office/drawing/2014/main" id="{B35FB7B6-275D-4541-9D21-A93499AE1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Rectangle 6">
              <a:extLst>
                <a:ext uri="{FF2B5EF4-FFF2-40B4-BE49-F238E27FC236}">
                  <a16:creationId xmlns:a16="http://schemas.microsoft.com/office/drawing/2014/main" id="{EC4A46E3-F89E-425E-958F-35BFC8C9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8682" name="Line 7">
              <a:extLst>
                <a:ext uri="{FF2B5EF4-FFF2-40B4-BE49-F238E27FC236}">
                  <a16:creationId xmlns:a16="http://schemas.microsoft.com/office/drawing/2014/main" id="{75487629-DED4-497F-8AE7-98E3AC570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3" name="Line 8">
              <a:extLst>
                <a:ext uri="{FF2B5EF4-FFF2-40B4-BE49-F238E27FC236}">
                  <a16:creationId xmlns:a16="http://schemas.microsoft.com/office/drawing/2014/main" id="{E8C1A334-8800-4813-92C8-875CD96C1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4" name="Rectangle 9">
              <a:extLst>
                <a:ext uri="{FF2B5EF4-FFF2-40B4-BE49-F238E27FC236}">
                  <a16:creationId xmlns:a16="http://schemas.microsoft.com/office/drawing/2014/main" id="{B4765BF3-35DC-4F4B-B5D0-69AE7DB36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8685" name="Line 10">
              <a:extLst>
                <a:ext uri="{FF2B5EF4-FFF2-40B4-BE49-F238E27FC236}">
                  <a16:creationId xmlns:a16="http://schemas.microsoft.com/office/drawing/2014/main" id="{992CDA83-F9C1-4D52-A79F-920A5FAEC7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8676" name="Picture 5" descr="logo_en2">
            <a:extLst>
              <a:ext uri="{FF2B5EF4-FFF2-40B4-BE49-F238E27FC236}">
                <a16:creationId xmlns:a16="http://schemas.microsoft.com/office/drawing/2014/main" id="{C1A431C5-D514-488F-ADA8-D1485791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3E103015-9F9A-420B-9C2C-9AD7450FE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3798888"/>
            <a:ext cx="43148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latin typeface="Arial Unicode MS" pitchFamily="34" charset="-128"/>
                <a:cs typeface="+mn-cs"/>
              </a:rPr>
              <a:t>Выполнили:</a:t>
            </a:r>
            <a:r>
              <a:rPr lang="ru-RU" sz="2000" kern="0" dirty="0">
                <a:latin typeface="Arial Unicode MS" pitchFamily="34" charset="-128"/>
                <a:cs typeface="+mn-cs"/>
              </a:rPr>
              <a:t> </a:t>
            </a:r>
            <a:r>
              <a:rPr lang="ru-RU" sz="2400" kern="0" dirty="0">
                <a:latin typeface="+mn-lt"/>
                <a:cs typeface="+mn-cs"/>
              </a:rPr>
              <a:t> </a:t>
            </a:r>
            <a:endParaRPr lang="ru-RU" sz="2000" kern="0" dirty="0">
              <a:latin typeface="Arial Unicode MS" pitchFamily="34" charset="-128"/>
              <a:cs typeface="+mn-cs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Arial Unicode MS" pitchFamily="34" charset="-128"/>
                <a:cs typeface="+mn-cs"/>
              </a:rPr>
              <a:t>Степанова Дарья Витальевна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Arial Unicode MS" pitchFamily="34" charset="-128"/>
                <a:cs typeface="+mn-cs"/>
              </a:rPr>
              <a:t>Луцкая Татьяна Юрьевна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Arial Unicode MS" pitchFamily="34" charset="-128"/>
                <a:cs typeface="+mn-cs"/>
              </a:rPr>
              <a:t>Чепурной Александр Юрьевич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B44CFF1-A26D-413F-A02B-F7AED93E722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5715000"/>
            <a:ext cx="8351837" cy="638175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255D58"/>
                </a:solidFill>
                <a:latin typeface="Arial Unicode MS" pitchFamily="34" charset="-128"/>
                <a:cs typeface="+mn-cs"/>
              </a:rPr>
              <a:t>Иркутск, 2022-2023гг</a:t>
            </a:r>
            <a:r>
              <a:rPr lang="ru-RU" b="1" kern="0" dirty="0">
                <a:solidFill>
                  <a:srgbClr val="255D58"/>
                </a:solidFill>
                <a:latin typeface="+mn-lt"/>
                <a:cs typeface="+mn-cs"/>
              </a:rPr>
              <a:t> 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C6E82-8BF4-4D32-B648-12A006B8A150}"/>
              </a:ext>
            </a:extLst>
          </p:cNvPr>
          <p:cNvSpPr txBox="1">
            <a:spLocks noChangeArrowheads="1"/>
          </p:cNvSpPr>
          <p:nvPr/>
        </p:nvSpPr>
        <p:spPr bwMode="auto">
          <a:xfrm rot="20585674">
            <a:off x="398463" y="3875088"/>
            <a:ext cx="9144000" cy="939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4800" kern="0" dirty="0">
                <a:solidFill>
                  <a:srgbClr val="00B050"/>
                </a:solidFill>
              </a:rPr>
              <a:t>СПАСИБО ЗА ВНИМАНИЕ !</a:t>
            </a:r>
            <a:br>
              <a:rPr lang="ru-RU" altLang="ru-RU" sz="4800" b="1" kern="0" dirty="0">
                <a:solidFill>
                  <a:srgbClr val="00B050"/>
                </a:solidFill>
              </a:rPr>
            </a:br>
            <a:endParaRPr lang="ru-RU" altLang="ru-RU" sz="4800" b="1" kern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2E9064-3AC5-446A-8EA1-D6F3CCDB3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144463"/>
            <a:ext cx="5421313" cy="908050"/>
          </a:xfrm>
          <a:extLst>
            <a:ext uri="{909E8E84-426E-40DD-AFC4-6F175D3DCCD1}">
              <a14:hiddenFill xmlns:a14="http://schemas.microsoft.com/office/drawing/2010/main">
                <a:solidFill>
                  <a:srgbClr val="8BF3F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800" b="1">
                <a:latin typeface="Arial Unicode MS" panose="020B0604020202020204" pitchFamily="34" charset="-128"/>
              </a:rPr>
              <a:t>Структура ТМН ЦКДЛ в 2021 г.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3EDD11A8-DEBF-4B93-AE32-8B4EEA1D5D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413"/>
            <a:ext cx="4176713" cy="48529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400">
              <a:latin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ru-RU" altLang="ru-RU" sz="2000">
                <a:latin typeface="Arial Unicode MS" panose="020B0604020202020204" pitchFamily="34" charset="-128"/>
              </a:rPr>
              <a:t>До 70% закупок аптеки составляют реактивы.</a:t>
            </a:r>
          </a:p>
          <a:p>
            <a:pPr>
              <a:lnSpc>
                <a:spcPct val="90000"/>
              </a:lnSpc>
            </a:pPr>
            <a:endParaRPr lang="ru-RU" altLang="ru-RU" sz="2000">
              <a:latin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ru-RU" altLang="ru-RU" sz="2000">
                <a:latin typeface="Arial Unicode MS" panose="020B0604020202020204" pitchFamily="34" charset="-128"/>
              </a:rPr>
              <a:t>В структуре ТМН, переданных в отдел лабораторной диагностики реактивы составляют 83%. </a:t>
            </a:r>
          </a:p>
          <a:p>
            <a:pPr>
              <a:lnSpc>
                <a:spcPct val="90000"/>
              </a:lnSpc>
            </a:pPr>
            <a:endParaRPr lang="ru-RU" altLang="ru-RU" sz="2000">
              <a:latin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ru-RU" altLang="ru-RU" sz="2000">
                <a:latin typeface="Arial Unicode MS" panose="020B0604020202020204" pitchFamily="34" charset="-128"/>
              </a:rPr>
              <a:t>Основная доля потока материальных ценностей представлена реактивами, обеспечивающими деятельность ЦКДЛ.</a:t>
            </a:r>
            <a:endParaRPr lang="ru-RU" altLang="ru-RU" sz="2400">
              <a:latin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ru-RU" altLang="ru-RU" sz="2400">
              <a:latin typeface="Arial Unicode MS" panose="020B0604020202020204" pitchFamily="34" charset="-128"/>
            </a:endParaRPr>
          </a:p>
        </p:txBody>
      </p:sp>
      <p:grpSp>
        <p:nvGrpSpPr>
          <p:cNvPr id="7172" name="Group 4">
            <a:extLst>
              <a:ext uri="{FF2B5EF4-FFF2-40B4-BE49-F238E27FC236}">
                <a16:creationId xmlns:a16="http://schemas.microsoft.com/office/drawing/2014/main" id="{82331AAF-DC97-4829-8ED3-9900047E53E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6361113"/>
            <a:ext cx="9144000" cy="500062"/>
            <a:chOff x="0" y="3936"/>
            <a:chExt cx="5760" cy="315"/>
          </a:xfrm>
        </p:grpSpPr>
        <p:pic>
          <p:nvPicPr>
            <p:cNvPr id="7177" name="Picture 5" descr="logo_en2">
              <a:extLst>
                <a:ext uri="{FF2B5EF4-FFF2-40B4-BE49-F238E27FC236}">
                  <a16:creationId xmlns:a16="http://schemas.microsoft.com/office/drawing/2014/main" id="{D863013E-22A5-4D23-BF01-084F44367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Rectangle 6">
              <a:extLst>
                <a:ext uri="{FF2B5EF4-FFF2-40B4-BE49-F238E27FC236}">
                  <a16:creationId xmlns:a16="http://schemas.microsoft.com/office/drawing/2014/main" id="{49613D5F-546F-4E29-BE65-7EF922C5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79" name="Line 7">
              <a:extLst>
                <a:ext uri="{FF2B5EF4-FFF2-40B4-BE49-F238E27FC236}">
                  <a16:creationId xmlns:a16="http://schemas.microsoft.com/office/drawing/2014/main" id="{3CF85861-27CB-44AB-9C6A-4A804D859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Line 8">
              <a:extLst>
                <a:ext uri="{FF2B5EF4-FFF2-40B4-BE49-F238E27FC236}">
                  <a16:creationId xmlns:a16="http://schemas.microsoft.com/office/drawing/2014/main" id="{C0154ADF-A0AE-4EC3-818B-BE79B7DF8A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Rectangle 9">
              <a:extLst>
                <a:ext uri="{FF2B5EF4-FFF2-40B4-BE49-F238E27FC236}">
                  <a16:creationId xmlns:a16="http://schemas.microsoft.com/office/drawing/2014/main" id="{D2666F2F-DE4A-43B8-A4E9-48040A29D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82" name="Line 10">
              <a:extLst>
                <a:ext uri="{FF2B5EF4-FFF2-40B4-BE49-F238E27FC236}">
                  <a16:creationId xmlns:a16="http://schemas.microsoft.com/office/drawing/2014/main" id="{3659D352-ACAB-40F6-B8ED-C89A54007F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3" name="Rectangle 2">
            <a:extLst>
              <a:ext uri="{FF2B5EF4-FFF2-40B4-BE49-F238E27FC236}">
                <a16:creationId xmlns:a16="http://schemas.microsoft.com/office/drawing/2014/main" id="{84A4D762-71ED-4574-8FF9-DC90794A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/>
          </a:p>
        </p:txBody>
      </p:sp>
      <p:sp>
        <p:nvSpPr>
          <p:cNvPr id="7174" name="Rectangle 13">
            <a:extLst>
              <a:ext uri="{FF2B5EF4-FFF2-40B4-BE49-F238E27FC236}">
                <a16:creationId xmlns:a16="http://schemas.microsoft.com/office/drawing/2014/main" id="{5BA350D2-6658-40E8-96F7-D1F1D70F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196975"/>
            <a:ext cx="4248150" cy="4824413"/>
          </a:xfrm>
          <a:prstGeom prst="rect">
            <a:avLst/>
          </a:prstGeom>
          <a:noFill/>
          <a:ln w="25400" algn="ctr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7175" name="Object 3">
            <a:extLst>
              <a:ext uri="{FF2B5EF4-FFF2-40B4-BE49-F238E27FC236}">
                <a16:creationId xmlns:a16="http://schemas.microsoft.com/office/drawing/2014/main" id="{F1915398-5FC1-4A3C-BEF4-0AB8B884621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34963" y="1268413"/>
          <a:ext cx="420052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art" r:id="rId5" imgW="4229190" imgH="4629150" progId="Excel.Chart.8">
                  <p:embed/>
                </p:oleObj>
              </mc:Choice>
              <mc:Fallback>
                <p:oleObj name="Chart" r:id="rId5" imgW="4229190" imgH="462915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268413"/>
                        <a:ext cx="4200525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5" descr="logo_en2">
            <a:extLst>
              <a:ext uri="{FF2B5EF4-FFF2-40B4-BE49-F238E27FC236}">
                <a16:creationId xmlns:a16="http://schemas.microsoft.com/office/drawing/2014/main" id="{85976EFF-BEB5-489D-82D1-F106D4C1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logo_en2">
            <a:extLst>
              <a:ext uri="{FF2B5EF4-FFF2-40B4-BE49-F238E27FC236}">
                <a16:creationId xmlns:a16="http://schemas.microsoft.com/office/drawing/2014/main" id="{7006E344-926F-4DB7-8BC7-646884F1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>
            <a:extLst>
              <a:ext uri="{FF2B5EF4-FFF2-40B4-BE49-F238E27FC236}">
                <a16:creationId xmlns:a16="http://schemas.microsoft.com/office/drawing/2014/main" id="{5615311D-0051-4568-AF65-6E4D8AA0844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9222" name="Picture 5" descr="logo_en2">
              <a:extLst>
                <a:ext uri="{FF2B5EF4-FFF2-40B4-BE49-F238E27FC236}">
                  <a16:creationId xmlns:a16="http://schemas.microsoft.com/office/drawing/2014/main" id="{437C538E-F15D-4357-BD5C-B56B59C6E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6">
              <a:extLst>
                <a:ext uri="{FF2B5EF4-FFF2-40B4-BE49-F238E27FC236}">
                  <a16:creationId xmlns:a16="http://schemas.microsoft.com/office/drawing/2014/main" id="{B0F9F7B2-3752-480A-B2F3-EB92F2F24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9224" name="Line 7">
              <a:extLst>
                <a:ext uri="{FF2B5EF4-FFF2-40B4-BE49-F238E27FC236}">
                  <a16:creationId xmlns:a16="http://schemas.microsoft.com/office/drawing/2014/main" id="{ADF323B2-A883-44FE-B9BA-C1D7829AB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Line 8">
              <a:extLst>
                <a:ext uri="{FF2B5EF4-FFF2-40B4-BE49-F238E27FC236}">
                  <a16:creationId xmlns:a16="http://schemas.microsoft.com/office/drawing/2014/main" id="{253DA173-F37A-4DC7-9919-5044E835C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Rectangle 9">
              <a:extLst>
                <a:ext uri="{FF2B5EF4-FFF2-40B4-BE49-F238E27FC236}">
                  <a16:creationId xmlns:a16="http://schemas.microsoft.com/office/drawing/2014/main" id="{4603EDB7-143D-4610-B36F-25F5C149C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9227" name="Line 10">
              <a:extLst>
                <a:ext uri="{FF2B5EF4-FFF2-40B4-BE49-F238E27FC236}">
                  <a16:creationId xmlns:a16="http://schemas.microsoft.com/office/drawing/2014/main" id="{698C5C7E-001C-4485-B7EA-99D55E0A3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0" name="TextBox 2">
            <a:extLst>
              <a:ext uri="{FF2B5EF4-FFF2-40B4-BE49-F238E27FC236}">
                <a16:creationId xmlns:a16="http://schemas.microsoft.com/office/drawing/2014/main" id="{CD526F86-2672-4872-8CFD-9A5D7B57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887538"/>
            <a:ext cx="8228012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Задачи проекта</a:t>
            </a:r>
            <a:r>
              <a:rPr lang="ru-RU" altLang="ru-RU" sz="1800">
                <a:latin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 Определение перечня реагентов и перечня диагностических услуг.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 Сбор данных по потребности в реагентах с учетом сезонности и факторов риска.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Построение модели спроса на реагенты</a:t>
            </a:r>
            <a:r>
              <a:rPr lang="en-US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на основе данных прошлых периодов.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Определение точек заказа реагентов с учетом логистических рисков.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Решение проблемы повышения точности расчетов и качества стратегического планирования запасов реагентов.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Построение и апробация проактивной модели заказа реагентов.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Тестирование модели на данных прошлых периодов.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AutoNum type="arabicPeriod"/>
            </a:pPr>
            <a:r>
              <a:rPr lang="ru-RU" altLang="ru-RU" sz="1800">
                <a:latin typeface="Calibri" panose="020F0502020204030204" pitchFamily="34" charset="0"/>
              </a:rPr>
              <a:t>Корректировка и запуск модели в эксплуатацию.</a:t>
            </a:r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id="{215DE33B-50F2-4449-8399-2DB61A96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1775"/>
            <a:ext cx="5867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и апробация модели предиктивной аналитики заказа реактивов с учетом факторов сезонности спроса на диагностические услуги.</a:t>
            </a:r>
            <a:endParaRPr lang="ru-RU" altLang="ru-RU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ogo_en2">
            <a:extLst>
              <a:ext uri="{FF2B5EF4-FFF2-40B4-BE49-F238E27FC236}">
                <a16:creationId xmlns:a16="http://schemas.microsoft.com/office/drawing/2014/main" id="{145479EA-C441-46A1-A377-7004C04C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4">
            <a:extLst>
              <a:ext uri="{FF2B5EF4-FFF2-40B4-BE49-F238E27FC236}">
                <a16:creationId xmlns:a16="http://schemas.microsoft.com/office/drawing/2014/main" id="{4819E80B-D84C-4C83-938B-AC85F22F742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0247" name="Picture 5" descr="logo_en2">
              <a:extLst>
                <a:ext uri="{FF2B5EF4-FFF2-40B4-BE49-F238E27FC236}">
                  <a16:creationId xmlns:a16="http://schemas.microsoft.com/office/drawing/2014/main" id="{1EE94E46-3C89-48A1-9FFC-B4E84579E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6">
              <a:extLst>
                <a:ext uri="{FF2B5EF4-FFF2-40B4-BE49-F238E27FC236}">
                  <a16:creationId xmlns:a16="http://schemas.microsoft.com/office/drawing/2014/main" id="{B770923D-0D14-4D66-B8BC-69496F74E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0249" name="Line 7">
              <a:extLst>
                <a:ext uri="{FF2B5EF4-FFF2-40B4-BE49-F238E27FC236}">
                  <a16:creationId xmlns:a16="http://schemas.microsoft.com/office/drawing/2014/main" id="{CC4B7775-0315-4F7A-9664-B45957F50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Line 8">
              <a:extLst>
                <a:ext uri="{FF2B5EF4-FFF2-40B4-BE49-F238E27FC236}">
                  <a16:creationId xmlns:a16="http://schemas.microsoft.com/office/drawing/2014/main" id="{D553CBDA-DAAC-4820-B761-E81B98961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1" name="Rectangle 9">
              <a:extLst>
                <a:ext uri="{FF2B5EF4-FFF2-40B4-BE49-F238E27FC236}">
                  <a16:creationId xmlns:a16="http://schemas.microsoft.com/office/drawing/2014/main" id="{5D2ED1E1-15F5-4C85-AF67-B03F09C1C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0252" name="Line 10">
              <a:extLst>
                <a:ext uri="{FF2B5EF4-FFF2-40B4-BE49-F238E27FC236}">
                  <a16:creationId xmlns:a16="http://schemas.microsoft.com/office/drawing/2014/main" id="{E97C5E7F-193E-484B-986C-1BAE8AAF2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4" name="TextBox 4">
            <a:extLst>
              <a:ext uri="{FF2B5EF4-FFF2-40B4-BE49-F238E27FC236}">
                <a16:creationId xmlns:a16="http://schemas.microsoft.com/office/drawing/2014/main" id="{E9E590D0-A3D5-490F-8973-520E34BF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1775"/>
            <a:ext cx="5867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Организационная схема выполнения проекта.</a:t>
            </a:r>
          </a:p>
        </p:txBody>
      </p:sp>
      <p:pic>
        <p:nvPicPr>
          <p:cNvPr id="10245" name="Рисунок 3">
            <a:extLst>
              <a:ext uri="{FF2B5EF4-FFF2-40B4-BE49-F238E27FC236}">
                <a16:creationId xmlns:a16="http://schemas.microsoft.com/office/drawing/2014/main" id="{810E7800-6865-4D4D-A6A1-5E13CF4A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82"/>
          <a:stretch>
            <a:fillRect/>
          </a:stretch>
        </p:blipFill>
        <p:spPr bwMode="auto">
          <a:xfrm>
            <a:off x="762000" y="1455738"/>
            <a:ext cx="8001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BF43049-E399-4643-A4B4-E689A5206C91}"/>
              </a:ext>
            </a:extLst>
          </p:cNvPr>
          <p:cNvSpPr/>
          <p:nvPr/>
        </p:nvSpPr>
        <p:spPr>
          <a:xfrm>
            <a:off x="1219200" y="3097002"/>
            <a:ext cx="5943600" cy="914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go_en2">
            <a:extLst>
              <a:ext uri="{FF2B5EF4-FFF2-40B4-BE49-F238E27FC236}">
                <a16:creationId xmlns:a16="http://schemas.microsoft.com/office/drawing/2014/main" id="{2FF0086D-D7A1-4B8D-B6F7-D915C57B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4">
            <a:extLst>
              <a:ext uri="{FF2B5EF4-FFF2-40B4-BE49-F238E27FC236}">
                <a16:creationId xmlns:a16="http://schemas.microsoft.com/office/drawing/2014/main" id="{B71385CD-9DE9-4EFB-A7BB-A45A17CAC13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1270" name="Picture 5" descr="logo_en2">
              <a:extLst>
                <a:ext uri="{FF2B5EF4-FFF2-40B4-BE49-F238E27FC236}">
                  <a16:creationId xmlns:a16="http://schemas.microsoft.com/office/drawing/2014/main" id="{335AA8CA-7FF3-469F-B46F-9AA011713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ctangle 6">
              <a:extLst>
                <a:ext uri="{FF2B5EF4-FFF2-40B4-BE49-F238E27FC236}">
                  <a16:creationId xmlns:a16="http://schemas.microsoft.com/office/drawing/2014/main" id="{5679D607-0E52-4790-A0DB-4DF1A2220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1272" name="Line 7">
              <a:extLst>
                <a:ext uri="{FF2B5EF4-FFF2-40B4-BE49-F238E27FC236}">
                  <a16:creationId xmlns:a16="http://schemas.microsoft.com/office/drawing/2014/main" id="{27736C4D-CFDC-4C2A-9F54-D5481DEC7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Line 8">
              <a:extLst>
                <a:ext uri="{FF2B5EF4-FFF2-40B4-BE49-F238E27FC236}">
                  <a16:creationId xmlns:a16="http://schemas.microsoft.com/office/drawing/2014/main" id="{07C83303-BFF2-41D4-A650-4CD12C63F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Rectangle 9">
              <a:extLst>
                <a:ext uri="{FF2B5EF4-FFF2-40B4-BE49-F238E27FC236}">
                  <a16:creationId xmlns:a16="http://schemas.microsoft.com/office/drawing/2014/main" id="{29CD75C4-F877-4BBE-8634-68C50ED10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1275" name="Line 10">
              <a:extLst>
                <a:ext uri="{FF2B5EF4-FFF2-40B4-BE49-F238E27FC236}">
                  <a16:creationId xmlns:a16="http://schemas.microsoft.com/office/drawing/2014/main" id="{476D9620-CBAB-40C1-BD53-3A18808F4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8" name="Заголовок 12">
            <a:extLst>
              <a:ext uri="{FF2B5EF4-FFF2-40B4-BE49-F238E27FC236}">
                <a16:creationId xmlns:a16="http://schemas.microsoft.com/office/drawing/2014/main" id="{553A30C3-F7D5-4CFD-8850-9DD875E9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8300" y="123825"/>
            <a:ext cx="5943600" cy="914400"/>
          </a:xfrm>
        </p:spPr>
        <p:txBody>
          <a:bodyPr/>
          <a:lstStyle/>
          <a:p>
            <a:r>
              <a:rPr lang="ru-RU" altLang="ru-RU" sz="2800"/>
              <a:t>План реализации проекта</a:t>
            </a:r>
          </a:p>
        </p:txBody>
      </p:sp>
      <p:pic>
        <p:nvPicPr>
          <p:cNvPr id="11269" name="Рисунок 1">
            <a:extLst>
              <a:ext uri="{FF2B5EF4-FFF2-40B4-BE49-F238E27FC236}">
                <a16:creationId xmlns:a16="http://schemas.microsoft.com/office/drawing/2014/main" id="{2A6B73FF-FBE1-4839-AB41-E9B2DD69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b="16096"/>
          <a:stretch>
            <a:fillRect/>
          </a:stretch>
        </p:blipFill>
        <p:spPr bwMode="auto">
          <a:xfrm>
            <a:off x="228600" y="1128713"/>
            <a:ext cx="8572500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logo_en2">
            <a:extLst>
              <a:ext uri="{FF2B5EF4-FFF2-40B4-BE49-F238E27FC236}">
                <a16:creationId xmlns:a16="http://schemas.microsoft.com/office/drawing/2014/main" id="{1DA0925A-4254-4643-A49B-4CD6B5AC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4">
            <a:extLst>
              <a:ext uri="{FF2B5EF4-FFF2-40B4-BE49-F238E27FC236}">
                <a16:creationId xmlns:a16="http://schemas.microsoft.com/office/drawing/2014/main" id="{0D9B4B1F-FCAB-44AD-8DB5-E7DED62C5A6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2295" name="Picture 5" descr="logo_en2">
              <a:extLst>
                <a:ext uri="{FF2B5EF4-FFF2-40B4-BE49-F238E27FC236}">
                  <a16:creationId xmlns:a16="http://schemas.microsoft.com/office/drawing/2014/main" id="{3F696DF4-7393-422B-B7AB-9D59CF7A5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Rectangle 6">
              <a:extLst>
                <a:ext uri="{FF2B5EF4-FFF2-40B4-BE49-F238E27FC236}">
                  <a16:creationId xmlns:a16="http://schemas.microsoft.com/office/drawing/2014/main" id="{1781E438-06E5-4758-A5A5-D93EEE435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2297" name="Line 7">
              <a:extLst>
                <a:ext uri="{FF2B5EF4-FFF2-40B4-BE49-F238E27FC236}">
                  <a16:creationId xmlns:a16="http://schemas.microsoft.com/office/drawing/2014/main" id="{6A0033F9-67DE-4763-A9CC-CDBF492D1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Line 8">
              <a:extLst>
                <a:ext uri="{FF2B5EF4-FFF2-40B4-BE49-F238E27FC236}">
                  <a16:creationId xmlns:a16="http://schemas.microsoft.com/office/drawing/2014/main" id="{CD168595-51D9-4F1A-8267-F8D788DBB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Rectangle 9">
              <a:extLst>
                <a:ext uri="{FF2B5EF4-FFF2-40B4-BE49-F238E27FC236}">
                  <a16:creationId xmlns:a16="http://schemas.microsoft.com/office/drawing/2014/main" id="{46B96612-0BF6-4351-99F4-AFFBB54D9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2300" name="Line 10">
              <a:extLst>
                <a:ext uri="{FF2B5EF4-FFF2-40B4-BE49-F238E27FC236}">
                  <a16:creationId xmlns:a16="http://schemas.microsoft.com/office/drawing/2014/main" id="{FA7B18AB-525A-4222-A9FD-B00AB5F2D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Заголовок 12">
            <a:extLst>
              <a:ext uri="{FF2B5EF4-FFF2-40B4-BE49-F238E27FC236}">
                <a16:creationId xmlns:a16="http://schemas.microsoft.com/office/drawing/2014/main" id="{FD4083EF-0EBF-4954-A0A6-EB499644C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33563"/>
            <a:ext cx="3124200" cy="4816475"/>
          </a:xfrm>
        </p:spPr>
        <p:txBody>
          <a:bodyPr/>
          <a:lstStyle/>
          <a:p>
            <a:r>
              <a:rPr lang="ru-RU" altLang="ru-RU" sz="3200">
                <a:solidFill>
                  <a:srgbClr val="000000"/>
                </a:solidFill>
              </a:rPr>
              <a:t>Расчет плановой потребности ЦКДЛ и КДЛ БФ ИДЦ в реагентах</a:t>
            </a:r>
            <a:endParaRPr lang="ru-RU" altLang="ru-RU" sz="3200"/>
          </a:p>
        </p:txBody>
      </p:sp>
      <p:sp>
        <p:nvSpPr>
          <p:cNvPr id="12" name="Заголовок 12">
            <a:extLst>
              <a:ext uri="{FF2B5EF4-FFF2-40B4-BE49-F238E27FC236}">
                <a16:creationId xmlns:a16="http://schemas.microsoft.com/office/drawing/2014/main" id="{E4B752FF-B443-4784-B4AD-17DAA35A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181100"/>
            <a:ext cx="2257425" cy="13668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2800" kern="0" dirty="0"/>
              <a:t>Бизнес процесс</a:t>
            </a:r>
          </a:p>
        </p:txBody>
      </p:sp>
      <p:pic>
        <p:nvPicPr>
          <p:cNvPr id="12294" name="Рисунок 1">
            <a:extLst>
              <a:ext uri="{FF2B5EF4-FFF2-40B4-BE49-F238E27FC236}">
                <a16:creationId xmlns:a16="http://schemas.microsoft.com/office/drawing/2014/main" id="{4BE400E9-F85F-4F78-B51E-51847C96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07963"/>
            <a:ext cx="6049962" cy="71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ogo_en2">
            <a:extLst>
              <a:ext uri="{FF2B5EF4-FFF2-40B4-BE49-F238E27FC236}">
                <a16:creationId xmlns:a16="http://schemas.microsoft.com/office/drawing/2014/main" id="{5CE6B878-4895-4B84-80ED-63CCDEB3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4">
            <a:extLst>
              <a:ext uri="{FF2B5EF4-FFF2-40B4-BE49-F238E27FC236}">
                <a16:creationId xmlns:a16="http://schemas.microsoft.com/office/drawing/2014/main" id="{497B27F2-F764-4AF0-BE6A-EF4B49B604B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3318" name="Picture 5" descr="logo_en2">
              <a:extLst>
                <a:ext uri="{FF2B5EF4-FFF2-40B4-BE49-F238E27FC236}">
                  <a16:creationId xmlns:a16="http://schemas.microsoft.com/office/drawing/2014/main" id="{03272EC8-51A3-4143-A3D4-2E382BB82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Rectangle 6">
              <a:extLst>
                <a:ext uri="{FF2B5EF4-FFF2-40B4-BE49-F238E27FC236}">
                  <a16:creationId xmlns:a16="http://schemas.microsoft.com/office/drawing/2014/main" id="{6943C56D-A36C-4D01-82A9-E6BA33CDF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3320" name="Line 7">
              <a:extLst>
                <a:ext uri="{FF2B5EF4-FFF2-40B4-BE49-F238E27FC236}">
                  <a16:creationId xmlns:a16="http://schemas.microsoft.com/office/drawing/2014/main" id="{9CCC17FF-A1F1-49B3-B230-C507D7CD1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Line 8">
              <a:extLst>
                <a:ext uri="{FF2B5EF4-FFF2-40B4-BE49-F238E27FC236}">
                  <a16:creationId xmlns:a16="http://schemas.microsoft.com/office/drawing/2014/main" id="{25AFCB22-F5F6-4D8C-82CA-7CCE35433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9">
              <a:extLst>
                <a:ext uri="{FF2B5EF4-FFF2-40B4-BE49-F238E27FC236}">
                  <a16:creationId xmlns:a16="http://schemas.microsoft.com/office/drawing/2014/main" id="{43DB9624-F9C6-4107-A405-A5670DB1E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3323" name="Line 10">
              <a:extLst>
                <a:ext uri="{FF2B5EF4-FFF2-40B4-BE49-F238E27FC236}">
                  <a16:creationId xmlns:a16="http://schemas.microsoft.com/office/drawing/2014/main" id="{FC79E2BC-7D78-475A-BBF6-06F359190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6" name="Заголовок 12">
            <a:extLst>
              <a:ext uri="{FF2B5EF4-FFF2-40B4-BE49-F238E27FC236}">
                <a16:creationId xmlns:a16="http://schemas.microsoft.com/office/drawing/2014/main" id="{B436436B-F344-4F15-966D-FB11E20D1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8300" y="123825"/>
            <a:ext cx="5943600" cy="914400"/>
          </a:xfrm>
        </p:spPr>
        <p:txBody>
          <a:bodyPr/>
          <a:lstStyle/>
          <a:p>
            <a:pPr algn="l"/>
            <a:r>
              <a:rPr lang="ru-RU" altLang="ru-RU" sz="2800"/>
              <a:t>Несоответствия  бизнес процесса</a:t>
            </a:r>
          </a:p>
        </p:txBody>
      </p:sp>
      <p:sp>
        <p:nvSpPr>
          <p:cNvPr id="7173" name="TextBox 7">
            <a:extLst>
              <a:ext uri="{FF2B5EF4-FFF2-40B4-BE49-F238E27FC236}">
                <a16:creationId xmlns:a16="http://schemas.microsoft.com/office/drawing/2014/main" id="{F2C89F60-D14B-48A7-849D-6AFA462BE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166813"/>
            <a:ext cx="84582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Эпизодически возникает дефицит реактивов для проведения некоторых лабораторных услуг. Это приводит к временному закрытию услуг, и, как следствие, к снижению доходов ИДЦ</a:t>
            </a:r>
            <a:endParaRPr lang="ru-RU" altLang="ru-RU" sz="16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Наличие избыточных запасов реагентов на складах ИДЦ с критическим сроком годности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Управленческие решения принимаются основываясь на мнении, опыте и интуиции работников, а не на фактах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Не всегда анализируется интенсивность и сезонность спроса на услуги, длительность поставок реагентов, объемы выполненных услуг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Информация об остатках не всегда актуальна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Не определяется достоверный минимальный уровень страховых запасов реагентов.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Несовершенная программа для расчёта потребности - </a:t>
            </a:r>
            <a:r>
              <a:rPr lang="en-US" altLang="ru-RU" sz="1600" dirty="0" err="1">
                <a:latin typeface="+mn-lt"/>
                <a:cs typeface="Times New Roman" pitchFamily="18" charset="0"/>
              </a:rPr>
              <a:t>Exel</a:t>
            </a:r>
            <a:r>
              <a:rPr lang="ru-RU" altLang="ru-RU" sz="1600" dirty="0">
                <a:latin typeface="+mn-lt"/>
                <a:cs typeface="Times New Roman" pitchFamily="18" charset="0"/>
              </a:rPr>
              <a:t> и </a:t>
            </a:r>
            <a:r>
              <a:rPr lang="ru-RU" altLang="ru-RU" sz="1600" dirty="0" err="1">
                <a:latin typeface="+mn-lt"/>
                <a:cs typeface="Times New Roman" pitchFamily="18" charset="0"/>
              </a:rPr>
              <a:t>т.д</a:t>
            </a:r>
            <a:r>
              <a:rPr lang="ru-RU" altLang="ru-RU" sz="1600" dirty="0"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+mn-lt"/>
                <a:cs typeface="Times New Roman" pitchFamily="18" charset="0"/>
              </a:rPr>
              <a:t>Потеря времени сотрудниками для получения нужной информации из разных источников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ogo_en2">
            <a:extLst>
              <a:ext uri="{FF2B5EF4-FFF2-40B4-BE49-F238E27FC236}">
                <a16:creationId xmlns:a16="http://schemas.microsoft.com/office/drawing/2014/main" id="{794ACADB-E1A5-4E35-8C97-B6D80AD5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484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4">
            <a:extLst>
              <a:ext uri="{FF2B5EF4-FFF2-40B4-BE49-F238E27FC236}">
                <a16:creationId xmlns:a16="http://schemas.microsoft.com/office/drawing/2014/main" id="{A0718F90-E223-48A0-9216-B252E992F46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7938"/>
            <a:ext cx="9144000" cy="500062"/>
            <a:chOff x="0" y="3936"/>
            <a:chExt cx="5760" cy="315"/>
          </a:xfrm>
        </p:grpSpPr>
        <p:pic>
          <p:nvPicPr>
            <p:cNvPr id="14342" name="Picture 5" descr="logo_en2">
              <a:extLst>
                <a:ext uri="{FF2B5EF4-FFF2-40B4-BE49-F238E27FC236}">
                  <a16:creationId xmlns:a16="http://schemas.microsoft.com/office/drawing/2014/main" id="{FFA29EBE-B1B9-4C51-B301-90DD3823C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4"/>
            <a:stretch>
              <a:fillRect/>
            </a:stretch>
          </p:blipFill>
          <p:spPr bwMode="auto">
            <a:xfrm>
              <a:off x="4272" y="3951"/>
              <a:ext cx="8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55639AC8-F941-4BE3-AC0C-213CAD858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52"/>
              <a:ext cx="4272" cy="272"/>
            </a:xfrm>
            <a:prstGeom prst="rect">
              <a:avLst/>
            </a:prstGeom>
            <a:gradFill rotWithShape="0">
              <a:gsLst>
                <a:gs pos="0">
                  <a:srgbClr val="40A097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4344" name="Line 7">
              <a:extLst>
                <a:ext uri="{FF2B5EF4-FFF2-40B4-BE49-F238E27FC236}">
                  <a16:creationId xmlns:a16="http://schemas.microsoft.com/office/drawing/2014/main" id="{E1055101-1A96-4C4D-B5B6-E7A1B36B0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36" y="4224"/>
              <a:ext cx="624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Line 8">
              <a:extLst>
                <a:ext uri="{FF2B5EF4-FFF2-40B4-BE49-F238E27FC236}">
                  <a16:creationId xmlns:a16="http://schemas.microsoft.com/office/drawing/2014/main" id="{9FAAA19D-9D2E-4233-8157-F3C7402F5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936"/>
              <a:ext cx="5760" cy="5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Rectangle 9">
              <a:extLst>
                <a:ext uri="{FF2B5EF4-FFF2-40B4-BE49-F238E27FC236}">
                  <a16:creationId xmlns:a16="http://schemas.microsoft.com/office/drawing/2014/main" id="{CC3174A5-F427-4569-A770-018D4D798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953"/>
              <a:ext cx="624" cy="27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0A09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4347" name="Line 10">
              <a:extLst>
                <a:ext uri="{FF2B5EF4-FFF2-40B4-BE49-F238E27FC236}">
                  <a16:creationId xmlns:a16="http://schemas.microsoft.com/office/drawing/2014/main" id="{B5696764-8E09-4FEB-9573-AD7ECC981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4224"/>
              <a:ext cx="4240" cy="4"/>
            </a:xfrm>
            <a:prstGeom prst="line">
              <a:avLst/>
            </a:prstGeom>
            <a:noFill/>
            <a:ln w="38100">
              <a:solidFill>
                <a:srgbClr val="40A0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0" name="Заголовок 12">
            <a:extLst>
              <a:ext uri="{FF2B5EF4-FFF2-40B4-BE49-F238E27FC236}">
                <a16:creationId xmlns:a16="http://schemas.microsoft.com/office/drawing/2014/main" id="{5BE091EC-4BD1-40B8-BE0D-894B8DB3B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304800"/>
            <a:ext cx="5943600" cy="1143000"/>
          </a:xfrm>
        </p:spPr>
        <p:txBody>
          <a:bodyPr/>
          <a:lstStyle/>
          <a:p>
            <a:pPr algn="l"/>
            <a:r>
              <a:rPr lang="ru-RU" altLang="ru-RU" sz="2000"/>
              <a:t>СОП    Порядок расчета плановой потребности ЦКДЛ и КДЛ БФ в реагентах</a:t>
            </a:r>
          </a:p>
        </p:txBody>
      </p:sp>
      <p:pic>
        <p:nvPicPr>
          <p:cNvPr id="14341" name="Рисунок 1">
            <a:extLst>
              <a:ext uri="{FF2B5EF4-FFF2-40B4-BE49-F238E27FC236}">
                <a16:creationId xmlns:a16="http://schemas.microsoft.com/office/drawing/2014/main" id="{6A4F7A54-8F5C-4658-8B98-708AB630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4125"/>
            <a:ext cx="7620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20129</TotalTime>
  <Words>890</Words>
  <Application>Microsoft Office PowerPoint</Application>
  <PresentationFormat>Экран (4:3)</PresentationFormat>
  <Paragraphs>315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Calibri</vt:lpstr>
      <vt:lpstr>Times New Roman</vt:lpstr>
      <vt:lpstr>Tahoma</vt:lpstr>
      <vt:lpstr>SimSun</vt:lpstr>
      <vt:lpstr>Оформление по умолчанию</vt:lpstr>
      <vt:lpstr>Диаграмма Microsoft Excel</vt:lpstr>
      <vt:lpstr>Совершенствование технологии  управления запасами ИДЦ в условиях нестабильного спроса  на медицинские услуги  </vt:lpstr>
      <vt:lpstr>Медицинские услуги  по отделам ИДЦ</vt:lpstr>
      <vt:lpstr>Структура ТМН ЦКДЛ в 2021 г.</vt:lpstr>
      <vt:lpstr>Презентация PowerPoint</vt:lpstr>
      <vt:lpstr>Презентация PowerPoint</vt:lpstr>
      <vt:lpstr>План реализации проекта</vt:lpstr>
      <vt:lpstr>Расчет плановой потребности ЦКДЛ и КДЛ БФ ИДЦ в реагентах</vt:lpstr>
      <vt:lpstr>Несоответствия  бизнес процесса</vt:lpstr>
      <vt:lpstr>СОП    Порядок расчета плановой потребности ЦКДЛ и КДЛ БФ в реагентах</vt:lpstr>
      <vt:lpstr>Возможные дополнительные корректировки </vt:lpstr>
      <vt:lpstr>Убытки от просрочки реагентов: </vt:lpstr>
      <vt:lpstr>Репрезентативная выборка по «закрытым» услугам за 2022г</vt:lpstr>
      <vt:lpstr>Прогнозируемая экономическая эффективность проекта после запуска в эксплуатацию </vt:lpstr>
      <vt:lpstr>Расчет экономической эффективности выполнения лабораторной услуги</vt:lpstr>
      <vt:lpstr>Репрезентативная выборка по лабораторным услугам при проведении двухмерного АВС анализа.</vt:lpstr>
      <vt:lpstr>Репрезентативная выборка по лабораторным услугам при проведении комбинированного  ABC и  XYZ анализов.</vt:lpstr>
      <vt:lpstr>Комбинированный АВС и XYZ анализ</vt:lpstr>
      <vt:lpstr>Расчет потребности в реагентах</vt:lpstr>
      <vt:lpstr>Расчёт потребности в реагентах</vt:lpstr>
      <vt:lpstr>Динамика спроса на лабораторные услуги (фолиевая кислота, Вит Д)</vt:lpstr>
      <vt:lpstr>Выгоды от реализации проекта: регион, работодатели, общество, ИДЦ </vt:lpstr>
      <vt:lpstr>Совершенствование технологии  управления запасами ИДЦ в условиях нестабильного спроса  на медицинские услуги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Ушаков Игорь Васильевич</dc:creator>
  <cp:lastModifiedBy>Александр А. Тверитинов</cp:lastModifiedBy>
  <cp:revision>636</cp:revision>
  <cp:lastPrinted>1601-01-01T00:00:00Z</cp:lastPrinted>
  <dcterms:created xsi:type="dcterms:W3CDTF">2015-04-20T06:16:44Z</dcterms:created>
  <dcterms:modified xsi:type="dcterms:W3CDTF">2024-01-15T03:33:24Z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