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</p:sldMasterIdLst>
  <p:notesMasterIdLst>
    <p:notesMasterId r:id="rId12"/>
  </p:notesMasterIdLst>
  <p:sldIdLst>
    <p:sldId id="256" r:id="rId2"/>
    <p:sldId id="264" r:id="rId3"/>
    <p:sldId id="258" r:id="rId4"/>
    <p:sldId id="266" r:id="rId5"/>
    <p:sldId id="265" r:id="rId6"/>
    <p:sldId id="259" r:id="rId7"/>
    <p:sldId id="267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4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mDir\Downloads\&#1076;&#1083;&#1103;%20&#1050;&#1091;&#1084;&#1072;&#1085;&#1077;&#1077;&#1074;&#1086;&#1081;%20&#1052;.&#1050;.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mDir\Downloads\&#1076;&#1083;&#1103;%20&#1050;&#1091;&#1084;&#1072;&#1085;&#1077;&#1077;&#1074;&#1086;&#1081;%20&#1052;.&#1050;.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Лист2!$A$5</c:f>
              <c:strCache>
                <c:ptCount val="1"/>
                <c:pt idx="0">
                  <c:v>Сбыт продукции, тыс. тонн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Лист2!$B$4:$D$4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Лист2!$B$5:$D$5</c:f>
              <c:numCache>
                <c:formatCode>General</c:formatCode>
                <c:ptCount val="3"/>
                <c:pt idx="0">
                  <c:v>4019557</c:v>
                </c:pt>
                <c:pt idx="1">
                  <c:v>3763623</c:v>
                </c:pt>
                <c:pt idx="2" formatCode="#,##0">
                  <c:v>770700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65193024"/>
        <c:axId val="-1465192480"/>
      </c:lineChart>
      <c:catAx>
        <c:axId val="-146519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465192480"/>
        <c:crosses val="autoZero"/>
        <c:auto val="1"/>
        <c:lblAlgn val="ctr"/>
        <c:lblOffset val="100"/>
        <c:noMultiLvlLbl val="0"/>
      </c:catAx>
      <c:valAx>
        <c:axId val="-146519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651930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48435858926108"/>
          <c:y val="6.7341551421822701E-2"/>
          <c:w val="0.44733365147416548"/>
          <c:h val="0.617478127734033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4397518818417554"/>
                  <c:y val="-0.1373920968212306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dirty="0"/>
                      <a:t>76,74%</a:t>
                    </a: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Лист2!$A$14:$A$15</c:f>
              <c:strCache>
                <c:ptCount val="2"/>
                <c:pt idx="0">
                  <c:v>Железнодорожные затраты предприятия</c:v>
                </c:pt>
                <c:pt idx="1">
                  <c:v>Прочие расходы, связанные с реализацией</c:v>
                </c:pt>
              </c:strCache>
            </c:strRef>
          </c:cat>
          <c:val>
            <c:numRef>
              <c:f>Лист2!$B$14:$B$15</c:f>
              <c:numCache>
                <c:formatCode>0.00%</c:formatCode>
                <c:ptCount val="2"/>
                <c:pt idx="0">
                  <c:v>0.7673535243868419</c:v>
                </c:pt>
                <c:pt idx="1">
                  <c:v>0.2326464756131581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5.7702419305215281E-2"/>
          <c:y val="0.69711698700144431"/>
          <c:w val="0.90807279280554531"/>
          <c:h val="0.23292980674104993"/>
        </c:manualLayout>
      </c:layout>
      <c:overlay val="0"/>
      <c:txPr>
        <a:bodyPr/>
        <a:lstStyle/>
        <a:p>
          <a:pPr>
            <a:defRPr sz="14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3DC8F-F1C4-4A27-BA82-3DE5FF3EC35C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7B4BE-FD38-4BF8-8F9A-26E90806B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4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7B4BE-FD38-4BF8-8F9A-26E90806B6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8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D964-15FB-45CC-B0B4-6E49D97CC380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2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259-D9F0-4BAA-8DD4-10707935577E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06B6-44E9-41A3-9391-6FD039ED205D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8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2799-0B77-4433-B0A2-1FBB1536B172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5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2932-DDD7-41BD-81BF-0314C7F9350F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0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9F99-1D93-4C08-889F-ACD0D9F3906E}" type="datetime1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6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EA9E-21C1-42DD-B901-6B877892DA39}" type="datetime1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9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6CE1-9ACC-478C-86C9-24BB61F87FCF}" type="datetime1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4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26A1-C643-4714-B6AD-2D74F43A9839}" type="datetime1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2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2826-F3E3-45D3-9270-DFEB64209EE5}" type="datetime1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7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E190-82AA-4CE5-BFC9-8931A0D669A6}" type="datetime1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8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BD7B3-6FF9-4A23-91F8-CA32F5490FE6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8E676-3A65-4B2A-9CDF-063D4BB42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АТТЕСТАЦИОННАЯ РАБОТА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«ПОВЫШЕНИЕ ЭФФЕКТИВНОСТИ ДЕЯТЕЛЬНОСТИ ПРЕДПРИЯТИЯ ЗА СЧЕТ РАСШИРЕНИЯ КАНАЛА СБЫТА ГОТОВОЙ ПРОДУКЦИИ»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50451" y="6237312"/>
            <a:ext cx="1165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Кемерово 2023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53012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Выполнил: Иванов Дмитрий Сергеевич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к.э.н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., доцент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Куманеева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Мария Константиновна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8608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МИНИСТЕРСТВО НАУКИ И ВЫСШЕГО ОБРАЗОВАНИЯ РОССИЙСКОЙ ФЕДЕРАЦИИ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«Кузбасский государственный технический университет ИМЕНИ </a:t>
            </a:r>
            <a:r>
              <a:rPr lang="ru-RU" sz="1400" cap="all" dirty="0" err="1">
                <a:latin typeface="Times New Roman" pitchFamily="18" charset="0"/>
                <a:cs typeface="Times New Roman" pitchFamily="18" charset="0"/>
              </a:rPr>
              <a:t>т.ф</a:t>
            </a:r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cap="all" dirty="0" err="1">
                <a:latin typeface="Times New Roman" pitchFamily="18" charset="0"/>
                <a:cs typeface="Times New Roman" pitchFamily="18" charset="0"/>
              </a:rPr>
              <a:t>ГорбачЕва</a:t>
            </a:r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231901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АТТЕСТАЦИОННАЯ РАБОТА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 b="1">
                <a:latin typeface="Times New Roman" pitchFamily="18" charset="0"/>
                <a:cs typeface="Times New Roman" pitchFamily="18" charset="0"/>
              </a:rPr>
              <a:t> «ПОВЫШЕНИЕ ЭФФЕКТИВНОСТИ ДЕЯТЕЛЬНОСТИ ПРЕДПРИЯТИЯ ЗА СЧЕТ РАСШИРЕНИЯ КАНАЛА СБЫТА ГОТОВОЙ ПРОДУКЦИИ»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0451" y="6237312"/>
            <a:ext cx="1165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Кемерово 2023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28262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Выполнил: Иванов Дмитрий Сергеевич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Руководитель: К.э.н., доцент</a:t>
            </a: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Куманеева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Мария Константиновна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60648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МИНИСТЕРСТВО НАУКИ И ВЫСШЕГО ОБРАЗОВАНИЯ РОССИЙСКОЙ ФЕДЕРАЦИИ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«Кузбасский государственный технический университет ИМЕНИ </a:t>
            </a:r>
            <a:r>
              <a:rPr lang="ru-RU" sz="1400" cap="all" dirty="0" err="1">
                <a:latin typeface="Times New Roman" pitchFamily="18" charset="0"/>
                <a:cs typeface="Times New Roman" pitchFamily="18" charset="0"/>
              </a:rPr>
              <a:t>т.ф</a:t>
            </a:r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cap="all" dirty="0" err="1">
                <a:latin typeface="Times New Roman" pitchFamily="18" charset="0"/>
                <a:cs typeface="Times New Roman" pitchFamily="18" charset="0"/>
              </a:rPr>
              <a:t>гОРБАЧЕВА</a:t>
            </a:r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5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b="1" smtClean="0"/>
              <a:t>2</a:t>
            </a:fld>
            <a:endParaRPr lang="ru-RU" b="1" dirty="0"/>
          </a:p>
        </p:txBody>
      </p:sp>
      <p:sp>
        <p:nvSpPr>
          <p:cNvPr id="3" name="object 9"/>
          <p:cNvSpPr txBox="1"/>
          <p:nvPr/>
        </p:nvSpPr>
        <p:spPr>
          <a:xfrm>
            <a:off x="445820" y="323364"/>
            <a:ext cx="81586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9B335"/>
                </a:solidFill>
                <a:latin typeface="Stem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5pPr>
            <a:lvl6pPr>
              <a:defRPr>
                <a:latin typeface="Stem"/>
              </a:defRPr>
            </a:lvl6pPr>
            <a:lvl7pPr>
              <a:defRPr>
                <a:latin typeface="Stem"/>
              </a:defRPr>
            </a:lvl7pPr>
            <a:lvl8pPr>
              <a:defRPr>
                <a:latin typeface="Stem"/>
              </a:defRPr>
            </a:lvl8pPr>
            <a:lvl9pPr>
              <a:defRPr>
                <a:latin typeface="Stem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АКТУАЛЬНОСТЬ РАБОТЫ</a:t>
            </a:r>
            <a:endParaRPr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846" y="530120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Эффективное развитие угледобывающей компании невозможно без создания</a:t>
            </a:r>
            <a:r>
              <a:rPr lang="ru-RU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новой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инфраструктуры</a:t>
            </a:r>
            <a:r>
              <a:rPr lang="ru-RU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сбыта,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соответствующей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современным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требованиям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46" y="735393"/>
            <a:ext cx="8712968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современных условиях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угледобывающие компании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России столкнулись с рядом проблем: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819" y="1772816"/>
            <a:ext cx="8158628" cy="50405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Эмбарго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российский уголь, введенное странами ЕС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5818" y="2492896"/>
            <a:ext cx="8158629" cy="57606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логистических цепочек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переориентацией экспорта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817" y="3333067"/>
            <a:ext cx="8158629" cy="50405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транспортировке угля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31500" y="4818873"/>
            <a:ext cx="43737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820" y="4033347"/>
            <a:ext cx="8158629" cy="50405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Сбыт российского угля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 с дисконтом</a:t>
            </a:r>
          </a:p>
        </p:txBody>
      </p:sp>
    </p:spTree>
    <p:extLst>
      <p:ext uri="{BB962C8B-B14F-4D97-AF65-F5344CB8AC3E}">
        <p14:creationId xmlns:p14="http://schemas.microsoft.com/office/powerpoint/2010/main" val="76307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98959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обзор теоретических положений и разработка проекта для повышения эффективности деятельности логистической системы ООО «Шахта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Листвяжная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447675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Указанная цель определяет постановку и необходимость решения следующих основных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47675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исследовать теоретические основы сбытовой логистики;</a:t>
            </a:r>
          </a:p>
          <a:p>
            <a:pPr lvl="0" indent="447675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исследовать процессы сбытовой логистики в ООО «Шахта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Листвяжная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lvl="0" indent="447675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рассмотреть факторы влияющие на эффективность развития хозяйственной деятельности предприятия;</a:t>
            </a:r>
          </a:p>
          <a:p>
            <a:pPr lvl="0" indent="447675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разработать проект повышения эффективности деятельности предприятия за счет расширения канала сбыта готовой продукции;</a:t>
            </a:r>
          </a:p>
          <a:p>
            <a:pPr lvl="0" indent="447675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дать оценку экономической эффективности внедрения инноваций на предприятии.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Объектом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ООО «Шахта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Листвяжная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447675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итоговой работы является, система логистики ООО «Шахта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Листвяжная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5" name="object 9"/>
          <p:cNvSpPr txBox="1"/>
          <p:nvPr/>
        </p:nvSpPr>
        <p:spPr>
          <a:xfrm>
            <a:off x="445820" y="323364"/>
            <a:ext cx="81586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9B335"/>
                </a:solidFill>
                <a:latin typeface="Stem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5pPr>
            <a:lvl6pPr>
              <a:defRPr>
                <a:latin typeface="Stem"/>
              </a:defRPr>
            </a:lvl6pPr>
            <a:lvl7pPr>
              <a:defRPr>
                <a:latin typeface="Stem"/>
              </a:defRPr>
            </a:lvl7pPr>
            <a:lvl8pPr>
              <a:defRPr>
                <a:latin typeface="Stem"/>
              </a:defRPr>
            </a:lvl8pPr>
            <a:lvl9pPr>
              <a:defRPr>
                <a:latin typeface="Stem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ЦЕЛИ, ЗАДАЧИ, ОБЪЕКТ И ПРЕДМЕТ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56546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4</a:t>
            </a:fld>
            <a:endParaRPr lang="ru-RU"/>
          </a:p>
        </p:txBody>
      </p:sp>
      <p:sp>
        <p:nvSpPr>
          <p:cNvPr id="5" name="object 9"/>
          <p:cNvSpPr txBox="1"/>
          <p:nvPr/>
        </p:nvSpPr>
        <p:spPr>
          <a:xfrm>
            <a:off x="445820" y="323364"/>
            <a:ext cx="81586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9B335"/>
                </a:solidFill>
                <a:latin typeface="Stem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5pPr>
            <a:lvl6pPr>
              <a:defRPr>
                <a:latin typeface="Stem"/>
              </a:defRPr>
            </a:lvl6pPr>
            <a:lvl7pPr>
              <a:defRPr>
                <a:latin typeface="Stem"/>
              </a:defRPr>
            </a:lvl7pPr>
            <a:lvl8pPr>
              <a:defRPr>
                <a:latin typeface="Stem"/>
              </a:defRPr>
            </a:lvl8pPr>
            <a:lvl9pPr>
              <a:defRPr>
                <a:latin typeface="Stem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ХАРАКТЕРИСТИКА ОБЪЕКТА ИССЛЕДОВАНИЯ 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36712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«Шахта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Листвяжная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 – это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современный горно-обогатительный комплекс, включающий шахту и обогатительную фабрику со 100% переработкой и обогащением добытого угля.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структуру ООО «Шахта «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Листвяжная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входит:</a:t>
            </a:r>
          </a:p>
          <a:p>
            <a:pPr indent="45720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Обогатительная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фабрика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выпускает угольный концентрат марки Д, который отличает низкая зольность, низкое содержание серы, высокая калорийность.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железнодорожным транспортом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имеет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единиц железнодорожной техники: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тепловозы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ТЭМ7А – 4 ед.,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электротолкатели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базе тепловозов ТЭМ2) – 3 ед.,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полувагоны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прикрытия – 4 ед.,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КЖ-662 – 1 ед.,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снегоуборочный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 СМ-7Н – 1 ед.,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путеремонтная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МПРУ – 1 ед.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62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5</a:t>
            </a:fld>
            <a:endParaRPr lang="ru-RU"/>
          </a:p>
        </p:txBody>
      </p:sp>
      <p:sp>
        <p:nvSpPr>
          <p:cNvPr id="3" name="object 9"/>
          <p:cNvSpPr txBox="1"/>
          <p:nvPr/>
        </p:nvSpPr>
        <p:spPr>
          <a:xfrm>
            <a:off x="445820" y="118373"/>
            <a:ext cx="815862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9B335"/>
                </a:solidFill>
                <a:latin typeface="Stem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5pPr>
            <a:lvl6pPr>
              <a:defRPr>
                <a:latin typeface="Stem"/>
              </a:defRPr>
            </a:lvl6pPr>
            <a:lvl7pPr>
              <a:defRPr>
                <a:latin typeface="Stem"/>
              </a:defRPr>
            </a:lvl7pPr>
            <a:lvl8pPr>
              <a:defRPr>
                <a:latin typeface="Stem"/>
              </a:defRPr>
            </a:lvl8pPr>
            <a:lvl9pPr>
              <a:defRPr>
                <a:latin typeface="Stem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КЛЮЧЕВЫЕ ПРОБЛЕМЫ, ОПРЕДЕЛЯЮЩИЕ НЕОБХОДИМОСТЬ РЕАЛИЗАЦИИ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77851"/>
              </p:ext>
            </p:extLst>
          </p:nvPr>
        </p:nvGraphicFramePr>
        <p:xfrm>
          <a:off x="251520" y="7684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95936" y="1196752"/>
            <a:ext cx="115990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сбыта компании сократился более чем на 80%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430026"/>
              </p:ext>
            </p:extLst>
          </p:nvPr>
        </p:nvGraphicFramePr>
        <p:xfrm>
          <a:off x="5065862" y="410340"/>
          <a:ext cx="3786583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668344" y="1124744"/>
            <a:ext cx="1184101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33% затрат компании на сбыт относится к постоянным затратам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574487"/>
              </p:ext>
            </p:extLst>
          </p:nvPr>
        </p:nvGraphicFramePr>
        <p:xfrm>
          <a:off x="111391" y="3573016"/>
          <a:ext cx="8928992" cy="321609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388601"/>
                <a:gridCol w="4540391"/>
              </a:tblGrid>
              <a:tr h="142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</a:t>
                      </a:r>
                      <a:r>
                        <a:rPr lang="ru-RU" sz="1200" b="1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71" marR="429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</a:t>
                      </a:r>
                      <a:r>
                        <a:rPr lang="ru-RU" sz="1200" b="1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71" marR="429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61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Предприятие имеет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экспортный потенциал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интенсивного развития товарооборота сырьевой направленности с зарубежными партнерами.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71" marR="429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Удаленность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предприятия (и в целом Кузбасса) от мировых и отечественных центров деловой активности, а также слаборазвитая структура транспортной логистики в регионе.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собственных ремонтных позиций железнодорожной техники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что негативно сказывается на логистике и увеличивает расходы на ее содержание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71" marR="429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6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71" marR="429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71" marR="429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54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2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развитие в регионе институтов поддержки </a:t>
                      </a:r>
                      <a:r>
                        <a:rPr lang="ru-RU" sz="1200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экспорта.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</a:t>
                      </a:r>
                      <a:r>
                        <a:rPr lang="ru-RU" sz="12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соглашений на уровне Правительства Кузбасса с ОАО «РЖД» об обеспечении возможности вывоза продукции угледобычи.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71" marR="429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</a:t>
                      </a:r>
                      <a:r>
                        <a:rPr lang="ru-RU" sz="12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</a:t>
                      </a:r>
                      <a:r>
                        <a:rPr lang="ru-RU" sz="1200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зависимости </a:t>
                      </a:r>
                      <a:r>
                        <a:rPr lang="ru-RU" sz="12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экспорта угля предприятием от ситуации на мировых рынках энергоресурсов.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Угроза </a:t>
                      </a:r>
                      <a:r>
                        <a:rPr lang="ru-RU" sz="12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 бизнеса из-за </a:t>
                      </a:r>
                      <a:r>
                        <a:rPr lang="ru-RU" sz="1200" b="1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зависимости от предприятий - конкурентов в предоставлении технической помощи</a:t>
                      </a:r>
                      <a:r>
                        <a:rPr lang="ru-RU" sz="12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предоставлению ремонтных позиций для железнодорожной техники.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971" marR="429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16416" y="26064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5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27562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6</a:t>
            </a:fld>
            <a:endParaRPr lang="ru-RU"/>
          </a:p>
        </p:txBody>
      </p:sp>
      <p:sp>
        <p:nvSpPr>
          <p:cNvPr id="3" name="object 9"/>
          <p:cNvSpPr txBox="1"/>
          <p:nvPr/>
        </p:nvSpPr>
        <p:spPr>
          <a:xfrm>
            <a:off x="445820" y="323364"/>
            <a:ext cx="81586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9B335"/>
                </a:solidFill>
                <a:latin typeface="Stem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5pPr>
            <a:lvl6pPr>
              <a:defRPr>
                <a:latin typeface="Stem"/>
              </a:defRPr>
            </a:lvl6pPr>
            <a:lvl7pPr>
              <a:defRPr>
                <a:latin typeface="Stem"/>
              </a:defRPr>
            </a:lvl7pPr>
            <a:lvl8pPr>
              <a:defRPr>
                <a:latin typeface="Stem"/>
              </a:defRPr>
            </a:lvl8pPr>
            <a:lvl9pPr>
              <a:defRPr>
                <a:latin typeface="Stem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6470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Предлагается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строительство пункта технического обслуживания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(ПТО) железнодорожной техники – здания, пригодного для выполнения ТО и ремонтов железнодорожной техники предприятия, а также отстоя тепловозов при неравномерности отгрузки в зимнее время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522" y="2348880"/>
            <a:ext cx="49845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Плюсы строительства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ПТО железнодорожной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техники: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КТГ железнодорожной техники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предприятия;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 непроизводительных пробегов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простоев тепловозов;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 текущих расходов;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безопасности бизнеса;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положительный экологический эффект;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положительный социальный эффект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88143"/>
            <a:ext cx="3381840" cy="4509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6360822"/>
            <a:ext cx="7418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6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6546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7</a:t>
            </a:fld>
            <a:endParaRPr lang="ru-RU"/>
          </a:p>
        </p:txBody>
      </p:sp>
      <p:sp>
        <p:nvSpPr>
          <p:cNvPr id="3" name="object 9"/>
          <p:cNvSpPr txBox="1"/>
          <p:nvPr/>
        </p:nvSpPr>
        <p:spPr>
          <a:xfrm>
            <a:off x="445820" y="323364"/>
            <a:ext cx="81586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9B335"/>
                </a:solidFill>
                <a:latin typeface="Stem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5pPr>
            <a:lvl6pPr>
              <a:defRPr>
                <a:latin typeface="Stem"/>
              </a:defRPr>
            </a:lvl6pPr>
            <a:lvl7pPr>
              <a:defRPr>
                <a:latin typeface="Stem"/>
              </a:defRPr>
            </a:lvl7pPr>
            <a:lvl8pPr>
              <a:defRPr>
                <a:latin typeface="Stem"/>
              </a:defRPr>
            </a:lvl8pPr>
            <a:lvl9pPr>
              <a:defRPr>
                <a:latin typeface="Stem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РЕЗУЛЬТАТЫ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264" y="1108115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/>
                <a:ea typeface="Times New Roman"/>
                <a:cs typeface="Times New Roman"/>
              </a:rPr>
              <a:t>Оценка эффективности </a:t>
            </a:r>
            <a:r>
              <a:rPr lang="ru-RU" sz="1600" b="1" i="1" dirty="0" smtClean="0">
                <a:latin typeface="Times New Roman"/>
                <a:ea typeface="Times New Roman"/>
                <a:cs typeface="Times New Roman"/>
              </a:rPr>
              <a:t>проекта</a:t>
            </a:r>
            <a:endParaRPr lang="ru-RU" sz="1600" b="1" i="1" dirty="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98396"/>
              </p:ext>
            </p:extLst>
          </p:nvPr>
        </p:nvGraphicFramePr>
        <p:xfrm>
          <a:off x="314400" y="1665965"/>
          <a:ext cx="5472608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/>
                <a:gridCol w="2160240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приведенная стоимость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22 836 тыс. руб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норма доходности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(IRR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инвестиций 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115,04%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проекта,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10108" y="800700"/>
            <a:ext cx="2609998" cy="18158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свидетельствуют об эффективности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целесообразности реализации предлагаемого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«Шахта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Листвяжная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954730"/>
            <a:ext cx="5742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/>
                <a:ea typeface="Times New Roman"/>
                <a:cs typeface="Times New Roman"/>
              </a:rPr>
              <a:t>Оценка влияния реализации предлагаемого проекта на </a:t>
            </a:r>
            <a:r>
              <a:rPr lang="ru-RU" sz="1600" i="1" dirty="0" smtClean="0">
                <a:latin typeface="Times New Roman"/>
                <a:ea typeface="Times New Roman"/>
                <a:cs typeface="Times New Roman"/>
              </a:rPr>
              <a:t>эффективность деятельности предприятия</a:t>
            </a:r>
            <a:endParaRPr lang="ru-RU" sz="1600" i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6198" y="3539506"/>
            <a:ext cx="568569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Валовая прибыль: +7,8%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величина экономии затрат на производство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реализацию: 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272,8 тыс. руб. ежегодно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железнодорожного  тарифа 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762 тыс.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дизельного топлива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3 510,8 тыс. руб.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EBIT (прибыль до уплаты процентов и налогов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+4,8%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прибыль: 542 620 тыс.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0108" y="3539505"/>
            <a:ext cx="2609998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обеспечивает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(снижение выбросов в атмосферу загрязняющих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веществ)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(улучшение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труда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рабочих).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2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692696"/>
            <a:ext cx="53640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spcAft>
                <a:spcPts val="12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процессе работы нами были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решены 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indent="447675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исследованы теоретические основы сбытовой логистики;</a:t>
            </a:r>
          </a:p>
          <a:p>
            <a:pPr lvl="0" indent="447675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исследованы процессы сбытовой логистики в ООО «Шахта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Листвяжная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lvl="0" indent="447675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рассмотрены факторы, влияющие на эффективность развития хозяйственной деятельности предприятия;</a:t>
            </a:r>
          </a:p>
          <a:p>
            <a:pPr lvl="0" indent="447675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 проект повышения эффективности деятельности предприятия за счет расширения канала сбыта готовой продукции;</a:t>
            </a:r>
          </a:p>
          <a:p>
            <a:pPr lvl="0" indent="447675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дана оценка экономической эффективности внедрения инноваций на предприятии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итоговой работы достигнута.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представлен проект по строительству «Пункта технического обслуживания железнодорожной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445820" y="323364"/>
            <a:ext cx="81586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9B335"/>
                </a:solidFill>
                <a:latin typeface="Stem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Stem"/>
              </a:defRPr>
            </a:lvl5pPr>
            <a:lvl6pPr>
              <a:defRPr>
                <a:latin typeface="Stem"/>
              </a:defRPr>
            </a:lvl6pPr>
            <a:lvl7pPr>
              <a:defRPr>
                <a:latin typeface="Stem"/>
              </a:defRPr>
            </a:lvl7pPr>
            <a:lvl8pPr>
              <a:defRPr>
                <a:latin typeface="Stem"/>
              </a:defRPr>
            </a:lvl8pPr>
            <a:lvl9pPr>
              <a:defRPr>
                <a:latin typeface="Stem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ЗАКЛЮЧЕНИЕ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2736"/>
            <a:ext cx="336383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6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E676-3A65-4B2A-9CDF-063D4BB429A4}" type="slidenum">
              <a:rPr lang="ru-RU" smtClean="0"/>
              <a:t>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620688"/>
            <a:ext cx="4837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65467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776</Words>
  <Application>Microsoft Office PowerPoint</Application>
  <PresentationFormat>Экран (4:3)</PresentationFormat>
  <Paragraphs>125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АТТЕСТАЦИОННАЯ РАБОТА  «ПОВЫШЕНИЕ ЭФФЕКТИВНОСТИ ДЕЯТЕЛЬНОСТИ ПРЕДПРИЯТИЯ ЗА СЧЕТ РАСШИРЕНИЯ КАНАЛА СБЫТА ГОТОВОЙ ПРОДУКЦИИ»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АТТЕСТАЦИОННАЯ РАБОТА  «ПОВЫШЕНИЕ ЭФФЕКТИВНОСТИ ДЕЯТЕЛЬНОСТИ ПРЕДПРИЯТИЯ ЗА СЧЕТ РАСШИРЕНИЯ КАНАЛА СБЫТА ГОТОВОЙ ПРОДУКЦИИ»</dc:title>
  <dc:creator>Прокопенко Евгения Викторовна</dc:creator>
  <cp:lastModifiedBy>Учетная запись Майкрософт</cp:lastModifiedBy>
  <cp:revision>36</cp:revision>
  <dcterms:created xsi:type="dcterms:W3CDTF">2023-05-18T10:39:11Z</dcterms:created>
  <dcterms:modified xsi:type="dcterms:W3CDTF">2023-05-22T13:09:45Z</dcterms:modified>
</cp:coreProperties>
</file>