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9" r:id="rId12"/>
    <p:sldId id="270" r:id="rId13"/>
    <p:sldId id="409" r:id="rId14"/>
    <p:sldId id="275" r:id="rId15"/>
    <p:sldId id="267" r:id="rId16"/>
    <p:sldId id="406" r:id="rId17"/>
    <p:sldId id="351" r:id="rId18"/>
    <p:sldId id="352" r:id="rId19"/>
    <p:sldId id="353" r:id="rId20"/>
    <p:sldId id="354" r:id="rId21"/>
    <p:sldId id="408" r:id="rId22"/>
    <p:sldId id="404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/>
            </a:pPr>
            <a:r>
              <a:rPr lang="ru-RU" sz="1200" b="1" i="0" u="none" strike="noStrike" baseline="0" dirty="0">
                <a:effectLst/>
              </a:rPr>
              <a:t>Нозологии лиц с инвалидностью обучающихся по программам СПО в ПОО Кировской области</a:t>
            </a:r>
            <a:endParaRPr lang="ru-RU" sz="1200" dirty="0"/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360783027121604E-2"/>
          <c:y val="0.16186132983377088"/>
          <c:w val="0.616515748031496"/>
          <c:h val="0.811098925134358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2.5079475187297182E-2"/>
                  <c:y val="-2.869932457721460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9C2-4543-8E0E-8CFA792A6CA1}"/>
                </c:ext>
              </c:extLst>
            </c:dLbl>
            <c:dLbl>
              <c:idx val="1"/>
              <c:layout>
                <c:manualLayout>
                  <c:x val="-2.5079475187297182E-2"/>
                  <c:y val="-3.228674014936645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9C2-4543-8E0E-8CFA792A6CA1}"/>
                </c:ext>
              </c:extLst>
            </c:dLbl>
            <c:dLbl>
              <c:idx val="2"/>
              <c:layout>
                <c:manualLayout>
                  <c:x val="-9.6461908998666496E-2"/>
                  <c:y val="0.1407040882131365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9C2-4543-8E0E-8CFA792A6CA1}"/>
                </c:ext>
              </c:extLst>
            </c:dLbl>
            <c:dLbl>
              <c:idx val="3"/>
              <c:layout>
                <c:manualLayout>
                  <c:x val="6.2500000000000111E-2"/>
                  <c:y val="0.1071425446819155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9C2-4543-8E0E-8CFA792A6CA1}"/>
                </c:ext>
              </c:extLst>
            </c:dLbl>
            <c:dLbl>
              <c:idx val="4"/>
              <c:layout>
                <c:manualLayout>
                  <c:x val="-3.4199284346314383E-2"/>
                  <c:y val="-1.793707786075912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9C2-4543-8E0E-8CFA792A6C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С нарушениями зрения</c:v>
                </c:pt>
                <c:pt idx="1">
                  <c:v>С нарушениями слуха</c:v>
                </c:pt>
                <c:pt idx="2">
                  <c:v>С нарушениями опорно-двигательного аппарата</c:v>
                </c:pt>
                <c:pt idx="3">
                  <c:v>С другими видами нарушений</c:v>
                </c:pt>
                <c:pt idx="4">
                  <c:v>Со сложными дефектами (два и более нарушений)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7.4999999999999997E-2</c:v>
                </c:pt>
                <c:pt idx="1">
                  <c:v>9.8000000000000004E-2</c:v>
                </c:pt>
                <c:pt idx="2">
                  <c:v>0.16800000000000001</c:v>
                </c:pt>
                <c:pt idx="3">
                  <c:v>0.64700000000000002</c:v>
                </c:pt>
                <c:pt idx="4">
                  <c:v>1.2E-2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9C2-4543-8E0E-8CFA792A6C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64488719701404862"/>
          <c:y val="0.21308357164612063"/>
          <c:w val="0.33460528957488084"/>
          <c:h val="0.58516863647822559"/>
        </c:manualLayout>
      </c:layout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628855906992813"/>
          <c:y val="4.7410060027855534E-2"/>
          <c:w val="0.48496187276286623"/>
          <c:h val="0.7148038845705877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5.7127880084831151E-3"/>
                  <c:y val="2.15500272853888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11A-4560-A7E0-05CD10907B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Доля выпускников ПОО КО из числа инвалидов и лиц с ОВЗ, трудоустроенных при содействии БПОО и отработавших не менее 4-х месяцев</c:v>
                </c:pt>
                <c:pt idx="1">
                  <c:v>Доля выпускников КМПТ из числа инвалидов и лиц с ОВЗ, трудоустроенных при содействии БПОО и отработавших не менее 4-х месяцев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62</c:v>
                </c:pt>
                <c:pt idx="1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1A-4560-A7E0-05CD10907B9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Доля выпускников ПОО КО из числа инвалидов и лиц с ОВЗ, трудоустроенных при содействии БПОО и отработавших не менее 4-х месяцев</c:v>
                </c:pt>
                <c:pt idx="1">
                  <c:v>Доля выпускников КМПТ из числа инвалидов и лиц с ОВЗ, трудоустроенных при содействии БПОО и отработавших не менее 4-х месяцев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75</c:v>
                </c:pt>
                <c:pt idx="1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1A-4560-A7E0-05CD10907B9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7127880084831151E-3"/>
                  <c:y val="-8.62001091415555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11A-4560-A7E0-05CD10907B98}"/>
                </c:ext>
              </c:extLst>
            </c:dLbl>
            <c:dLbl>
              <c:idx val="1"/>
              <c:layout>
                <c:manualLayout>
                  <c:x val="7.6170506779773472E-3"/>
                  <c:y val="-2.15500272853888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11A-4560-A7E0-05CD10907B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Доля выпускников ПОО КО из числа инвалидов и лиц с ОВЗ, трудоустроенных при содействии БПОО и отработавших не менее 4-х месяцев</c:v>
                </c:pt>
                <c:pt idx="1">
                  <c:v>Доля выпускников КМПТ из числа инвалидов и лиц с ОВЗ, трудоустроенных при содействии БПОО и отработавших не менее 4-х месяцев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86</c:v>
                </c:pt>
                <c:pt idx="1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11A-4560-A7E0-05CD10907B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71302575"/>
        <c:axId val="1017010175"/>
      </c:barChart>
      <c:catAx>
        <c:axId val="107130257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17010175"/>
        <c:crosses val="autoZero"/>
        <c:auto val="1"/>
        <c:lblAlgn val="ctr"/>
        <c:lblOffset val="100"/>
        <c:noMultiLvlLbl val="0"/>
      </c:catAx>
      <c:valAx>
        <c:axId val="101701017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713025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b="1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/>
            </a:pPr>
            <a:r>
              <a:rPr lang="ru-RU" sz="1200" dirty="0"/>
              <a:t>Нозологии </a:t>
            </a:r>
            <a:r>
              <a:rPr lang="ru-RU" sz="1200" b="1" i="0" u="none" strike="noStrike" baseline="0" dirty="0">
                <a:effectLst/>
              </a:rPr>
              <a:t>лиц с инвалидностью обучающихся по программам ПО в ПОО Кировской области</a:t>
            </a:r>
            <a:endParaRPr lang="ru-RU" sz="1200" dirty="0"/>
          </a:p>
        </c:rich>
      </c:tx>
      <c:layout>
        <c:manualLayout>
          <c:xMode val="edge"/>
          <c:yMode val="edge"/>
          <c:x val="0.1947926160971172"/>
          <c:y val="3.0746663709289863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8783118528094436E-2"/>
          <c:y val="0.16021394580926712"/>
          <c:w val="0.6209380046399674"/>
          <c:h val="0.816502226485447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7"/>
          <c:dPt>
            <c:idx val="0"/>
            <c:bubble3D val="0"/>
            <c:explosion val="8"/>
            <c:extLst>
              <c:ext xmlns:c16="http://schemas.microsoft.com/office/drawing/2014/chart" uri="{C3380CC4-5D6E-409C-BE32-E72D297353CC}">
                <c16:uniqueId val="{00000001-B6E9-4B45-B64F-B98FA2CFE664}"/>
              </c:ext>
            </c:extLst>
          </c:dPt>
          <c:dLbls>
            <c:dLbl>
              <c:idx val="0"/>
              <c:layout>
                <c:manualLayout>
                  <c:x val="2.4701514300762156E-2"/>
                  <c:y val="1.7281135632693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6E9-4B45-B64F-B98FA2CFE664}"/>
                </c:ext>
              </c:extLst>
            </c:dLbl>
            <c:dLbl>
              <c:idx val="1"/>
              <c:layout>
                <c:manualLayout>
                  <c:x val="-4.8645660585959115E-2"/>
                  <c:y val="2.253521126760563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6E9-4B45-B64F-B98FA2CFE664}"/>
                </c:ext>
              </c:extLst>
            </c:dLbl>
            <c:dLbl>
              <c:idx val="2"/>
              <c:layout>
                <c:manualLayout>
                  <c:x val="-1.8052867769638249E-2"/>
                  <c:y val="-3.3329636612326589E-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6E9-4B45-B64F-B98FA2CFE664}"/>
                </c:ext>
              </c:extLst>
            </c:dLbl>
            <c:dLbl>
              <c:idx val="3"/>
              <c:layout>
                <c:manualLayout>
                  <c:x val="2.0519972316893183E-2"/>
                  <c:y val="-3.487634468226683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6E9-4B45-B64F-B98FA2CFE664}"/>
                </c:ext>
              </c:extLst>
            </c:dLbl>
            <c:dLbl>
              <c:idx val="4"/>
              <c:layout>
                <c:manualLayout>
                  <c:x val="2.0840128862375212E-2"/>
                  <c:y val="8.928477690288722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6E9-4B45-B64F-B98FA2CFE664}"/>
                </c:ext>
              </c:extLst>
            </c:dLbl>
            <c:dLbl>
              <c:idx val="6"/>
              <c:layout>
                <c:manualLayout>
                  <c:x val="6.1179402934345424E-4"/>
                  <c:y val="-9.0890070722066743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6E9-4B45-B64F-B98FA2CFE664}"/>
                </c:ext>
              </c:extLst>
            </c:dLbl>
            <c:dLbl>
              <c:idx val="7"/>
              <c:layout>
                <c:manualLayout>
                  <c:x val="-4.3995827598347435E-2"/>
                  <c:y val="4.583333333333358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6E9-4B45-B64F-B98FA2CFE6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Нервно-психические нарушения</c:v>
                </c:pt>
                <c:pt idx="1">
                  <c:v>Нарушения работы внутренних органов</c:v>
                </c:pt>
                <c:pt idx="2">
                  <c:v>Нарушения опорно-двигательного аппарата</c:v>
                </c:pt>
                <c:pt idx="3">
                  <c:v>Нарушение сердечнососудистой системы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0.89</c:v>
                </c:pt>
                <c:pt idx="1">
                  <c:v>0.06</c:v>
                </c:pt>
                <c:pt idx="2">
                  <c:v>0.02</c:v>
                </c:pt>
                <c:pt idx="3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6E9-4B45-B64F-B98FA2CFE6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66120282228403038"/>
          <c:y val="0.17921111973679346"/>
          <c:w val="0.30784084825217745"/>
          <c:h val="0.74698606336179807"/>
        </c:manualLayout>
      </c:layout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2499887908229607E-2"/>
          <c:y val="9.9471351439348654E-2"/>
          <c:w val="0.85222317643934464"/>
          <c:h val="0.5540451195863195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 доступности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009-4ECB-A3B5-64986B8B9FFD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A009-4ECB-A3B5-64986B8B9FFD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009-4ECB-A3B5-64986B8B9FFD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009-4ECB-A3B5-64986B8B9FFD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A009-4ECB-A3B5-64986B8B9FFD}"/>
              </c:ext>
            </c:extLst>
          </c:dPt>
          <c:dLbls>
            <c:dLbl>
              <c:idx val="0"/>
              <c:layout>
                <c:manualLayout>
                  <c:x val="3.3068031182844357E-3"/>
                  <c:y val="-1.52279597677771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009-4ECB-A3B5-64986B8B9FFD}"/>
                </c:ext>
              </c:extLst>
            </c:dLbl>
            <c:dLbl>
              <c:idx val="1"/>
              <c:layout>
                <c:manualLayout>
                  <c:x val="1.1395625991295911E-2"/>
                  <c:y val="-8.10582859800824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009-4ECB-A3B5-64986B8B9FFD}"/>
                </c:ext>
              </c:extLst>
            </c:dLbl>
            <c:dLbl>
              <c:idx val="2"/>
              <c:layout>
                <c:manualLayout>
                  <c:x val="0.18305139705638049"/>
                  <c:y val="-1.41168123657662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009-4ECB-A3B5-64986B8B9FFD}"/>
                </c:ext>
              </c:extLst>
            </c:dLbl>
            <c:dLbl>
              <c:idx val="3"/>
              <c:layout>
                <c:manualLayout>
                  <c:x val="-1.804213745749227E-2"/>
                  <c:y val="-0.107451317272985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009-4ECB-A3B5-64986B8B9FFD}"/>
                </c:ext>
              </c:extLst>
            </c:dLbl>
            <c:dLbl>
              <c:idx val="4"/>
              <c:layout>
                <c:manualLayout>
                  <c:x val="-1.3041508326057851E-2"/>
                  <c:y val="-1.4846008285267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009-4ECB-A3B5-64986B8B9F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Инвалиды ПОДА, передвигающиеся на креслах-колясках</c:v>
                </c:pt>
                <c:pt idx="1">
                  <c:v>Инвалиды ПОДА, передвигающиеся с использованием опорных устройств</c:v>
                </c:pt>
                <c:pt idx="2">
                  <c:v>Инвалиды по зрению</c:v>
                </c:pt>
                <c:pt idx="3">
                  <c:v>Инвалиды по слуху</c:v>
                </c:pt>
                <c:pt idx="4">
                  <c:v>Прочие инвалиды, в том числе с нарушениями психического развития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23.46</c:v>
                </c:pt>
                <c:pt idx="1">
                  <c:v>22.93</c:v>
                </c:pt>
                <c:pt idx="2">
                  <c:v>22.33</c:v>
                </c:pt>
                <c:pt idx="3">
                  <c:v>23.16</c:v>
                </c:pt>
                <c:pt idx="4">
                  <c:v>22.79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09-4ECB-A3B5-64986B8B9F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0392286706605826E-2"/>
          <c:y val="0.70450610308909811"/>
          <c:w val="0.84110588016182608"/>
          <c:h val="0.279109254096296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2C4-45B6-81F2-3A81AD921FAA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2C4-45B6-81F2-3A81AD921FAA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2C4-45B6-81F2-3A81AD921FAA}"/>
              </c:ext>
            </c:extLst>
          </c:dPt>
          <c:dLbls>
            <c:dLbl>
              <c:idx val="0"/>
              <c:layout>
                <c:manualLayout>
                  <c:x val="2.3636636811892455E-2"/>
                  <c:y val="-0.156795394223556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2C4-45B6-81F2-3A81AD921FAA}"/>
                </c:ext>
              </c:extLst>
            </c:dLbl>
            <c:dLbl>
              <c:idx val="1"/>
              <c:layout>
                <c:manualLayout>
                  <c:x val="-5.8555422968846811E-2"/>
                  <c:y val="-0.126540722321230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2C4-45B6-81F2-3A81AD921FAA}"/>
                </c:ext>
              </c:extLst>
            </c:dLbl>
            <c:dLbl>
              <c:idx val="2"/>
              <c:layout>
                <c:manualLayout>
                  <c:x val="3.6096421028058854E-4"/>
                  <c:y val="-5.58813374664470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2C4-45B6-81F2-3A81AD921F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СПО ППКРС</c:v>
                </c:pt>
                <c:pt idx="1">
                  <c:v>СПО ППССЗ</c:v>
                </c:pt>
                <c:pt idx="2">
                  <c:v>ПО ОВЗ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394</c:v>
                </c:pt>
                <c:pt idx="1">
                  <c:v>160</c:v>
                </c:pt>
                <c:pt idx="2">
                  <c:v>186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C4-45B6-81F2-3A81AD921F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4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>
                <a:solidFill>
                  <a:schemeClr val="tx1"/>
                </a:solidFill>
              </a:rPr>
              <a:t>Кол-во детей-сирот</a:t>
            </a:r>
            <a:r>
              <a:rPr lang="ru-RU" sz="1600" b="1" baseline="0" dirty="0">
                <a:solidFill>
                  <a:schemeClr val="tx1"/>
                </a:solidFill>
              </a:rPr>
              <a:t> на 01.11.2023г</a:t>
            </a:r>
            <a:endParaRPr lang="ru-RU" sz="16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6254282689825816"/>
          <c:w val="0.86976519251969553"/>
          <c:h val="0.4052199051645383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чел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детей-сирот, оставшихся без попечения родителей </c:v>
                </c:pt>
                <c:pt idx="1">
                  <c:v>на полном гос.обеспечении</c:v>
                </c:pt>
                <c:pt idx="2">
                  <c:v>находящиеся под опекой</c:v>
                </c:pt>
                <c:pt idx="3">
                  <c:v>с ОВЗ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58</c:v>
                </c:pt>
                <c:pt idx="1">
                  <c:v>40</c:v>
                </c:pt>
                <c:pt idx="2">
                  <c:v>18</c:v>
                </c:pt>
                <c:pt idx="3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22-4927-8956-5EB543FB1D6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н/летние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детей-сирот, оставшихся без попечения родителей </c:v>
                </c:pt>
                <c:pt idx="1">
                  <c:v>на полном гос.обеспечении</c:v>
                </c:pt>
                <c:pt idx="2">
                  <c:v>находящиеся под опекой</c:v>
                </c:pt>
                <c:pt idx="3">
                  <c:v>с ОВЗ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43</c:v>
                </c:pt>
                <c:pt idx="1">
                  <c:v>25</c:v>
                </c:pt>
                <c:pt idx="2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22-4927-8956-5EB543FB1D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49317040"/>
        <c:axId val="755575648"/>
        <c:axId val="0"/>
      </c:bar3DChart>
      <c:catAx>
        <c:axId val="74931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55575648"/>
        <c:crosses val="autoZero"/>
        <c:auto val="1"/>
        <c:lblAlgn val="ctr"/>
        <c:lblOffset val="100"/>
        <c:noMultiLvlLbl val="0"/>
      </c:catAx>
      <c:valAx>
        <c:axId val="7555756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49317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4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Финансовое обеспечение по годам, млн.руб.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1.882277415931647E-2"/>
                  <c:y val="-7.92152492473511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E32-4FE3-811E-5DBEECDEB8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2.6560000000000001</c:v>
                </c:pt>
                <c:pt idx="1">
                  <c:v>0.1</c:v>
                </c:pt>
                <c:pt idx="2">
                  <c:v>27.358000000000001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32-4FE3-811E-5DBEECDEB8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971334000"/>
        <c:axId val="953881280"/>
      </c:barChart>
      <c:catAx>
        <c:axId val="9713340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53881280"/>
        <c:crosses val="autoZero"/>
        <c:auto val="1"/>
        <c:lblAlgn val="ctr"/>
        <c:lblOffset val="100"/>
        <c:noMultiLvlLbl val="0"/>
      </c:catAx>
      <c:valAx>
        <c:axId val="9538812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1334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19050">
      <a:solidFill>
        <a:srgbClr val="002060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694026960939506E-2"/>
          <c:y val="0.2054296519528177"/>
          <c:w val="0.81661194607812093"/>
          <c:h val="0.6046089802239753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финансирования по источникам, млн.руб.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25C-4943-A2BD-058091047258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25C-4943-A2BD-058091047258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925C-4943-A2BD-058091047258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925C-4943-A2BD-058091047258}"/>
              </c:ext>
            </c:extLst>
          </c:dPt>
          <c:dLbls>
            <c:dLbl>
              <c:idx val="0"/>
              <c:layout>
                <c:manualLayout>
                  <c:x val="0.19983181542997291"/>
                  <c:y val="-0.172078418509905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25C-4943-A2BD-058091047258}"/>
                </c:ext>
              </c:extLst>
            </c:dLbl>
            <c:dLbl>
              <c:idx val="1"/>
              <c:layout>
                <c:manualLayout>
                  <c:x val="-6.4706442902613237E-2"/>
                  <c:y val="6.51894863264536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25C-4943-A2BD-058091047258}"/>
                </c:ext>
              </c:extLst>
            </c:dLbl>
            <c:dLbl>
              <c:idx val="2"/>
              <c:layout>
                <c:manualLayout>
                  <c:x val="-2.7089564761821769E-2"/>
                  <c:y val="4.27044003442739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25C-4943-A2BD-058091047258}"/>
                </c:ext>
              </c:extLst>
            </c:dLbl>
            <c:dLbl>
              <c:idx val="3"/>
              <c:layout>
                <c:manualLayout>
                  <c:x val="0.12675793939629512"/>
                  <c:y val="1.33418497574545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25C-4943-A2BD-0580910472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ФБ РФ</c:v>
                </c:pt>
                <c:pt idx="1">
                  <c:v>Субъект РФ</c:v>
                </c:pt>
                <c:pt idx="2">
                  <c:v>ВБИ РД</c:v>
                </c:pt>
                <c:pt idx="3">
                  <c:v>ПОО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27.257999999999999</c:v>
                </c:pt>
                <c:pt idx="1">
                  <c:v>2.456</c:v>
                </c:pt>
                <c:pt idx="2">
                  <c:v>0.1</c:v>
                </c:pt>
                <c:pt idx="3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5C-4943-A2BD-0580910472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19050">
      <a:solidFill>
        <a:srgbClr val="002060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-1.93880566178748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0D3-44FE-9E0B-EE8A3654ABBA}"/>
                </c:ext>
              </c:extLst>
            </c:dLbl>
            <c:dLbl>
              <c:idx val="1"/>
              <c:layout>
                <c:manualLayout>
                  <c:x val="-1.0416666666666667E-3"/>
                  <c:y val="-1.07711425654860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0D3-44FE-9E0B-EE8A3654ABBA}"/>
                </c:ext>
              </c:extLst>
            </c:dLbl>
            <c:dLbl>
              <c:idx val="2"/>
              <c:layout>
                <c:manualLayout>
                  <c:x val="-6.2500000000000767E-3"/>
                  <c:y val="-1.5079599591680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0D3-44FE-9E0B-EE8A3654ABBA}"/>
                </c:ext>
              </c:extLst>
            </c:dLbl>
            <c:dLbl>
              <c:idx val="3"/>
              <c:layout>
                <c:manualLayout>
                  <c:x val="-5.2083333333334094E-3"/>
                  <c:y val="-1.29253710785832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0D3-44FE-9E0B-EE8A3654ABBA}"/>
                </c:ext>
              </c:extLst>
            </c:dLbl>
            <c:dLbl>
              <c:idx val="4"/>
              <c:layout>
                <c:manualLayout>
                  <c:x val="-1.1458333333333411E-2"/>
                  <c:y val="-2.36965136440692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0D3-44FE-9E0B-EE8A3654ABBA}"/>
                </c:ext>
              </c:extLst>
            </c:dLbl>
            <c:dLbl>
              <c:idx val="5"/>
              <c:layout>
                <c:manualLayout>
                  <c:x val="-5.208333333333333E-3"/>
                  <c:y val="-1.0771142565486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0D3-44FE-9E0B-EE8A3654AB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Архитектурная доступность зданий БПОО для инвалидов и лиц с ограниченными возможностями здоровья (полная доступность, частичная доступность), % </c:v>
                </c:pt>
                <c:pt idx="1">
                  <c:v>Доля реализуемых программ ПО для инвалидов и лиц с ОВЗ в БПОО от общего количества реализуемых программ ПО в БПОО, % </c:v>
                </c:pt>
                <c:pt idx="2">
                  <c:v>Доля инвалидов и лиц с ОВЗ, успешно завершивших обучение в БПОО по программам ПО, от числа инвалидов и лиц с ОВЗ, принятых на обучение в БПОО по программам ПО в соответствующем году, % </c:v>
                </c:pt>
                <c:pt idx="3">
                  <c:v>Доля ПОО КО, с которыми заключены соглашения сетевого взаимодействия по вопросам предоставления информационных и материально-технических ресурсов, %</c:v>
                </c:pt>
                <c:pt idx="4">
                  <c:v>Доля обучающихся в 6-11 классах общеобразовательных организаций из числа инвалидов и лиц с ОВЗ, принявших участие в профориентационных мероприятиях БПОО, %</c:v>
                </c:pt>
                <c:pt idx="5">
                  <c:v>Доля слушателей из числа педагогических работников, прошедших обучение по программам ДПО по вопросам инклюзивного образования в БПОО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55</c:v>
                </c:pt>
                <c:pt idx="1">
                  <c:v>80</c:v>
                </c:pt>
                <c:pt idx="2">
                  <c:v>70</c:v>
                </c:pt>
                <c:pt idx="3">
                  <c:v>40</c:v>
                </c:pt>
                <c:pt idx="4">
                  <c:v>40</c:v>
                </c:pt>
                <c:pt idx="5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D3-44FE-9E0B-EE8A3654ABB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0833333333333524E-3"/>
                  <c:y val="-2.15422851309720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0D3-44FE-9E0B-EE8A3654ABBA}"/>
                </c:ext>
              </c:extLst>
            </c:dLbl>
            <c:dLbl>
              <c:idx val="1"/>
              <c:layout>
                <c:manualLayout>
                  <c:x val="-3.819400322405998E-17"/>
                  <c:y val="-1.29253710785832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0D3-44FE-9E0B-EE8A3654ABBA}"/>
                </c:ext>
              </c:extLst>
            </c:dLbl>
            <c:dLbl>
              <c:idx val="2"/>
              <c:layout>
                <c:manualLayout>
                  <c:x val="-2.0833333333333333E-3"/>
                  <c:y val="-1.29253710785832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0D3-44FE-9E0B-EE8A3654ABBA}"/>
                </c:ext>
              </c:extLst>
            </c:dLbl>
            <c:dLbl>
              <c:idx val="3"/>
              <c:layout>
                <c:manualLayout>
                  <c:x val="-1.041666666666743E-3"/>
                  <c:y val="-1.93880566178748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60D3-44FE-9E0B-EE8A3654ABBA}"/>
                </c:ext>
              </c:extLst>
            </c:dLbl>
            <c:dLbl>
              <c:idx val="4"/>
              <c:layout>
                <c:manualLayout>
                  <c:x val="-2.0833333333333333E-3"/>
                  <c:y val="-1.72338281047776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60D3-44FE-9E0B-EE8A3654ABBA}"/>
                </c:ext>
              </c:extLst>
            </c:dLbl>
            <c:dLbl>
              <c:idx val="5"/>
              <c:layout>
                <c:manualLayout>
                  <c:x val="-3.1250000000000002E-3"/>
                  <c:y val="-2.36965136440692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60D3-44FE-9E0B-EE8A3654AB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Архитектурная доступность зданий БПОО для инвалидов и лиц с ограниченными возможностями здоровья (полная доступность, частичная доступность), % </c:v>
                </c:pt>
                <c:pt idx="1">
                  <c:v>Доля реализуемых программ ПО для инвалидов и лиц с ОВЗ в БПОО от общего количества реализуемых программ ПО в БПОО, % </c:v>
                </c:pt>
                <c:pt idx="2">
                  <c:v>Доля инвалидов и лиц с ОВЗ, успешно завершивших обучение в БПОО по программам ПО, от числа инвалидов и лиц с ОВЗ, принятых на обучение в БПОО по программам ПО в соответствующем году, % </c:v>
                </c:pt>
                <c:pt idx="3">
                  <c:v>Доля ПОО КО, с которыми заключены соглашения сетевого взаимодействия по вопросам предоставления информационных и материально-технических ресурсов, %</c:v>
                </c:pt>
                <c:pt idx="4">
                  <c:v>Доля обучающихся в 6-11 классах общеобразовательных организаций из числа инвалидов и лиц с ОВЗ, принявших участие в профориентационных мероприятиях БПОО, %</c:v>
                </c:pt>
                <c:pt idx="5">
                  <c:v>Доля слушателей из числа педагогических работников, прошедших обучение по программам ДПО по вопросам инклюзивного образования в БПОО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60</c:v>
                </c:pt>
                <c:pt idx="1">
                  <c:v>85</c:v>
                </c:pt>
                <c:pt idx="2">
                  <c:v>82</c:v>
                </c:pt>
                <c:pt idx="3">
                  <c:v>80</c:v>
                </c:pt>
                <c:pt idx="4">
                  <c:v>60</c:v>
                </c:pt>
                <c:pt idx="5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D3-44FE-9E0B-EE8A3654ABB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3541666666666629E-2"/>
                  <c:y val="-2.36965136440692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D3-44FE-9E0B-EE8A3654ABBA}"/>
                </c:ext>
              </c:extLst>
            </c:dLbl>
            <c:dLbl>
              <c:idx val="1"/>
              <c:layout>
                <c:manualLayout>
                  <c:x val="1.1458333333333294E-2"/>
                  <c:y val="-1.50795995916804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0D3-44FE-9E0B-EE8A3654ABBA}"/>
                </c:ext>
              </c:extLst>
            </c:dLbl>
            <c:dLbl>
              <c:idx val="2"/>
              <c:layout>
                <c:manualLayout>
                  <c:x val="2.0833333333333332E-2"/>
                  <c:y val="-1.72338281047776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D3-44FE-9E0B-EE8A3654ABBA}"/>
                </c:ext>
              </c:extLst>
            </c:dLbl>
            <c:dLbl>
              <c:idx val="3"/>
              <c:layout>
                <c:manualLayout>
                  <c:x val="2.6041666666666591E-2"/>
                  <c:y val="-2.58507421571664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D3-44FE-9E0B-EE8A3654ABBA}"/>
                </c:ext>
              </c:extLst>
            </c:dLbl>
            <c:dLbl>
              <c:idx val="4"/>
              <c:layout>
                <c:manualLayout>
                  <c:x val="1.9791666666666666E-2"/>
                  <c:y val="-2.36965136440692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0D3-44FE-9E0B-EE8A3654ABBA}"/>
                </c:ext>
              </c:extLst>
            </c:dLbl>
            <c:dLbl>
              <c:idx val="5"/>
              <c:layout>
                <c:manualLayout>
                  <c:x val="1.7708333333333333E-2"/>
                  <c:y val="-3.01591991833608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0D3-44FE-9E0B-EE8A3654AB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Архитектурная доступность зданий БПОО для инвалидов и лиц с ограниченными возможностями здоровья (полная доступность, частичная доступность), % </c:v>
                </c:pt>
                <c:pt idx="1">
                  <c:v>Доля реализуемых программ ПО для инвалидов и лиц с ОВЗ в БПОО от общего количества реализуемых программ ПО в БПОО, % </c:v>
                </c:pt>
                <c:pt idx="2">
                  <c:v>Доля инвалидов и лиц с ОВЗ, успешно завершивших обучение в БПОО по программам ПО, от числа инвалидов и лиц с ОВЗ, принятых на обучение в БПОО по программам ПО в соответствующем году, % </c:v>
                </c:pt>
                <c:pt idx="3">
                  <c:v>Доля ПОО КО, с которыми заключены соглашения сетевого взаимодействия по вопросам предоставления информационных и материально-технических ресурсов, %</c:v>
                </c:pt>
                <c:pt idx="4">
                  <c:v>Доля обучающихся в 6-11 классах общеобразовательных организаций из числа инвалидов и лиц с ОВЗ, принявших участие в профориентационных мероприятиях БПОО, %</c:v>
                </c:pt>
                <c:pt idx="5">
                  <c:v>Доля слушателей из числа педагогических работников, прошедших обучение по программам ДПО по вопросам инклюзивного образования в БПОО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80</c:v>
                </c:pt>
                <c:pt idx="1">
                  <c:v>95</c:v>
                </c:pt>
                <c:pt idx="2">
                  <c:v>96</c:v>
                </c:pt>
                <c:pt idx="3">
                  <c:v>90</c:v>
                </c:pt>
                <c:pt idx="4">
                  <c:v>80</c:v>
                </c:pt>
                <c:pt idx="5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0D3-44FE-9E0B-EE8A3654AB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01100544"/>
        <c:axId val="1095976160"/>
        <c:axId val="0"/>
      </c:bar3DChart>
      <c:catAx>
        <c:axId val="1001100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95976160"/>
        <c:crosses val="autoZero"/>
        <c:auto val="1"/>
        <c:lblAlgn val="ctr"/>
        <c:lblOffset val="100"/>
        <c:noMultiLvlLbl val="0"/>
      </c:catAx>
      <c:valAx>
        <c:axId val="1095976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01100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0884642771200262E-2"/>
                  <c:y val="-4.55990621673198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C92-4183-A619-B5C2EA4BE1AA}"/>
                </c:ext>
              </c:extLst>
            </c:dLbl>
            <c:dLbl>
              <c:idx val="1"/>
              <c:layout>
                <c:manualLayout>
                  <c:x val="-9.2820634538667741E-3"/>
                  <c:y val="-1.367971865019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C92-4183-A619-B5C2EA4BE1AA}"/>
                </c:ext>
              </c:extLst>
            </c:dLbl>
            <c:dLbl>
              <c:idx val="2"/>
              <c:layout>
                <c:manualLayout>
                  <c:x val="-1.6243611044266939E-2"/>
                  <c:y val="-4.5599062167319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C92-4183-A619-B5C2EA4BE1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всего трудоустроено</c:v>
                </c:pt>
                <c:pt idx="1">
                  <c:v>по полученной профессии</c:v>
                </c:pt>
                <c:pt idx="2">
                  <c:v>не трудоустроено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56.7</c:v>
                </c:pt>
                <c:pt idx="1">
                  <c:v>32</c:v>
                </c:pt>
                <c:pt idx="2">
                  <c:v>34.299999999999997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92-4183-A619-B5C2EA4BE1A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3205158634666935E-3"/>
                  <c:y val="-3.1919343517123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C92-4183-A619-B5C2EA4BE1AA}"/>
                </c:ext>
              </c:extLst>
            </c:dLbl>
            <c:dLbl>
              <c:idx val="2"/>
              <c:layout>
                <c:manualLayout>
                  <c:x val="2.0884642771200158E-2"/>
                  <c:y val="-1.367971865019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C92-4183-A619-B5C2EA4BE1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всего трудоустроено</c:v>
                </c:pt>
                <c:pt idx="1">
                  <c:v>по полученной профессии</c:v>
                </c:pt>
                <c:pt idx="2">
                  <c:v>не трудоустроено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59.2</c:v>
                </c:pt>
                <c:pt idx="1">
                  <c:v>39</c:v>
                </c:pt>
                <c:pt idx="2">
                  <c:v>32.299999999999997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92-4183-A619-B5C2EA4BE1A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-1.367971865019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C92-4183-A619-B5C2EA4BE1AA}"/>
                </c:ext>
              </c:extLst>
            </c:dLbl>
            <c:dLbl>
              <c:idx val="2"/>
              <c:layout>
                <c:manualLayout>
                  <c:x val="3.9448769678933619E-2"/>
                  <c:y val="-1.82395722440993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C92-4183-A619-B5C2EA4BE1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всего трудоустроено</c:v>
                </c:pt>
                <c:pt idx="1">
                  <c:v>по полученной профессии</c:v>
                </c:pt>
                <c:pt idx="2">
                  <c:v>не трудоустроено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81.099999999999994</c:v>
                </c:pt>
                <c:pt idx="1">
                  <c:v>60.4</c:v>
                </c:pt>
                <c:pt idx="2">
                  <c:v>15.1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C92-4183-A619-B5C2EA4BE1AA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9448769678933793E-2"/>
                  <c:y val="-2.7359437300391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C92-4183-A619-B5C2EA4BE1AA}"/>
                </c:ext>
              </c:extLst>
            </c:dLbl>
            <c:dLbl>
              <c:idx val="1"/>
              <c:layout>
                <c:manualLayout>
                  <c:x val="2.3205158634666937E-2"/>
                  <c:y val="-2.27995310836599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C92-4183-A619-B5C2EA4BE1AA}"/>
                </c:ext>
              </c:extLst>
            </c:dLbl>
            <c:dLbl>
              <c:idx val="2"/>
              <c:layout>
                <c:manualLayout>
                  <c:x val="4.1769285542400315E-2"/>
                  <c:y val="-1.31262079728794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C92-4183-A619-B5C2EA4BE1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всего трудоустроено</c:v>
                </c:pt>
                <c:pt idx="1">
                  <c:v>по полученной профессии</c:v>
                </c:pt>
                <c:pt idx="2">
                  <c:v>не трудоустроено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86.8</c:v>
                </c:pt>
                <c:pt idx="1">
                  <c:v>69.7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C92-4183-A619-B5C2EA4BE1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20963199"/>
        <c:axId val="733863775"/>
        <c:axId val="0"/>
      </c:bar3DChart>
      <c:catAx>
        <c:axId val="10209631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33863775"/>
        <c:crosses val="autoZero"/>
        <c:auto val="1"/>
        <c:lblAlgn val="ctr"/>
        <c:lblOffset val="100"/>
        <c:noMultiLvlLbl val="0"/>
      </c:catAx>
      <c:valAx>
        <c:axId val="7338637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209631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02FC21-017D-4149-AEF5-62E7CBF2EDCC}" type="doc">
      <dgm:prSet loTypeId="urn:microsoft.com/office/officeart/2005/8/layout/vList3" loCatId="list" qsTypeId="urn:microsoft.com/office/officeart/2005/8/quickstyle/simple1" qsCatId="simple" csTypeId="urn:microsoft.com/office/officeart/2005/8/colors/accent2_1" csCatId="accent2" phldr="1"/>
      <dgm:spPr/>
    </dgm:pt>
    <dgm:pt modelId="{BD87C68E-B3B4-4836-8165-E5DBA47398B4}">
      <dgm:prSet phldrT="[Текст]" custT="1"/>
      <dgm:spPr>
        <a:xfrm rot="10800000">
          <a:off x="991201" y="504236"/>
          <a:ext cx="10209596" cy="404343"/>
        </a:xfrm>
        <a:solidFill>
          <a:srgbClr val="FFFFFF">
            <a:hueOff val="0"/>
            <a:satOff val="0"/>
            <a:lumOff val="0"/>
            <a:alphaOff val="0"/>
          </a:srgbClr>
        </a:solidFill>
        <a:ln w="55000" cap="flat" cmpd="thickThin" algn="ctr">
          <a:solidFill>
            <a:srgbClr val="3497AE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600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08.01.28 Мастер сухого строительства, </a:t>
          </a:r>
          <a:r>
            <a:rPr lang="ru-RU" sz="1600" b="1" dirty="0">
              <a:solidFill>
                <a:srgbClr val="FF0000"/>
              </a:solidFill>
              <a:latin typeface="Calibri"/>
              <a:ea typeface="+mn-ea"/>
              <a:cs typeface="+mn-cs"/>
            </a:rPr>
            <a:t>актуализирован ФГОС 2022</a:t>
          </a:r>
          <a:endParaRPr lang="ru-RU" sz="1600" b="1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90ACEABC-F6DB-4C19-A26C-37CADF510C0A}" type="parTrans" cxnId="{87ACCF8A-E21C-4393-AEC4-22C9A3AF7ED7}">
      <dgm:prSet/>
      <dgm:spPr/>
      <dgm:t>
        <a:bodyPr/>
        <a:lstStyle/>
        <a:p>
          <a:endParaRPr lang="ru-RU" sz="1600"/>
        </a:p>
      </dgm:t>
    </dgm:pt>
    <dgm:pt modelId="{6DF3E8DE-1115-4B9A-985A-469EA6E4DC37}" type="sibTrans" cxnId="{87ACCF8A-E21C-4393-AEC4-22C9A3AF7ED7}">
      <dgm:prSet/>
      <dgm:spPr/>
      <dgm:t>
        <a:bodyPr/>
        <a:lstStyle/>
        <a:p>
          <a:endParaRPr lang="ru-RU" sz="1600"/>
        </a:p>
      </dgm:t>
    </dgm:pt>
    <dgm:pt modelId="{C4A283F4-D639-49BB-B2CD-0C348425ADD6}">
      <dgm:prSet phldrT="[Текст]" custT="1"/>
      <dgm:spPr>
        <a:xfrm rot="10800000">
          <a:off x="991201" y="1053322"/>
          <a:ext cx="10209596" cy="404343"/>
        </a:xfrm>
        <a:solidFill>
          <a:srgbClr val="FFFFFF">
            <a:hueOff val="0"/>
            <a:satOff val="0"/>
            <a:lumOff val="0"/>
            <a:alphaOff val="0"/>
          </a:srgbClr>
        </a:solidFill>
        <a:ln w="55000" cap="flat" cmpd="thickThin" algn="ctr">
          <a:solidFill>
            <a:srgbClr val="3497AE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spcAft>
              <a:spcPts val="0"/>
            </a:spcAft>
          </a:pPr>
          <a:r>
            <a:rPr lang="ru-RU" sz="1600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08.01.27 Мастер общестроительных работ, </a:t>
          </a:r>
        </a:p>
        <a:p>
          <a:pPr>
            <a:spcAft>
              <a:spcPts val="0"/>
            </a:spcAft>
          </a:pPr>
          <a:r>
            <a:rPr lang="ru-RU" sz="1600" b="1" dirty="0">
              <a:solidFill>
                <a:srgbClr val="FF0000"/>
              </a:solidFill>
              <a:latin typeface="Calibri"/>
              <a:ea typeface="+mn-ea"/>
              <a:cs typeface="+mn-cs"/>
            </a:rPr>
            <a:t>актуализирован ФГОС 2022</a:t>
          </a:r>
          <a:endParaRPr lang="ru-RU" sz="1600" b="1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46EC2AD4-69B4-4831-8DB0-ED47E0B00D5C}" type="parTrans" cxnId="{1E3D34A6-6E6C-4955-AAF2-58CF3B06B7F2}">
      <dgm:prSet/>
      <dgm:spPr/>
      <dgm:t>
        <a:bodyPr/>
        <a:lstStyle/>
        <a:p>
          <a:endParaRPr lang="ru-RU" sz="1600"/>
        </a:p>
      </dgm:t>
    </dgm:pt>
    <dgm:pt modelId="{019D47D7-0E5E-40F5-8B8A-949FBC515580}" type="sibTrans" cxnId="{1E3D34A6-6E6C-4955-AAF2-58CF3B06B7F2}">
      <dgm:prSet/>
      <dgm:spPr/>
      <dgm:t>
        <a:bodyPr/>
        <a:lstStyle/>
        <a:p>
          <a:endParaRPr lang="ru-RU" sz="1600"/>
        </a:p>
      </dgm:t>
    </dgm:pt>
    <dgm:pt modelId="{D6B5A938-2E10-4F97-BCC2-864719739195}">
      <dgm:prSet phldrT="[Текст]" custT="1"/>
      <dgm:spPr>
        <a:xfrm rot="10800000">
          <a:off x="991201" y="2103408"/>
          <a:ext cx="10209596" cy="404343"/>
        </a:xfrm>
        <a:solidFill>
          <a:srgbClr val="FFFFFF">
            <a:hueOff val="0"/>
            <a:satOff val="0"/>
            <a:lumOff val="0"/>
            <a:alphaOff val="0"/>
          </a:srgbClr>
        </a:solidFill>
        <a:ln w="55000" cap="flat" cmpd="thickThin" algn="ctr">
          <a:solidFill>
            <a:srgbClr val="3497AE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600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08.01.31 Электромонтажник электрических сетей и электрооборудования, </a:t>
          </a:r>
          <a:r>
            <a:rPr lang="ru-RU" sz="1600" b="1" dirty="0">
              <a:solidFill>
                <a:srgbClr val="FF0000"/>
              </a:solidFill>
              <a:latin typeface="Calibri"/>
              <a:ea typeface="+mn-ea"/>
              <a:cs typeface="+mn-cs"/>
            </a:rPr>
            <a:t>актуализирован ФГОС 2022</a:t>
          </a:r>
          <a:endParaRPr lang="ru-RU" sz="1600" b="1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21D2FEDD-E25C-4F10-8306-96AB23D5CECC}" type="parTrans" cxnId="{8B5C4D0E-A031-4BD6-B63E-6F23F582C19C}">
      <dgm:prSet/>
      <dgm:spPr/>
      <dgm:t>
        <a:bodyPr/>
        <a:lstStyle/>
        <a:p>
          <a:endParaRPr lang="ru-RU" sz="1600"/>
        </a:p>
      </dgm:t>
    </dgm:pt>
    <dgm:pt modelId="{4B84C662-1EEB-4B28-B94D-2251FFC0A844}" type="sibTrans" cxnId="{8B5C4D0E-A031-4BD6-B63E-6F23F582C19C}">
      <dgm:prSet/>
      <dgm:spPr/>
      <dgm:t>
        <a:bodyPr/>
        <a:lstStyle/>
        <a:p>
          <a:endParaRPr lang="ru-RU" sz="1600"/>
        </a:p>
      </dgm:t>
    </dgm:pt>
    <dgm:pt modelId="{EEC079BF-2D88-485C-B1DE-FFABE08D53F2}">
      <dgm:prSet phldrT="[Текст]" custT="1"/>
      <dgm:spPr>
        <a:xfrm rot="10800000">
          <a:off x="991201" y="3153495"/>
          <a:ext cx="10209596" cy="404343"/>
        </a:xfrm>
        <a:solidFill>
          <a:srgbClr val="FFFFFF">
            <a:hueOff val="0"/>
            <a:satOff val="0"/>
            <a:lumOff val="0"/>
            <a:alphaOff val="0"/>
          </a:srgbClr>
        </a:solidFill>
        <a:ln w="55000" cap="flat" cmpd="thickThin" algn="ctr">
          <a:solidFill>
            <a:srgbClr val="3497AE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600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35.01.28 Мастер столярного и мебельного производства, </a:t>
          </a:r>
          <a:r>
            <a:rPr lang="ru-RU" sz="1600" b="1" dirty="0">
              <a:solidFill>
                <a:srgbClr val="FF0000"/>
              </a:solidFill>
              <a:latin typeface="Calibri"/>
              <a:ea typeface="+mn-ea"/>
              <a:cs typeface="+mn-cs"/>
            </a:rPr>
            <a:t>актуализирован ФГОС 2022</a:t>
          </a:r>
          <a:endParaRPr lang="ru-RU" sz="1600" b="1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DD49411C-11FA-4B47-BE42-4B6101B9532C}" type="parTrans" cxnId="{8C0E9339-554B-475F-A5DE-A465C55AC32B}">
      <dgm:prSet/>
      <dgm:spPr/>
      <dgm:t>
        <a:bodyPr/>
        <a:lstStyle/>
        <a:p>
          <a:endParaRPr lang="ru-RU" sz="1600"/>
        </a:p>
      </dgm:t>
    </dgm:pt>
    <dgm:pt modelId="{256D61BD-7D02-4594-A880-8048C7DD71F8}" type="sibTrans" cxnId="{8C0E9339-554B-475F-A5DE-A465C55AC32B}">
      <dgm:prSet/>
      <dgm:spPr/>
      <dgm:t>
        <a:bodyPr/>
        <a:lstStyle/>
        <a:p>
          <a:endParaRPr lang="ru-RU" sz="1600"/>
        </a:p>
      </dgm:t>
    </dgm:pt>
    <dgm:pt modelId="{5BB6FF1A-D4AA-4F8C-9856-BE73BDAF0B8D}">
      <dgm:prSet phldrT="[Текст]" custT="1"/>
      <dgm:spPr>
        <a:xfrm rot="10800000">
          <a:off x="991201" y="3678538"/>
          <a:ext cx="10209596" cy="404343"/>
        </a:xfrm>
        <a:solidFill>
          <a:srgbClr val="FFFFFF">
            <a:hueOff val="0"/>
            <a:satOff val="0"/>
            <a:lumOff val="0"/>
            <a:alphaOff val="0"/>
          </a:srgbClr>
        </a:solidFill>
        <a:ln w="55000" cap="flat" cmpd="thickThin" algn="ctr">
          <a:solidFill>
            <a:srgbClr val="3497AE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600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18880 Столяр строительный, 16671 Плотник</a:t>
          </a:r>
        </a:p>
      </dgm:t>
    </dgm:pt>
    <dgm:pt modelId="{6D02F79B-3AF7-440D-9819-7EF5F21FF2DC}" type="parTrans" cxnId="{000EFECA-33AF-4B27-AD9A-21230CC70732}">
      <dgm:prSet/>
      <dgm:spPr/>
      <dgm:t>
        <a:bodyPr/>
        <a:lstStyle/>
        <a:p>
          <a:endParaRPr lang="ru-RU" sz="1600"/>
        </a:p>
      </dgm:t>
    </dgm:pt>
    <dgm:pt modelId="{682ABB8E-9C91-4126-A7F5-271BD7D24C78}" type="sibTrans" cxnId="{000EFECA-33AF-4B27-AD9A-21230CC70732}">
      <dgm:prSet/>
      <dgm:spPr/>
      <dgm:t>
        <a:bodyPr/>
        <a:lstStyle/>
        <a:p>
          <a:endParaRPr lang="ru-RU" sz="1600"/>
        </a:p>
      </dgm:t>
    </dgm:pt>
    <dgm:pt modelId="{A0581CD0-0E10-466A-BE21-8931CD408A56}">
      <dgm:prSet phldrT="[Текст]" custT="1"/>
      <dgm:spPr>
        <a:xfrm rot="10800000">
          <a:off x="1007417" y="5256904"/>
          <a:ext cx="10209596" cy="404343"/>
        </a:xfrm>
        <a:solidFill>
          <a:srgbClr val="FFFFFF">
            <a:hueOff val="0"/>
            <a:satOff val="0"/>
            <a:lumOff val="0"/>
            <a:alphaOff val="0"/>
          </a:srgbClr>
        </a:solidFill>
        <a:ln w="55000" cap="flat" cmpd="thickThin" algn="ctr">
          <a:solidFill>
            <a:srgbClr val="3497AE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600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18213 Сборщик обуви, 19601 Швея</a:t>
          </a:r>
        </a:p>
      </dgm:t>
    </dgm:pt>
    <dgm:pt modelId="{70C00C00-26A6-487C-B5E1-EDE9A9033D08}" type="parTrans" cxnId="{6FA94860-D6EF-422C-B042-7EE2340361FB}">
      <dgm:prSet/>
      <dgm:spPr/>
      <dgm:t>
        <a:bodyPr/>
        <a:lstStyle/>
        <a:p>
          <a:endParaRPr lang="ru-RU" sz="1600"/>
        </a:p>
      </dgm:t>
    </dgm:pt>
    <dgm:pt modelId="{7C4F6B1C-684F-4DCB-A8CC-9086314B0814}" type="sibTrans" cxnId="{6FA94860-D6EF-422C-B042-7EE2340361FB}">
      <dgm:prSet/>
      <dgm:spPr/>
      <dgm:t>
        <a:bodyPr/>
        <a:lstStyle/>
        <a:p>
          <a:endParaRPr lang="ru-RU" sz="1600"/>
        </a:p>
      </dgm:t>
    </dgm:pt>
    <dgm:pt modelId="{5D9EA283-C2CC-4A87-A9C0-1792B82AE2F3}">
      <dgm:prSet phldrT="[Текст]" custT="1"/>
      <dgm:spPr>
        <a:xfrm rot="10800000">
          <a:off x="1007417" y="3235"/>
          <a:ext cx="10177165" cy="404343"/>
        </a:xfrm>
        <a:solidFill>
          <a:srgbClr val="FFFFFF">
            <a:hueOff val="0"/>
            <a:satOff val="0"/>
            <a:lumOff val="0"/>
            <a:alphaOff val="0"/>
          </a:srgbClr>
        </a:solidFill>
        <a:ln w="55000" cap="flat" cmpd="thickThin" algn="ctr">
          <a:solidFill>
            <a:srgbClr val="3497AE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600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08.02.01 Строительство и эксплуатация зданий и сооружений, </a:t>
          </a:r>
          <a:r>
            <a:rPr lang="ru-RU" sz="1600" b="1" dirty="0">
              <a:solidFill>
                <a:srgbClr val="FF0000"/>
              </a:solidFill>
              <a:latin typeface="Calibri"/>
              <a:ea typeface="+mn-ea"/>
              <a:cs typeface="+mn-cs"/>
            </a:rPr>
            <a:t>актуализирован ФГОС 2022</a:t>
          </a:r>
        </a:p>
      </dgm:t>
    </dgm:pt>
    <dgm:pt modelId="{6194B8CC-0F6E-43A5-BF49-2168FFB4EB83}" type="parTrans" cxnId="{4C90C129-6F88-4DEB-B0FD-A9FC7561CEFF}">
      <dgm:prSet/>
      <dgm:spPr/>
      <dgm:t>
        <a:bodyPr/>
        <a:lstStyle/>
        <a:p>
          <a:endParaRPr lang="ru-RU" sz="1600"/>
        </a:p>
      </dgm:t>
    </dgm:pt>
    <dgm:pt modelId="{7CF7E067-56C7-4695-A0DB-F6BBE794D244}" type="sibTrans" cxnId="{4C90C129-6F88-4DEB-B0FD-A9FC7561CEFF}">
      <dgm:prSet/>
      <dgm:spPr/>
      <dgm:t>
        <a:bodyPr/>
        <a:lstStyle/>
        <a:p>
          <a:endParaRPr lang="ru-RU" sz="1600"/>
        </a:p>
      </dgm:t>
    </dgm:pt>
    <dgm:pt modelId="{820E6552-8DDA-4E97-AEA9-B00317D5EC01}">
      <dgm:prSet phldrT="[Текст]" custT="1"/>
      <dgm:spPr>
        <a:xfrm rot="10800000">
          <a:off x="1121735" y="4196934"/>
          <a:ext cx="10062847" cy="404343"/>
        </a:xfrm>
        <a:solidFill>
          <a:srgbClr val="FFFFFF">
            <a:hueOff val="0"/>
            <a:satOff val="0"/>
            <a:lumOff val="0"/>
            <a:alphaOff val="0"/>
          </a:srgbClr>
        </a:solidFill>
        <a:ln w="55000" cap="flat" cmpd="thickThin" algn="ctr">
          <a:solidFill>
            <a:srgbClr val="3497AE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600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19727 Штукатур, Маляр строительный</a:t>
          </a:r>
        </a:p>
      </dgm:t>
    </dgm:pt>
    <dgm:pt modelId="{E37C2668-1CB4-4104-BA71-0D46B2869531}" type="parTrans" cxnId="{7EA66421-BF5D-49F7-AF97-04C30404DC59}">
      <dgm:prSet/>
      <dgm:spPr/>
      <dgm:t>
        <a:bodyPr/>
        <a:lstStyle/>
        <a:p>
          <a:endParaRPr lang="ru-RU" sz="1600"/>
        </a:p>
      </dgm:t>
    </dgm:pt>
    <dgm:pt modelId="{0EE47E57-7BD1-43F3-9AA0-7DE0054D8463}" type="sibTrans" cxnId="{7EA66421-BF5D-49F7-AF97-04C30404DC59}">
      <dgm:prSet/>
      <dgm:spPr/>
      <dgm:t>
        <a:bodyPr/>
        <a:lstStyle/>
        <a:p>
          <a:endParaRPr lang="ru-RU" sz="1600"/>
        </a:p>
      </dgm:t>
    </dgm:pt>
    <dgm:pt modelId="{70A4A774-6DF1-490E-9763-D6CD3D66FC88}">
      <dgm:prSet phldrT="[Текст]" custT="1"/>
      <dgm:spPr>
        <a:xfrm rot="10800000">
          <a:off x="1007417" y="4728625"/>
          <a:ext cx="10177165" cy="404343"/>
        </a:xfrm>
        <a:solidFill>
          <a:srgbClr val="FFFFFF">
            <a:hueOff val="0"/>
            <a:satOff val="0"/>
            <a:lumOff val="0"/>
            <a:alphaOff val="0"/>
          </a:srgbClr>
        </a:solidFill>
        <a:ln w="55000" cap="flat" cmpd="thickThin" algn="ctr">
          <a:solidFill>
            <a:srgbClr val="3497AE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600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15220 Облицовщик – плиточник </a:t>
          </a:r>
        </a:p>
      </dgm:t>
    </dgm:pt>
    <dgm:pt modelId="{21DDF53C-31A8-4994-9B40-F35DD773C0E4}" type="parTrans" cxnId="{A9A8E94F-AED1-4C3B-8752-0A462B5B3358}">
      <dgm:prSet/>
      <dgm:spPr/>
      <dgm:t>
        <a:bodyPr/>
        <a:lstStyle/>
        <a:p>
          <a:endParaRPr lang="ru-RU" sz="1600"/>
        </a:p>
      </dgm:t>
    </dgm:pt>
    <dgm:pt modelId="{E5B00B31-5CA4-46DF-A217-9FF671AABC4B}" type="sibTrans" cxnId="{A9A8E94F-AED1-4C3B-8752-0A462B5B3358}">
      <dgm:prSet/>
      <dgm:spPr/>
      <dgm:t>
        <a:bodyPr/>
        <a:lstStyle/>
        <a:p>
          <a:endParaRPr lang="ru-RU" sz="1600"/>
        </a:p>
      </dgm:t>
    </dgm:pt>
    <dgm:pt modelId="{41B01BEA-8017-43E4-ADF8-7E6FE8D36C53}">
      <dgm:prSet phldrT="[Текст]" custT="1"/>
      <dgm:spPr>
        <a:xfrm rot="10800000">
          <a:off x="1007417" y="2628452"/>
          <a:ext cx="10177165" cy="404343"/>
        </a:xfrm>
        <a:solidFill>
          <a:srgbClr val="FFFFFF">
            <a:hueOff val="0"/>
            <a:satOff val="0"/>
            <a:lumOff val="0"/>
            <a:alphaOff val="0"/>
          </a:srgbClr>
        </a:solidFill>
        <a:ln w="55000" cap="flat" cmpd="thickThin" algn="ctr">
          <a:solidFill>
            <a:srgbClr val="3497AE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600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08.01.28  Мастер отделочных строительных и декоративных работ, </a:t>
          </a:r>
          <a:r>
            <a:rPr lang="ru-RU" sz="1600" b="1" dirty="0">
              <a:solidFill>
                <a:srgbClr val="FF0000"/>
              </a:solidFill>
              <a:latin typeface="Calibri"/>
              <a:ea typeface="+mn-ea"/>
              <a:cs typeface="+mn-cs"/>
            </a:rPr>
            <a:t>актуализирован ФГОС 2022</a:t>
          </a:r>
          <a:endParaRPr lang="ru-RU" sz="1600" b="1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174C63D4-491C-46C0-A538-B73416429372}" type="parTrans" cxnId="{299E890D-2235-4EE3-B935-A152C9E60958}">
      <dgm:prSet/>
      <dgm:spPr/>
      <dgm:t>
        <a:bodyPr/>
        <a:lstStyle/>
        <a:p>
          <a:endParaRPr lang="ru-RU" sz="1600"/>
        </a:p>
      </dgm:t>
    </dgm:pt>
    <dgm:pt modelId="{563FBE71-5F18-4AE2-A53E-F2318CC09727}" type="sibTrans" cxnId="{299E890D-2235-4EE3-B935-A152C9E60958}">
      <dgm:prSet/>
      <dgm:spPr/>
      <dgm:t>
        <a:bodyPr/>
        <a:lstStyle/>
        <a:p>
          <a:endParaRPr lang="ru-RU" sz="1600"/>
        </a:p>
      </dgm:t>
    </dgm:pt>
    <dgm:pt modelId="{35373135-4AF7-48CD-85C2-559F1563AA35}" type="pres">
      <dgm:prSet presAssocID="{1702FC21-017D-4149-AEF5-62E7CBF2EDCC}" presName="linearFlow" presStyleCnt="0">
        <dgm:presLayoutVars>
          <dgm:dir/>
          <dgm:resizeHandles val="exact"/>
        </dgm:presLayoutVars>
      </dgm:prSet>
      <dgm:spPr/>
    </dgm:pt>
    <dgm:pt modelId="{8FCF866D-34C4-4565-B1A5-FEF2B80CFB57}" type="pres">
      <dgm:prSet presAssocID="{5D9EA283-C2CC-4A87-A9C0-1792B82AE2F3}" presName="composite" presStyleCnt="0"/>
      <dgm:spPr/>
    </dgm:pt>
    <dgm:pt modelId="{CBF0D786-B2A7-4813-86FC-D535731F7F70}" type="pres">
      <dgm:prSet presAssocID="{5D9EA283-C2CC-4A87-A9C0-1792B82AE2F3}" presName="imgShp" presStyleLbl="fgImgPlace1" presStyleIdx="0" presStyleCnt="10" custLinFactX="-93282" custLinFactNeighborX="-100000" custLinFactNeighborY="-621"/>
      <dgm:spPr>
        <a:xfrm>
          <a:off x="1058464" y="724"/>
          <a:ext cx="404343" cy="40434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55000" cap="flat" cmpd="thickThin" algn="ctr">
          <a:solidFill>
            <a:srgbClr val="3497AE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75268EC7-D7C7-4AA0-B828-58E6EE9CED61}" type="pres">
      <dgm:prSet presAssocID="{5D9EA283-C2CC-4A87-A9C0-1792B82AE2F3}" presName="txShp" presStyleLbl="node1" presStyleIdx="0" presStyleCnt="10" custScaleX="125525">
        <dgm:presLayoutVars>
          <dgm:bulletEnabled val="1"/>
        </dgm:presLayoutVars>
      </dgm:prSet>
      <dgm:spPr>
        <a:prstGeom prst="homePlate">
          <a:avLst/>
        </a:prstGeom>
      </dgm:spPr>
    </dgm:pt>
    <dgm:pt modelId="{94E0B041-3BE4-429D-A683-8A7A55978F7C}" type="pres">
      <dgm:prSet presAssocID="{7CF7E067-56C7-4695-A0DB-F6BBE794D244}" presName="spacing" presStyleCnt="0"/>
      <dgm:spPr/>
    </dgm:pt>
    <dgm:pt modelId="{608D51DF-A012-4F1F-B4F9-0FD5DBECA395}" type="pres">
      <dgm:prSet presAssocID="{BD87C68E-B3B4-4836-8165-E5DBA47398B4}" presName="composite" presStyleCnt="0"/>
      <dgm:spPr/>
    </dgm:pt>
    <dgm:pt modelId="{0A3ED741-EC8C-43C6-A6E9-10D93F1D4634}" type="pres">
      <dgm:prSet presAssocID="{BD87C68E-B3B4-4836-8165-E5DBA47398B4}" presName="imgShp" presStyleLbl="fgImgPlace1" presStyleIdx="1" presStyleCnt="10" custLinFactX="-98196" custLinFactNeighborX="-100000" custLinFactNeighborY="8154"/>
      <dgm:spPr>
        <a:xfrm>
          <a:off x="1038595" y="561249"/>
          <a:ext cx="404343" cy="40434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55000" cap="flat" cmpd="thickThin" algn="ctr">
          <a:solidFill>
            <a:srgbClr val="3497AE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27F44D9A-F27E-4357-B66F-91BCA4BCDEE3}" type="pres">
      <dgm:prSet presAssocID="{BD87C68E-B3B4-4836-8165-E5DBA47398B4}" presName="txShp" presStyleLbl="node1" presStyleIdx="1" presStyleCnt="10" custScaleX="125925" custLinFactNeighborX="0" custLinFactNeighborY="-5946">
        <dgm:presLayoutVars>
          <dgm:bulletEnabled val="1"/>
        </dgm:presLayoutVars>
      </dgm:prSet>
      <dgm:spPr>
        <a:prstGeom prst="homePlate">
          <a:avLst/>
        </a:prstGeom>
      </dgm:spPr>
    </dgm:pt>
    <dgm:pt modelId="{CBEB6BCB-26B4-4E87-9287-A31DB443FDAB}" type="pres">
      <dgm:prSet presAssocID="{6DF3E8DE-1115-4B9A-985A-469EA6E4DC37}" presName="spacing" presStyleCnt="0"/>
      <dgm:spPr/>
    </dgm:pt>
    <dgm:pt modelId="{C7CE0FD1-8E1A-4BFF-8828-E45D2C9A41D1}" type="pres">
      <dgm:prSet presAssocID="{C4A283F4-D639-49BB-B2CD-0C348425ADD6}" presName="composite" presStyleCnt="0"/>
      <dgm:spPr/>
    </dgm:pt>
    <dgm:pt modelId="{D5B92616-1F6F-43D4-AF23-0DBE97BA02F7}" type="pres">
      <dgm:prSet presAssocID="{C4A283F4-D639-49BB-B2CD-0C348425ADD6}" presName="imgShp" presStyleLbl="fgImgPlace1" presStyleIdx="2" presStyleCnt="10" custLinFactX="-98196" custLinFactNeighborX="-100000" custLinFactNeighborY="5204"/>
      <dgm:spPr>
        <a:xfrm>
          <a:off x="1038595" y="1074364"/>
          <a:ext cx="404343" cy="40434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55000" cap="flat" cmpd="thickThin" algn="ctr">
          <a:solidFill>
            <a:srgbClr val="3497AE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E4F15D61-6808-4ACD-8807-545D99AACC1C}" type="pres">
      <dgm:prSet presAssocID="{C4A283F4-D639-49BB-B2CD-0C348425ADD6}" presName="txShp" presStyleLbl="node1" presStyleIdx="2" presStyleCnt="10" custScaleX="125925">
        <dgm:presLayoutVars>
          <dgm:bulletEnabled val="1"/>
        </dgm:presLayoutVars>
      </dgm:prSet>
      <dgm:spPr>
        <a:prstGeom prst="homePlate">
          <a:avLst/>
        </a:prstGeom>
      </dgm:spPr>
    </dgm:pt>
    <dgm:pt modelId="{A0520003-13BD-4ABC-AA05-6B419BA215B4}" type="pres">
      <dgm:prSet presAssocID="{019D47D7-0E5E-40F5-8B8A-949FBC515580}" presName="spacing" presStyleCnt="0"/>
      <dgm:spPr/>
    </dgm:pt>
    <dgm:pt modelId="{665327D7-FD7C-4EAA-9E36-38DEE37446D3}" type="pres">
      <dgm:prSet presAssocID="{D6B5A938-2E10-4F97-BCC2-864719739195}" presName="composite" presStyleCnt="0"/>
      <dgm:spPr/>
    </dgm:pt>
    <dgm:pt modelId="{E9BE1D19-450E-4170-9326-B22AB72D5C0E}" type="pres">
      <dgm:prSet presAssocID="{D6B5A938-2E10-4F97-BCC2-864719739195}" presName="imgShp" presStyleLbl="fgImgPlace1" presStyleIdx="3" presStyleCnt="10" custLinFactX="-98196" custLinFactNeighborX="-100000" custLinFactNeighborY="-696"/>
      <dgm:spPr>
        <a:xfrm>
          <a:off x="1038595" y="2100594"/>
          <a:ext cx="404343" cy="404343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55000" cap="flat" cmpd="thickThin" algn="ctr">
          <a:solidFill>
            <a:srgbClr val="3497AE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9E8F2582-E0E2-4953-9828-38A7A708DBF5}" type="pres">
      <dgm:prSet presAssocID="{D6B5A938-2E10-4F97-BCC2-864719739195}" presName="txShp" presStyleLbl="node1" presStyleIdx="3" presStyleCnt="10" custScaleX="125925">
        <dgm:presLayoutVars>
          <dgm:bulletEnabled val="1"/>
        </dgm:presLayoutVars>
      </dgm:prSet>
      <dgm:spPr>
        <a:prstGeom prst="homePlate">
          <a:avLst/>
        </a:prstGeom>
      </dgm:spPr>
    </dgm:pt>
    <dgm:pt modelId="{9BAE3298-8F41-4506-A70C-708DE0EDFEE8}" type="pres">
      <dgm:prSet presAssocID="{4B84C662-1EEB-4B28-B94D-2251FFC0A844}" presName="spacing" presStyleCnt="0"/>
      <dgm:spPr/>
    </dgm:pt>
    <dgm:pt modelId="{B0B48173-1D61-48CF-A77C-0653C3904851}" type="pres">
      <dgm:prSet presAssocID="{41B01BEA-8017-43E4-ADF8-7E6FE8D36C53}" presName="composite" presStyleCnt="0"/>
      <dgm:spPr/>
    </dgm:pt>
    <dgm:pt modelId="{64797537-78F5-4A09-8D42-709C6F42D970}" type="pres">
      <dgm:prSet presAssocID="{41B01BEA-8017-43E4-ADF8-7E6FE8D36C53}" presName="imgShp" presStyleLbl="fgImgPlace1" presStyleIdx="4" presStyleCnt="10" custLinFactX="-95201" custLinFactNeighborX="-100000" custLinFactNeighborY="-8907"/>
      <dgm:spPr>
        <a:xfrm>
          <a:off x="1050705" y="2592437"/>
          <a:ext cx="404343" cy="404343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55000" cap="flat" cmpd="thickThin" algn="ctr">
          <a:solidFill>
            <a:srgbClr val="3497AE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B73E1C6-B4AD-4BF4-B7AD-DBFE42D143D1}" type="pres">
      <dgm:prSet presAssocID="{41B01BEA-8017-43E4-ADF8-7E6FE8D36C53}" presName="txShp" presStyleLbl="node1" presStyleIdx="4" presStyleCnt="10" custScaleX="125525">
        <dgm:presLayoutVars>
          <dgm:bulletEnabled val="1"/>
        </dgm:presLayoutVars>
      </dgm:prSet>
      <dgm:spPr>
        <a:prstGeom prst="homePlate">
          <a:avLst/>
        </a:prstGeom>
      </dgm:spPr>
    </dgm:pt>
    <dgm:pt modelId="{B695E662-7B56-4C1F-9936-4777EEEA7689}" type="pres">
      <dgm:prSet presAssocID="{563FBE71-5F18-4AE2-A53E-F2318CC09727}" presName="spacing" presStyleCnt="0"/>
      <dgm:spPr/>
    </dgm:pt>
    <dgm:pt modelId="{AB1A7397-2C1F-4934-8A02-E0476D1B9196}" type="pres">
      <dgm:prSet presAssocID="{EEC079BF-2D88-485C-B1DE-FFABE08D53F2}" presName="composite" presStyleCnt="0"/>
      <dgm:spPr/>
    </dgm:pt>
    <dgm:pt modelId="{FD0F35DA-7E8F-4371-B77A-8FD0FF2F2CDD}" type="pres">
      <dgm:prSet presAssocID="{EEC079BF-2D88-485C-B1DE-FFABE08D53F2}" presName="imgShp" presStyleLbl="fgImgPlace1" presStyleIdx="5" presStyleCnt="10" custLinFactX="-98196" custLinFactNeighborX="-100000" custLinFactNeighborY="-3646"/>
      <dgm:spPr>
        <a:xfrm>
          <a:off x="1038595" y="3138753"/>
          <a:ext cx="404343" cy="404343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55000" cap="flat" cmpd="thickThin" algn="ctr">
          <a:solidFill>
            <a:srgbClr val="3497AE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ED4E400C-57F1-4201-8E73-9BFF41D8C39E}" type="pres">
      <dgm:prSet presAssocID="{EEC079BF-2D88-485C-B1DE-FFABE08D53F2}" presName="txShp" presStyleLbl="node1" presStyleIdx="5" presStyleCnt="10" custScaleX="125925">
        <dgm:presLayoutVars>
          <dgm:bulletEnabled val="1"/>
        </dgm:presLayoutVars>
      </dgm:prSet>
      <dgm:spPr>
        <a:prstGeom prst="homePlate">
          <a:avLst/>
        </a:prstGeom>
      </dgm:spPr>
    </dgm:pt>
    <dgm:pt modelId="{5BE8ADE1-06AF-4DB2-91D8-0537C9BFECF8}" type="pres">
      <dgm:prSet presAssocID="{256D61BD-7D02-4594-A880-8048C7DD71F8}" presName="spacing" presStyleCnt="0"/>
      <dgm:spPr/>
    </dgm:pt>
    <dgm:pt modelId="{2200D29B-6303-4BF8-9F3E-1B5BED9D8CE9}" type="pres">
      <dgm:prSet presAssocID="{5BB6FF1A-D4AA-4F8C-9856-BE73BDAF0B8D}" presName="composite" presStyleCnt="0"/>
      <dgm:spPr/>
    </dgm:pt>
    <dgm:pt modelId="{783716D2-0E9D-40D9-9044-8A1167E05B6D}" type="pres">
      <dgm:prSet presAssocID="{5BB6FF1A-D4AA-4F8C-9856-BE73BDAF0B8D}" presName="imgShp" presStyleLbl="fgImgPlace1" presStyleIdx="6" presStyleCnt="10" custLinFactX="-98196" custLinFactNeighborX="-100000" custLinFactNeighborY="7503"/>
      <dgm:spPr>
        <a:xfrm>
          <a:off x="1038595" y="3708876"/>
          <a:ext cx="404343" cy="404343"/>
        </a:xfrm>
        <a:prstGeom prst="ellipse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55000" cap="flat" cmpd="thickThin" algn="ctr">
          <a:solidFill>
            <a:srgbClr val="3497AE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72B968B7-A43C-4404-B600-74C5C54FEB35}" type="pres">
      <dgm:prSet presAssocID="{5BB6FF1A-D4AA-4F8C-9856-BE73BDAF0B8D}" presName="txShp" presStyleLbl="node1" presStyleIdx="6" presStyleCnt="10" custScaleX="125925">
        <dgm:presLayoutVars>
          <dgm:bulletEnabled val="1"/>
        </dgm:presLayoutVars>
      </dgm:prSet>
      <dgm:spPr>
        <a:prstGeom prst="homePlate">
          <a:avLst/>
        </a:prstGeom>
      </dgm:spPr>
    </dgm:pt>
    <dgm:pt modelId="{39603D3B-B3D9-45A7-8CBD-86A17EEFA941}" type="pres">
      <dgm:prSet presAssocID="{682ABB8E-9C91-4126-A7F5-271BD7D24C78}" presName="spacing" presStyleCnt="0"/>
      <dgm:spPr/>
    </dgm:pt>
    <dgm:pt modelId="{B1BB2F08-4348-4406-95A4-5B70A8C20082}" type="pres">
      <dgm:prSet presAssocID="{820E6552-8DDA-4E97-AEA9-B00317D5EC01}" presName="composite" presStyleCnt="0"/>
      <dgm:spPr/>
    </dgm:pt>
    <dgm:pt modelId="{9AACF2D2-9D13-45BC-B574-A360973E8924}" type="pres">
      <dgm:prSet presAssocID="{820E6552-8DDA-4E97-AEA9-B00317D5EC01}" presName="imgShp" presStyleLbl="fgImgPlace1" presStyleIdx="7" presStyleCnt="10" custLinFactX="-95201" custLinFactNeighborX="-100000" custLinFactNeighborY="-1644"/>
      <dgm:spPr>
        <a:xfrm>
          <a:off x="1050705" y="4196934"/>
          <a:ext cx="404343" cy="404343"/>
        </a:xfrm>
        <a:prstGeom prst="ellipse">
          <a:avLst/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 w="55000" cap="flat" cmpd="thickThin" algn="ctr">
          <a:solidFill>
            <a:srgbClr val="3497AE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494C2D4-172B-426F-A496-7072707CA5F2}" type="pres">
      <dgm:prSet presAssocID="{820E6552-8DDA-4E97-AEA9-B00317D5EC01}" presName="txShp" presStyleLbl="node1" presStyleIdx="7" presStyleCnt="10" custScaleX="124115" custLinFactNeighborX="705" custLinFactNeighborY="-1644">
        <dgm:presLayoutVars>
          <dgm:bulletEnabled val="1"/>
        </dgm:presLayoutVars>
      </dgm:prSet>
      <dgm:spPr>
        <a:prstGeom prst="homePlate">
          <a:avLst/>
        </a:prstGeom>
      </dgm:spPr>
    </dgm:pt>
    <dgm:pt modelId="{B6E80225-C2C3-4390-98DB-E4FD57D1BB36}" type="pres">
      <dgm:prSet presAssocID="{0EE47E57-7BD1-43F3-9AA0-7DE0054D8463}" presName="spacing" presStyleCnt="0"/>
      <dgm:spPr/>
    </dgm:pt>
    <dgm:pt modelId="{D43D1EBD-CA91-44FB-A265-78A7D1CC1B5E}" type="pres">
      <dgm:prSet presAssocID="{70A4A774-6DF1-490E-9763-D6CD3D66FC88}" presName="composite" presStyleCnt="0"/>
      <dgm:spPr/>
    </dgm:pt>
    <dgm:pt modelId="{05A79DC3-C30D-48ED-8434-58BA11C21EC1}" type="pres">
      <dgm:prSet presAssocID="{70A4A774-6DF1-490E-9763-D6CD3D66FC88}" presName="imgShp" presStyleLbl="fgImgPlace1" presStyleIdx="8" presStyleCnt="10" custLinFactX="-95201" custLinFactNeighborX="-100000" custLinFactNeighborY="-6912"/>
      <dgm:spPr>
        <a:xfrm>
          <a:off x="1050705" y="4700677"/>
          <a:ext cx="404343" cy="404343"/>
        </a:xfrm>
        <a:prstGeom prst="ellipse">
          <a:avLst/>
        </a:prstGeom>
        <a:blipFill rotWithShape="0">
          <a:blip xmlns:r="http://schemas.openxmlformats.org/officeDocument/2006/relationships" r:embed="rId9"/>
          <a:stretch>
            <a:fillRect/>
          </a:stretch>
        </a:blipFill>
        <a:ln w="55000" cap="flat" cmpd="thickThin" algn="ctr">
          <a:solidFill>
            <a:srgbClr val="3497AE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0366236-C287-436B-ADCA-4C133F51F872}" type="pres">
      <dgm:prSet presAssocID="{70A4A774-6DF1-490E-9763-D6CD3D66FC88}" presName="txShp" presStyleLbl="node1" presStyleIdx="8" presStyleCnt="10" custScaleX="125525">
        <dgm:presLayoutVars>
          <dgm:bulletEnabled val="1"/>
        </dgm:presLayoutVars>
      </dgm:prSet>
      <dgm:spPr>
        <a:prstGeom prst="homePlate">
          <a:avLst/>
        </a:prstGeom>
      </dgm:spPr>
    </dgm:pt>
    <dgm:pt modelId="{E349A41D-1D76-401A-8E5C-524E255E436E}" type="pres">
      <dgm:prSet presAssocID="{E5B00B31-5CA4-46DF-A217-9FF671AABC4B}" presName="spacing" presStyleCnt="0"/>
      <dgm:spPr/>
    </dgm:pt>
    <dgm:pt modelId="{0F1D4DD7-D49D-43FE-90B6-09945D80F423}" type="pres">
      <dgm:prSet presAssocID="{A0581CD0-0E10-466A-BE21-8931CD408A56}" presName="composite" presStyleCnt="0"/>
      <dgm:spPr/>
    </dgm:pt>
    <dgm:pt modelId="{0EA00212-4F67-4B6A-AFD5-96F7335C9BCA}" type="pres">
      <dgm:prSet presAssocID="{A0581CD0-0E10-466A-BE21-8931CD408A56}" presName="imgShp" presStyleLbl="fgImgPlace1" presStyleIdx="9" presStyleCnt="10" custLinFactX="-98196" custLinFactNeighborX="-100000" custLinFactNeighborY="4553"/>
      <dgm:spPr>
        <a:xfrm>
          <a:off x="1038595" y="5256904"/>
          <a:ext cx="404343" cy="404343"/>
        </a:xfrm>
        <a:prstGeom prst="ellipse">
          <a:avLst/>
        </a:prstGeom>
        <a:blipFill rotWithShape="0">
          <a:blip xmlns:r="http://schemas.openxmlformats.org/officeDocument/2006/relationships" r:embed="rId10"/>
          <a:stretch>
            <a:fillRect/>
          </a:stretch>
        </a:blipFill>
        <a:ln w="55000" cap="flat" cmpd="thickThin" algn="ctr">
          <a:solidFill>
            <a:srgbClr val="3497AE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46546F27-DE71-4DE9-B669-397EBF03D6C5}" type="pres">
      <dgm:prSet presAssocID="{A0581CD0-0E10-466A-BE21-8931CD408A56}" presName="txShp" presStyleLbl="node1" presStyleIdx="9" presStyleCnt="10" custScaleX="125925" custLinFactNeighborX="200" custLinFactNeighborY="5619">
        <dgm:presLayoutVars>
          <dgm:bulletEnabled val="1"/>
        </dgm:presLayoutVars>
      </dgm:prSet>
      <dgm:spPr>
        <a:prstGeom prst="homePlate">
          <a:avLst/>
        </a:prstGeom>
      </dgm:spPr>
    </dgm:pt>
  </dgm:ptLst>
  <dgm:cxnLst>
    <dgm:cxn modelId="{564F1D05-2FCE-496D-A517-579B681E0517}" type="presOf" srcId="{820E6552-8DDA-4E97-AEA9-B00317D5EC01}" destId="{0494C2D4-172B-426F-A496-7072707CA5F2}" srcOrd="0" destOrd="0" presId="urn:microsoft.com/office/officeart/2005/8/layout/vList3"/>
    <dgm:cxn modelId="{299E890D-2235-4EE3-B935-A152C9E60958}" srcId="{1702FC21-017D-4149-AEF5-62E7CBF2EDCC}" destId="{41B01BEA-8017-43E4-ADF8-7E6FE8D36C53}" srcOrd="4" destOrd="0" parTransId="{174C63D4-491C-46C0-A538-B73416429372}" sibTransId="{563FBE71-5F18-4AE2-A53E-F2318CC09727}"/>
    <dgm:cxn modelId="{8B5C4D0E-A031-4BD6-B63E-6F23F582C19C}" srcId="{1702FC21-017D-4149-AEF5-62E7CBF2EDCC}" destId="{D6B5A938-2E10-4F97-BCC2-864719739195}" srcOrd="3" destOrd="0" parTransId="{21D2FEDD-E25C-4F10-8306-96AB23D5CECC}" sibTransId="{4B84C662-1EEB-4B28-B94D-2251FFC0A844}"/>
    <dgm:cxn modelId="{EA705F1B-9647-49F9-A9EC-EDF58185284B}" type="presOf" srcId="{BD87C68E-B3B4-4836-8165-E5DBA47398B4}" destId="{27F44D9A-F27E-4357-B66F-91BCA4BCDEE3}" srcOrd="0" destOrd="0" presId="urn:microsoft.com/office/officeart/2005/8/layout/vList3"/>
    <dgm:cxn modelId="{6B32AF1D-F89A-4B27-8D95-41634DC3D0D9}" type="presOf" srcId="{EEC079BF-2D88-485C-B1DE-FFABE08D53F2}" destId="{ED4E400C-57F1-4201-8E73-9BFF41D8C39E}" srcOrd="0" destOrd="0" presId="urn:microsoft.com/office/officeart/2005/8/layout/vList3"/>
    <dgm:cxn modelId="{7EA66421-BF5D-49F7-AF97-04C30404DC59}" srcId="{1702FC21-017D-4149-AEF5-62E7CBF2EDCC}" destId="{820E6552-8DDA-4E97-AEA9-B00317D5EC01}" srcOrd="7" destOrd="0" parTransId="{E37C2668-1CB4-4104-BA71-0D46B2869531}" sibTransId="{0EE47E57-7BD1-43F3-9AA0-7DE0054D8463}"/>
    <dgm:cxn modelId="{4C90C129-6F88-4DEB-B0FD-A9FC7561CEFF}" srcId="{1702FC21-017D-4149-AEF5-62E7CBF2EDCC}" destId="{5D9EA283-C2CC-4A87-A9C0-1792B82AE2F3}" srcOrd="0" destOrd="0" parTransId="{6194B8CC-0F6E-43A5-BF49-2168FFB4EB83}" sibTransId="{7CF7E067-56C7-4695-A0DB-F6BBE794D244}"/>
    <dgm:cxn modelId="{4218CF34-6D3C-429B-A9D7-8E815C236571}" type="presOf" srcId="{70A4A774-6DF1-490E-9763-D6CD3D66FC88}" destId="{30366236-C287-436B-ADCA-4C133F51F872}" srcOrd="0" destOrd="0" presId="urn:microsoft.com/office/officeart/2005/8/layout/vList3"/>
    <dgm:cxn modelId="{8C0E9339-554B-475F-A5DE-A465C55AC32B}" srcId="{1702FC21-017D-4149-AEF5-62E7CBF2EDCC}" destId="{EEC079BF-2D88-485C-B1DE-FFABE08D53F2}" srcOrd="5" destOrd="0" parTransId="{DD49411C-11FA-4B47-BE42-4B6101B9532C}" sibTransId="{256D61BD-7D02-4594-A880-8048C7DD71F8}"/>
    <dgm:cxn modelId="{FDCE6F3D-5CB6-4603-9FE5-FD2DC9C84C4B}" type="presOf" srcId="{1702FC21-017D-4149-AEF5-62E7CBF2EDCC}" destId="{35373135-4AF7-48CD-85C2-559F1563AA35}" srcOrd="0" destOrd="0" presId="urn:microsoft.com/office/officeart/2005/8/layout/vList3"/>
    <dgm:cxn modelId="{6FA94860-D6EF-422C-B042-7EE2340361FB}" srcId="{1702FC21-017D-4149-AEF5-62E7CBF2EDCC}" destId="{A0581CD0-0E10-466A-BE21-8931CD408A56}" srcOrd="9" destOrd="0" parTransId="{70C00C00-26A6-487C-B5E1-EDE9A9033D08}" sibTransId="{7C4F6B1C-684F-4DCB-A8CC-9086314B0814}"/>
    <dgm:cxn modelId="{A9A8E94F-AED1-4C3B-8752-0A462B5B3358}" srcId="{1702FC21-017D-4149-AEF5-62E7CBF2EDCC}" destId="{70A4A774-6DF1-490E-9763-D6CD3D66FC88}" srcOrd="8" destOrd="0" parTransId="{21DDF53C-31A8-4994-9B40-F35DD773C0E4}" sibTransId="{E5B00B31-5CA4-46DF-A217-9FF671AABC4B}"/>
    <dgm:cxn modelId="{87ACCF8A-E21C-4393-AEC4-22C9A3AF7ED7}" srcId="{1702FC21-017D-4149-AEF5-62E7CBF2EDCC}" destId="{BD87C68E-B3B4-4836-8165-E5DBA47398B4}" srcOrd="1" destOrd="0" parTransId="{90ACEABC-F6DB-4C19-A26C-37CADF510C0A}" sibTransId="{6DF3E8DE-1115-4B9A-985A-469EA6E4DC37}"/>
    <dgm:cxn modelId="{1E3D34A6-6E6C-4955-AAF2-58CF3B06B7F2}" srcId="{1702FC21-017D-4149-AEF5-62E7CBF2EDCC}" destId="{C4A283F4-D639-49BB-B2CD-0C348425ADD6}" srcOrd="2" destOrd="0" parTransId="{46EC2AD4-69B4-4831-8DB0-ED47E0B00D5C}" sibTransId="{019D47D7-0E5E-40F5-8B8A-949FBC515580}"/>
    <dgm:cxn modelId="{F620A1AB-8B9A-45D0-90D0-FD8E138A1F75}" type="presOf" srcId="{5BB6FF1A-D4AA-4F8C-9856-BE73BDAF0B8D}" destId="{72B968B7-A43C-4404-B600-74C5C54FEB35}" srcOrd="0" destOrd="0" presId="urn:microsoft.com/office/officeart/2005/8/layout/vList3"/>
    <dgm:cxn modelId="{A1C595C3-4574-4026-8015-CF63D34EAD92}" type="presOf" srcId="{D6B5A938-2E10-4F97-BCC2-864719739195}" destId="{9E8F2582-E0E2-4953-9828-38A7A708DBF5}" srcOrd="0" destOrd="0" presId="urn:microsoft.com/office/officeart/2005/8/layout/vList3"/>
    <dgm:cxn modelId="{000EFECA-33AF-4B27-AD9A-21230CC70732}" srcId="{1702FC21-017D-4149-AEF5-62E7CBF2EDCC}" destId="{5BB6FF1A-D4AA-4F8C-9856-BE73BDAF0B8D}" srcOrd="6" destOrd="0" parTransId="{6D02F79B-3AF7-440D-9819-7EF5F21FF2DC}" sibTransId="{682ABB8E-9C91-4126-A7F5-271BD7D24C78}"/>
    <dgm:cxn modelId="{C7872FD4-1B11-44A7-B5E4-4E3E8C6B2EC7}" type="presOf" srcId="{41B01BEA-8017-43E4-ADF8-7E6FE8D36C53}" destId="{3B73E1C6-B4AD-4BF4-B7AD-DBFE42D143D1}" srcOrd="0" destOrd="0" presId="urn:microsoft.com/office/officeart/2005/8/layout/vList3"/>
    <dgm:cxn modelId="{EB3AB0E9-A874-48DE-A478-2161B9EDD4B2}" type="presOf" srcId="{5D9EA283-C2CC-4A87-A9C0-1792B82AE2F3}" destId="{75268EC7-D7C7-4AA0-B828-58E6EE9CED61}" srcOrd="0" destOrd="0" presId="urn:microsoft.com/office/officeart/2005/8/layout/vList3"/>
    <dgm:cxn modelId="{048E25F6-B9F0-4EEF-A94B-B5CD5542A508}" type="presOf" srcId="{A0581CD0-0E10-466A-BE21-8931CD408A56}" destId="{46546F27-DE71-4DE9-B669-397EBF03D6C5}" srcOrd="0" destOrd="0" presId="urn:microsoft.com/office/officeart/2005/8/layout/vList3"/>
    <dgm:cxn modelId="{24652FFD-141A-402E-8803-9F47827F6ABC}" type="presOf" srcId="{C4A283F4-D639-49BB-B2CD-0C348425ADD6}" destId="{E4F15D61-6808-4ACD-8807-545D99AACC1C}" srcOrd="0" destOrd="0" presId="urn:microsoft.com/office/officeart/2005/8/layout/vList3"/>
    <dgm:cxn modelId="{FA39CF47-B09D-47BA-B9A6-F03F414FB9B1}" type="presParOf" srcId="{35373135-4AF7-48CD-85C2-559F1563AA35}" destId="{8FCF866D-34C4-4565-B1A5-FEF2B80CFB57}" srcOrd="0" destOrd="0" presId="urn:microsoft.com/office/officeart/2005/8/layout/vList3"/>
    <dgm:cxn modelId="{F98F406E-CAB8-41B5-AD7F-50FA48EA60BC}" type="presParOf" srcId="{8FCF866D-34C4-4565-B1A5-FEF2B80CFB57}" destId="{CBF0D786-B2A7-4813-86FC-D535731F7F70}" srcOrd="0" destOrd="0" presId="urn:microsoft.com/office/officeart/2005/8/layout/vList3"/>
    <dgm:cxn modelId="{FEE23AF9-88B4-48AD-B90E-9A600B0F8585}" type="presParOf" srcId="{8FCF866D-34C4-4565-B1A5-FEF2B80CFB57}" destId="{75268EC7-D7C7-4AA0-B828-58E6EE9CED61}" srcOrd="1" destOrd="0" presId="urn:microsoft.com/office/officeart/2005/8/layout/vList3"/>
    <dgm:cxn modelId="{210F2FF2-8222-45B7-9181-8DB06A44214A}" type="presParOf" srcId="{35373135-4AF7-48CD-85C2-559F1563AA35}" destId="{94E0B041-3BE4-429D-A683-8A7A55978F7C}" srcOrd="1" destOrd="0" presId="urn:microsoft.com/office/officeart/2005/8/layout/vList3"/>
    <dgm:cxn modelId="{DE9D9116-4909-4036-82DA-0A71B766522F}" type="presParOf" srcId="{35373135-4AF7-48CD-85C2-559F1563AA35}" destId="{608D51DF-A012-4F1F-B4F9-0FD5DBECA395}" srcOrd="2" destOrd="0" presId="urn:microsoft.com/office/officeart/2005/8/layout/vList3"/>
    <dgm:cxn modelId="{529EFF08-BD83-497A-8DB1-1DAEE25F7747}" type="presParOf" srcId="{608D51DF-A012-4F1F-B4F9-0FD5DBECA395}" destId="{0A3ED741-EC8C-43C6-A6E9-10D93F1D4634}" srcOrd="0" destOrd="0" presId="urn:microsoft.com/office/officeart/2005/8/layout/vList3"/>
    <dgm:cxn modelId="{02FEC4E4-FFEB-4616-A794-ABF94E6344AB}" type="presParOf" srcId="{608D51DF-A012-4F1F-B4F9-0FD5DBECA395}" destId="{27F44D9A-F27E-4357-B66F-91BCA4BCDEE3}" srcOrd="1" destOrd="0" presId="urn:microsoft.com/office/officeart/2005/8/layout/vList3"/>
    <dgm:cxn modelId="{E305530D-EB7A-4C96-867B-8E08D9DB7AA5}" type="presParOf" srcId="{35373135-4AF7-48CD-85C2-559F1563AA35}" destId="{CBEB6BCB-26B4-4E87-9287-A31DB443FDAB}" srcOrd="3" destOrd="0" presId="urn:microsoft.com/office/officeart/2005/8/layout/vList3"/>
    <dgm:cxn modelId="{B1D47B59-2EF8-4334-BC37-4A271BA2DD72}" type="presParOf" srcId="{35373135-4AF7-48CD-85C2-559F1563AA35}" destId="{C7CE0FD1-8E1A-4BFF-8828-E45D2C9A41D1}" srcOrd="4" destOrd="0" presId="urn:microsoft.com/office/officeart/2005/8/layout/vList3"/>
    <dgm:cxn modelId="{1002C7EE-358D-4FEA-9A19-20C0BD61EA55}" type="presParOf" srcId="{C7CE0FD1-8E1A-4BFF-8828-E45D2C9A41D1}" destId="{D5B92616-1F6F-43D4-AF23-0DBE97BA02F7}" srcOrd="0" destOrd="0" presId="urn:microsoft.com/office/officeart/2005/8/layout/vList3"/>
    <dgm:cxn modelId="{48363A93-353E-4F73-9342-B43A19745CD4}" type="presParOf" srcId="{C7CE0FD1-8E1A-4BFF-8828-E45D2C9A41D1}" destId="{E4F15D61-6808-4ACD-8807-545D99AACC1C}" srcOrd="1" destOrd="0" presId="urn:microsoft.com/office/officeart/2005/8/layout/vList3"/>
    <dgm:cxn modelId="{40DA5004-1AD6-4BBD-B7CF-06C4B9C39C98}" type="presParOf" srcId="{35373135-4AF7-48CD-85C2-559F1563AA35}" destId="{A0520003-13BD-4ABC-AA05-6B419BA215B4}" srcOrd="5" destOrd="0" presId="urn:microsoft.com/office/officeart/2005/8/layout/vList3"/>
    <dgm:cxn modelId="{717C37E0-2C99-4E32-BC62-18276F226084}" type="presParOf" srcId="{35373135-4AF7-48CD-85C2-559F1563AA35}" destId="{665327D7-FD7C-4EAA-9E36-38DEE37446D3}" srcOrd="6" destOrd="0" presId="urn:microsoft.com/office/officeart/2005/8/layout/vList3"/>
    <dgm:cxn modelId="{6849686E-7568-470A-8478-911CCE3E336F}" type="presParOf" srcId="{665327D7-FD7C-4EAA-9E36-38DEE37446D3}" destId="{E9BE1D19-450E-4170-9326-B22AB72D5C0E}" srcOrd="0" destOrd="0" presId="urn:microsoft.com/office/officeart/2005/8/layout/vList3"/>
    <dgm:cxn modelId="{43CF9574-E58D-46D8-B518-B526029050DD}" type="presParOf" srcId="{665327D7-FD7C-4EAA-9E36-38DEE37446D3}" destId="{9E8F2582-E0E2-4953-9828-38A7A708DBF5}" srcOrd="1" destOrd="0" presId="urn:microsoft.com/office/officeart/2005/8/layout/vList3"/>
    <dgm:cxn modelId="{DA483D9B-BD38-4EFC-B5A6-A36B8AD35CBE}" type="presParOf" srcId="{35373135-4AF7-48CD-85C2-559F1563AA35}" destId="{9BAE3298-8F41-4506-A70C-708DE0EDFEE8}" srcOrd="7" destOrd="0" presId="urn:microsoft.com/office/officeart/2005/8/layout/vList3"/>
    <dgm:cxn modelId="{A22B3219-E824-4E38-AE77-9C1AFE51EB01}" type="presParOf" srcId="{35373135-4AF7-48CD-85C2-559F1563AA35}" destId="{B0B48173-1D61-48CF-A77C-0653C3904851}" srcOrd="8" destOrd="0" presId="urn:microsoft.com/office/officeart/2005/8/layout/vList3"/>
    <dgm:cxn modelId="{5CBFDCCF-503E-4589-93E8-69F933239AE4}" type="presParOf" srcId="{B0B48173-1D61-48CF-A77C-0653C3904851}" destId="{64797537-78F5-4A09-8D42-709C6F42D970}" srcOrd="0" destOrd="0" presId="urn:microsoft.com/office/officeart/2005/8/layout/vList3"/>
    <dgm:cxn modelId="{9BA19397-60E8-4878-9EAD-9A2505E25266}" type="presParOf" srcId="{B0B48173-1D61-48CF-A77C-0653C3904851}" destId="{3B73E1C6-B4AD-4BF4-B7AD-DBFE42D143D1}" srcOrd="1" destOrd="0" presId="urn:microsoft.com/office/officeart/2005/8/layout/vList3"/>
    <dgm:cxn modelId="{ECDDB311-441D-416D-9742-9575B2B61041}" type="presParOf" srcId="{35373135-4AF7-48CD-85C2-559F1563AA35}" destId="{B695E662-7B56-4C1F-9936-4777EEEA7689}" srcOrd="9" destOrd="0" presId="urn:microsoft.com/office/officeart/2005/8/layout/vList3"/>
    <dgm:cxn modelId="{9D6DD689-7DEC-4059-895A-5BE3C2600AAD}" type="presParOf" srcId="{35373135-4AF7-48CD-85C2-559F1563AA35}" destId="{AB1A7397-2C1F-4934-8A02-E0476D1B9196}" srcOrd="10" destOrd="0" presId="urn:microsoft.com/office/officeart/2005/8/layout/vList3"/>
    <dgm:cxn modelId="{8077DC1E-90A7-42E9-91BB-46A3914CA05C}" type="presParOf" srcId="{AB1A7397-2C1F-4934-8A02-E0476D1B9196}" destId="{FD0F35DA-7E8F-4371-B77A-8FD0FF2F2CDD}" srcOrd="0" destOrd="0" presId="urn:microsoft.com/office/officeart/2005/8/layout/vList3"/>
    <dgm:cxn modelId="{E6734E45-E486-47D6-B9FF-DB0282DDD75D}" type="presParOf" srcId="{AB1A7397-2C1F-4934-8A02-E0476D1B9196}" destId="{ED4E400C-57F1-4201-8E73-9BFF41D8C39E}" srcOrd="1" destOrd="0" presId="urn:microsoft.com/office/officeart/2005/8/layout/vList3"/>
    <dgm:cxn modelId="{C58E10AD-CAD6-44CD-B3DE-69606CCDA6B0}" type="presParOf" srcId="{35373135-4AF7-48CD-85C2-559F1563AA35}" destId="{5BE8ADE1-06AF-4DB2-91D8-0537C9BFECF8}" srcOrd="11" destOrd="0" presId="urn:microsoft.com/office/officeart/2005/8/layout/vList3"/>
    <dgm:cxn modelId="{FF85917C-70F4-47D0-887E-2133602062B7}" type="presParOf" srcId="{35373135-4AF7-48CD-85C2-559F1563AA35}" destId="{2200D29B-6303-4BF8-9F3E-1B5BED9D8CE9}" srcOrd="12" destOrd="0" presId="urn:microsoft.com/office/officeart/2005/8/layout/vList3"/>
    <dgm:cxn modelId="{A088CB35-3C35-4B8B-AFCD-6AD86F50F098}" type="presParOf" srcId="{2200D29B-6303-4BF8-9F3E-1B5BED9D8CE9}" destId="{783716D2-0E9D-40D9-9044-8A1167E05B6D}" srcOrd="0" destOrd="0" presId="urn:microsoft.com/office/officeart/2005/8/layout/vList3"/>
    <dgm:cxn modelId="{61AB515D-4CDD-4D3A-8F00-04845A579A16}" type="presParOf" srcId="{2200D29B-6303-4BF8-9F3E-1B5BED9D8CE9}" destId="{72B968B7-A43C-4404-B600-74C5C54FEB35}" srcOrd="1" destOrd="0" presId="urn:microsoft.com/office/officeart/2005/8/layout/vList3"/>
    <dgm:cxn modelId="{9EBF1A43-26AD-4D84-9545-4660C7A25E9D}" type="presParOf" srcId="{35373135-4AF7-48CD-85C2-559F1563AA35}" destId="{39603D3B-B3D9-45A7-8CBD-86A17EEFA941}" srcOrd="13" destOrd="0" presId="urn:microsoft.com/office/officeart/2005/8/layout/vList3"/>
    <dgm:cxn modelId="{44A69300-5375-4BA1-A0AE-BD392381A7C5}" type="presParOf" srcId="{35373135-4AF7-48CD-85C2-559F1563AA35}" destId="{B1BB2F08-4348-4406-95A4-5B70A8C20082}" srcOrd="14" destOrd="0" presId="urn:microsoft.com/office/officeart/2005/8/layout/vList3"/>
    <dgm:cxn modelId="{77EB2750-C739-44BE-BDD1-3E7D038003A1}" type="presParOf" srcId="{B1BB2F08-4348-4406-95A4-5B70A8C20082}" destId="{9AACF2D2-9D13-45BC-B574-A360973E8924}" srcOrd="0" destOrd="0" presId="urn:microsoft.com/office/officeart/2005/8/layout/vList3"/>
    <dgm:cxn modelId="{67BFD2FF-1E24-4158-823E-3E7F3986697E}" type="presParOf" srcId="{B1BB2F08-4348-4406-95A4-5B70A8C20082}" destId="{0494C2D4-172B-426F-A496-7072707CA5F2}" srcOrd="1" destOrd="0" presId="urn:microsoft.com/office/officeart/2005/8/layout/vList3"/>
    <dgm:cxn modelId="{84368B37-26D4-4D0F-ACF2-B1332668E167}" type="presParOf" srcId="{35373135-4AF7-48CD-85C2-559F1563AA35}" destId="{B6E80225-C2C3-4390-98DB-E4FD57D1BB36}" srcOrd="15" destOrd="0" presId="urn:microsoft.com/office/officeart/2005/8/layout/vList3"/>
    <dgm:cxn modelId="{3CE20AD6-FACA-42D1-9478-B35DA71AB5B3}" type="presParOf" srcId="{35373135-4AF7-48CD-85C2-559F1563AA35}" destId="{D43D1EBD-CA91-44FB-A265-78A7D1CC1B5E}" srcOrd="16" destOrd="0" presId="urn:microsoft.com/office/officeart/2005/8/layout/vList3"/>
    <dgm:cxn modelId="{6C815DEA-EB6A-47A4-973E-45B97094D422}" type="presParOf" srcId="{D43D1EBD-CA91-44FB-A265-78A7D1CC1B5E}" destId="{05A79DC3-C30D-48ED-8434-58BA11C21EC1}" srcOrd="0" destOrd="0" presId="urn:microsoft.com/office/officeart/2005/8/layout/vList3"/>
    <dgm:cxn modelId="{CD420553-0C04-45D1-B8D2-D6EB138AE1F0}" type="presParOf" srcId="{D43D1EBD-CA91-44FB-A265-78A7D1CC1B5E}" destId="{30366236-C287-436B-ADCA-4C133F51F872}" srcOrd="1" destOrd="0" presId="urn:microsoft.com/office/officeart/2005/8/layout/vList3"/>
    <dgm:cxn modelId="{37A7E94C-B461-4436-BFB1-5622BC6E8DC2}" type="presParOf" srcId="{35373135-4AF7-48CD-85C2-559F1563AA35}" destId="{E349A41D-1D76-401A-8E5C-524E255E436E}" srcOrd="17" destOrd="0" presId="urn:microsoft.com/office/officeart/2005/8/layout/vList3"/>
    <dgm:cxn modelId="{8A60F534-E995-400D-A40F-B6069571C6CF}" type="presParOf" srcId="{35373135-4AF7-48CD-85C2-559F1563AA35}" destId="{0F1D4DD7-D49D-43FE-90B6-09945D80F423}" srcOrd="18" destOrd="0" presId="urn:microsoft.com/office/officeart/2005/8/layout/vList3"/>
    <dgm:cxn modelId="{78C491BE-82EF-4922-84BE-4C357D8B7C54}" type="presParOf" srcId="{0F1D4DD7-D49D-43FE-90B6-09945D80F423}" destId="{0EA00212-4F67-4B6A-AFD5-96F7335C9BCA}" srcOrd="0" destOrd="0" presId="urn:microsoft.com/office/officeart/2005/8/layout/vList3"/>
    <dgm:cxn modelId="{80BA80C5-C246-455F-98B8-D73AB651DC83}" type="presParOf" srcId="{0F1D4DD7-D49D-43FE-90B6-09945D80F423}" destId="{46546F27-DE71-4DE9-B669-397EBF03D6C5}" srcOrd="1" destOrd="0" presId="urn:microsoft.com/office/officeart/2005/8/layout/vList3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633BF9-C8EA-4DC9-850A-68851C2E8017}" type="doc">
      <dgm:prSet loTypeId="urn:microsoft.com/office/officeart/2005/8/layout/arrow3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DC09A298-9DB0-4412-9068-B5A08236385A}">
      <dgm:prSet phldrT="[Текст]" custT="1"/>
      <dgm:spPr/>
      <dgm:t>
        <a:bodyPr/>
        <a:lstStyle/>
        <a:p>
          <a:pPr algn="just"/>
          <a:r>
            <a:rPr lang="ru-RU" sz="1600" b="1" dirty="0"/>
            <a:t>1. Не адаптированность имеющихся государственных образовательных стандартов;</a:t>
          </a:r>
        </a:p>
        <a:p>
          <a:pPr algn="just"/>
          <a:r>
            <a:rPr lang="ru-RU" sz="1600" b="1" dirty="0"/>
            <a:t>2. Отсутствие наличия </a:t>
          </a:r>
          <a:r>
            <a:rPr lang="ru-RU" sz="1600" b="1" dirty="0" err="1"/>
            <a:t>безбарьерной</a:t>
          </a:r>
          <a:r>
            <a:rPr lang="ru-RU" sz="1600" b="1" dirty="0"/>
            <a:t> архитектурной среды в техникуме для лиц с ОВЗ (слабовидящие, нарушения ОДА, слабослышащие)</a:t>
          </a:r>
        </a:p>
        <a:p>
          <a:pPr algn="just"/>
          <a:r>
            <a:rPr lang="ru-RU" sz="1600" b="1" dirty="0"/>
            <a:t>3. Отсутствие современных учебных, технических, информационных средств и условий для </a:t>
          </a:r>
          <a:r>
            <a:rPr lang="ru-RU" sz="1600" b="1" dirty="0" err="1"/>
            <a:t>профобучения</a:t>
          </a:r>
          <a:r>
            <a:rPr lang="ru-RU" sz="1600" b="1" dirty="0"/>
            <a:t> лиц с ОВЗ (слабовидящие, нарушения ОДА, слабослышащие).</a:t>
          </a:r>
        </a:p>
        <a:p>
          <a:pPr algn="just"/>
          <a:r>
            <a:rPr lang="ru-RU" sz="1600" b="1" dirty="0"/>
            <a:t>4. Неподготовленность педагогических кадров для работы со слабовидящими и нарушением ОДА</a:t>
          </a:r>
        </a:p>
      </dgm:t>
    </dgm:pt>
    <dgm:pt modelId="{DF8F6743-3401-49EF-8E19-44B9C9836A4C}" type="parTrans" cxnId="{D2714F0F-50AD-4BF5-A0B8-7494E3BD729B}">
      <dgm:prSet/>
      <dgm:spPr/>
      <dgm:t>
        <a:bodyPr/>
        <a:lstStyle/>
        <a:p>
          <a:endParaRPr lang="ru-RU"/>
        </a:p>
      </dgm:t>
    </dgm:pt>
    <dgm:pt modelId="{EB86C781-94E8-483B-88B3-30CD31629FEF}" type="sibTrans" cxnId="{D2714F0F-50AD-4BF5-A0B8-7494E3BD729B}">
      <dgm:prSet/>
      <dgm:spPr/>
      <dgm:t>
        <a:bodyPr/>
        <a:lstStyle/>
        <a:p>
          <a:endParaRPr lang="ru-RU"/>
        </a:p>
      </dgm:t>
    </dgm:pt>
    <dgm:pt modelId="{C1474C8D-9F2F-4E5F-9989-94B2C495C86F}">
      <dgm:prSet phldrT="[Текст]"/>
      <dgm:spPr/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ru-RU" b="1" dirty="0"/>
            <a:t>1.  Увеличение бюджетных ассигнований в форме грантов на профессиональное образование (гос. программы «Доступная среда», «Молодые профессионалы»).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b="1" dirty="0"/>
            <a:t>2.  Достаточно высокая компетентность и уровень квалификации педагогических работников техникума (высшая квалификационная категория, большой стаж работы с ОВЗ умственная отсталость, эксперты чемпионата </a:t>
          </a:r>
          <a:r>
            <a:rPr lang="ru-RU" b="1" dirty="0" err="1"/>
            <a:t>Абилимпикс</a:t>
          </a:r>
          <a:r>
            <a:rPr lang="ru-RU" b="1" dirty="0"/>
            <a:t>).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b="1" dirty="0"/>
            <a:t>3. Перспективы расширения перечня профессиональных образовательных программ (ПО, ДПО, «короткие» модульные программы).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b="1" dirty="0"/>
            <a:t>4. Наличие договоров сотрудничества с работодателями и социальными партнерами техникума (трудоустройство, КЦП под заказ работодателя, наставничество).</a:t>
          </a:r>
          <a:endParaRPr lang="ru-RU" dirty="0"/>
        </a:p>
      </dgm:t>
    </dgm:pt>
    <dgm:pt modelId="{48DE54D1-3C8E-4C7C-9C3C-AFA426706E1F}" type="parTrans" cxnId="{7D2E4CCC-BD8C-4855-B62E-7FA212209A61}">
      <dgm:prSet/>
      <dgm:spPr/>
      <dgm:t>
        <a:bodyPr/>
        <a:lstStyle/>
        <a:p>
          <a:endParaRPr lang="ru-RU"/>
        </a:p>
      </dgm:t>
    </dgm:pt>
    <dgm:pt modelId="{13D5C11C-4E83-45F8-B7CA-FF544AE10FCC}" type="sibTrans" cxnId="{7D2E4CCC-BD8C-4855-B62E-7FA212209A61}">
      <dgm:prSet/>
      <dgm:spPr/>
      <dgm:t>
        <a:bodyPr/>
        <a:lstStyle/>
        <a:p>
          <a:endParaRPr lang="ru-RU"/>
        </a:p>
      </dgm:t>
    </dgm:pt>
    <dgm:pt modelId="{E52CF241-B65B-4602-A652-FCE0CBB58A47}" type="pres">
      <dgm:prSet presAssocID="{15633BF9-C8EA-4DC9-850A-68851C2E8017}" presName="compositeShape" presStyleCnt="0">
        <dgm:presLayoutVars>
          <dgm:chMax val="2"/>
          <dgm:dir/>
          <dgm:resizeHandles val="exact"/>
        </dgm:presLayoutVars>
      </dgm:prSet>
      <dgm:spPr/>
    </dgm:pt>
    <dgm:pt modelId="{F2C397BB-A31D-44D7-991B-1E8157228EED}" type="pres">
      <dgm:prSet presAssocID="{15633BF9-C8EA-4DC9-850A-68851C2E8017}" presName="divider" presStyleLbl="fgShp" presStyleIdx="0" presStyleCnt="1" custLinFactNeighborX="0" custLinFactNeighborY="-4474"/>
      <dgm:spPr/>
    </dgm:pt>
    <dgm:pt modelId="{759B3943-EA26-4360-A567-0B0E40A27D99}" type="pres">
      <dgm:prSet presAssocID="{DC09A298-9DB0-4412-9068-B5A08236385A}" presName="downArrow" presStyleLbl="node1" presStyleIdx="0" presStyleCnt="2" custScaleX="67197" custLinFactNeighborX="-45872" custLinFactNeighborY="-2451"/>
      <dgm:spPr/>
    </dgm:pt>
    <dgm:pt modelId="{37C318EA-CD9A-4D6F-A9C9-66AA85D56458}" type="pres">
      <dgm:prSet presAssocID="{DC09A298-9DB0-4412-9068-B5A08236385A}" presName="downArrowText" presStyleLbl="revTx" presStyleIdx="0" presStyleCnt="2" custScaleX="228217" custScaleY="84927" custLinFactNeighborX="-27021" custLinFactNeighborY="-453">
        <dgm:presLayoutVars>
          <dgm:bulletEnabled val="1"/>
        </dgm:presLayoutVars>
      </dgm:prSet>
      <dgm:spPr/>
    </dgm:pt>
    <dgm:pt modelId="{61603BC5-B809-4DB3-BBE1-44E2A5DCAC20}" type="pres">
      <dgm:prSet presAssocID="{C1474C8D-9F2F-4E5F-9989-94B2C495C86F}" presName="upArrow" presStyleLbl="node1" presStyleIdx="1" presStyleCnt="2" custScaleX="68571" custLinFactNeighborX="25851" custLinFactNeighborY="-3151"/>
      <dgm:spPr/>
    </dgm:pt>
    <dgm:pt modelId="{971FB3AA-08C8-497D-A450-ABF8793BA354}" type="pres">
      <dgm:prSet presAssocID="{C1474C8D-9F2F-4E5F-9989-94B2C495C86F}" presName="upArrowText" presStyleLbl="revTx" presStyleIdx="1" presStyleCnt="2" custScaleX="209401" custScaleY="95139" custLinFactNeighborX="19342" custLinFactNeighborY="-2870">
        <dgm:presLayoutVars>
          <dgm:bulletEnabled val="1"/>
        </dgm:presLayoutVars>
      </dgm:prSet>
      <dgm:spPr/>
    </dgm:pt>
  </dgm:ptLst>
  <dgm:cxnLst>
    <dgm:cxn modelId="{1B21FC0C-408B-48A2-951C-874A33B7D462}" type="presOf" srcId="{15633BF9-C8EA-4DC9-850A-68851C2E8017}" destId="{E52CF241-B65B-4602-A652-FCE0CBB58A47}" srcOrd="0" destOrd="0" presId="urn:microsoft.com/office/officeart/2005/8/layout/arrow3"/>
    <dgm:cxn modelId="{D2714F0F-50AD-4BF5-A0B8-7494E3BD729B}" srcId="{15633BF9-C8EA-4DC9-850A-68851C2E8017}" destId="{DC09A298-9DB0-4412-9068-B5A08236385A}" srcOrd="0" destOrd="0" parTransId="{DF8F6743-3401-49EF-8E19-44B9C9836A4C}" sibTransId="{EB86C781-94E8-483B-88B3-30CD31629FEF}"/>
    <dgm:cxn modelId="{0962F866-B6AE-4836-B67D-3240CF463B6A}" type="presOf" srcId="{C1474C8D-9F2F-4E5F-9989-94B2C495C86F}" destId="{971FB3AA-08C8-497D-A450-ABF8793BA354}" srcOrd="0" destOrd="0" presId="urn:microsoft.com/office/officeart/2005/8/layout/arrow3"/>
    <dgm:cxn modelId="{7D2E4CCC-BD8C-4855-B62E-7FA212209A61}" srcId="{15633BF9-C8EA-4DC9-850A-68851C2E8017}" destId="{C1474C8D-9F2F-4E5F-9989-94B2C495C86F}" srcOrd="1" destOrd="0" parTransId="{48DE54D1-3C8E-4C7C-9C3C-AFA426706E1F}" sibTransId="{13D5C11C-4E83-45F8-B7CA-FF544AE10FCC}"/>
    <dgm:cxn modelId="{A3038CD0-C261-4F01-9E55-14BAF62CDCA8}" type="presOf" srcId="{DC09A298-9DB0-4412-9068-B5A08236385A}" destId="{37C318EA-CD9A-4D6F-A9C9-66AA85D56458}" srcOrd="0" destOrd="0" presId="urn:microsoft.com/office/officeart/2005/8/layout/arrow3"/>
    <dgm:cxn modelId="{67B89BCA-432C-4CFC-B878-CC11527A8664}" type="presParOf" srcId="{E52CF241-B65B-4602-A652-FCE0CBB58A47}" destId="{F2C397BB-A31D-44D7-991B-1E8157228EED}" srcOrd="0" destOrd="0" presId="urn:microsoft.com/office/officeart/2005/8/layout/arrow3"/>
    <dgm:cxn modelId="{57B45D93-0079-46DD-AE87-DFA3AA399668}" type="presParOf" srcId="{E52CF241-B65B-4602-A652-FCE0CBB58A47}" destId="{759B3943-EA26-4360-A567-0B0E40A27D99}" srcOrd="1" destOrd="0" presId="urn:microsoft.com/office/officeart/2005/8/layout/arrow3"/>
    <dgm:cxn modelId="{79FA77F5-E5A1-4921-A4FD-B9BA349B5CE9}" type="presParOf" srcId="{E52CF241-B65B-4602-A652-FCE0CBB58A47}" destId="{37C318EA-CD9A-4D6F-A9C9-66AA85D56458}" srcOrd="2" destOrd="0" presId="urn:microsoft.com/office/officeart/2005/8/layout/arrow3"/>
    <dgm:cxn modelId="{FD9BDC23-0711-422A-97A2-583F8432DE6D}" type="presParOf" srcId="{E52CF241-B65B-4602-A652-FCE0CBB58A47}" destId="{61603BC5-B809-4DB3-BBE1-44E2A5DCAC20}" srcOrd="3" destOrd="0" presId="urn:microsoft.com/office/officeart/2005/8/layout/arrow3"/>
    <dgm:cxn modelId="{4513FD12-401B-43B8-B32C-F81510CBF2AC}" type="presParOf" srcId="{E52CF241-B65B-4602-A652-FCE0CBB58A47}" destId="{971FB3AA-08C8-497D-A450-ABF8793BA354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1CA10E-00EB-43A5-B4AA-266DA8E00BEA}" type="doc">
      <dgm:prSet loTypeId="urn:microsoft.com/office/officeart/2005/8/layout/vList3#1" loCatId="pictur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097946D1-679A-433B-A514-ED8B09366387}">
      <dgm:prSet custT="1"/>
      <dgm:spPr>
        <a:solidFill>
          <a:srgbClr val="FFFFCC"/>
        </a:solidFill>
      </dgm:spPr>
      <dgm:t>
        <a:bodyPr/>
        <a:lstStyle/>
        <a:p>
          <a:pPr algn="just" rtl="0"/>
          <a:r>
            <a:rPr lang="ru-RU" sz="1600" b="1" dirty="0">
              <a:solidFill>
                <a:schemeClr val="tx2"/>
              </a:solidFill>
            </a:rPr>
            <a:t>– р</a:t>
          </a:r>
          <a:r>
            <a:rPr lang="ru-RU" sz="1600" b="1" dirty="0">
              <a:solidFill>
                <a:srgbClr val="002060"/>
              </a:solidFill>
            </a:rPr>
            <a:t>асширение перечня образовательных услуг и разработка новых ОПОП СПО и программ профессионального образования для лиц с ОВЗ по перспективным профессиям и специальностям для различных нозологий и категорий населения</a:t>
          </a:r>
        </a:p>
      </dgm:t>
    </dgm:pt>
    <dgm:pt modelId="{5039C37D-3773-4819-9AB6-39CB91F57408}" type="parTrans" cxnId="{30CE8813-9541-4654-BE9C-C9D37E4560A1}">
      <dgm:prSet/>
      <dgm:spPr/>
      <dgm:t>
        <a:bodyPr/>
        <a:lstStyle/>
        <a:p>
          <a:pPr algn="l"/>
          <a:endParaRPr lang="ru-RU" sz="1800">
            <a:solidFill>
              <a:schemeClr val="tx2"/>
            </a:solidFill>
          </a:endParaRPr>
        </a:p>
      </dgm:t>
    </dgm:pt>
    <dgm:pt modelId="{083D8CE7-9544-433A-817A-7DAB7A6B96CC}" type="sibTrans" cxnId="{30CE8813-9541-4654-BE9C-C9D37E4560A1}">
      <dgm:prSet/>
      <dgm:spPr/>
      <dgm:t>
        <a:bodyPr/>
        <a:lstStyle/>
        <a:p>
          <a:pPr algn="l"/>
          <a:endParaRPr lang="ru-RU" sz="1800">
            <a:solidFill>
              <a:schemeClr val="tx2"/>
            </a:solidFill>
          </a:endParaRPr>
        </a:p>
      </dgm:t>
    </dgm:pt>
    <dgm:pt modelId="{B236FDCF-D267-4CD5-82C5-9597D12C6572}">
      <dgm:prSet custT="1"/>
      <dgm:spPr>
        <a:solidFill>
          <a:srgbClr val="FFFFCC"/>
        </a:solidFill>
      </dgm:spPr>
      <dgm:t>
        <a:bodyPr/>
        <a:lstStyle/>
        <a:p>
          <a:pPr algn="just" rtl="0"/>
          <a:r>
            <a:rPr lang="ru-RU" sz="1600" b="1" dirty="0">
              <a:solidFill>
                <a:schemeClr val="tx2"/>
              </a:solidFill>
            </a:rPr>
            <a:t>– с</a:t>
          </a:r>
          <a:r>
            <a:rPr lang="ru-RU" sz="1600" b="1" dirty="0">
              <a:solidFill>
                <a:srgbClr val="002060"/>
              </a:solidFill>
            </a:rPr>
            <a:t>оздание доступной (</a:t>
          </a:r>
          <a:r>
            <a:rPr lang="ru-RU" sz="1600" b="1" dirty="0" err="1">
              <a:solidFill>
                <a:srgbClr val="002060"/>
              </a:solidFill>
            </a:rPr>
            <a:t>безбарьерной</a:t>
          </a:r>
          <a:r>
            <a:rPr lang="ru-RU" sz="1600" b="1" dirty="0">
              <a:solidFill>
                <a:srgbClr val="002060"/>
              </a:solidFill>
            </a:rPr>
            <a:t>) образовательной среды для лиц с ОВЗ 4-х нозологических групп (создание кабинетов, учебных мастерских по стандартам </a:t>
          </a:r>
          <a:r>
            <a:rPr lang="ru-RU" sz="1600" b="1" dirty="0" err="1">
              <a:solidFill>
                <a:srgbClr val="002060"/>
              </a:solidFill>
            </a:rPr>
            <a:t>Абилимпикс</a:t>
          </a:r>
          <a:r>
            <a:rPr lang="ru-RU" sz="1600" b="1" dirty="0">
              <a:solidFill>
                <a:srgbClr val="002060"/>
              </a:solidFill>
            </a:rPr>
            <a:t>), вовлечение студентов в конкурсы </a:t>
          </a:r>
          <a:r>
            <a:rPr lang="ru-RU" sz="1600" b="1" dirty="0" err="1">
              <a:solidFill>
                <a:srgbClr val="002060"/>
              </a:solidFill>
            </a:rPr>
            <a:t>профмастерства</a:t>
          </a:r>
          <a:r>
            <a:rPr lang="ru-RU" sz="1600" b="1" dirty="0">
              <a:solidFill>
                <a:srgbClr val="002060"/>
              </a:solidFill>
            </a:rPr>
            <a:t> для лиц с ОВЗ </a:t>
          </a:r>
          <a:r>
            <a:rPr lang="ru-RU" sz="1600" b="1" dirty="0" err="1">
              <a:solidFill>
                <a:srgbClr val="002060"/>
              </a:solidFill>
            </a:rPr>
            <a:t>Абилимпикс</a:t>
          </a:r>
          <a:endParaRPr lang="ru-RU" sz="1600" b="1" dirty="0">
            <a:solidFill>
              <a:srgbClr val="002060"/>
            </a:solidFill>
          </a:endParaRPr>
        </a:p>
      </dgm:t>
    </dgm:pt>
    <dgm:pt modelId="{53D5C9D1-F1B8-412C-90CA-34E3F8189F24}" type="parTrans" cxnId="{74285AF2-E509-4D86-906A-992118E2E3E7}">
      <dgm:prSet/>
      <dgm:spPr/>
      <dgm:t>
        <a:bodyPr/>
        <a:lstStyle/>
        <a:p>
          <a:pPr algn="l"/>
          <a:endParaRPr lang="ru-RU" sz="1800">
            <a:solidFill>
              <a:schemeClr val="tx2"/>
            </a:solidFill>
          </a:endParaRPr>
        </a:p>
      </dgm:t>
    </dgm:pt>
    <dgm:pt modelId="{09AA2C07-6CA1-480F-8741-10B53E0DA4A6}" type="sibTrans" cxnId="{74285AF2-E509-4D86-906A-992118E2E3E7}">
      <dgm:prSet/>
      <dgm:spPr/>
      <dgm:t>
        <a:bodyPr/>
        <a:lstStyle/>
        <a:p>
          <a:pPr algn="l"/>
          <a:endParaRPr lang="ru-RU" sz="1800">
            <a:solidFill>
              <a:schemeClr val="tx2"/>
            </a:solidFill>
          </a:endParaRPr>
        </a:p>
      </dgm:t>
    </dgm:pt>
    <dgm:pt modelId="{AB94C8E8-9D94-4235-A308-D463B5C7E545}">
      <dgm:prSet custT="1"/>
      <dgm:spPr>
        <a:solidFill>
          <a:srgbClr val="FFFFCC"/>
        </a:solidFill>
      </dgm:spPr>
      <dgm:t>
        <a:bodyPr/>
        <a:lstStyle/>
        <a:p>
          <a:pPr algn="l" rtl="0"/>
          <a:r>
            <a:rPr lang="ru-RU" sz="1600" b="1" dirty="0">
              <a:solidFill>
                <a:schemeClr val="tx2"/>
              </a:solidFill>
            </a:rPr>
            <a:t>– у</a:t>
          </a:r>
          <a:r>
            <a:rPr lang="ru-RU" sz="1600" b="1" dirty="0">
              <a:solidFill>
                <a:srgbClr val="002060"/>
              </a:solidFill>
            </a:rPr>
            <a:t>величение потенциального спроса на образовательные услуги для лиц с ОВЗ 4-х нозологий (увеличение числа обучающихся с ОВЗ), либо отдельных категорий населения</a:t>
          </a:r>
        </a:p>
      </dgm:t>
    </dgm:pt>
    <dgm:pt modelId="{E495EAD8-56FC-4C56-81CB-9E5E5147296F}" type="parTrans" cxnId="{2C08CCE7-85C3-4459-ACF5-491C489C8E3F}">
      <dgm:prSet/>
      <dgm:spPr/>
      <dgm:t>
        <a:bodyPr/>
        <a:lstStyle/>
        <a:p>
          <a:pPr algn="l"/>
          <a:endParaRPr lang="ru-RU" sz="1800">
            <a:solidFill>
              <a:schemeClr val="tx2"/>
            </a:solidFill>
          </a:endParaRPr>
        </a:p>
      </dgm:t>
    </dgm:pt>
    <dgm:pt modelId="{D37303C4-0206-4C3B-8391-7A70357FF61A}" type="sibTrans" cxnId="{2C08CCE7-85C3-4459-ACF5-491C489C8E3F}">
      <dgm:prSet/>
      <dgm:spPr/>
      <dgm:t>
        <a:bodyPr/>
        <a:lstStyle/>
        <a:p>
          <a:pPr algn="l"/>
          <a:endParaRPr lang="ru-RU" sz="1800">
            <a:solidFill>
              <a:schemeClr val="tx2"/>
            </a:solidFill>
          </a:endParaRPr>
        </a:p>
      </dgm:t>
    </dgm:pt>
    <dgm:pt modelId="{DC5526E2-B3A6-48F3-81D8-B54B1D2BECC5}">
      <dgm:prSet custT="1"/>
      <dgm:spPr>
        <a:solidFill>
          <a:srgbClr val="FFFFCC"/>
        </a:solidFill>
      </dgm:spPr>
      <dgm:t>
        <a:bodyPr/>
        <a:lstStyle/>
        <a:p>
          <a:pPr algn="just" rtl="0"/>
          <a:r>
            <a:rPr lang="ru-RU" sz="1600" b="1" dirty="0">
              <a:solidFill>
                <a:schemeClr val="tx2"/>
              </a:solidFill>
            </a:rPr>
            <a:t>– </a:t>
          </a:r>
          <a:r>
            <a:rPr lang="ru-RU" sz="1600" b="1" dirty="0">
              <a:solidFill>
                <a:srgbClr val="002060"/>
              </a:solidFill>
            </a:rPr>
            <a:t>интеграция с предприятиями – партнерами; высокий уровень потребности в рабочих кадрах, имеющих рабочие специальности/профессии строительного профиля</a:t>
          </a:r>
        </a:p>
      </dgm:t>
    </dgm:pt>
    <dgm:pt modelId="{D95AF56F-340D-4100-96DC-8B86ABE61CBB}" type="parTrans" cxnId="{CAB34C15-8345-4ADF-9D4C-948144056E46}">
      <dgm:prSet/>
      <dgm:spPr/>
      <dgm:t>
        <a:bodyPr/>
        <a:lstStyle/>
        <a:p>
          <a:pPr algn="l"/>
          <a:endParaRPr lang="ru-RU" sz="1800">
            <a:solidFill>
              <a:schemeClr val="tx2"/>
            </a:solidFill>
          </a:endParaRPr>
        </a:p>
      </dgm:t>
    </dgm:pt>
    <dgm:pt modelId="{01542463-6E06-403C-BD7F-C07AC7D984F8}" type="sibTrans" cxnId="{CAB34C15-8345-4ADF-9D4C-948144056E46}">
      <dgm:prSet/>
      <dgm:spPr/>
      <dgm:t>
        <a:bodyPr/>
        <a:lstStyle/>
        <a:p>
          <a:pPr algn="l"/>
          <a:endParaRPr lang="ru-RU" sz="1800">
            <a:solidFill>
              <a:schemeClr val="tx2"/>
            </a:solidFill>
          </a:endParaRPr>
        </a:p>
      </dgm:t>
    </dgm:pt>
    <dgm:pt modelId="{A10F1438-62C2-4050-8F8E-4180AEA7DE04}">
      <dgm:prSet custT="1"/>
      <dgm:spPr>
        <a:solidFill>
          <a:srgbClr val="FFFFCC"/>
        </a:solidFill>
      </dgm:spPr>
      <dgm:t>
        <a:bodyPr/>
        <a:lstStyle/>
        <a:p>
          <a:pPr algn="just" rtl="0"/>
          <a:r>
            <a:rPr lang="ru-RU" sz="1600" b="1" dirty="0">
              <a:solidFill>
                <a:srgbClr val="002060"/>
              </a:solidFill>
            </a:rPr>
            <a:t>– возможность участия в получении внешнего финансирования (инвестиций), в том числе в виде субсидии из федерального бюджета</a:t>
          </a:r>
        </a:p>
      </dgm:t>
    </dgm:pt>
    <dgm:pt modelId="{8BD7C9EF-B756-4B34-A5A2-530E37F313D2}" type="parTrans" cxnId="{1389672C-61F4-4332-B6AE-BADD3596C2CC}">
      <dgm:prSet/>
      <dgm:spPr/>
      <dgm:t>
        <a:bodyPr/>
        <a:lstStyle/>
        <a:p>
          <a:pPr algn="l"/>
          <a:endParaRPr lang="ru-RU" sz="1800">
            <a:solidFill>
              <a:schemeClr val="tx2"/>
            </a:solidFill>
          </a:endParaRPr>
        </a:p>
      </dgm:t>
    </dgm:pt>
    <dgm:pt modelId="{B578300D-565B-40B3-B77F-91B9E0CABB12}" type="sibTrans" cxnId="{1389672C-61F4-4332-B6AE-BADD3596C2CC}">
      <dgm:prSet/>
      <dgm:spPr/>
      <dgm:t>
        <a:bodyPr/>
        <a:lstStyle/>
        <a:p>
          <a:pPr algn="l"/>
          <a:endParaRPr lang="ru-RU" sz="1800">
            <a:solidFill>
              <a:schemeClr val="tx2"/>
            </a:solidFill>
          </a:endParaRPr>
        </a:p>
      </dgm:t>
    </dgm:pt>
    <dgm:pt modelId="{FD417BBE-261C-46AF-AFA5-4C311010630C}" type="pres">
      <dgm:prSet presAssocID="{7C1CA10E-00EB-43A5-B4AA-266DA8E00BEA}" presName="linearFlow" presStyleCnt="0">
        <dgm:presLayoutVars>
          <dgm:dir/>
          <dgm:resizeHandles val="exact"/>
        </dgm:presLayoutVars>
      </dgm:prSet>
      <dgm:spPr/>
    </dgm:pt>
    <dgm:pt modelId="{E24090B0-EAEB-4131-9759-DCDC76B51192}" type="pres">
      <dgm:prSet presAssocID="{097946D1-679A-433B-A514-ED8B09366387}" presName="composite" presStyleCnt="0"/>
      <dgm:spPr/>
    </dgm:pt>
    <dgm:pt modelId="{D93F0701-B1F9-4DFC-B335-D61AD197FA5C}" type="pres">
      <dgm:prSet presAssocID="{097946D1-679A-433B-A514-ED8B09366387}" presName="imgShp" presStyleLbl="fgImgPlace1" presStyleIdx="0" presStyleCnt="5" custLinFactNeighborX="-47232" custLinFactNeighborY="651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6642230-A92D-4ED4-9B60-2CF5AFEA813F}" type="pres">
      <dgm:prSet presAssocID="{097946D1-679A-433B-A514-ED8B09366387}" presName="txShp" presStyleLbl="node1" presStyleIdx="0" presStyleCnt="5">
        <dgm:presLayoutVars>
          <dgm:bulletEnabled val="1"/>
        </dgm:presLayoutVars>
      </dgm:prSet>
      <dgm:spPr/>
    </dgm:pt>
    <dgm:pt modelId="{E86A15A2-CB54-4937-96D7-CF6076D64143}" type="pres">
      <dgm:prSet presAssocID="{083D8CE7-9544-433A-817A-7DAB7A6B96CC}" presName="spacing" presStyleCnt="0"/>
      <dgm:spPr/>
    </dgm:pt>
    <dgm:pt modelId="{3D48BD02-526B-4481-9600-37B5A3D07CF3}" type="pres">
      <dgm:prSet presAssocID="{B236FDCF-D267-4CD5-82C5-9597D12C6572}" presName="composite" presStyleCnt="0"/>
      <dgm:spPr/>
    </dgm:pt>
    <dgm:pt modelId="{18F843F1-62C6-442E-95CF-DE8FCA684CFA}" type="pres">
      <dgm:prSet presAssocID="{B236FDCF-D267-4CD5-82C5-9597D12C6572}" presName="imgShp" presStyleLbl="fgImgPlace1" presStyleIdx="1" presStyleCnt="5" custLinFactNeighborX="-48376" custLinFactNeighborY="162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F42536B-7B03-4D5F-A820-617D891205EC}" type="pres">
      <dgm:prSet presAssocID="{B236FDCF-D267-4CD5-82C5-9597D12C6572}" presName="txShp" presStyleLbl="node1" presStyleIdx="1" presStyleCnt="5">
        <dgm:presLayoutVars>
          <dgm:bulletEnabled val="1"/>
        </dgm:presLayoutVars>
      </dgm:prSet>
      <dgm:spPr/>
    </dgm:pt>
    <dgm:pt modelId="{9A772F2F-1136-4603-91A0-2DD18B7D0ED7}" type="pres">
      <dgm:prSet presAssocID="{09AA2C07-6CA1-480F-8741-10B53E0DA4A6}" presName="spacing" presStyleCnt="0"/>
      <dgm:spPr/>
    </dgm:pt>
    <dgm:pt modelId="{0BB05AF3-62DF-4119-93A7-7B21F030A411}" type="pres">
      <dgm:prSet presAssocID="{AB94C8E8-9D94-4235-A308-D463B5C7E545}" presName="composite" presStyleCnt="0"/>
      <dgm:spPr/>
    </dgm:pt>
    <dgm:pt modelId="{68D64685-931D-4136-8AA5-1451D229B353}" type="pres">
      <dgm:prSet presAssocID="{AB94C8E8-9D94-4235-A308-D463B5C7E545}" presName="imgShp" presStyleLbl="fgImgPlace1" presStyleIdx="2" presStyleCnt="5" custScaleY="86040" custLinFactNeighborX="-51633" custLinFactNeighborY="162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4CDCE03F-80EA-40AC-9053-C3916963324A}" type="pres">
      <dgm:prSet presAssocID="{AB94C8E8-9D94-4235-A308-D463B5C7E545}" presName="txShp" presStyleLbl="node1" presStyleIdx="2" presStyleCnt="5">
        <dgm:presLayoutVars>
          <dgm:bulletEnabled val="1"/>
        </dgm:presLayoutVars>
      </dgm:prSet>
      <dgm:spPr/>
    </dgm:pt>
    <dgm:pt modelId="{619C586D-B3A6-438C-83AA-81FB429363D9}" type="pres">
      <dgm:prSet presAssocID="{D37303C4-0206-4C3B-8391-7A70357FF61A}" presName="spacing" presStyleCnt="0"/>
      <dgm:spPr/>
    </dgm:pt>
    <dgm:pt modelId="{336B5C03-539A-4174-9BAB-B353E13F352B}" type="pres">
      <dgm:prSet presAssocID="{DC5526E2-B3A6-48F3-81D8-B54B1D2BECC5}" presName="composite" presStyleCnt="0"/>
      <dgm:spPr/>
    </dgm:pt>
    <dgm:pt modelId="{AC1DACC4-9615-452C-B2E8-2B37A7C02B37}" type="pres">
      <dgm:prSet presAssocID="{DC5526E2-B3A6-48F3-81D8-B54B1D2BECC5}" presName="imgShp" presStyleLbl="fgImgPlace1" presStyleIdx="3" presStyleCnt="5" custLinFactNeighborX="-47232" custLinFactNeighborY="-325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668412D3-FD4C-41A9-A12C-DC3D6033676F}" type="pres">
      <dgm:prSet presAssocID="{DC5526E2-B3A6-48F3-81D8-B54B1D2BECC5}" presName="txShp" presStyleLbl="node1" presStyleIdx="3" presStyleCnt="5">
        <dgm:presLayoutVars>
          <dgm:bulletEnabled val="1"/>
        </dgm:presLayoutVars>
      </dgm:prSet>
      <dgm:spPr/>
    </dgm:pt>
    <dgm:pt modelId="{C854070B-F0CE-46A4-BE57-8D21DC62C548}" type="pres">
      <dgm:prSet presAssocID="{01542463-6E06-403C-BD7F-C07AC7D984F8}" presName="spacing" presStyleCnt="0"/>
      <dgm:spPr/>
    </dgm:pt>
    <dgm:pt modelId="{4F73471F-426C-4FF4-BA0A-A50D45469DBB}" type="pres">
      <dgm:prSet presAssocID="{A10F1438-62C2-4050-8F8E-4180AEA7DE04}" presName="composite" presStyleCnt="0"/>
      <dgm:spPr/>
    </dgm:pt>
    <dgm:pt modelId="{EF181EC6-6340-4853-995F-0E442D62FC3F}" type="pres">
      <dgm:prSet presAssocID="{A10F1438-62C2-4050-8F8E-4180AEA7DE04}" presName="imgShp" presStyleLbl="fgImgPlace1" presStyleIdx="4" presStyleCnt="5" custLinFactNeighborX="-47232" custLinFactNeighborY="-8143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AC7003F8-A22B-478A-ABEC-619EE3D5BA8A}" type="pres">
      <dgm:prSet presAssocID="{A10F1438-62C2-4050-8F8E-4180AEA7DE04}" presName="txShp" presStyleLbl="node1" presStyleIdx="4" presStyleCnt="5">
        <dgm:presLayoutVars>
          <dgm:bulletEnabled val="1"/>
        </dgm:presLayoutVars>
      </dgm:prSet>
      <dgm:spPr/>
    </dgm:pt>
  </dgm:ptLst>
  <dgm:cxnLst>
    <dgm:cxn modelId="{30CE8813-9541-4654-BE9C-C9D37E4560A1}" srcId="{7C1CA10E-00EB-43A5-B4AA-266DA8E00BEA}" destId="{097946D1-679A-433B-A514-ED8B09366387}" srcOrd="0" destOrd="0" parTransId="{5039C37D-3773-4819-9AB6-39CB91F57408}" sibTransId="{083D8CE7-9544-433A-817A-7DAB7A6B96CC}"/>
    <dgm:cxn modelId="{CAB34C15-8345-4ADF-9D4C-948144056E46}" srcId="{7C1CA10E-00EB-43A5-B4AA-266DA8E00BEA}" destId="{DC5526E2-B3A6-48F3-81D8-B54B1D2BECC5}" srcOrd="3" destOrd="0" parTransId="{D95AF56F-340D-4100-96DC-8B86ABE61CBB}" sibTransId="{01542463-6E06-403C-BD7F-C07AC7D984F8}"/>
    <dgm:cxn modelId="{D3A2D722-BB35-4D35-88B8-8E6097DDCBD7}" type="presOf" srcId="{7C1CA10E-00EB-43A5-B4AA-266DA8E00BEA}" destId="{FD417BBE-261C-46AF-AFA5-4C311010630C}" srcOrd="0" destOrd="0" presId="urn:microsoft.com/office/officeart/2005/8/layout/vList3#1"/>
    <dgm:cxn modelId="{1389672C-61F4-4332-B6AE-BADD3596C2CC}" srcId="{7C1CA10E-00EB-43A5-B4AA-266DA8E00BEA}" destId="{A10F1438-62C2-4050-8F8E-4180AEA7DE04}" srcOrd="4" destOrd="0" parTransId="{8BD7C9EF-B756-4B34-A5A2-530E37F313D2}" sibTransId="{B578300D-565B-40B3-B77F-91B9E0CABB12}"/>
    <dgm:cxn modelId="{0A60DF2C-B390-400C-A718-04E6EB98927F}" type="presOf" srcId="{A10F1438-62C2-4050-8F8E-4180AEA7DE04}" destId="{AC7003F8-A22B-478A-ABEC-619EE3D5BA8A}" srcOrd="0" destOrd="0" presId="urn:microsoft.com/office/officeart/2005/8/layout/vList3#1"/>
    <dgm:cxn modelId="{19F2D66D-8B29-430B-A85B-C5B9B2E49245}" type="presOf" srcId="{097946D1-679A-433B-A514-ED8B09366387}" destId="{76642230-A92D-4ED4-9B60-2CF5AFEA813F}" srcOrd="0" destOrd="0" presId="urn:microsoft.com/office/officeart/2005/8/layout/vList3#1"/>
    <dgm:cxn modelId="{51B8A371-7A27-4D03-B69E-422B6935B81B}" type="presOf" srcId="{AB94C8E8-9D94-4235-A308-D463B5C7E545}" destId="{4CDCE03F-80EA-40AC-9053-C3916963324A}" srcOrd="0" destOrd="0" presId="urn:microsoft.com/office/officeart/2005/8/layout/vList3#1"/>
    <dgm:cxn modelId="{3A79B073-5019-43D5-962E-F058575B08F7}" type="presOf" srcId="{DC5526E2-B3A6-48F3-81D8-B54B1D2BECC5}" destId="{668412D3-FD4C-41A9-A12C-DC3D6033676F}" srcOrd="0" destOrd="0" presId="urn:microsoft.com/office/officeart/2005/8/layout/vList3#1"/>
    <dgm:cxn modelId="{0D7B6597-C011-4364-8E73-CD3B5A8F5099}" type="presOf" srcId="{B236FDCF-D267-4CD5-82C5-9597D12C6572}" destId="{7F42536B-7B03-4D5F-A820-617D891205EC}" srcOrd="0" destOrd="0" presId="urn:microsoft.com/office/officeart/2005/8/layout/vList3#1"/>
    <dgm:cxn modelId="{2C08CCE7-85C3-4459-ACF5-491C489C8E3F}" srcId="{7C1CA10E-00EB-43A5-B4AA-266DA8E00BEA}" destId="{AB94C8E8-9D94-4235-A308-D463B5C7E545}" srcOrd="2" destOrd="0" parTransId="{E495EAD8-56FC-4C56-81CB-9E5E5147296F}" sibTransId="{D37303C4-0206-4C3B-8391-7A70357FF61A}"/>
    <dgm:cxn modelId="{74285AF2-E509-4D86-906A-992118E2E3E7}" srcId="{7C1CA10E-00EB-43A5-B4AA-266DA8E00BEA}" destId="{B236FDCF-D267-4CD5-82C5-9597D12C6572}" srcOrd="1" destOrd="0" parTransId="{53D5C9D1-F1B8-412C-90CA-34E3F8189F24}" sibTransId="{09AA2C07-6CA1-480F-8741-10B53E0DA4A6}"/>
    <dgm:cxn modelId="{108F0046-8B4F-4E44-9A3E-7890845BAE5B}" type="presParOf" srcId="{FD417BBE-261C-46AF-AFA5-4C311010630C}" destId="{E24090B0-EAEB-4131-9759-DCDC76B51192}" srcOrd="0" destOrd="0" presId="urn:microsoft.com/office/officeart/2005/8/layout/vList3#1"/>
    <dgm:cxn modelId="{FFA75975-0DBC-459A-AC9D-5C1CBC6D57F2}" type="presParOf" srcId="{E24090B0-EAEB-4131-9759-DCDC76B51192}" destId="{D93F0701-B1F9-4DFC-B335-D61AD197FA5C}" srcOrd="0" destOrd="0" presId="urn:microsoft.com/office/officeart/2005/8/layout/vList3#1"/>
    <dgm:cxn modelId="{36C67EC1-BE3B-456E-AFEE-542E8D84F10A}" type="presParOf" srcId="{E24090B0-EAEB-4131-9759-DCDC76B51192}" destId="{76642230-A92D-4ED4-9B60-2CF5AFEA813F}" srcOrd="1" destOrd="0" presId="urn:microsoft.com/office/officeart/2005/8/layout/vList3#1"/>
    <dgm:cxn modelId="{52992EA1-C59E-4804-A5F6-F9248E173F7A}" type="presParOf" srcId="{FD417BBE-261C-46AF-AFA5-4C311010630C}" destId="{E86A15A2-CB54-4937-96D7-CF6076D64143}" srcOrd="1" destOrd="0" presId="urn:microsoft.com/office/officeart/2005/8/layout/vList3#1"/>
    <dgm:cxn modelId="{3A1CDBFA-1128-4788-B22B-EBFB465F71CF}" type="presParOf" srcId="{FD417BBE-261C-46AF-AFA5-4C311010630C}" destId="{3D48BD02-526B-4481-9600-37B5A3D07CF3}" srcOrd="2" destOrd="0" presId="urn:microsoft.com/office/officeart/2005/8/layout/vList3#1"/>
    <dgm:cxn modelId="{FEE62EC0-DF4A-4B5B-8384-3FD87E8787BA}" type="presParOf" srcId="{3D48BD02-526B-4481-9600-37B5A3D07CF3}" destId="{18F843F1-62C6-442E-95CF-DE8FCA684CFA}" srcOrd="0" destOrd="0" presId="urn:microsoft.com/office/officeart/2005/8/layout/vList3#1"/>
    <dgm:cxn modelId="{7147E542-57CA-4B76-8A70-086E18C6B5B9}" type="presParOf" srcId="{3D48BD02-526B-4481-9600-37B5A3D07CF3}" destId="{7F42536B-7B03-4D5F-A820-617D891205EC}" srcOrd="1" destOrd="0" presId="urn:microsoft.com/office/officeart/2005/8/layout/vList3#1"/>
    <dgm:cxn modelId="{86B9248F-D7EB-42D6-A6ED-B01652EB11CE}" type="presParOf" srcId="{FD417BBE-261C-46AF-AFA5-4C311010630C}" destId="{9A772F2F-1136-4603-91A0-2DD18B7D0ED7}" srcOrd="3" destOrd="0" presId="urn:microsoft.com/office/officeart/2005/8/layout/vList3#1"/>
    <dgm:cxn modelId="{11BC8B25-7D33-4AA4-B23B-81B5C38C68C3}" type="presParOf" srcId="{FD417BBE-261C-46AF-AFA5-4C311010630C}" destId="{0BB05AF3-62DF-4119-93A7-7B21F030A411}" srcOrd="4" destOrd="0" presId="urn:microsoft.com/office/officeart/2005/8/layout/vList3#1"/>
    <dgm:cxn modelId="{7DC09A0B-9869-46A2-931C-D8525CBC296B}" type="presParOf" srcId="{0BB05AF3-62DF-4119-93A7-7B21F030A411}" destId="{68D64685-931D-4136-8AA5-1451D229B353}" srcOrd="0" destOrd="0" presId="urn:microsoft.com/office/officeart/2005/8/layout/vList3#1"/>
    <dgm:cxn modelId="{77F89805-8DB5-4A57-842E-511925FA9820}" type="presParOf" srcId="{0BB05AF3-62DF-4119-93A7-7B21F030A411}" destId="{4CDCE03F-80EA-40AC-9053-C3916963324A}" srcOrd="1" destOrd="0" presId="urn:microsoft.com/office/officeart/2005/8/layout/vList3#1"/>
    <dgm:cxn modelId="{934B0340-266B-4C72-A9EE-49BAD9D6287C}" type="presParOf" srcId="{FD417BBE-261C-46AF-AFA5-4C311010630C}" destId="{619C586D-B3A6-438C-83AA-81FB429363D9}" srcOrd="5" destOrd="0" presId="urn:microsoft.com/office/officeart/2005/8/layout/vList3#1"/>
    <dgm:cxn modelId="{04A76C83-D14D-4956-AE48-0DBE16341760}" type="presParOf" srcId="{FD417BBE-261C-46AF-AFA5-4C311010630C}" destId="{336B5C03-539A-4174-9BAB-B353E13F352B}" srcOrd="6" destOrd="0" presId="urn:microsoft.com/office/officeart/2005/8/layout/vList3#1"/>
    <dgm:cxn modelId="{AF55A651-55B8-4D08-A880-3D60AC99F128}" type="presParOf" srcId="{336B5C03-539A-4174-9BAB-B353E13F352B}" destId="{AC1DACC4-9615-452C-B2E8-2B37A7C02B37}" srcOrd="0" destOrd="0" presId="urn:microsoft.com/office/officeart/2005/8/layout/vList3#1"/>
    <dgm:cxn modelId="{491647A2-F3D5-4906-8549-FF5A7C1732D7}" type="presParOf" srcId="{336B5C03-539A-4174-9BAB-B353E13F352B}" destId="{668412D3-FD4C-41A9-A12C-DC3D6033676F}" srcOrd="1" destOrd="0" presId="urn:microsoft.com/office/officeart/2005/8/layout/vList3#1"/>
    <dgm:cxn modelId="{D80ED037-9C1F-4508-99DC-2F3BC3BE4E02}" type="presParOf" srcId="{FD417BBE-261C-46AF-AFA5-4C311010630C}" destId="{C854070B-F0CE-46A4-BE57-8D21DC62C548}" srcOrd="7" destOrd="0" presId="urn:microsoft.com/office/officeart/2005/8/layout/vList3#1"/>
    <dgm:cxn modelId="{4E066D8A-F54F-4EED-8F43-E0A05131DE37}" type="presParOf" srcId="{FD417BBE-261C-46AF-AFA5-4C311010630C}" destId="{4F73471F-426C-4FF4-BA0A-A50D45469DBB}" srcOrd="8" destOrd="0" presId="urn:microsoft.com/office/officeart/2005/8/layout/vList3#1"/>
    <dgm:cxn modelId="{A8724CA5-4D72-4A01-9445-65B056683336}" type="presParOf" srcId="{4F73471F-426C-4FF4-BA0A-A50D45469DBB}" destId="{EF181EC6-6340-4853-995F-0E442D62FC3F}" srcOrd="0" destOrd="0" presId="urn:microsoft.com/office/officeart/2005/8/layout/vList3#1"/>
    <dgm:cxn modelId="{56F737E2-A955-40B6-B772-30169E3F24F1}" type="presParOf" srcId="{4F73471F-426C-4FF4-BA0A-A50D45469DBB}" destId="{AC7003F8-A22B-478A-ABEC-619EE3D5BA8A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3E8894C-DB7F-4E32-B9A5-66F5D74047C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F2F1B78-75A9-47DD-A7BE-7582A8B205D5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>
              <a:latin typeface="+mn-lt"/>
            </a:rPr>
            <a:t>БРЕНДИРОВАНИЕ И РЕМОНТ ПОМЕЩЕНИЙ </a:t>
          </a:r>
          <a:endParaRPr lang="ru-RU" sz="1600" dirty="0">
            <a:latin typeface="+mn-lt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>
              <a:latin typeface="+mn-lt"/>
            </a:rPr>
            <a:t>СПЕЦИАЛИЗИРОВАННОЕ ОБОРУДОВАНИЕ</a:t>
          </a:r>
          <a:endParaRPr lang="ru-RU" sz="1600" dirty="0">
            <a:latin typeface="+mn-lt"/>
          </a:endParaRPr>
        </a:p>
      </dgm:t>
    </dgm:pt>
    <dgm:pt modelId="{8FAD59F6-2679-436C-A73A-3C2DBCDF626E}" type="parTrans" cxnId="{7F1AE739-911D-48DE-ACE0-00AF52E07C5A}">
      <dgm:prSet/>
      <dgm:spPr/>
      <dgm:t>
        <a:bodyPr/>
        <a:lstStyle/>
        <a:p>
          <a:endParaRPr lang="ru-RU"/>
        </a:p>
      </dgm:t>
    </dgm:pt>
    <dgm:pt modelId="{F30335B7-0FF2-464B-9B51-1C852357B782}" type="sibTrans" cxnId="{7F1AE739-911D-48DE-ACE0-00AF52E07C5A}">
      <dgm:prSet/>
      <dgm:spPr/>
      <dgm:t>
        <a:bodyPr/>
        <a:lstStyle/>
        <a:p>
          <a:endParaRPr lang="ru-RU"/>
        </a:p>
      </dgm:t>
    </dgm:pt>
    <dgm:pt modelId="{B8D61E63-7577-4998-8A6D-1608FE32E0E5}">
      <dgm:prSet phldrT="[Текст]" custT="1"/>
      <dgm:spPr/>
      <dgm:t>
        <a:bodyPr/>
        <a:lstStyle/>
        <a:p>
          <a:r>
            <a:rPr lang="ru-RU" sz="1600" b="1" dirty="0">
              <a:latin typeface="+mn-lt"/>
            </a:rPr>
            <a:t>ПОДЪЕЗДНЫЕ ПУТИ, СТОЯНКА, ПАНДУСЫ, СЕНСОРНАЯ КОМНАТА</a:t>
          </a:r>
        </a:p>
      </dgm:t>
    </dgm:pt>
    <dgm:pt modelId="{4C979068-FA23-4FF3-9A16-75DAE3398768}" type="parTrans" cxnId="{D8B1CB23-2D79-4DC0-9416-7273DA5C97BA}">
      <dgm:prSet/>
      <dgm:spPr/>
      <dgm:t>
        <a:bodyPr/>
        <a:lstStyle/>
        <a:p>
          <a:endParaRPr lang="ru-RU"/>
        </a:p>
      </dgm:t>
    </dgm:pt>
    <dgm:pt modelId="{359892AD-1243-433D-875E-7A61E8459D60}" type="sibTrans" cxnId="{D8B1CB23-2D79-4DC0-9416-7273DA5C97BA}">
      <dgm:prSet/>
      <dgm:spPr/>
      <dgm:t>
        <a:bodyPr/>
        <a:lstStyle/>
        <a:p>
          <a:endParaRPr lang="ru-RU"/>
        </a:p>
      </dgm:t>
    </dgm:pt>
    <dgm:pt modelId="{79596DCC-0C42-4970-A2B9-523E70608CA5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ct val="35000"/>
            </a:spcAft>
            <a:defRPr/>
          </a:pPr>
          <a:endParaRPr lang="ru-RU" sz="1600" b="1" dirty="0">
            <a:latin typeface="+mn-lt"/>
          </a:endParaRPr>
        </a:p>
        <a:p>
          <a:pPr>
            <a:lnSpc>
              <a:spcPct val="100000"/>
            </a:lnSpc>
            <a:spcAft>
              <a:spcPts val="0"/>
            </a:spcAft>
            <a:defRPr/>
          </a:pPr>
          <a:r>
            <a:rPr lang="ru-RU" sz="1600" b="1" dirty="0">
              <a:latin typeface="+mn-lt"/>
            </a:rPr>
            <a:t>ОБОРУДОВАНИЕ ПО ПРОФЕССИЯМ «КАМЕНЩИК», «ШВЕЯ», «СТОЛЯР СТРОИТЕЛЬНЫЙ», «СБОРЩИК ОБУВИ»,  «ШТУКАТУР», «МАЛЯР СТРОИТЕЛЬНЫЙ», ДЛЯ ПРОВЕДЕНИЯ ЗАНЯТИЙ ПО АДАПТИВНОЙ ФЗК</a:t>
          </a:r>
        </a:p>
        <a:p>
          <a:pPr>
            <a:lnSpc>
              <a:spcPct val="90000"/>
            </a:lnSpc>
            <a:spcAft>
              <a:spcPct val="35000"/>
            </a:spcAft>
          </a:pPr>
          <a:endParaRPr lang="ru-RU" sz="1600" dirty="0"/>
        </a:p>
        <a:p>
          <a:pPr>
            <a:lnSpc>
              <a:spcPct val="90000"/>
            </a:lnSpc>
            <a:spcAft>
              <a:spcPct val="35000"/>
            </a:spcAft>
          </a:pPr>
          <a:endParaRPr lang="ru-RU" sz="1600" dirty="0"/>
        </a:p>
      </dgm:t>
    </dgm:pt>
    <dgm:pt modelId="{FB74EFAD-BB36-4C0F-9543-E4DFB754A045}" type="parTrans" cxnId="{CA0419EB-2E38-46B9-A5B9-BD5DF853531C}">
      <dgm:prSet/>
      <dgm:spPr/>
      <dgm:t>
        <a:bodyPr/>
        <a:lstStyle/>
        <a:p>
          <a:endParaRPr lang="ru-RU"/>
        </a:p>
      </dgm:t>
    </dgm:pt>
    <dgm:pt modelId="{7E409EF2-1A88-42B9-A759-608F23EA9979}" type="sibTrans" cxnId="{CA0419EB-2E38-46B9-A5B9-BD5DF853531C}">
      <dgm:prSet/>
      <dgm:spPr/>
      <dgm:t>
        <a:bodyPr/>
        <a:lstStyle/>
        <a:p>
          <a:endParaRPr lang="ru-RU"/>
        </a:p>
      </dgm:t>
    </dgm:pt>
    <dgm:pt modelId="{F16F3176-4580-4A84-8C9F-CD5D50CB0D61}" type="pres">
      <dgm:prSet presAssocID="{63E8894C-DB7F-4E32-B9A5-66F5D74047C3}" presName="Name0" presStyleCnt="0">
        <dgm:presLayoutVars>
          <dgm:chMax val="7"/>
          <dgm:chPref val="7"/>
          <dgm:dir/>
        </dgm:presLayoutVars>
      </dgm:prSet>
      <dgm:spPr/>
    </dgm:pt>
    <dgm:pt modelId="{9D9F3416-1ADF-4DA5-A704-81D452FEADE6}" type="pres">
      <dgm:prSet presAssocID="{63E8894C-DB7F-4E32-B9A5-66F5D74047C3}" presName="Name1" presStyleCnt="0"/>
      <dgm:spPr/>
    </dgm:pt>
    <dgm:pt modelId="{0C4E2123-3B0F-4542-9745-70C47C685B62}" type="pres">
      <dgm:prSet presAssocID="{63E8894C-DB7F-4E32-B9A5-66F5D74047C3}" presName="cycle" presStyleCnt="0"/>
      <dgm:spPr/>
    </dgm:pt>
    <dgm:pt modelId="{D50BF039-AEBC-4034-9D39-F4E7FC03C811}" type="pres">
      <dgm:prSet presAssocID="{63E8894C-DB7F-4E32-B9A5-66F5D74047C3}" presName="srcNode" presStyleLbl="node1" presStyleIdx="0" presStyleCnt="3"/>
      <dgm:spPr/>
    </dgm:pt>
    <dgm:pt modelId="{65A6C047-9494-4C99-8072-6F3AB617AA0C}" type="pres">
      <dgm:prSet presAssocID="{63E8894C-DB7F-4E32-B9A5-66F5D74047C3}" presName="conn" presStyleLbl="parChTrans1D2" presStyleIdx="0" presStyleCnt="1"/>
      <dgm:spPr/>
    </dgm:pt>
    <dgm:pt modelId="{11F73A08-4A18-422D-9692-21F825D58E19}" type="pres">
      <dgm:prSet presAssocID="{63E8894C-DB7F-4E32-B9A5-66F5D74047C3}" presName="extraNode" presStyleLbl="node1" presStyleIdx="0" presStyleCnt="3"/>
      <dgm:spPr/>
    </dgm:pt>
    <dgm:pt modelId="{B8BA399C-2496-4957-88CA-89765E3003D3}" type="pres">
      <dgm:prSet presAssocID="{63E8894C-DB7F-4E32-B9A5-66F5D74047C3}" presName="dstNode" presStyleLbl="node1" presStyleIdx="0" presStyleCnt="3"/>
      <dgm:spPr/>
    </dgm:pt>
    <dgm:pt modelId="{0060C74E-1E01-4BFE-BB72-1633EFA2EC8C}" type="pres">
      <dgm:prSet presAssocID="{CF2F1B78-75A9-47DD-A7BE-7582A8B205D5}" presName="text_1" presStyleLbl="node1" presStyleIdx="0" presStyleCnt="3">
        <dgm:presLayoutVars>
          <dgm:bulletEnabled val="1"/>
        </dgm:presLayoutVars>
      </dgm:prSet>
      <dgm:spPr/>
    </dgm:pt>
    <dgm:pt modelId="{4DB66A64-94B8-4903-8250-572D7A3A82F4}" type="pres">
      <dgm:prSet presAssocID="{CF2F1B78-75A9-47DD-A7BE-7582A8B205D5}" presName="accent_1" presStyleCnt="0"/>
      <dgm:spPr/>
    </dgm:pt>
    <dgm:pt modelId="{53AA1010-D19C-4DB2-87C4-4A1602AF9306}" type="pres">
      <dgm:prSet presAssocID="{CF2F1B78-75A9-47DD-A7BE-7582A8B205D5}" presName="accentRepeatNode" presStyleLbl="solidFgAcc1" presStyleIdx="0" presStyleCnt="3"/>
      <dgm:spPr/>
    </dgm:pt>
    <dgm:pt modelId="{76D33D4F-399A-488F-9532-53A8CDD88ED3}" type="pres">
      <dgm:prSet presAssocID="{B8D61E63-7577-4998-8A6D-1608FE32E0E5}" presName="text_2" presStyleLbl="node1" presStyleIdx="1" presStyleCnt="3">
        <dgm:presLayoutVars>
          <dgm:bulletEnabled val="1"/>
        </dgm:presLayoutVars>
      </dgm:prSet>
      <dgm:spPr/>
    </dgm:pt>
    <dgm:pt modelId="{808101DF-28BF-4374-91A2-20A56A526BBC}" type="pres">
      <dgm:prSet presAssocID="{B8D61E63-7577-4998-8A6D-1608FE32E0E5}" presName="accent_2" presStyleCnt="0"/>
      <dgm:spPr/>
    </dgm:pt>
    <dgm:pt modelId="{6CDCE39E-0EC4-4001-AFCB-FC35331865F3}" type="pres">
      <dgm:prSet presAssocID="{B8D61E63-7577-4998-8A6D-1608FE32E0E5}" presName="accentRepeatNode" presStyleLbl="solidFgAcc1" presStyleIdx="1" presStyleCnt="3"/>
      <dgm:spPr/>
    </dgm:pt>
    <dgm:pt modelId="{501E0998-E53E-4A1B-96CD-A2303819B2EC}" type="pres">
      <dgm:prSet presAssocID="{79596DCC-0C42-4970-A2B9-523E70608CA5}" presName="text_3" presStyleLbl="node1" presStyleIdx="2" presStyleCnt="3" custAng="0" custScaleY="145141">
        <dgm:presLayoutVars>
          <dgm:bulletEnabled val="1"/>
        </dgm:presLayoutVars>
      </dgm:prSet>
      <dgm:spPr/>
    </dgm:pt>
    <dgm:pt modelId="{DBAC6063-A47B-45C6-91C4-D1C26FA820C7}" type="pres">
      <dgm:prSet presAssocID="{79596DCC-0C42-4970-A2B9-523E70608CA5}" presName="accent_3" presStyleCnt="0"/>
      <dgm:spPr/>
    </dgm:pt>
    <dgm:pt modelId="{68C027C0-9625-4F76-859D-60E5E7D823E0}" type="pres">
      <dgm:prSet presAssocID="{79596DCC-0C42-4970-A2B9-523E70608CA5}" presName="accentRepeatNode" presStyleLbl="solidFgAcc1" presStyleIdx="2" presStyleCnt="3"/>
      <dgm:spPr/>
    </dgm:pt>
  </dgm:ptLst>
  <dgm:cxnLst>
    <dgm:cxn modelId="{D8B1CB23-2D79-4DC0-9416-7273DA5C97BA}" srcId="{63E8894C-DB7F-4E32-B9A5-66F5D74047C3}" destId="{B8D61E63-7577-4998-8A6D-1608FE32E0E5}" srcOrd="1" destOrd="0" parTransId="{4C979068-FA23-4FF3-9A16-75DAE3398768}" sibTransId="{359892AD-1243-433D-875E-7A61E8459D60}"/>
    <dgm:cxn modelId="{13D51A35-2C8E-47CF-BF82-2FEDD047C676}" type="presOf" srcId="{F30335B7-0FF2-464B-9B51-1C852357B782}" destId="{65A6C047-9494-4C99-8072-6F3AB617AA0C}" srcOrd="0" destOrd="0" presId="urn:microsoft.com/office/officeart/2008/layout/VerticalCurvedList"/>
    <dgm:cxn modelId="{7F1AE739-911D-48DE-ACE0-00AF52E07C5A}" srcId="{63E8894C-DB7F-4E32-B9A5-66F5D74047C3}" destId="{CF2F1B78-75A9-47DD-A7BE-7582A8B205D5}" srcOrd="0" destOrd="0" parTransId="{8FAD59F6-2679-436C-A73A-3C2DBCDF626E}" sibTransId="{F30335B7-0FF2-464B-9B51-1C852357B782}"/>
    <dgm:cxn modelId="{7C6FE761-5589-4FC1-BAD1-63CEFD041651}" type="presOf" srcId="{CF2F1B78-75A9-47DD-A7BE-7582A8B205D5}" destId="{0060C74E-1E01-4BFE-BB72-1633EFA2EC8C}" srcOrd="0" destOrd="0" presId="urn:microsoft.com/office/officeart/2008/layout/VerticalCurvedList"/>
    <dgm:cxn modelId="{F4F5177F-B948-447C-9D63-D0EB73CC8F06}" type="presOf" srcId="{63E8894C-DB7F-4E32-B9A5-66F5D74047C3}" destId="{F16F3176-4580-4A84-8C9F-CD5D50CB0D61}" srcOrd="0" destOrd="0" presId="urn:microsoft.com/office/officeart/2008/layout/VerticalCurvedList"/>
    <dgm:cxn modelId="{4A14BB87-7196-4188-9A06-0E066CC34E68}" type="presOf" srcId="{B8D61E63-7577-4998-8A6D-1608FE32E0E5}" destId="{76D33D4F-399A-488F-9532-53A8CDD88ED3}" srcOrd="0" destOrd="0" presId="urn:microsoft.com/office/officeart/2008/layout/VerticalCurvedList"/>
    <dgm:cxn modelId="{CA0419EB-2E38-46B9-A5B9-BD5DF853531C}" srcId="{63E8894C-DB7F-4E32-B9A5-66F5D74047C3}" destId="{79596DCC-0C42-4970-A2B9-523E70608CA5}" srcOrd="2" destOrd="0" parTransId="{FB74EFAD-BB36-4C0F-9543-E4DFB754A045}" sibTransId="{7E409EF2-1A88-42B9-A759-608F23EA9979}"/>
    <dgm:cxn modelId="{487625F9-4C33-4691-B24C-E2DDBD372DD9}" type="presOf" srcId="{79596DCC-0C42-4970-A2B9-523E70608CA5}" destId="{501E0998-E53E-4A1B-96CD-A2303819B2EC}" srcOrd="0" destOrd="0" presId="urn:microsoft.com/office/officeart/2008/layout/VerticalCurvedList"/>
    <dgm:cxn modelId="{399B9121-EE67-48A1-9C94-AA25653277D6}" type="presParOf" srcId="{F16F3176-4580-4A84-8C9F-CD5D50CB0D61}" destId="{9D9F3416-1ADF-4DA5-A704-81D452FEADE6}" srcOrd="0" destOrd="0" presId="urn:microsoft.com/office/officeart/2008/layout/VerticalCurvedList"/>
    <dgm:cxn modelId="{B908AFBB-5253-4860-919A-E437729CE3B0}" type="presParOf" srcId="{9D9F3416-1ADF-4DA5-A704-81D452FEADE6}" destId="{0C4E2123-3B0F-4542-9745-70C47C685B62}" srcOrd="0" destOrd="0" presId="urn:microsoft.com/office/officeart/2008/layout/VerticalCurvedList"/>
    <dgm:cxn modelId="{62E2EB7F-D752-4051-ADC5-484769572587}" type="presParOf" srcId="{0C4E2123-3B0F-4542-9745-70C47C685B62}" destId="{D50BF039-AEBC-4034-9D39-F4E7FC03C811}" srcOrd="0" destOrd="0" presId="urn:microsoft.com/office/officeart/2008/layout/VerticalCurvedList"/>
    <dgm:cxn modelId="{CD18F23E-E4B2-480D-87C7-6E65178EFCC6}" type="presParOf" srcId="{0C4E2123-3B0F-4542-9745-70C47C685B62}" destId="{65A6C047-9494-4C99-8072-6F3AB617AA0C}" srcOrd="1" destOrd="0" presId="urn:microsoft.com/office/officeart/2008/layout/VerticalCurvedList"/>
    <dgm:cxn modelId="{C715B561-9C50-4F0B-AB12-D81C6629CD36}" type="presParOf" srcId="{0C4E2123-3B0F-4542-9745-70C47C685B62}" destId="{11F73A08-4A18-422D-9692-21F825D58E19}" srcOrd="2" destOrd="0" presId="urn:microsoft.com/office/officeart/2008/layout/VerticalCurvedList"/>
    <dgm:cxn modelId="{36A1FC04-AC78-4C06-8933-93C9456C9BA8}" type="presParOf" srcId="{0C4E2123-3B0F-4542-9745-70C47C685B62}" destId="{B8BA399C-2496-4957-88CA-89765E3003D3}" srcOrd="3" destOrd="0" presId="urn:microsoft.com/office/officeart/2008/layout/VerticalCurvedList"/>
    <dgm:cxn modelId="{02517D21-69D9-4943-9F20-D30DC7CD29B7}" type="presParOf" srcId="{9D9F3416-1ADF-4DA5-A704-81D452FEADE6}" destId="{0060C74E-1E01-4BFE-BB72-1633EFA2EC8C}" srcOrd="1" destOrd="0" presId="urn:microsoft.com/office/officeart/2008/layout/VerticalCurvedList"/>
    <dgm:cxn modelId="{372A7F9A-0DD2-43E3-808A-0BAFF04362B3}" type="presParOf" srcId="{9D9F3416-1ADF-4DA5-A704-81D452FEADE6}" destId="{4DB66A64-94B8-4903-8250-572D7A3A82F4}" srcOrd="2" destOrd="0" presId="urn:microsoft.com/office/officeart/2008/layout/VerticalCurvedList"/>
    <dgm:cxn modelId="{8EE1C50F-E630-4935-AF25-916C7160936C}" type="presParOf" srcId="{4DB66A64-94B8-4903-8250-572D7A3A82F4}" destId="{53AA1010-D19C-4DB2-87C4-4A1602AF9306}" srcOrd="0" destOrd="0" presId="urn:microsoft.com/office/officeart/2008/layout/VerticalCurvedList"/>
    <dgm:cxn modelId="{452572AD-80F0-468C-B6CB-96EB90DA1D57}" type="presParOf" srcId="{9D9F3416-1ADF-4DA5-A704-81D452FEADE6}" destId="{76D33D4F-399A-488F-9532-53A8CDD88ED3}" srcOrd="3" destOrd="0" presId="urn:microsoft.com/office/officeart/2008/layout/VerticalCurvedList"/>
    <dgm:cxn modelId="{90EA1A11-580F-4440-9876-948CC3AD3E26}" type="presParOf" srcId="{9D9F3416-1ADF-4DA5-A704-81D452FEADE6}" destId="{808101DF-28BF-4374-91A2-20A56A526BBC}" srcOrd="4" destOrd="0" presId="urn:microsoft.com/office/officeart/2008/layout/VerticalCurvedList"/>
    <dgm:cxn modelId="{F4E685B8-F44C-44E0-BB32-286825D87BD7}" type="presParOf" srcId="{808101DF-28BF-4374-91A2-20A56A526BBC}" destId="{6CDCE39E-0EC4-4001-AFCB-FC35331865F3}" srcOrd="0" destOrd="0" presId="urn:microsoft.com/office/officeart/2008/layout/VerticalCurvedList"/>
    <dgm:cxn modelId="{7F88FEF9-E589-4093-A802-059F65D18222}" type="presParOf" srcId="{9D9F3416-1ADF-4DA5-A704-81D452FEADE6}" destId="{501E0998-E53E-4A1B-96CD-A2303819B2EC}" srcOrd="5" destOrd="0" presId="urn:microsoft.com/office/officeart/2008/layout/VerticalCurvedList"/>
    <dgm:cxn modelId="{6205454A-1532-4E82-8D78-0DF215EFFE48}" type="presParOf" srcId="{9D9F3416-1ADF-4DA5-A704-81D452FEADE6}" destId="{DBAC6063-A47B-45C6-91C4-D1C26FA820C7}" srcOrd="6" destOrd="0" presId="urn:microsoft.com/office/officeart/2008/layout/VerticalCurvedList"/>
    <dgm:cxn modelId="{21D3AFEF-E925-4DEF-86F7-A7015666EFF0}" type="presParOf" srcId="{DBAC6063-A47B-45C6-91C4-D1C26FA820C7}" destId="{68C027C0-9625-4F76-859D-60E5E7D823E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268EC7-D7C7-4AA0-B828-58E6EE9CED61}">
      <dsp:nvSpPr>
        <dsp:cNvPr id="0" name=""/>
        <dsp:cNvSpPr/>
      </dsp:nvSpPr>
      <dsp:spPr>
        <a:xfrm rot="10800000">
          <a:off x="662677" y="1107"/>
          <a:ext cx="6694521" cy="460457"/>
        </a:xfrm>
        <a:prstGeom prst="homePlat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55000" cap="flat" cmpd="thickThin" algn="ctr">
          <a:solidFill>
            <a:srgbClr val="3497AE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049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08.02.01 Строительство и эксплуатация зданий и сооружений, </a:t>
          </a:r>
          <a:r>
            <a:rPr lang="ru-RU" sz="1600" b="1" kern="1200" dirty="0">
              <a:solidFill>
                <a:srgbClr val="FF0000"/>
              </a:solidFill>
              <a:latin typeface="Calibri"/>
              <a:ea typeface="+mn-ea"/>
              <a:cs typeface="+mn-cs"/>
            </a:rPr>
            <a:t>актуализирован ФГОС 2022</a:t>
          </a:r>
        </a:p>
      </dsp:txBody>
      <dsp:txXfrm rot="10800000">
        <a:off x="777791" y="1107"/>
        <a:ext cx="6579407" cy="460457"/>
      </dsp:txXfrm>
    </dsp:sp>
    <dsp:sp modelId="{CBF0D786-B2A7-4813-86FC-D535731F7F70}">
      <dsp:nvSpPr>
        <dsp:cNvPr id="0" name=""/>
        <dsp:cNvSpPr/>
      </dsp:nvSpPr>
      <dsp:spPr>
        <a:xfrm>
          <a:off x="223118" y="0"/>
          <a:ext cx="460457" cy="46045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55000" cap="flat" cmpd="thickThin" algn="ctr">
          <a:solidFill>
            <a:srgbClr val="3497AE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F44D9A-F27E-4357-B66F-91BCA4BCDEE3}">
      <dsp:nvSpPr>
        <dsp:cNvPr id="0" name=""/>
        <dsp:cNvSpPr/>
      </dsp:nvSpPr>
      <dsp:spPr>
        <a:xfrm rot="10800000">
          <a:off x="652010" y="571635"/>
          <a:ext cx="6715854" cy="460457"/>
        </a:xfrm>
        <a:prstGeom prst="homePlat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55000" cap="flat" cmpd="thickThin" algn="ctr">
          <a:solidFill>
            <a:srgbClr val="3497AE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049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08.01.28 Мастер сухого строительства, </a:t>
          </a:r>
          <a:r>
            <a:rPr lang="ru-RU" sz="1600" b="1" kern="1200" dirty="0">
              <a:solidFill>
                <a:srgbClr val="FF0000"/>
              </a:solidFill>
              <a:latin typeface="Calibri"/>
              <a:ea typeface="+mn-ea"/>
              <a:cs typeface="+mn-cs"/>
            </a:rPr>
            <a:t>актуализирован ФГОС 2022</a:t>
          </a:r>
          <a:endParaRPr lang="ru-RU" sz="1600" b="1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 rot="10800000">
        <a:off x="767124" y="571635"/>
        <a:ext cx="6600740" cy="460457"/>
      </dsp:txXfrm>
    </dsp:sp>
    <dsp:sp modelId="{0A3ED741-EC8C-43C6-A6E9-10D93F1D4634}">
      <dsp:nvSpPr>
        <dsp:cNvPr id="0" name=""/>
        <dsp:cNvSpPr/>
      </dsp:nvSpPr>
      <dsp:spPr>
        <a:xfrm>
          <a:off x="200491" y="636560"/>
          <a:ext cx="460457" cy="46045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55000" cap="flat" cmpd="thickThin" algn="ctr">
          <a:solidFill>
            <a:srgbClr val="3497AE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F15D61-6808-4ACD-8807-545D99AACC1C}">
      <dsp:nvSpPr>
        <dsp:cNvPr id="0" name=""/>
        <dsp:cNvSpPr/>
      </dsp:nvSpPr>
      <dsp:spPr>
        <a:xfrm rot="10800000">
          <a:off x="652010" y="1196922"/>
          <a:ext cx="6715854" cy="460457"/>
        </a:xfrm>
        <a:prstGeom prst="homePlat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55000" cap="flat" cmpd="thickThin" algn="ctr">
          <a:solidFill>
            <a:srgbClr val="3497AE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049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08.01.27 Мастер общестроительных работ,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>
              <a:solidFill>
                <a:srgbClr val="FF0000"/>
              </a:solidFill>
              <a:latin typeface="Calibri"/>
              <a:ea typeface="+mn-ea"/>
              <a:cs typeface="+mn-cs"/>
            </a:rPr>
            <a:t>актуализирован ФГОС 2022</a:t>
          </a:r>
          <a:endParaRPr lang="ru-RU" sz="1600" b="1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 rot="10800000">
        <a:off x="767124" y="1196922"/>
        <a:ext cx="6600740" cy="460457"/>
      </dsp:txXfrm>
    </dsp:sp>
    <dsp:sp modelId="{D5B92616-1F6F-43D4-AF23-0DBE97BA02F7}">
      <dsp:nvSpPr>
        <dsp:cNvPr id="0" name=""/>
        <dsp:cNvSpPr/>
      </dsp:nvSpPr>
      <dsp:spPr>
        <a:xfrm>
          <a:off x="200491" y="1220884"/>
          <a:ext cx="460457" cy="46045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55000" cap="flat" cmpd="thickThin" algn="ctr">
          <a:solidFill>
            <a:srgbClr val="3497AE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8F2582-E0E2-4953-9828-38A7A708DBF5}">
      <dsp:nvSpPr>
        <dsp:cNvPr id="0" name=""/>
        <dsp:cNvSpPr/>
      </dsp:nvSpPr>
      <dsp:spPr>
        <a:xfrm rot="10800000">
          <a:off x="652010" y="1794829"/>
          <a:ext cx="6715854" cy="460457"/>
        </a:xfrm>
        <a:prstGeom prst="homePlat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55000" cap="flat" cmpd="thickThin" algn="ctr">
          <a:solidFill>
            <a:srgbClr val="3497AE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049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08.01.31 Электромонтажник электрических сетей и электрооборудования, </a:t>
          </a:r>
          <a:r>
            <a:rPr lang="ru-RU" sz="1600" b="1" kern="1200" dirty="0">
              <a:solidFill>
                <a:srgbClr val="FF0000"/>
              </a:solidFill>
              <a:latin typeface="Calibri"/>
              <a:ea typeface="+mn-ea"/>
              <a:cs typeface="+mn-cs"/>
            </a:rPr>
            <a:t>актуализирован ФГОС 2022</a:t>
          </a:r>
          <a:endParaRPr lang="ru-RU" sz="1600" b="1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 rot="10800000">
        <a:off x="767124" y="1794829"/>
        <a:ext cx="6600740" cy="460457"/>
      </dsp:txXfrm>
    </dsp:sp>
    <dsp:sp modelId="{E9BE1D19-450E-4170-9326-B22AB72D5C0E}">
      <dsp:nvSpPr>
        <dsp:cNvPr id="0" name=""/>
        <dsp:cNvSpPr/>
      </dsp:nvSpPr>
      <dsp:spPr>
        <a:xfrm>
          <a:off x="200491" y="1791625"/>
          <a:ext cx="460457" cy="460457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55000" cap="flat" cmpd="thickThin" algn="ctr">
          <a:solidFill>
            <a:srgbClr val="3497AE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73E1C6-B4AD-4BF4-B7AD-DBFE42D143D1}">
      <dsp:nvSpPr>
        <dsp:cNvPr id="0" name=""/>
        <dsp:cNvSpPr/>
      </dsp:nvSpPr>
      <dsp:spPr>
        <a:xfrm rot="10800000">
          <a:off x="662677" y="2392737"/>
          <a:ext cx="6694521" cy="460457"/>
        </a:xfrm>
        <a:prstGeom prst="homePlat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55000" cap="flat" cmpd="thickThin" algn="ctr">
          <a:solidFill>
            <a:srgbClr val="3497AE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049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08.01.28  Мастер отделочных строительных и декоративных работ, </a:t>
          </a:r>
          <a:r>
            <a:rPr lang="ru-RU" sz="1600" b="1" kern="1200" dirty="0">
              <a:solidFill>
                <a:srgbClr val="FF0000"/>
              </a:solidFill>
              <a:latin typeface="Calibri"/>
              <a:ea typeface="+mn-ea"/>
              <a:cs typeface="+mn-cs"/>
            </a:rPr>
            <a:t>актуализирован ФГОС 2022</a:t>
          </a:r>
          <a:endParaRPr lang="ru-RU" sz="1600" b="1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 rot="10800000">
        <a:off x="777791" y="2392737"/>
        <a:ext cx="6579407" cy="460457"/>
      </dsp:txXfrm>
    </dsp:sp>
    <dsp:sp modelId="{64797537-78F5-4A09-8D42-709C6F42D970}">
      <dsp:nvSpPr>
        <dsp:cNvPr id="0" name=""/>
        <dsp:cNvSpPr/>
      </dsp:nvSpPr>
      <dsp:spPr>
        <a:xfrm>
          <a:off x="214282" y="2351724"/>
          <a:ext cx="460457" cy="460457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55000" cap="flat" cmpd="thickThin" algn="ctr">
          <a:solidFill>
            <a:srgbClr val="3497AE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4E400C-57F1-4201-8E73-9BFF41D8C39E}">
      <dsp:nvSpPr>
        <dsp:cNvPr id="0" name=""/>
        <dsp:cNvSpPr/>
      </dsp:nvSpPr>
      <dsp:spPr>
        <a:xfrm rot="10800000">
          <a:off x="652010" y="2990645"/>
          <a:ext cx="6715854" cy="460457"/>
        </a:xfrm>
        <a:prstGeom prst="homePlat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55000" cap="flat" cmpd="thickThin" algn="ctr">
          <a:solidFill>
            <a:srgbClr val="3497AE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049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35.01.28 Мастер столярного и мебельного производства, </a:t>
          </a:r>
          <a:r>
            <a:rPr lang="ru-RU" sz="1600" b="1" kern="1200" dirty="0">
              <a:solidFill>
                <a:srgbClr val="FF0000"/>
              </a:solidFill>
              <a:latin typeface="Calibri"/>
              <a:ea typeface="+mn-ea"/>
              <a:cs typeface="+mn-cs"/>
            </a:rPr>
            <a:t>актуализирован ФГОС 2022</a:t>
          </a:r>
          <a:endParaRPr lang="ru-RU" sz="1600" b="1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 rot="10800000">
        <a:off x="767124" y="2990645"/>
        <a:ext cx="6600740" cy="460457"/>
      </dsp:txXfrm>
    </dsp:sp>
    <dsp:sp modelId="{FD0F35DA-7E8F-4371-B77A-8FD0FF2F2CDD}">
      <dsp:nvSpPr>
        <dsp:cNvPr id="0" name=""/>
        <dsp:cNvSpPr/>
      </dsp:nvSpPr>
      <dsp:spPr>
        <a:xfrm>
          <a:off x="200491" y="2973856"/>
          <a:ext cx="460457" cy="460457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55000" cap="flat" cmpd="thickThin" algn="ctr">
          <a:solidFill>
            <a:srgbClr val="3497AE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B968B7-A43C-4404-B600-74C5C54FEB35}">
      <dsp:nvSpPr>
        <dsp:cNvPr id="0" name=""/>
        <dsp:cNvSpPr/>
      </dsp:nvSpPr>
      <dsp:spPr>
        <a:xfrm rot="10800000">
          <a:off x="652010" y="3588552"/>
          <a:ext cx="6715854" cy="460457"/>
        </a:xfrm>
        <a:prstGeom prst="homePlat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55000" cap="flat" cmpd="thickThin" algn="ctr">
          <a:solidFill>
            <a:srgbClr val="3497AE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049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18880 Столяр строительный, 16671 Плотник</a:t>
          </a:r>
        </a:p>
      </dsp:txBody>
      <dsp:txXfrm rot="10800000">
        <a:off x="767124" y="3588552"/>
        <a:ext cx="6600740" cy="460457"/>
      </dsp:txXfrm>
    </dsp:sp>
    <dsp:sp modelId="{783716D2-0E9D-40D9-9044-8A1167E05B6D}">
      <dsp:nvSpPr>
        <dsp:cNvPr id="0" name=""/>
        <dsp:cNvSpPr/>
      </dsp:nvSpPr>
      <dsp:spPr>
        <a:xfrm>
          <a:off x="200491" y="3623100"/>
          <a:ext cx="460457" cy="460457"/>
        </a:xfrm>
        <a:prstGeom prst="ellipse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55000" cap="flat" cmpd="thickThin" algn="ctr">
          <a:solidFill>
            <a:srgbClr val="3497AE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94C2D4-172B-426F-A496-7072707CA5F2}">
      <dsp:nvSpPr>
        <dsp:cNvPr id="0" name=""/>
        <dsp:cNvSpPr/>
      </dsp:nvSpPr>
      <dsp:spPr>
        <a:xfrm rot="10800000">
          <a:off x="737875" y="4178890"/>
          <a:ext cx="6619322" cy="460457"/>
        </a:xfrm>
        <a:prstGeom prst="homePlat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55000" cap="flat" cmpd="thickThin" algn="ctr">
          <a:solidFill>
            <a:srgbClr val="3497AE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049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19727 Штукатур, Маляр строительный</a:t>
          </a:r>
        </a:p>
      </dsp:txBody>
      <dsp:txXfrm rot="10800000">
        <a:off x="852989" y="4178890"/>
        <a:ext cx="6504208" cy="460457"/>
      </dsp:txXfrm>
    </dsp:sp>
    <dsp:sp modelId="{9AACF2D2-9D13-45BC-B574-A360973E8924}">
      <dsp:nvSpPr>
        <dsp:cNvPr id="0" name=""/>
        <dsp:cNvSpPr/>
      </dsp:nvSpPr>
      <dsp:spPr>
        <a:xfrm>
          <a:off x="214282" y="4178890"/>
          <a:ext cx="460457" cy="460457"/>
        </a:xfrm>
        <a:prstGeom prst="ellipse">
          <a:avLst/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 w="55000" cap="flat" cmpd="thickThin" algn="ctr">
          <a:solidFill>
            <a:srgbClr val="3497AE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366236-C287-436B-ADCA-4C133F51F872}">
      <dsp:nvSpPr>
        <dsp:cNvPr id="0" name=""/>
        <dsp:cNvSpPr/>
      </dsp:nvSpPr>
      <dsp:spPr>
        <a:xfrm rot="10800000">
          <a:off x="662677" y="4784367"/>
          <a:ext cx="6694521" cy="460457"/>
        </a:xfrm>
        <a:prstGeom prst="homePlat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55000" cap="flat" cmpd="thickThin" algn="ctr">
          <a:solidFill>
            <a:srgbClr val="3497AE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049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15220 Облицовщик – плиточник </a:t>
          </a:r>
        </a:p>
      </dsp:txBody>
      <dsp:txXfrm rot="10800000">
        <a:off x="777791" y="4784367"/>
        <a:ext cx="6579407" cy="460457"/>
      </dsp:txXfrm>
    </dsp:sp>
    <dsp:sp modelId="{05A79DC3-C30D-48ED-8434-58BA11C21EC1}">
      <dsp:nvSpPr>
        <dsp:cNvPr id="0" name=""/>
        <dsp:cNvSpPr/>
      </dsp:nvSpPr>
      <dsp:spPr>
        <a:xfrm>
          <a:off x="214282" y="4752540"/>
          <a:ext cx="460457" cy="460457"/>
        </a:xfrm>
        <a:prstGeom prst="ellipse">
          <a:avLst/>
        </a:prstGeom>
        <a:blipFill rotWithShape="0">
          <a:blip xmlns:r="http://schemas.openxmlformats.org/officeDocument/2006/relationships" r:embed="rId9"/>
          <a:stretch>
            <a:fillRect/>
          </a:stretch>
        </a:blipFill>
        <a:ln w="55000" cap="flat" cmpd="thickThin" algn="ctr">
          <a:solidFill>
            <a:srgbClr val="3497AE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546F27-DE71-4DE9-B669-397EBF03D6C5}">
      <dsp:nvSpPr>
        <dsp:cNvPr id="0" name=""/>
        <dsp:cNvSpPr/>
      </dsp:nvSpPr>
      <dsp:spPr>
        <a:xfrm rot="10800000">
          <a:off x="662677" y="5383382"/>
          <a:ext cx="6715854" cy="460457"/>
        </a:xfrm>
        <a:prstGeom prst="homePlat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55000" cap="flat" cmpd="thickThin" algn="ctr">
          <a:solidFill>
            <a:srgbClr val="3497AE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049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18213 Сборщик обуви, 19601 Швея</a:t>
          </a:r>
        </a:p>
      </dsp:txBody>
      <dsp:txXfrm rot="10800000">
        <a:off x="777791" y="5383382"/>
        <a:ext cx="6600740" cy="460457"/>
      </dsp:txXfrm>
    </dsp:sp>
    <dsp:sp modelId="{0EA00212-4F67-4B6A-AFD5-96F7335C9BCA}">
      <dsp:nvSpPr>
        <dsp:cNvPr id="0" name=""/>
        <dsp:cNvSpPr/>
      </dsp:nvSpPr>
      <dsp:spPr>
        <a:xfrm>
          <a:off x="200491" y="5383382"/>
          <a:ext cx="460457" cy="460457"/>
        </a:xfrm>
        <a:prstGeom prst="ellipse">
          <a:avLst/>
        </a:prstGeom>
        <a:blipFill rotWithShape="0">
          <a:blip xmlns:r="http://schemas.openxmlformats.org/officeDocument/2006/relationships" r:embed="rId10"/>
          <a:stretch>
            <a:fillRect/>
          </a:stretch>
        </a:blipFill>
        <a:ln w="55000" cap="flat" cmpd="thickThin" algn="ctr">
          <a:solidFill>
            <a:srgbClr val="3497AE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C397BB-A31D-44D7-991B-1E8157228EED}">
      <dsp:nvSpPr>
        <dsp:cNvPr id="0" name=""/>
        <dsp:cNvSpPr/>
      </dsp:nvSpPr>
      <dsp:spPr>
        <a:xfrm rot="21300000">
          <a:off x="34110" y="2263021"/>
          <a:ext cx="11047193" cy="1265070"/>
        </a:xfrm>
        <a:prstGeom prst="mathMinus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9B3943-EA26-4360-A567-0B0E40A27D99}">
      <dsp:nvSpPr>
        <dsp:cNvPr id="0" name=""/>
        <dsp:cNvSpPr/>
      </dsp:nvSpPr>
      <dsp:spPr>
        <a:xfrm>
          <a:off x="351119" y="240775"/>
          <a:ext cx="2240767" cy="2396014"/>
        </a:xfrm>
        <a:prstGeom prst="downArrow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C318EA-CD9A-4D6F-A9C9-66AA85D56458}">
      <dsp:nvSpPr>
        <dsp:cNvPr id="0" name=""/>
        <dsp:cNvSpPr/>
      </dsp:nvSpPr>
      <dsp:spPr>
        <a:xfrm>
          <a:off x="2649754" y="178207"/>
          <a:ext cx="8117524" cy="2136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1. Не адаптированность имеющихся государственных образовательных стандартов;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2. Отсутствие наличия </a:t>
          </a:r>
          <a:r>
            <a:rPr lang="ru-RU" sz="1600" b="1" kern="1200" dirty="0" err="1"/>
            <a:t>безбарьерной</a:t>
          </a:r>
          <a:r>
            <a:rPr lang="ru-RU" sz="1600" b="1" kern="1200" dirty="0"/>
            <a:t> архитектурной среды в техникуме для лиц с ОВЗ (слабовидящие, нарушения ОДА, слабослышащие)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3. Отсутствие современных учебных, технических, информационных средств и условий для </a:t>
          </a:r>
          <a:r>
            <a:rPr lang="ru-RU" sz="1600" b="1" kern="1200" dirty="0" err="1"/>
            <a:t>профобучения</a:t>
          </a:r>
          <a:r>
            <a:rPr lang="ru-RU" sz="1600" b="1" kern="1200" dirty="0"/>
            <a:t> лиц с ОВЗ (слабовидящие, нарушения ОДА, слабослышащие).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4. Неподготовленность педагогических кадров для работы со слабовидящими и нарушением ОДА</a:t>
          </a:r>
        </a:p>
      </dsp:txBody>
      <dsp:txXfrm>
        <a:off x="2649754" y="178207"/>
        <a:ext cx="8117524" cy="2136605"/>
      </dsp:txXfrm>
    </dsp:sp>
    <dsp:sp modelId="{61603BC5-B809-4DB3-BBE1-44E2A5DCAC20}">
      <dsp:nvSpPr>
        <dsp:cNvPr id="0" name=""/>
        <dsp:cNvSpPr/>
      </dsp:nvSpPr>
      <dsp:spPr>
        <a:xfrm>
          <a:off x="7832993" y="3219020"/>
          <a:ext cx="2286585" cy="2396014"/>
        </a:xfrm>
        <a:prstGeom prst="upArrow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1FB3AA-08C8-497D-A450-ABF8793BA354}">
      <dsp:nvSpPr>
        <dsp:cNvPr id="0" name=""/>
        <dsp:cNvSpPr/>
      </dsp:nvSpPr>
      <dsp:spPr>
        <a:xfrm>
          <a:off x="409634" y="3463163"/>
          <a:ext cx="7448252" cy="2393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6667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500" b="1" kern="1200" dirty="0"/>
            <a:t>1.  Увеличение бюджетных ассигнований в форме грантов на профессиональное образование (гос. программы «Доступная среда», «Молодые профессионалы»).</a:t>
          </a:r>
        </a:p>
        <a:p>
          <a:pPr marL="0" lvl="0" indent="0" algn="just" defTabSz="6667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500" b="1" kern="1200" dirty="0"/>
            <a:t>2.  Достаточно высокая компетентность и уровень квалификации педагогических работников техникума (высшая квалификационная категория, большой стаж работы с ОВЗ умственная отсталость, эксперты чемпионата </a:t>
          </a:r>
          <a:r>
            <a:rPr lang="ru-RU" sz="1500" b="1" kern="1200" dirty="0" err="1"/>
            <a:t>Абилимпикс</a:t>
          </a:r>
          <a:r>
            <a:rPr lang="ru-RU" sz="1500" b="1" kern="1200" dirty="0"/>
            <a:t>).</a:t>
          </a:r>
        </a:p>
        <a:p>
          <a:pPr marL="0" lvl="0" indent="0" algn="just" defTabSz="6667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500" b="1" kern="1200" dirty="0"/>
            <a:t>3. Перспективы расширения перечня профессиональных образовательных программ (ПО, ДПО, «короткие» модульные программы).</a:t>
          </a:r>
        </a:p>
        <a:p>
          <a:pPr marL="0" lvl="0" indent="0" algn="just" defTabSz="6667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500" b="1" kern="1200" dirty="0"/>
            <a:t>4. Наличие договоров сотрудничества с работодателями и социальными партнерами техникума (трудоустройство, КЦП под заказ работодателя, наставничество).</a:t>
          </a:r>
          <a:endParaRPr lang="ru-RU" sz="1500" kern="1200" dirty="0"/>
        </a:p>
      </dsp:txBody>
      <dsp:txXfrm>
        <a:off x="409634" y="3463163"/>
        <a:ext cx="7448252" cy="23935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642230-A92D-4ED4-9B60-2CF5AFEA813F}">
      <dsp:nvSpPr>
        <dsp:cNvPr id="0" name=""/>
        <dsp:cNvSpPr/>
      </dsp:nvSpPr>
      <dsp:spPr>
        <a:xfrm rot="10800000">
          <a:off x="2129863" y="1116"/>
          <a:ext cx="7603791" cy="858491"/>
        </a:xfrm>
        <a:prstGeom prst="homePlate">
          <a:avLst/>
        </a:prstGeom>
        <a:solidFill>
          <a:srgbClr val="FFFFC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571" tIns="60960" rIns="113792" bIns="60960" numCol="1" spcCol="1270" anchor="ctr" anchorCtr="0">
          <a:noAutofit/>
        </a:bodyPr>
        <a:lstStyle/>
        <a:p>
          <a:pPr marL="0" lvl="0" indent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2"/>
              </a:solidFill>
            </a:rPr>
            <a:t>– р</a:t>
          </a:r>
          <a:r>
            <a:rPr lang="ru-RU" sz="1600" b="1" kern="1200" dirty="0">
              <a:solidFill>
                <a:srgbClr val="002060"/>
              </a:solidFill>
            </a:rPr>
            <a:t>асширение перечня образовательных услуг и разработка новых ОПОП СПО и программ профессионального образования для лиц с ОВЗ по перспективным профессиям и специальностям для различных нозологий и категорий населения</a:t>
          </a:r>
        </a:p>
      </dsp:txBody>
      <dsp:txXfrm rot="10800000">
        <a:off x="2344486" y="1116"/>
        <a:ext cx="7389168" cy="858491"/>
      </dsp:txXfrm>
    </dsp:sp>
    <dsp:sp modelId="{D93F0701-B1F9-4DFC-B335-D61AD197FA5C}">
      <dsp:nvSpPr>
        <dsp:cNvPr id="0" name=""/>
        <dsp:cNvSpPr/>
      </dsp:nvSpPr>
      <dsp:spPr>
        <a:xfrm>
          <a:off x="1295135" y="57047"/>
          <a:ext cx="858491" cy="85849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42536B-7B03-4D5F-A820-617D891205EC}">
      <dsp:nvSpPr>
        <dsp:cNvPr id="0" name=""/>
        <dsp:cNvSpPr/>
      </dsp:nvSpPr>
      <dsp:spPr>
        <a:xfrm rot="10800000">
          <a:off x="2129863" y="1115874"/>
          <a:ext cx="7603791" cy="858491"/>
        </a:xfrm>
        <a:prstGeom prst="homePlate">
          <a:avLst/>
        </a:prstGeom>
        <a:solidFill>
          <a:srgbClr val="FFFFC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571" tIns="60960" rIns="113792" bIns="60960" numCol="1" spcCol="1270" anchor="ctr" anchorCtr="0">
          <a:noAutofit/>
        </a:bodyPr>
        <a:lstStyle/>
        <a:p>
          <a:pPr marL="0" lvl="0" indent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2"/>
              </a:solidFill>
            </a:rPr>
            <a:t>– с</a:t>
          </a:r>
          <a:r>
            <a:rPr lang="ru-RU" sz="1600" b="1" kern="1200" dirty="0">
              <a:solidFill>
                <a:srgbClr val="002060"/>
              </a:solidFill>
            </a:rPr>
            <a:t>оздание доступной (</a:t>
          </a:r>
          <a:r>
            <a:rPr lang="ru-RU" sz="1600" b="1" kern="1200" dirty="0" err="1">
              <a:solidFill>
                <a:srgbClr val="002060"/>
              </a:solidFill>
            </a:rPr>
            <a:t>безбарьерной</a:t>
          </a:r>
          <a:r>
            <a:rPr lang="ru-RU" sz="1600" b="1" kern="1200" dirty="0">
              <a:solidFill>
                <a:srgbClr val="002060"/>
              </a:solidFill>
            </a:rPr>
            <a:t>) образовательной среды для лиц с ОВЗ 4-х нозологических групп (создание кабинетов, учебных мастерских по стандартам </a:t>
          </a:r>
          <a:r>
            <a:rPr lang="ru-RU" sz="1600" b="1" kern="1200" dirty="0" err="1">
              <a:solidFill>
                <a:srgbClr val="002060"/>
              </a:solidFill>
            </a:rPr>
            <a:t>Абилимпикс</a:t>
          </a:r>
          <a:r>
            <a:rPr lang="ru-RU" sz="1600" b="1" kern="1200" dirty="0">
              <a:solidFill>
                <a:srgbClr val="002060"/>
              </a:solidFill>
            </a:rPr>
            <a:t>), вовлечение студентов в конкурсы </a:t>
          </a:r>
          <a:r>
            <a:rPr lang="ru-RU" sz="1600" b="1" kern="1200" dirty="0" err="1">
              <a:solidFill>
                <a:srgbClr val="002060"/>
              </a:solidFill>
            </a:rPr>
            <a:t>профмастерства</a:t>
          </a:r>
          <a:r>
            <a:rPr lang="ru-RU" sz="1600" b="1" kern="1200" dirty="0">
              <a:solidFill>
                <a:srgbClr val="002060"/>
              </a:solidFill>
            </a:rPr>
            <a:t> для лиц с ОВЗ </a:t>
          </a:r>
          <a:r>
            <a:rPr lang="ru-RU" sz="1600" b="1" kern="1200" dirty="0" err="1">
              <a:solidFill>
                <a:srgbClr val="002060"/>
              </a:solidFill>
            </a:rPr>
            <a:t>Абилимпикс</a:t>
          </a:r>
          <a:endParaRPr lang="ru-RU" sz="1600" b="1" kern="1200" dirty="0">
            <a:solidFill>
              <a:srgbClr val="002060"/>
            </a:solidFill>
          </a:endParaRPr>
        </a:p>
      </dsp:txBody>
      <dsp:txXfrm rot="10800000">
        <a:off x="2344486" y="1115874"/>
        <a:ext cx="7389168" cy="858491"/>
      </dsp:txXfrm>
    </dsp:sp>
    <dsp:sp modelId="{18F843F1-62C6-442E-95CF-DE8FCA684CFA}">
      <dsp:nvSpPr>
        <dsp:cNvPr id="0" name=""/>
        <dsp:cNvSpPr/>
      </dsp:nvSpPr>
      <dsp:spPr>
        <a:xfrm>
          <a:off x="1285313" y="1129859"/>
          <a:ext cx="858491" cy="85849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DCE03F-80EA-40AC-9053-C3916963324A}">
      <dsp:nvSpPr>
        <dsp:cNvPr id="0" name=""/>
        <dsp:cNvSpPr/>
      </dsp:nvSpPr>
      <dsp:spPr>
        <a:xfrm rot="10800000">
          <a:off x="2129863" y="2230632"/>
          <a:ext cx="7603791" cy="858491"/>
        </a:xfrm>
        <a:prstGeom prst="homePlate">
          <a:avLst/>
        </a:prstGeom>
        <a:solidFill>
          <a:srgbClr val="FFFFC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571" tIns="60960" rIns="113792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2"/>
              </a:solidFill>
            </a:rPr>
            <a:t>– у</a:t>
          </a:r>
          <a:r>
            <a:rPr lang="ru-RU" sz="1600" b="1" kern="1200" dirty="0">
              <a:solidFill>
                <a:srgbClr val="002060"/>
              </a:solidFill>
            </a:rPr>
            <a:t>величение потенциального спроса на образовательные услуги для лиц с ОВЗ 4-х нозологий (увеличение числа обучающихся с ОВЗ), либо отдельных категорий населения</a:t>
          </a:r>
        </a:p>
      </dsp:txBody>
      <dsp:txXfrm rot="10800000">
        <a:off x="2344486" y="2230632"/>
        <a:ext cx="7389168" cy="858491"/>
      </dsp:txXfrm>
    </dsp:sp>
    <dsp:sp modelId="{68D64685-931D-4136-8AA5-1451D229B353}">
      <dsp:nvSpPr>
        <dsp:cNvPr id="0" name=""/>
        <dsp:cNvSpPr/>
      </dsp:nvSpPr>
      <dsp:spPr>
        <a:xfrm>
          <a:off x="1257352" y="2304540"/>
          <a:ext cx="858491" cy="73864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8412D3-FD4C-41A9-A12C-DC3D6033676F}">
      <dsp:nvSpPr>
        <dsp:cNvPr id="0" name=""/>
        <dsp:cNvSpPr/>
      </dsp:nvSpPr>
      <dsp:spPr>
        <a:xfrm rot="10800000">
          <a:off x="2129863" y="3345390"/>
          <a:ext cx="7603791" cy="858491"/>
        </a:xfrm>
        <a:prstGeom prst="homePlate">
          <a:avLst/>
        </a:prstGeom>
        <a:solidFill>
          <a:srgbClr val="FFFFC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571" tIns="60960" rIns="113792" bIns="60960" numCol="1" spcCol="1270" anchor="ctr" anchorCtr="0">
          <a:noAutofit/>
        </a:bodyPr>
        <a:lstStyle/>
        <a:p>
          <a:pPr marL="0" lvl="0" indent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2"/>
              </a:solidFill>
            </a:rPr>
            <a:t>– </a:t>
          </a:r>
          <a:r>
            <a:rPr lang="ru-RU" sz="1600" b="1" kern="1200" dirty="0">
              <a:solidFill>
                <a:srgbClr val="002060"/>
              </a:solidFill>
            </a:rPr>
            <a:t>интеграция с предприятиями – партнерами; высокий уровень потребности в рабочих кадрах, имеющих рабочие специальности/профессии строительного профиля</a:t>
          </a:r>
        </a:p>
      </dsp:txBody>
      <dsp:txXfrm rot="10800000">
        <a:off x="2344486" y="3345390"/>
        <a:ext cx="7389168" cy="858491"/>
      </dsp:txXfrm>
    </dsp:sp>
    <dsp:sp modelId="{AC1DACC4-9615-452C-B2E8-2B37A7C02B37}">
      <dsp:nvSpPr>
        <dsp:cNvPr id="0" name=""/>
        <dsp:cNvSpPr/>
      </dsp:nvSpPr>
      <dsp:spPr>
        <a:xfrm>
          <a:off x="1295135" y="3317429"/>
          <a:ext cx="858491" cy="85849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7003F8-A22B-478A-ABEC-619EE3D5BA8A}">
      <dsp:nvSpPr>
        <dsp:cNvPr id="0" name=""/>
        <dsp:cNvSpPr/>
      </dsp:nvSpPr>
      <dsp:spPr>
        <a:xfrm rot="10800000">
          <a:off x="2129863" y="4460148"/>
          <a:ext cx="7603791" cy="858491"/>
        </a:xfrm>
        <a:prstGeom prst="homePlate">
          <a:avLst/>
        </a:prstGeom>
        <a:solidFill>
          <a:srgbClr val="FFFFC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571" tIns="60960" rIns="113792" bIns="60960" numCol="1" spcCol="1270" anchor="ctr" anchorCtr="0">
          <a:noAutofit/>
        </a:bodyPr>
        <a:lstStyle/>
        <a:p>
          <a:pPr marL="0" lvl="0" indent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002060"/>
              </a:solidFill>
            </a:rPr>
            <a:t>– возможность участия в получении внешнего финансирования (инвестиций), в том числе в виде субсидии из федерального бюджета</a:t>
          </a:r>
        </a:p>
      </dsp:txBody>
      <dsp:txXfrm rot="10800000">
        <a:off x="2344486" y="4460148"/>
        <a:ext cx="7389168" cy="858491"/>
      </dsp:txXfrm>
    </dsp:sp>
    <dsp:sp modelId="{EF181EC6-6340-4853-995F-0E442D62FC3F}">
      <dsp:nvSpPr>
        <dsp:cNvPr id="0" name=""/>
        <dsp:cNvSpPr/>
      </dsp:nvSpPr>
      <dsp:spPr>
        <a:xfrm>
          <a:off x="1295135" y="4390241"/>
          <a:ext cx="858491" cy="858491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A6C047-9494-4C99-8072-6F3AB617AA0C}">
      <dsp:nvSpPr>
        <dsp:cNvPr id="0" name=""/>
        <dsp:cNvSpPr/>
      </dsp:nvSpPr>
      <dsp:spPr>
        <a:xfrm>
          <a:off x="-4504696" y="-690780"/>
          <a:ext cx="5366330" cy="5366330"/>
        </a:xfrm>
        <a:prstGeom prst="blockArc">
          <a:avLst>
            <a:gd name="adj1" fmla="val 18900000"/>
            <a:gd name="adj2" fmla="val 2700000"/>
            <a:gd name="adj3" fmla="val 403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60C74E-1E01-4BFE-BB72-1633EFA2EC8C}">
      <dsp:nvSpPr>
        <dsp:cNvPr id="0" name=""/>
        <dsp:cNvSpPr/>
      </dsp:nvSpPr>
      <dsp:spPr>
        <a:xfrm>
          <a:off x="554140" y="398477"/>
          <a:ext cx="5687807" cy="79695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2582" tIns="40640" rIns="40640" bIns="406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>
              <a:latin typeface="+mn-lt"/>
            </a:rPr>
            <a:t>БРЕНДИРОВАНИЕ И РЕМОНТ ПОМЕЩЕНИЙ </a:t>
          </a:r>
          <a:endParaRPr lang="ru-RU" sz="1600" kern="1200" dirty="0">
            <a:latin typeface="+mn-lt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>
              <a:latin typeface="+mn-lt"/>
            </a:rPr>
            <a:t>СПЕЦИАЛИЗИРОВАННОЕ ОБОРУДОВАНИЕ</a:t>
          </a:r>
          <a:endParaRPr lang="ru-RU" sz="1600" kern="1200" dirty="0">
            <a:latin typeface="+mn-lt"/>
          </a:endParaRPr>
        </a:p>
      </dsp:txBody>
      <dsp:txXfrm>
        <a:off x="554140" y="398477"/>
        <a:ext cx="5687807" cy="796954"/>
      </dsp:txXfrm>
    </dsp:sp>
    <dsp:sp modelId="{53AA1010-D19C-4DB2-87C4-4A1602AF9306}">
      <dsp:nvSpPr>
        <dsp:cNvPr id="0" name=""/>
        <dsp:cNvSpPr/>
      </dsp:nvSpPr>
      <dsp:spPr>
        <a:xfrm>
          <a:off x="56044" y="298857"/>
          <a:ext cx="996192" cy="9961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D33D4F-399A-488F-9532-53A8CDD88ED3}">
      <dsp:nvSpPr>
        <dsp:cNvPr id="0" name=""/>
        <dsp:cNvSpPr/>
      </dsp:nvSpPr>
      <dsp:spPr>
        <a:xfrm>
          <a:off x="843833" y="1593907"/>
          <a:ext cx="5398114" cy="79695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258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+mn-lt"/>
            </a:rPr>
            <a:t>ПОДЪЕЗДНЫЕ ПУТИ, СТОЯНКА, ПАНДУСЫ, СЕНСОРНАЯ КОМНАТА</a:t>
          </a:r>
        </a:p>
      </dsp:txBody>
      <dsp:txXfrm>
        <a:off x="843833" y="1593907"/>
        <a:ext cx="5398114" cy="796954"/>
      </dsp:txXfrm>
    </dsp:sp>
    <dsp:sp modelId="{6CDCE39E-0EC4-4001-AFCB-FC35331865F3}">
      <dsp:nvSpPr>
        <dsp:cNvPr id="0" name=""/>
        <dsp:cNvSpPr/>
      </dsp:nvSpPr>
      <dsp:spPr>
        <a:xfrm>
          <a:off x="345737" y="1494288"/>
          <a:ext cx="996192" cy="9961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1E0998-E53E-4A1B-96CD-A2303819B2EC}">
      <dsp:nvSpPr>
        <dsp:cNvPr id="0" name=""/>
        <dsp:cNvSpPr/>
      </dsp:nvSpPr>
      <dsp:spPr>
        <a:xfrm>
          <a:off x="554140" y="2609462"/>
          <a:ext cx="5687807" cy="11567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258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/>
          </a:pPr>
          <a:endParaRPr lang="ru-RU" sz="1600" b="1" kern="1200" dirty="0">
            <a:latin typeface="+mn-lt"/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  <a:defRPr/>
          </a:pPr>
          <a:r>
            <a:rPr lang="ru-RU" sz="1600" b="1" kern="1200" dirty="0">
              <a:latin typeface="+mn-lt"/>
            </a:rPr>
            <a:t>ОБОРУДОВАНИЕ ПО ПРОФЕССИЯМ «КАМЕНЩИК», «ШВЕЯ», «СТОЛЯР СТРОИТЕЛЬНЫЙ», «СБОРЩИК ОБУВИ»,  «ШТУКАТУР», «МАЛЯР СТРОИТЕЛЬНЫЙ», ДЛЯ ПРОВЕДЕНИЯ ЗАНЯТИЙ ПО АДАПТИВНОЙ ФЗК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/>
        </a:p>
      </dsp:txBody>
      <dsp:txXfrm>
        <a:off x="554140" y="2609462"/>
        <a:ext cx="5687807" cy="1156707"/>
      </dsp:txXfrm>
    </dsp:sp>
    <dsp:sp modelId="{68C027C0-9625-4F76-859D-60E5E7D823E0}">
      <dsp:nvSpPr>
        <dsp:cNvPr id="0" name=""/>
        <dsp:cNvSpPr/>
      </dsp:nvSpPr>
      <dsp:spPr>
        <a:xfrm>
          <a:off x="56044" y="2689719"/>
          <a:ext cx="996192" cy="9961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ED29B-55C9-40DB-89E9-C8C527718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94DF8E3-E9A8-4F02-9BC2-DA921FA2B8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5DD3E0-F7A8-4409-9321-D037DA5B5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A9A7-57C1-41CB-87FD-6F8212DBDD0A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422CEE-E09D-4FFC-A702-736C74189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3F70C2-9C97-4D8D-927B-105F4C913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EEE3-E072-4316-A6B7-6B74E184DE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427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16D3B1-99A4-41CE-BA11-F30EDBBF2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70D9E5-603E-42AE-A60A-F04E116A03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96BF65-63AA-431A-922D-7E9320F06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A9A7-57C1-41CB-87FD-6F8212DBDD0A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F4859B-72C5-4CC0-93AD-41FCF0495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74C3E2-AA40-4D2C-A6AD-AE7034CBB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EEE3-E072-4316-A6B7-6B74E184DE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151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90E8076-40D7-4DF9-8F91-CE96B4C806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9631664-FE0A-4C99-B49A-9C820375EF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5E9903-420A-4D70-85CA-6BFFB1C7D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A9A7-57C1-41CB-87FD-6F8212DBDD0A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6FBE8B-FC2E-458C-8C55-27EFD92D5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8F86FD-BF83-4D96-9304-C1C14528D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EEE3-E072-4316-A6B7-6B74E184DE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767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34DB54-438D-4D0F-8322-35A913E44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55955B-4A16-42F4-A9DE-1591A2D9C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817674-FC4D-4F04-83EE-3E4DFF43A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A9A7-57C1-41CB-87FD-6F8212DBDD0A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05C98B-4CEE-4F8E-87A2-C1ADDB249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D999A0-2929-4214-8F79-8E5EAACC5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EEE3-E072-4316-A6B7-6B74E184DE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161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63782F-A5B7-45E7-9D40-89A2584F6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95D65F-5C66-4BB8-9975-D757F5BC30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ADCE1-6D56-40C0-8086-FF01894C0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A9A7-57C1-41CB-87FD-6F8212DBDD0A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CD6DCE-1CF7-40E0-AE7A-EF782D798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F19A72-B7EE-431D-A9FF-F800207D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EEE3-E072-4316-A6B7-6B74E184DE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243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FC33A7-65FE-4B84-8A29-982784FAF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98B1E9-C93C-418A-AED0-5B81B92830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E91E44-48C5-44BD-81EB-7421DFFCD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C72060-D59F-419D-8F96-33C9B0B27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A9A7-57C1-41CB-87FD-6F8212DBDD0A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029379-376B-450B-AF3C-E007CC7A0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EF5673-C5C8-48A2-B96C-6C2B1E9F5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EEE3-E072-4316-A6B7-6B74E184DE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579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F9ABDA-7B2E-406C-9F36-25CC1E8F4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624335-75FD-4968-A54A-B3D5CEFFF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E6C74A6-B0CD-470F-A24F-37DD289313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E9A765A-4862-466F-B16A-09A5671B46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9440221-BF80-4304-A89C-2AA28B9E18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3CFE50A-E209-475E-8637-2BD56A422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A9A7-57C1-41CB-87FD-6F8212DBDD0A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A10384-7F95-43B8-B75B-23A8FF118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3CF4A5F-BC18-4670-8643-6F743FE68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EEE3-E072-4316-A6B7-6B74E184DE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862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CC79E-294A-42A9-81F8-86DDF8C98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74524E9-79CF-4DC9-A646-98083C15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A9A7-57C1-41CB-87FD-6F8212DBDD0A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C7F5500-BB48-42EE-80F3-5CD0B52BF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32BE96-ED2F-4D71-9F4D-4985BF5A8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EEE3-E072-4316-A6B7-6B74E184DE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79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374FBE8-C97E-498B-A995-CACABDAE4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A9A7-57C1-41CB-87FD-6F8212DBDD0A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1E62908-10F4-45B0-A74F-B33E79B35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16D278-4F44-49C1-B6E2-C667C8E3D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EEE3-E072-4316-A6B7-6B74E184DE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34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F59E25-F155-412E-A31C-B0134A61E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D00FDB-EC68-46D8-9CA3-5F40D1A32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F00249-895B-4DCE-ADED-AA81B65C32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03421E-D48B-4EFB-B070-1F6B2C763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A9A7-57C1-41CB-87FD-6F8212DBDD0A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5785C9-2633-47CB-A3FE-F4706DFC4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D5807A-8E10-41E6-85B1-7981A086E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EEE3-E072-4316-A6B7-6B74E184DE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30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252BC-DFBA-49A9-9F2F-EC052AE65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1607F3-5635-402B-9B87-161DD261C3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DB9E15-6AF1-4C12-A379-DEB3C1BC4A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1469E7-5F06-4D6D-BEB0-551ADC1D5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A9A7-57C1-41CB-87FD-6F8212DBDD0A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F22F106-68B3-41A2-BEEA-63C2AD295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C4204A-8FDD-4E85-AAB3-37A7CA3FB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EEE3-E072-4316-A6B7-6B74E184DE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3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40187-717F-4B4C-941F-24CD16155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47D47D-4E47-43F8-B924-8439C3350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DD70AF-8195-4659-92AD-C1321DA4AD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2A9A7-57C1-41CB-87FD-6F8212DBDD0A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5538BE-3CD6-4578-B37D-437A52229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24AE1F-90DC-4A4F-B233-92F9FC20D5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9EEE3-E072-4316-A6B7-6B74E184DE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25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32.jpe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31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30.jpeg"/><Relationship Id="rId1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1.jpeg"/><Relationship Id="rId7" Type="http://schemas.openxmlformats.org/officeDocument/2006/relationships/image" Target="../media/image55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chart" Target="../charts/char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hyperlink" Target="https://kirovipk.ru/webinars/vserossijskaya-nauchno-prakticheskaya-konferencziya-inklyuzivnaya-obrazovatelnaya-sreda-ot-proforientaczii-do-trudoustrojstva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hyperlink" Target="http://speckor-kirov.ucoz.ru/index/nedelja_ikp_rao/0-144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pl18kirov@mail.r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A2CE6E-A64D-49D2-A66D-76E8C84B5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43B4D-DC8B-4063-8698-093ABFA94C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712" y="1220599"/>
            <a:ext cx="8416954" cy="3242344"/>
          </a:xfrm>
        </p:spPr>
        <p:txBody>
          <a:bodyPr>
            <a:normAutofit fontScale="90000"/>
          </a:bodyPr>
          <a:lstStyle/>
          <a:p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п</a:t>
            </a:r>
            <a:r>
              <a:rPr lang="ru-RU" sz="2200" b="1" dirty="0">
                <a:solidFill>
                  <a:srgbClr val="002060"/>
                </a:solidFill>
              </a:rPr>
              <a:t>рограмма подготовки управленческих кадров </a:t>
            </a:r>
            <a:br>
              <a:rPr lang="ru-RU" sz="2200" b="1" dirty="0">
                <a:solidFill>
                  <a:srgbClr val="002060"/>
                </a:solidFill>
              </a:rPr>
            </a:br>
            <a:r>
              <a:rPr lang="ru-RU" sz="2200" b="1" dirty="0">
                <a:solidFill>
                  <a:srgbClr val="002060"/>
                </a:solidFill>
              </a:rPr>
              <a:t>для организаций народного хозяйства Российской Федерации </a:t>
            </a:r>
            <a:br>
              <a:rPr lang="ru-RU" sz="2200" b="1" dirty="0">
                <a:solidFill>
                  <a:srgbClr val="002060"/>
                </a:solidFill>
              </a:rPr>
            </a:br>
            <a:r>
              <a:rPr lang="ru-RU" sz="2200" b="1" dirty="0">
                <a:solidFill>
                  <a:srgbClr val="002060"/>
                </a:solidFill>
              </a:rPr>
              <a:t> «МЕНЕДЖМЕНТ»</a:t>
            </a:r>
            <a:br>
              <a:rPr lang="ru-RU" sz="2200" b="1" dirty="0">
                <a:solidFill>
                  <a:srgbClr val="002060"/>
                </a:solidFill>
              </a:rPr>
            </a:br>
            <a:br>
              <a:rPr lang="ru-RU" sz="2200" b="1" dirty="0">
                <a:solidFill>
                  <a:srgbClr val="002060"/>
                </a:solidFill>
              </a:rPr>
            </a:br>
            <a:r>
              <a:rPr lang="ru-RU" sz="2700" b="1" dirty="0">
                <a:solidFill>
                  <a:srgbClr val="002060"/>
                </a:solidFill>
              </a:rPr>
              <a:t>Итоговая аттестационная работа</a:t>
            </a:r>
            <a:br>
              <a:rPr lang="ru-RU" sz="2200" b="1" dirty="0">
                <a:solidFill>
                  <a:srgbClr val="002060"/>
                </a:solidFill>
              </a:rPr>
            </a:b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100" b="1" dirty="0">
                <a:solidFill>
                  <a:srgbClr val="002060"/>
                </a:solidFill>
              </a:rPr>
              <a:t>Стратегия развития инклюзивной среды для лиц с ОВЗ в организациях профессионального образования</a:t>
            </a:r>
            <a:br>
              <a:rPr lang="ru-RU" sz="3100" b="1" dirty="0">
                <a:solidFill>
                  <a:srgbClr val="002060"/>
                </a:solidFill>
              </a:rPr>
            </a:br>
            <a:r>
              <a:rPr lang="ru-RU" sz="2700" b="1" dirty="0">
                <a:solidFill>
                  <a:srgbClr val="002060"/>
                </a:solidFill>
              </a:rPr>
              <a:t>(на примере КОГПОБУ «Кировский многопрофильный техникум)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5E4C76A-FD5A-448E-A0C5-E1335E085D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1387" y="5117284"/>
            <a:ext cx="7712279" cy="853579"/>
          </a:xfrm>
        </p:spPr>
        <p:txBody>
          <a:bodyPr>
            <a:noAutofit/>
          </a:bodyPr>
          <a:lstStyle/>
          <a:p>
            <a:pPr algn="r"/>
            <a:r>
              <a:rPr lang="ru-RU" dirty="0">
                <a:solidFill>
                  <a:srgbClr val="002060"/>
                </a:solidFill>
              </a:rPr>
              <a:t>выполнил слушатель: Гиберт Е.В.</a:t>
            </a:r>
          </a:p>
          <a:p>
            <a:pPr algn="r"/>
            <a:r>
              <a:rPr lang="ru-RU" dirty="0">
                <a:solidFill>
                  <a:srgbClr val="002060"/>
                </a:solidFill>
              </a:rPr>
              <a:t>руководитель: </a:t>
            </a:r>
            <a:r>
              <a:rPr lang="ru-RU" dirty="0" err="1">
                <a:solidFill>
                  <a:srgbClr val="002060"/>
                </a:solidFill>
              </a:rPr>
              <a:t>Ганебных</a:t>
            </a:r>
            <a:r>
              <a:rPr lang="ru-RU" dirty="0">
                <a:solidFill>
                  <a:srgbClr val="002060"/>
                </a:solidFill>
              </a:rPr>
              <a:t> Е.В., к.э.н., доцент</a:t>
            </a:r>
          </a:p>
        </p:txBody>
      </p:sp>
    </p:spTree>
    <p:extLst>
      <p:ext uri="{BB962C8B-B14F-4D97-AF65-F5344CB8AC3E}">
        <p14:creationId xmlns:p14="http://schemas.microsoft.com/office/powerpoint/2010/main" val="909255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B039F7-4216-4EC9-A5B2-470BE8549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5C0B-4CF7-4E1A-8553-FE134EC1A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3" y="67112"/>
            <a:ext cx="7114871" cy="86386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Участие КОГПОБУ КМПТ в Конкурсном отборе субъектов РФ на предоставление в 2026 году субсидий 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из федерального бюджета на создание БПОО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17E735-1A13-4FAA-9572-AF1663156E31}"/>
              </a:ext>
            </a:extLst>
          </p:cNvPr>
          <p:cNvPicPr/>
          <p:nvPr/>
        </p:nvPicPr>
        <p:blipFill rotWithShape="1">
          <a:blip r:embed="rId3"/>
          <a:srcRect l="34474" t="16247" r="31694" b="6500"/>
          <a:stretch/>
        </p:blipFill>
        <p:spPr bwMode="auto">
          <a:xfrm>
            <a:off x="6674728" y="427939"/>
            <a:ext cx="3247546" cy="4631351"/>
          </a:xfrm>
          <a:prstGeom prst="rect">
            <a:avLst/>
          </a:prstGeom>
          <a:ln w="28575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A86D00-3A1E-4B26-8BA6-7A3DD32757C3}"/>
              </a:ext>
            </a:extLst>
          </p:cNvPr>
          <p:cNvPicPr/>
          <p:nvPr/>
        </p:nvPicPr>
        <p:blipFill rotWithShape="1">
          <a:blip r:embed="rId4"/>
          <a:srcRect l="35916" t="13968" r="32978" b="8496"/>
          <a:stretch/>
        </p:blipFill>
        <p:spPr bwMode="auto">
          <a:xfrm>
            <a:off x="8944455" y="2357306"/>
            <a:ext cx="3247545" cy="4445962"/>
          </a:xfrm>
          <a:prstGeom prst="rect">
            <a:avLst/>
          </a:prstGeom>
          <a:ln w="28575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000D1722-644A-47C1-BF90-7C71FB2CD5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805112"/>
              </p:ext>
            </p:extLst>
          </p:nvPr>
        </p:nvGraphicFramePr>
        <p:xfrm>
          <a:off x="0" y="2226649"/>
          <a:ext cx="6518247" cy="46313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93187">
                  <a:extLst>
                    <a:ext uri="{9D8B030D-6E8A-4147-A177-3AD203B41FA5}">
                      <a16:colId xmlns:a16="http://schemas.microsoft.com/office/drawing/2014/main" val="3418038829"/>
                    </a:ext>
                  </a:extLst>
                </a:gridCol>
                <a:gridCol w="1010321">
                  <a:extLst>
                    <a:ext uri="{9D8B030D-6E8A-4147-A177-3AD203B41FA5}">
                      <a16:colId xmlns:a16="http://schemas.microsoft.com/office/drawing/2014/main" val="1560463271"/>
                    </a:ext>
                  </a:extLst>
                </a:gridCol>
                <a:gridCol w="1011035">
                  <a:extLst>
                    <a:ext uri="{9D8B030D-6E8A-4147-A177-3AD203B41FA5}">
                      <a16:colId xmlns:a16="http://schemas.microsoft.com/office/drawing/2014/main" val="3143715564"/>
                    </a:ext>
                  </a:extLst>
                </a:gridCol>
                <a:gridCol w="1010321">
                  <a:extLst>
                    <a:ext uri="{9D8B030D-6E8A-4147-A177-3AD203B41FA5}">
                      <a16:colId xmlns:a16="http://schemas.microsoft.com/office/drawing/2014/main" val="3097439828"/>
                    </a:ext>
                  </a:extLst>
                </a:gridCol>
                <a:gridCol w="1293383">
                  <a:extLst>
                    <a:ext uri="{9D8B030D-6E8A-4147-A177-3AD203B41FA5}">
                      <a16:colId xmlns:a16="http://schemas.microsoft.com/office/drawing/2014/main" val="2593922483"/>
                    </a:ext>
                  </a:extLst>
                </a:gridCol>
              </a:tblGrid>
              <a:tr h="798177">
                <a:tc>
                  <a:txBody>
                    <a:bodyPr/>
                    <a:lstStyle/>
                    <a:p>
                      <a:pPr marL="21590" indent="-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Элементы условий доступности здания ПОО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3495" marT="4127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Нарушения зрения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3495" marT="4127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Нарушения слуха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3495" marT="4127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Нарушения ОДА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3495" marT="4127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 нарушением интеллектуального развития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3495" marT="41275" marB="0"/>
                </a:tc>
                <a:extLst>
                  <a:ext uri="{0D108BD9-81ED-4DB2-BD59-A6C34878D82A}">
                    <a16:rowId xmlns:a16="http://schemas.microsoft.com/office/drawing/2014/main" val="3754552539"/>
                  </a:ext>
                </a:extLst>
              </a:tr>
              <a:tr h="348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Вход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3495" marT="4127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Х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3495" marT="4127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3495" marT="4127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3495" marT="4127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3495" marT="41275" marB="0"/>
                </a:tc>
                <a:extLst>
                  <a:ext uri="{0D108BD9-81ED-4DB2-BD59-A6C34878D82A}">
                    <a16:rowId xmlns:a16="http://schemas.microsoft.com/office/drawing/2014/main" val="2585403922"/>
                  </a:ext>
                </a:extLst>
              </a:tr>
              <a:tr h="689152">
                <a:tc>
                  <a:txBody>
                    <a:bodyPr/>
                    <a:lstStyle/>
                    <a:p>
                      <a:pPr marR="342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Пути перемещения внутри здания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3495" marT="4127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3495" marT="4127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3495" marT="4127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3495" marT="4127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3495" marT="41275" marB="0"/>
                </a:tc>
                <a:extLst>
                  <a:ext uri="{0D108BD9-81ED-4DB2-BD59-A6C34878D82A}">
                    <a16:rowId xmlns:a16="http://schemas.microsoft.com/office/drawing/2014/main" val="654863432"/>
                  </a:ext>
                </a:extLst>
              </a:tr>
              <a:tr h="628464">
                <a:tc>
                  <a:txBody>
                    <a:bodyPr/>
                    <a:lstStyle/>
                    <a:p>
                      <a:pPr marR="23876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Пути перемещения по этажам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3495" marT="4127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3495" marT="4127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3495" marT="4127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3495" marT="4127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3495" marT="41275" marB="0"/>
                </a:tc>
                <a:extLst>
                  <a:ext uri="{0D108BD9-81ED-4DB2-BD59-A6C34878D82A}">
                    <a16:rowId xmlns:a16="http://schemas.microsoft.com/office/drawing/2014/main" val="4281447377"/>
                  </a:ext>
                </a:extLst>
              </a:tr>
              <a:tr h="4961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Санитарные комнаты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3495" marT="4127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3495" marT="4127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3495" marT="4127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3495" marT="4127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3495" marT="41275" marB="0"/>
                </a:tc>
                <a:extLst>
                  <a:ext uri="{0D108BD9-81ED-4DB2-BD59-A6C34878D82A}">
                    <a16:rowId xmlns:a16="http://schemas.microsoft.com/office/drawing/2014/main" val="3451693434"/>
                  </a:ext>
                </a:extLst>
              </a:tr>
              <a:tr h="656126">
                <a:tc>
                  <a:txBody>
                    <a:bodyPr/>
                    <a:lstStyle/>
                    <a:p>
                      <a:pPr marR="48704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Условия в аудиториях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3495" marT="4127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3495" marT="4127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25%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3495" marT="4127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3495" marT="4127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3495" marT="41275" marB="0"/>
                </a:tc>
                <a:extLst>
                  <a:ext uri="{0D108BD9-81ED-4DB2-BD59-A6C34878D82A}">
                    <a16:rowId xmlns:a16="http://schemas.microsoft.com/office/drawing/2014/main" val="1621822468"/>
                  </a:ext>
                </a:extLst>
              </a:tr>
              <a:tr h="1014942">
                <a:tc>
                  <a:txBody>
                    <a:bodyPr/>
                    <a:lstStyle/>
                    <a:p>
                      <a:pPr marR="431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Условия в учебно-производственных мастерских и лабораториях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3495" marT="4127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3495" marT="4127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25%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3495" marT="4127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3495" marT="4127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100%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3495" marT="41275" marB="0"/>
                </a:tc>
                <a:extLst>
                  <a:ext uri="{0D108BD9-81ED-4DB2-BD59-A6C34878D82A}">
                    <a16:rowId xmlns:a16="http://schemas.microsoft.com/office/drawing/2014/main" val="2408738423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162D85F-AF90-4899-AD0A-39286BB48947}"/>
              </a:ext>
            </a:extLst>
          </p:cNvPr>
          <p:cNvSpPr/>
          <p:nvPr/>
        </p:nvSpPr>
        <p:spPr>
          <a:xfrm>
            <a:off x="0" y="1303319"/>
            <a:ext cx="6518247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Описание архитектурной доступности (условий доступности, безопасности, информативности и комфортности) зданий КОГПОБУ КМПТ на 01.11.2023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808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B039F7-4216-4EC9-A5B2-470BE8549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5C0B-4CF7-4E1A-8553-FE134EC1A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2" y="163789"/>
            <a:ext cx="10159068" cy="29760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План-график реализации мероприятий проекта</a:t>
            </a:r>
            <a:endParaRPr lang="ru-RU" sz="2400" dirty="0">
              <a:solidFill>
                <a:srgbClr val="002060"/>
              </a:solidFill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35B1926-7B45-4B40-85DB-48CA9641A7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951392"/>
              </p:ext>
            </p:extLst>
          </p:nvPr>
        </p:nvGraphicFramePr>
        <p:xfrm>
          <a:off x="0" y="625183"/>
          <a:ext cx="12192000" cy="6233244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8051961">
                  <a:extLst>
                    <a:ext uri="{9D8B030D-6E8A-4147-A177-3AD203B41FA5}">
                      <a16:colId xmlns:a16="http://schemas.microsoft.com/office/drawing/2014/main" val="903508790"/>
                    </a:ext>
                  </a:extLst>
                </a:gridCol>
                <a:gridCol w="670930">
                  <a:extLst>
                    <a:ext uri="{9D8B030D-6E8A-4147-A177-3AD203B41FA5}">
                      <a16:colId xmlns:a16="http://schemas.microsoft.com/office/drawing/2014/main" val="2031469262"/>
                    </a:ext>
                  </a:extLst>
                </a:gridCol>
                <a:gridCol w="783805">
                  <a:extLst>
                    <a:ext uri="{9D8B030D-6E8A-4147-A177-3AD203B41FA5}">
                      <a16:colId xmlns:a16="http://schemas.microsoft.com/office/drawing/2014/main" val="705166610"/>
                    </a:ext>
                  </a:extLst>
                </a:gridCol>
                <a:gridCol w="783017">
                  <a:extLst>
                    <a:ext uri="{9D8B030D-6E8A-4147-A177-3AD203B41FA5}">
                      <a16:colId xmlns:a16="http://schemas.microsoft.com/office/drawing/2014/main" val="6819486"/>
                    </a:ext>
                  </a:extLst>
                </a:gridCol>
                <a:gridCol w="783017">
                  <a:extLst>
                    <a:ext uri="{9D8B030D-6E8A-4147-A177-3AD203B41FA5}">
                      <a16:colId xmlns:a16="http://schemas.microsoft.com/office/drawing/2014/main" val="155626969"/>
                    </a:ext>
                  </a:extLst>
                </a:gridCol>
                <a:gridCol w="559635">
                  <a:extLst>
                    <a:ext uri="{9D8B030D-6E8A-4147-A177-3AD203B41FA5}">
                      <a16:colId xmlns:a16="http://schemas.microsoft.com/office/drawing/2014/main" val="2613825207"/>
                    </a:ext>
                  </a:extLst>
                </a:gridCol>
                <a:gridCol w="559635">
                  <a:extLst>
                    <a:ext uri="{9D8B030D-6E8A-4147-A177-3AD203B41FA5}">
                      <a16:colId xmlns:a16="http://schemas.microsoft.com/office/drawing/2014/main" val="1162880846"/>
                    </a:ext>
                  </a:extLst>
                </a:gridCol>
              </a:tblGrid>
              <a:tr h="3127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Направления расходования субсидии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Сроки реализации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Планируемые объемы средств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(по источникам), в млн. рублей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52209"/>
                  </a:ext>
                </a:extLst>
              </a:tr>
              <a:tr h="16626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всего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ФБ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СРФ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ВБИ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188924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РД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ОО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extLst>
                  <a:ext uri="{0D108BD9-81ED-4DB2-BD59-A6C34878D82A}">
                    <a16:rowId xmlns:a16="http://schemas.microsoft.com/office/drawing/2014/main" val="3801463956"/>
                  </a:ext>
                </a:extLst>
              </a:tr>
              <a:tr h="752009"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  <a:tabLst>
                          <a:tab pos="9525" algn="l"/>
                          <a:tab pos="99695" algn="l"/>
                          <a:tab pos="280035" algn="l"/>
                        </a:tabLst>
                      </a:pPr>
                      <a:r>
                        <a:rPr lang="ru-RU" sz="1200" dirty="0">
                          <a:effectLst/>
                        </a:rPr>
                        <a:t>1. Формирование и обеспечение доступной (</a:t>
                      </a:r>
                      <a:r>
                        <a:rPr lang="ru-RU" sz="1200" dirty="0" err="1">
                          <a:effectLst/>
                        </a:rPr>
                        <a:t>безбарьерной</a:t>
                      </a:r>
                      <a:r>
                        <a:rPr lang="ru-RU" sz="1200" dirty="0">
                          <a:effectLst/>
                        </a:rPr>
                        <a:t>) среды для инвалидов, лиц с ОВЗ и иных маломобильных групп населения на территории учреждения и в зданиях, а также доступности образовательного процесса для инвалидов и лиц с ОВЗ, в том числе посредством оснащения зданий специальным оборудованием для инвалидов и лиц с ОВЗ не менее 4-х нозологических групп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2024 - 2026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14,408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12,803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1,605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extLst>
                  <a:ext uri="{0D108BD9-81ED-4DB2-BD59-A6C34878D82A}">
                    <a16:rowId xmlns:a16="http://schemas.microsoft.com/office/drawing/2014/main" val="3116324271"/>
                  </a:ext>
                </a:extLst>
              </a:tr>
              <a:tr h="1337751"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  <a:tabLst>
                          <a:tab pos="9525" algn="l"/>
                          <a:tab pos="99695" algn="l"/>
                          <a:tab pos="280035" algn="l"/>
                        </a:tabLst>
                      </a:pPr>
                      <a:r>
                        <a:rPr lang="ru-RU" sz="1200" dirty="0">
                          <a:effectLst/>
                        </a:rPr>
                        <a:t>2. Оснащение оборудованием, в том числе приобретение специального учебного, реабилитационного, компьютерного оборудования, а также иных вспомогательных средств и технологий (определенных ГОСТ Р 58288-2018 и иными документами национальной системы стандартизации), в соответствии с учетом разнообразия особых образовательных потребностей и индивидуальных возможностей инвалидов, оборудование в учебно-производственных мастерских и лабораториях не менее 1 рабочего места для каждой из 4-х нозологических групп (нарушение слуха, нарушение зрения, нарушение опорно-двигательного аппарата, с нарушениями интеллектуального развития), оснащение кабинетов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2024 - 2026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6,275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5,424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0,751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extLst>
                  <a:ext uri="{0D108BD9-81ED-4DB2-BD59-A6C34878D82A}">
                    <a16:rowId xmlns:a16="http://schemas.microsoft.com/office/drawing/2014/main" val="1045738676"/>
                  </a:ext>
                </a:extLst>
              </a:tr>
              <a:tr h="605573"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  <a:tabLst>
                          <a:tab pos="9525" algn="l"/>
                          <a:tab pos="99695" algn="l"/>
                          <a:tab pos="280035" algn="l"/>
                        </a:tabLst>
                      </a:pPr>
                      <a:r>
                        <a:rPr lang="ru-RU" sz="1200" dirty="0">
                          <a:effectLst/>
                        </a:rPr>
                        <a:t>3. Оснащение специальным оборудованием для осуществления образовательной деятельности для инвалидов и лиц с ОВЗ по образовательным программам СПО, в том числе с применением дистанционных образовательных технологий и электронного обучения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4,783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4,783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extLst>
                  <a:ext uri="{0D108BD9-81ED-4DB2-BD59-A6C34878D82A}">
                    <a16:rowId xmlns:a16="http://schemas.microsoft.com/office/drawing/2014/main" val="1556925892"/>
                  </a:ext>
                </a:extLst>
              </a:tr>
              <a:tr h="752009"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  <a:tabLst>
                          <a:tab pos="9525" algn="l"/>
                          <a:tab pos="99695" algn="l"/>
                          <a:tab pos="280035" algn="l"/>
                        </a:tabLst>
                      </a:pPr>
                      <a:r>
                        <a:rPr lang="ru-RU" sz="1200" dirty="0">
                          <a:effectLst/>
                        </a:rPr>
                        <a:t>4. Разработка и закупка электронных образовательных ресурсов/компьютерного обеспечения, учебно-методических материалов, справочников, печатных и электронных средств массовой информации в сфере доступной среды и профессионального образования, специальной литературы для обеспечения инклюзивного профессионального образования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4,248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4,248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extLst>
                  <a:ext uri="{0D108BD9-81ED-4DB2-BD59-A6C34878D82A}">
                    <a16:rowId xmlns:a16="http://schemas.microsoft.com/office/drawing/2014/main" val="505266744"/>
                  </a:ext>
                </a:extLst>
              </a:tr>
              <a:tr h="605573"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  <a:tabLst>
                          <a:tab pos="9525" algn="l"/>
                          <a:tab pos="99695" algn="l"/>
                          <a:tab pos="280035" algn="l"/>
                        </a:tabLst>
                      </a:pPr>
                      <a:r>
                        <a:rPr lang="ru-RU" sz="1200" dirty="0">
                          <a:effectLst/>
                        </a:rPr>
                        <a:t>5. Повышение квалификации, программа профессиональной переподготовки, проведение стажировок педагогических и управленческих кадров по теме инклюзивного профессионального образования, повышение квалификации специалистов самой БПОО, организацию и проведение аттестации работников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2024-2026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0,150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0,150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extLst>
                  <a:ext uri="{0D108BD9-81ED-4DB2-BD59-A6C34878D82A}">
                    <a16:rowId xmlns:a16="http://schemas.microsoft.com/office/drawing/2014/main" val="2571033767"/>
                  </a:ext>
                </a:extLst>
              </a:tr>
              <a:tr h="407782"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  <a:tabLst>
                          <a:tab pos="9525" algn="l"/>
                          <a:tab pos="99695" algn="l"/>
                          <a:tab pos="280035" algn="l"/>
                        </a:tabLst>
                      </a:pPr>
                      <a:r>
                        <a:rPr lang="ru-RU" sz="1200" dirty="0">
                          <a:effectLst/>
                        </a:rPr>
                        <a:t>6. Приведение помещений в соответствие с фирменным стилем. На официальном сайте Министерства размещены механизмы продвижения и брендирования деятельности БПОО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extLst>
                  <a:ext uri="{0D108BD9-81ED-4DB2-BD59-A6C34878D82A}">
                    <a16:rowId xmlns:a16="http://schemas.microsoft.com/office/drawing/2014/main" val="1569742091"/>
                  </a:ext>
                </a:extLst>
              </a:tr>
              <a:tr h="459138"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  <a:tabLst>
                          <a:tab pos="9525" algn="l"/>
                          <a:tab pos="99695" algn="l"/>
                          <a:tab pos="280035" algn="l"/>
                        </a:tabLst>
                      </a:pPr>
                      <a:r>
                        <a:rPr lang="ru-RU" sz="1200" dirty="0">
                          <a:effectLst/>
                        </a:rPr>
                        <a:t>7. Адаптация официального сайта/страницы БПОО в информационно-телекоммуникационной сети «Интернет» с учетом особенностей и потребностей инвалидов и лиц с ОВЗ в соответствии с требованиями ГОСТ Р 52872-2019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2024-2026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0,150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0,150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extLst>
                  <a:ext uri="{0D108BD9-81ED-4DB2-BD59-A6C34878D82A}">
                    <a16:rowId xmlns:a16="http://schemas.microsoft.com/office/drawing/2014/main" val="3919961683"/>
                  </a:ext>
                </a:extLst>
              </a:tr>
              <a:tr h="185587"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ИТОГО: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30,114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27,258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2,456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0,100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0,300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51" marR="22315" marT="15005" marB="0"/>
                </a:tc>
                <a:extLst>
                  <a:ext uri="{0D108BD9-81ED-4DB2-BD59-A6C34878D82A}">
                    <a16:rowId xmlns:a16="http://schemas.microsoft.com/office/drawing/2014/main" val="27680122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5656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B039F7-4216-4EC9-A5B2-470BE8549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5C0B-4CF7-4E1A-8553-FE134EC1A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80" y="137823"/>
            <a:ext cx="10914776" cy="52410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Распределение объёма средств по реализации проекта по источникам их получения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99D6D1A-B57A-468C-AD57-004C802CE4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173138"/>
              </p:ext>
            </p:extLst>
          </p:nvPr>
        </p:nvGraphicFramePr>
        <p:xfrm>
          <a:off x="0" y="799753"/>
          <a:ext cx="7069197" cy="5786593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2984304">
                  <a:extLst>
                    <a:ext uri="{9D8B030D-6E8A-4147-A177-3AD203B41FA5}">
                      <a16:colId xmlns:a16="http://schemas.microsoft.com/office/drawing/2014/main" val="607204211"/>
                    </a:ext>
                  </a:extLst>
                </a:gridCol>
                <a:gridCol w="661556">
                  <a:extLst>
                    <a:ext uri="{9D8B030D-6E8A-4147-A177-3AD203B41FA5}">
                      <a16:colId xmlns:a16="http://schemas.microsoft.com/office/drawing/2014/main" val="3143492015"/>
                    </a:ext>
                  </a:extLst>
                </a:gridCol>
                <a:gridCol w="826770">
                  <a:extLst>
                    <a:ext uri="{9D8B030D-6E8A-4147-A177-3AD203B41FA5}">
                      <a16:colId xmlns:a16="http://schemas.microsoft.com/office/drawing/2014/main" val="2863512624"/>
                    </a:ext>
                  </a:extLst>
                </a:gridCol>
                <a:gridCol w="832420">
                  <a:extLst>
                    <a:ext uri="{9D8B030D-6E8A-4147-A177-3AD203B41FA5}">
                      <a16:colId xmlns:a16="http://schemas.microsoft.com/office/drawing/2014/main" val="719846499"/>
                    </a:ext>
                  </a:extLst>
                </a:gridCol>
                <a:gridCol w="917302">
                  <a:extLst>
                    <a:ext uri="{9D8B030D-6E8A-4147-A177-3AD203B41FA5}">
                      <a16:colId xmlns:a16="http://schemas.microsoft.com/office/drawing/2014/main" val="2810561929"/>
                    </a:ext>
                  </a:extLst>
                </a:gridCol>
                <a:gridCol w="846845">
                  <a:extLst>
                    <a:ext uri="{9D8B030D-6E8A-4147-A177-3AD203B41FA5}">
                      <a16:colId xmlns:a16="http://schemas.microsoft.com/office/drawing/2014/main" val="3096005120"/>
                    </a:ext>
                  </a:extLst>
                </a:gridCol>
              </a:tblGrid>
              <a:tr h="272345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Объем финансового обеспечения работы БПОО по источникам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 anchor="ctr"/>
                </a:tc>
                <a:tc rowSpan="3">
                  <a:txBody>
                    <a:bodyPr/>
                    <a:lstStyle/>
                    <a:p>
                      <a:pPr marL="927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№ строки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 anchor="ctr"/>
                </a:tc>
                <a:tc gridSpan="3">
                  <a:txBody>
                    <a:bodyPr/>
                    <a:lstStyle/>
                    <a:p>
                      <a:pPr marL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План, руб.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Всего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extLst>
                  <a:ext uri="{0D108BD9-81ED-4DB2-BD59-A6C34878D82A}">
                    <a16:rowId xmlns:a16="http://schemas.microsoft.com/office/drawing/2014/main" val="484583376"/>
                  </a:ext>
                </a:extLst>
              </a:tr>
              <a:tr h="4341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 том числе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1877496"/>
                  </a:ext>
                </a:extLst>
              </a:tr>
              <a:tr h="3189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2024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2025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2026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5796571"/>
                  </a:ext>
                </a:extLst>
              </a:tr>
              <a:tr h="319751">
                <a:tc>
                  <a:txBody>
                    <a:bodyPr/>
                    <a:lstStyle/>
                    <a:p>
                      <a:pPr marR="1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extLst>
                  <a:ext uri="{0D108BD9-81ED-4DB2-BD59-A6C34878D82A}">
                    <a16:rowId xmlns:a16="http://schemas.microsoft.com/office/drawing/2014/main" val="3211980031"/>
                  </a:ext>
                </a:extLst>
              </a:tr>
              <a:tr h="6079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объём поступивших средств из средств бюджетов всех уровней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01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</a:t>
                      </a:r>
                      <a:r>
                        <a:rPr lang="en-US" sz="1400" b="1" dirty="0">
                          <a:effectLst/>
                        </a:rPr>
                        <a:t> </a:t>
                      </a:r>
                      <a:r>
                        <a:rPr lang="ru-RU" sz="1400" b="1" dirty="0">
                          <a:effectLst/>
                        </a:rPr>
                        <a:t>656 000 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100 000 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27 358 000 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330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30 114 000 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extLst>
                  <a:ext uri="{0D108BD9-81ED-4DB2-BD59-A6C34878D82A}">
                    <a16:rowId xmlns:a16="http://schemas.microsoft.com/office/drawing/2014/main" val="1044266699"/>
                  </a:ext>
                </a:extLst>
              </a:tr>
              <a:tr h="6079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 том числе: средства федерального бюджета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02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27 258 000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330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27 258 000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extLst>
                  <a:ext uri="{0D108BD9-81ED-4DB2-BD59-A6C34878D82A}">
                    <a16:rowId xmlns:a16="http://schemas.microsoft.com/office/drawing/2014/main" val="3238135208"/>
                  </a:ext>
                </a:extLst>
              </a:tr>
              <a:tr h="5841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средства субъекта Российской Федерации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03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2 456 000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330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2 456 000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extLst>
                  <a:ext uri="{0D108BD9-81ED-4DB2-BD59-A6C34878D82A}">
                    <a16:rowId xmlns:a16="http://schemas.microsoft.com/office/drawing/2014/main" val="2778704719"/>
                  </a:ext>
                </a:extLst>
              </a:tr>
              <a:tr h="4707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средства местного бюджета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04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330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extLst>
                  <a:ext uri="{0D108BD9-81ED-4DB2-BD59-A6C34878D82A}">
                    <a16:rowId xmlns:a16="http://schemas.microsoft.com/office/drawing/2014/main" val="3812141797"/>
                  </a:ext>
                </a:extLst>
              </a:tr>
              <a:tr h="5841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объем поступивших внебюджетных средств.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05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200 000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100 000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100 000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330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400 000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extLst>
                  <a:ext uri="{0D108BD9-81ED-4DB2-BD59-A6C34878D82A}">
                    <a16:rowId xmlns:a16="http://schemas.microsoft.com/office/drawing/2014/main" val="3799929382"/>
                  </a:ext>
                </a:extLst>
              </a:tr>
              <a:tr h="5841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 том числе: поступления по договорам с предприятиями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06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100 000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330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100 000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extLst>
                  <a:ext uri="{0D108BD9-81ED-4DB2-BD59-A6C34878D82A}">
                    <a16:rowId xmlns:a16="http://schemas.microsoft.com/office/drawing/2014/main" val="1789500068"/>
                  </a:ext>
                </a:extLst>
              </a:tr>
              <a:tr h="5841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поступления по договорам с физическими лицами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07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330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extLst>
                  <a:ext uri="{0D108BD9-81ED-4DB2-BD59-A6C34878D82A}">
                    <a16:rowId xmlns:a16="http://schemas.microsoft.com/office/drawing/2014/main" val="2050830507"/>
                  </a:ext>
                </a:extLst>
              </a:tr>
              <a:tr h="4182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прочие поступления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08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100 000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100 000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100 000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330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300 000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extLst>
                  <a:ext uri="{0D108BD9-81ED-4DB2-BD59-A6C34878D82A}">
                    <a16:rowId xmlns:a16="http://schemas.microsoft.com/office/drawing/2014/main" val="3183592510"/>
                  </a:ext>
                </a:extLst>
              </a:tr>
            </a:tbl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3B582211-89BB-49C3-82FF-7020231732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6446083"/>
              </p:ext>
            </p:extLst>
          </p:nvPr>
        </p:nvGraphicFramePr>
        <p:xfrm>
          <a:off x="7219427" y="799754"/>
          <a:ext cx="4785219" cy="2404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6EAF13B1-9A32-4583-949C-9BA114328F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9782607"/>
              </p:ext>
            </p:extLst>
          </p:nvPr>
        </p:nvGraphicFramePr>
        <p:xfrm>
          <a:off x="7219426" y="3342417"/>
          <a:ext cx="4785219" cy="3243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0155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13B74E-3667-442A-9604-704AC5299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02" y="218599"/>
            <a:ext cx="11827182" cy="53249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Создание специальных условий в КОГПОБУ КМПТ для 4-х нозологических групп</a:t>
            </a:r>
          </a:p>
        </p:txBody>
      </p:sp>
      <p:pic>
        <p:nvPicPr>
          <p:cNvPr id="4098" name="Picture 2" descr="https://sh10-maxachkala-r82.gosweb.gosuslugi.ru/netcat_files/115/405/unnamed.jpg">
            <a:extLst>
              <a:ext uri="{FF2B5EF4-FFF2-40B4-BE49-F238E27FC236}">
                <a16:creationId xmlns:a16="http://schemas.microsoft.com/office/drawing/2014/main" id="{02D30396-F6DF-49CD-84CC-F5EEB25D20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0" r="10311"/>
          <a:stretch/>
        </p:blipFill>
        <p:spPr bwMode="auto">
          <a:xfrm>
            <a:off x="40379" y="962637"/>
            <a:ext cx="2248250" cy="191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71CE5BE5-933C-49CE-B45E-ABAC11B0A9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9413630"/>
              </p:ext>
            </p:extLst>
          </p:nvPr>
        </p:nvGraphicFramePr>
        <p:xfrm>
          <a:off x="0" y="2873231"/>
          <a:ext cx="6295883" cy="39847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102" name="Picture 6" descr="https://riabir.ru/wp-content/uploads/2019/02/Aragvi_07.04.2016-8.jpg">
            <a:extLst>
              <a:ext uri="{FF2B5EF4-FFF2-40B4-BE49-F238E27FC236}">
                <a16:creationId xmlns:a16="http://schemas.microsoft.com/office/drawing/2014/main" id="{40082435-BEB2-4DEA-B7B9-6D6825F674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72"/>
          <a:stretch/>
        </p:blipFill>
        <p:spPr bwMode="auto">
          <a:xfrm>
            <a:off x="9163043" y="975988"/>
            <a:ext cx="2988578" cy="167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izidorova_nn\Desktop\инклюзия\от Лысковой фото МТБ для ОВЗ\Фото МТБ инвалиды\ОВЗ новое оборудование 005.jpg">
            <a:extLst>
              <a:ext uri="{FF2B5EF4-FFF2-40B4-BE49-F238E27FC236}">
                <a16:creationId xmlns:a16="http://schemas.microsoft.com/office/drawing/2014/main" id="{86C698B9-9FC7-4EA5-91C4-B0281BFD7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84644" y="2687548"/>
            <a:ext cx="2930365" cy="2178067"/>
          </a:xfrm>
          <a:prstGeom prst="rect">
            <a:avLst/>
          </a:prstGeom>
          <a:noFill/>
          <a:ln w="38100">
            <a:solidFill>
              <a:srgbClr val="4F81BD"/>
            </a:solidFill>
            <a:miter lim="800000"/>
            <a:headEnd/>
            <a:tailEnd/>
          </a:ln>
        </p:spPr>
      </p:pic>
      <p:pic>
        <p:nvPicPr>
          <p:cNvPr id="9" name="Рисунок 12">
            <a:extLst>
              <a:ext uri="{FF2B5EF4-FFF2-40B4-BE49-F238E27FC236}">
                <a16:creationId xmlns:a16="http://schemas.microsoft.com/office/drawing/2014/main" id="{6B6B9C54-3113-4E6C-AB21-3C22C0207E0C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148034" y="4865615"/>
            <a:ext cx="3003587" cy="199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15" descr="C:\Users\User\Downloads\Станок для резки кирпичей каменщики 002.JPG">
            <a:extLst>
              <a:ext uri="{FF2B5EF4-FFF2-40B4-BE49-F238E27FC236}">
                <a16:creationId xmlns:a16="http://schemas.microsoft.com/office/drawing/2014/main" id="{EB1B5310-6D64-410F-93E7-46A7C2D98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46224" y="962637"/>
            <a:ext cx="2815538" cy="191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0" name="Picture 14" descr="https://avatars.mds.yandex.net/i?id=3bfce9ce8e4e156480b0e3db2e08c38c7ee4ccb3-10452512-images-thumbs&amp;n=13">
            <a:extLst>
              <a:ext uri="{FF2B5EF4-FFF2-40B4-BE49-F238E27FC236}">
                <a16:creationId xmlns:a16="http://schemas.microsoft.com/office/drawing/2014/main" id="{1DC0A8B3-A990-460B-9181-13E021E89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647" y="2873230"/>
            <a:ext cx="2797233" cy="199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s://18onlygame.ru/wp-content/uploads/b/0/1/b01940343daf13f8a3b625bb21e5ec16.jpeg">
            <a:extLst>
              <a:ext uri="{FF2B5EF4-FFF2-40B4-BE49-F238E27FC236}">
                <a16:creationId xmlns:a16="http://schemas.microsoft.com/office/drawing/2014/main" id="{4D3173C2-64A7-49DC-A889-96814C60B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648" y="4865615"/>
            <a:ext cx="2797233" cy="199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s://i.pinimg.com/originals/63/22/87/6322873b2be16c00d5f4d0e25c09c546.jpg">
            <a:extLst>
              <a:ext uri="{FF2B5EF4-FFF2-40B4-BE49-F238E27FC236}">
                <a16:creationId xmlns:a16="http://schemas.microsoft.com/office/drawing/2014/main" id="{C7628009-F2FE-4A66-A0C3-077892E9C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126" y="974173"/>
            <a:ext cx="3885639" cy="189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403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B039F7-4216-4EC9-A5B2-470BE85492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407" cy="686104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5C0B-4CF7-4E1A-8553-FE134EC1A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91" y="113456"/>
            <a:ext cx="9932565" cy="73570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Эффективность разработки стратегии развития инклюзивной среды для лиц с ОВЗ в организациях профессионального образования</a:t>
            </a:r>
            <a:endParaRPr lang="ru-RU" sz="2400" dirty="0">
              <a:solidFill>
                <a:srgbClr val="002060"/>
              </a:solidFill>
            </a:endParaRP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DD4AE73B-4761-4419-A062-EB8BE5DFE0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7786810"/>
              </p:ext>
            </p:extLst>
          </p:nvPr>
        </p:nvGraphicFramePr>
        <p:xfrm>
          <a:off x="0" y="1082179"/>
          <a:ext cx="12192000" cy="5775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83814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B039F7-4216-4EC9-A5B2-470BE8549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68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5C0B-4CF7-4E1A-8553-FE134EC1A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147"/>
            <a:ext cx="10939242" cy="54927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Чемпионат профессионального мастерства </a:t>
            </a:r>
            <a:r>
              <a:rPr lang="ru-RU" sz="2400" b="1" dirty="0" err="1">
                <a:solidFill>
                  <a:srgbClr val="002060"/>
                </a:solidFill>
              </a:rPr>
              <a:t>Абилимпикс</a:t>
            </a:r>
            <a:endParaRPr lang="ru-RU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4B169B26-D9AA-457E-ABDE-B2030B29F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389962"/>
              </p:ext>
            </p:extLst>
          </p:nvPr>
        </p:nvGraphicFramePr>
        <p:xfrm>
          <a:off x="-1" y="554422"/>
          <a:ext cx="8120539" cy="19150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5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84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97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97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68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07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36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421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573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Год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2016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2017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2018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2019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2020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2021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2022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2023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4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Количество компетенций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14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15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4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Количество участников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24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63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79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79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85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133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140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146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4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Количество экспертов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46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51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63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72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60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63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69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4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Количество волонтеров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34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46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35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25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25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28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50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Содержимое 3" descr="3.jpg">
            <a:extLst>
              <a:ext uri="{FF2B5EF4-FFF2-40B4-BE49-F238E27FC236}">
                <a16:creationId xmlns:a16="http://schemas.microsoft.com/office/drawing/2014/main" id="{29B93172-21A5-430B-A340-A55F49CCD0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tretch/>
        </p:blipFill>
        <p:spPr>
          <a:xfrm>
            <a:off x="-6144" y="2486572"/>
            <a:ext cx="4190281" cy="2052770"/>
          </a:xfrm>
          <a:prstGeom prst="rect">
            <a:avLst/>
          </a:prstGeom>
        </p:spPr>
      </p:pic>
      <p:pic>
        <p:nvPicPr>
          <p:cNvPr id="8" name="Picture 6" descr="http://www.kirovreg.ru/upload/resize_cache/iblock/4d7/700_467_2/DSC_7877.JPG">
            <a:extLst>
              <a:ext uri="{FF2B5EF4-FFF2-40B4-BE49-F238E27FC236}">
                <a16:creationId xmlns:a16="http://schemas.microsoft.com/office/drawing/2014/main" id="{7E365160-46B1-4030-9ECC-D3C6E0BC4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t="15788"/>
          <a:stretch>
            <a:fillRect/>
          </a:stretch>
        </p:blipFill>
        <p:spPr bwMode="auto">
          <a:xfrm>
            <a:off x="4190280" y="2469505"/>
            <a:ext cx="3813349" cy="2079619"/>
          </a:xfrm>
          <a:prstGeom prst="rect">
            <a:avLst/>
          </a:prstGeom>
          <a:extLst/>
        </p:spPr>
      </p:pic>
      <p:pic>
        <p:nvPicPr>
          <p:cNvPr id="9" name="Picture 4" descr="http://kmpt-kirov.ru/images/images/news/abilimpix_vii/result/4.jpg">
            <a:extLst>
              <a:ext uri="{FF2B5EF4-FFF2-40B4-BE49-F238E27FC236}">
                <a16:creationId xmlns:a16="http://schemas.microsoft.com/office/drawing/2014/main" id="{4422AD32-0118-404E-BC0A-938AA97B4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515" y="4539342"/>
            <a:ext cx="2965818" cy="2323805"/>
          </a:xfrm>
          <a:prstGeom prst="rect">
            <a:avLst/>
          </a:prstGeom>
          <a:extLst/>
        </p:spPr>
      </p:pic>
      <p:pic>
        <p:nvPicPr>
          <p:cNvPr id="10" name="Picture 1" descr="D:\ЗАГРУЗКИ\IMG_20231023_113326 (1).jpg">
            <a:extLst>
              <a:ext uri="{FF2B5EF4-FFF2-40B4-BE49-F238E27FC236}">
                <a16:creationId xmlns:a16="http://schemas.microsoft.com/office/drawing/2014/main" id="{3E65F44D-7404-4617-98DD-F54A90954E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9"/>
          <a:stretch/>
        </p:blipFill>
        <p:spPr bwMode="auto">
          <a:xfrm rot="10800000">
            <a:off x="8003627" y="2464358"/>
            <a:ext cx="3254397" cy="206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kmpt-kirov.ru/images/images/news/abilimpics_nat_2022/1.jpg">
            <a:extLst>
              <a:ext uri="{FF2B5EF4-FFF2-40B4-BE49-F238E27FC236}">
                <a16:creationId xmlns:a16="http://schemas.microsoft.com/office/drawing/2014/main" id="{8C6F060D-1F6A-44F4-A686-E27C5FD3B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44" y="4549125"/>
            <a:ext cx="2653592" cy="2321798"/>
          </a:xfrm>
          <a:prstGeom prst="rect">
            <a:avLst/>
          </a:prstGeom>
          <a:extLst/>
        </p:spPr>
      </p:pic>
      <p:pic>
        <p:nvPicPr>
          <p:cNvPr id="12" name="Содержимое 3" descr="IMG_20191118_161320.jpg">
            <a:extLst>
              <a:ext uri="{FF2B5EF4-FFF2-40B4-BE49-F238E27FC236}">
                <a16:creationId xmlns:a16="http://schemas.microsoft.com/office/drawing/2014/main" id="{88A8D2BE-A652-4FD0-895A-6A2BD5800CB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74612" y="4544489"/>
            <a:ext cx="1752532" cy="2308364"/>
          </a:xfrm>
          <a:prstGeom prst="rect">
            <a:avLst/>
          </a:prstGeom>
        </p:spPr>
      </p:pic>
      <p:pic>
        <p:nvPicPr>
          <p:cNvPr id="13" name="Picture 2" descr="http://kmpt-kirov.ru/images/images/news/abilimpics_nat_2022/5.jpg">
            <a:extLst>
              <a:ext uri="{FF2B5EF4-FFF2-40B4-BE49-F238E27FC236}">
                <a16:creationId xmlns:a16="http://schemas.microsoft.com/office/drawing/2014/main" id="{E41CF8D4-C386-4E35-88EE-B4FCFF11DE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9"/>
          <a:stretch/>
        </p:blipFill>
        <p:spPr bwMode="auto">
          <a:xfrm>
            <a:off x="4433288" y="4544488"/>
            <a:ext cx="2121568" cy="2308363"/>
          </a:xfrm>
          <a:prstGeom prst="rect">
            <a:avLst/>
          </a:prstGeom>
          <a:extLst/>
        </p:spPr>
      </p:pic>
      <p:pic>
        <p:nvPicPr>
          <p:cNvPr id="14" name="Picture 2" descr="http://kmpt-kirov.ru/images/images/news/abilimpics_nat_2022/4.jpg">
            <a:extLst>
              <a:ext uri="{FF2B5EF4-FFF2-40B4-BE49-F238E27FC236}">
                <a16:creationId xmlns:a16="http://schemas.microsoft.com/office/drawing/2014/main" id="{5D90AA36-1987-4673-976F-D5EE33DC6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018" y="4549125"/>
            <a:ext cx="1785840" cy="2321797"/>
          </a:xfrm>
          <a:prstGeom prst="rect">
            <a:avLst/>
          </a:prstGeom>
          <a:extLst/>
        </p:spPr>
      </p:pic>
      <p:pic>
        <p:nvPicPr>
          <p:cNvPr id="15" name="Picture 2" descr="http://kmpt-kirov.ru/images/images/news/abilipix/IMG-1.jpg">
            <a:extLst>
              <a:ext uri="{FF2B5EF4-FFF2-40B4-BE49-F238E27FC236}">
                <a16:creationId xmlns:a16="http://schemas.microsoft.com/office/drawing/2014/main" id="{42E7255A-19AF-40F1-9EBA-06D34EDED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741" y="4549124"/>
            <a:ext cx="1752532" cy="2336710"/>
          </a:xfrm>
          <a:prstGeom prst="rect">
            <a:avLst/>
          </a:prstGeom>
          <a:extLst/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2E1DB4BB-483F-4DF5-8AF6-71F8C5AB74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9"/>
          <a:stretch/>
        </p:blipFill>
        <p:spPr bwMode="auto">
          <a:xfrm>
            <a:off x="8120538" y="559569"/>
            <a:ext cx="3043356" cy="1937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9383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B039F7-4216-4EC9-A5B2-470BE85492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5C0B-4CF7-4E1A-8553-FE134EC1A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114" y="167780"/>
            <a:ext cx="6736359" cy="169457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Деревянное кружево Вятки – 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проект - победитель Президентского фонда культурных инициатив, 2022г.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Реализация проекта обучающимися с ОВЗ по профессии 18880 Столяр строительный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2" name="Picture 2" descr="http://kmpt-kirov.ru/images/images/news/kruzhevo_vyatki/1.jpg">
            <a:extLst>
              <a:ext uri="{FF2B5EF4-FFF2-40B4-BE49-F238E27FC236}">
                <a16:creationId xmlns:a16="http://schemas.microsoft.com/office/drawing/2014/main" id="{265EE26B-C697-4FC9-9D51-ADF530E03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0239"/>
            <a:ext cx="3694012" cy="491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kmpt-kirov.ru/images/images/news/kruzhevo_vyatki/2.jpg">
            <a:extLst>
              <a:ext uri="{FF2B5EF4-FFF2-40B4-BE49-F238E27FC236}">
                <a16:creationId xmlns:a16="http://schemas.microsoft.com/office/drawing/2014/main" id="{1851E471-17DB-45B7-8F73-9395A124A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012" y="1940238"/>
            <a:ext cx="3691736" cy="491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kmpt-kirov.ru/images/images/news/kruzhevo_vyatki/3.jpg">
            <a:extLst>
              <a:ext uri="{FF2B5EF4-FFF2-40B4-BE49-F238E27FC236}">
                <a16:creationId xmlns:a16="http://schemas.microsoft.com/office/drawing/2014/main" id="{4FBC3434-8F16-4B0D-97B8-986904FF8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748" y="3677722"/>
            <a:ext cx="4806252" cy="318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30E3C46-E318-4988-9359-3B7F8EEAC957}"/>
              </a:ext>
            </a:extLst>
          </p:cNvPr>
          <p:cNvPicPr/>
          <p:nvPr/>
        </p:nvPicPr>
        <p:blipFill rotWithShape="1">
          <a:blip r:embed="rId6"/>
          <a:srcRect l="14430" t="10262" r="22716" b="5644"/>
          <a:stretch/>
        </p:blipFill>
        <p:spPr bwMode="auto">
          <a:xfrm>
            <a:off x="7385747" y="-1"/>
            <a:ext cx="4806251" cy="36777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29638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B039F7-4216-4EC9-A5B2-470BE85492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5C0B-4CF7-4E1A-8553-FE134EC1A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633" y="167781"/>
            <a:ext cx="9871045" cy="97680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YS Text"/>
              </a:rPr>
              <a:t>Профессиональное обучение воспитанников </a:t>
            </a:r>
            <a:br>
              <a:rPr lang="ru-RU" sz="2400" b="1" dirty="0">
                <a:solidFill>
                  <a:srgbClr val="002060"/>
                </a:solidFill>
                <a:latin typeface="YS Text"/>
              </a:rPr>
            </a:br>
            <a:r>
              <a:rPr lang="ru-RU" sz="2400" b="1" dirty="0">
                <a:solidFill>
                  <a:srgbClr val="002060"/>
                </a:solidFill>
                <a:latin typeface="YS Text"/>
              </a:rPr>
              <a:t>Школы-интернат для обучающихся с ОВЗ г. Кирова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51973EF-871E-4C65-8EF4-79DFF9A58178}"/>
              </a:ext>
            </a:extLst>
          </p:cNvPr>
          <p:cNvSpPr/>
          <p:nvPr/>
        </p:nvSpPr>
        <p:spPr>
          <a:xfrm>
            <a:off x="279634" y="1322271"/>
            <a:ext cx="36631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Адаптированная программа профессионального обучения по профессии 19601 Швея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Picture 2" descr="C:\Users\User\Desktop\Новая папка\0-02-05-f110996357d7b74fd2c6f50243fa73f92b1697d900b7481d0af940408d57bb23_4b2a2424.jpg">
            <a:extLst>
              <a:ext uri="{FF2B5EF4-FFF2-40B4-BE49-F238E27FC236}">
                <a16:creationId xmlns:a16="http://schemas.microsoft.com/office/drawing/2014/main" id="{D2C7ED50-77EA-411E-B754-C37670F41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-882" t="17290" r="3824" b="6743"/>
          <a:stretch>
            <a:fillRect/>
          </a:stretch>
        </p:blipFill>
        <p:spPr bwMode="auto">
          <a:xfrm>
            <a:off x="218113" y="2357023"/>
            <a:ext cx="3788077" cy="2138491"/>
          </a:xfrm>
          <a:prstGeom prst="rect">
            <a:avLst/>
          </a:prstGeom>
          <a:noFill/>
        </p:spPr>
      </p:pic>
      <p:pic>
        <p:nvPicPr>
          <p:cNvPr id="8" name="Содержимое 4" descr="0-02-05-8cb1bceb48f1dbd8cd7d03cd4904d7cf057b9121e8bd4de9a5138da663f048e3_846dc9fa.jpg">
            <a:extLst>
              <a:ext uri="{FF2B5EF4-FFF2-40B4-BE49-F238E27FC236}">
                <a16:creationId xmlns:a16="http://schemas.microsoft.com/office/drawing/2014/main" id="{052768F5-1EF1-494C-A27B-234625314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7978" t="19281" r="4921" b="6474"/>
          <a:stretch>
            <a:fillRect/>
          </a:stretch>
        </p:blipFill>
        <p:spPr>
          <a:xfrm>
            <a:off x="279634" y="4589609"/>
            <a:ext cx="3726556" cy="2177027"/>
          </a:xfr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44A9EB7-7049-4B41-9FA7-4935DC107C57}"/>
              </a:ext>
            </a:extLst>
          </p:cNvPr>
          <p:cNvSpPr/>
          <p:nvPr/>
        </p:nvSpPr>
        <p:spPr>
          <a:xfrm>
            <a:off x="4477104" y="1427640"/>
            <a:ext cx="62954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Адаптированная программа профессионального обучения по профессии 18880 Столяр строительный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Объект 5" descr="Изображение выглядит как человек, внутренни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0D8A442F-D4FF-4A02-9E8D-F9F7E4FE9B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" r="3" b="2578"/>
          <a:stretch/>
        </p:blipFill>
        <p:spPr>
          <a:xfrm>
            <a:off x="4473182" y="2357022"/>
            <a:ext cx="3311801" cy="2138491"/>
          </a:xfrm>
          <a:prstGeom prst="rect">
            <a:avLst/>
          </a:prstGeom>
        </p:spPr>
      </p:pic>
      <p:pic>
        <p:nvPicPr>
          <p:cNvPr id="11" name="Объект 5" descr="Изображение выглядит как человек, мальчик, ребенок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id="{071CBA76-8B4B-4FDE-A894-0DC2F5AD99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0" r="-2" b="-2"/>
          <a:stretch/>
        </p:blipFill>
        <p:spPr>
          <a:xfrm>
            <a:off x="4473182" y="4589609"/>
            <a:ext cx="3311801" cy="2177027"/>
          </a:xfrm>
          <a:prstGeom prst="rect">
            <a:avLst/>
          </a:prstGeom>
        </p:spPr>
      </p:pic>
      <p:pic>
        <p:nvPicPr>
          <p:cNvPr id="12" name="Объект 5" descr="Изображение выглядит как стена, внутренний, стол&#10;&#10;Автоматически созданное описание">
            <a:extLst>
              <a:ext uri="{FF2B5EF4-FFF2-40B4-BE49-F238E27FC236}">
                <a16:creationId xmlns:a16="http://schemas.microsoft.com/office/drawing/2014/main" id="{17DF3547-609A-49B7-AE70-9AC88CEBF3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08" b="-2"/>
          <a:stretch/>
        </p:blipFill>
        <p:spPr>
          <a:xfrm>
            <a:off x="7945929" y="2357022"/>
            <a:ext cx="2826660" cy="2143380"/>
          </a:xfrm>
          <a:prstGeom prst="rect">
            <a:avLst/>
          </a:prstGeom>
        </p:spPr>
      </p:pic>
      <p:pic>
        <p:nvPicPr>
          <p:cNvPr id="13" name="Объект 5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CC520C69-270A-4A25-8C4C-AFD4C67CCE8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08" b="-2"/>
          <a:stretch/>
        </p:blipFill>
        <p:spPr>
          <a:xfrm>
            <a:off x="7945929" y="4584460"/>
            <a:ext cx="2826660" cy="218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2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B039F7-4216-4EC9-A5B2-470BE85492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5" y="-2321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5C0B-4CF7-4E1A-8553-FE134EC1A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4" y="54011"/>
            <a:ext cx="9865453" cy="109507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Сотрудничество с КОГБУСО «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</a:rPr>
              <a:t>Мурыгинский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 детский дом-интернат для умственно отсталых детей»,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</a:rPr>
              <a:t>Новомедянский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 ПНИ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</a:rPr>
              <a:t>пгт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. Мурыгино</a:t>
            </a:r>
          </a:p>
        </p:txBody>
      </p:sp>
      <p:pic>
        <p:nvPicPr>
          <p:cNvPr id="5" name="Picture 2" descr="https://mddinternat.ucoz.ru/_nw/7/s06898061.jpg">
            <a:extLst>
              <a:ext uri="{FF2B5EF4-FFF2-40B4-BE49-F238E27FC236}">
                <a16:creationId xmlns:a16="http://schemas.microsoft.com/office/drawing/2014/main" id="{FAC65386-5F82-4E25-82AA-437CE2BD1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661" y="1321573"/>
            <a:ext cx="396044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8" descr="https://mddinternat.ucoz.ru/_nw/7/98963831.jpg">
            <a:extLst>
              <a:ext uri="{FF2B5EF4-FFF2-40B4-BE49-F238E27FC236}">
                <a16:creationId xmlns:a16="http://schemas.microsoft.com/office/drawing/2014/main" id="{26BECDB4-035C-4F5C-B15E-53B4E3F04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687" t="27000" r="8876"/>
          <a:stretch>
            <a:fillRect/>
          </a:stretch>
        </p:blipFill>
        <p:spPr bwMode="auto">
          <a:xfrm>
            <a:off x="4457061" y="1312753"/>
            <a:ext cx="451077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https://mddinternat.ucoz.ru/_nw/7/s12221172.jpg">
            <a:extLst>
              <a:ext uri="{FF2B5EF4-FFF2-40B4-BE49-F238E27FC236}">
                <a16:creationId xmlns:a16="http://schemas.microsoft.com/office/drawing/2014/main" id="{61C15513-CAFE-4B90-A0EF-3A29D10838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18715"/>
          <a:stretch/>
        </p:blipFill>
        <p:spPr bwMode="auto">
          <a:xfrm>
            <a:off x="3614350" y="4352767"/>
            <a:ext cx="3960440" cy="2322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6" descr="https://mddinternat.ucoz.ru/_nw/7/s25442765.jpg">
            <a:extLst>
              <a:ext uri="{FF2B5EF4-FFF2-40B4-BE49-F238E27FC236}">
                <a16:creationId xmlns:a16="http://schemas.microsoft.com/office/drawing/2014/main" id="{CF712DE4-6E10-4C8E-8518-337175B51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t="11006" b="1666"/>
          <a:stretch/>
        </p:blipFill>
        <p:spPr bwMode="auto">
          <a:xfrm>
            <a:off x="7783790" y="4332197"/>
            <a:ext cx="4115627" cy="2363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BA28A1D-73F0-47B4-94B6-E79A68CFC633}"/>
              </a:ext>
            </a:extLst>
          </p:cNvPr>
          <p:cNvSpPr/>
          <p:nvPr/>
        </p:nvSpPr>
        <p:spPr>
          <a:xfrm>
            <a:off x="433598" y="4332197"/>
            <a:ext cx="28672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реализация программы профессионального обучения по профессии </a:t>
            </a:r>
          </a:p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19601 Швея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593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B039F7-4216-4EC9-A5B2-470BE85492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5C0B-4CF7-4E1A-8553-FE134EC1A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170" y="146341"/>
            <a:ext cx="10217790" cy="106939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Сотрудничество с КОГБУСО «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</a:rPr>
              <a:t>Мурыгинский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 детский дом-интернат для умственно отсталых детей»,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</a:rPr>
              <a:t>Новомедянский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 ПНИ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</a:rPr>
              <a:t>пгт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. Мурыгино</a:t>
            </a:r>
            <a:endParaRPr lang="ru-RU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0101B7-7CEC-48FA-89B0-9A0B7DF67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175" y="1362074"/>
            <a:ext cx="3384376" cy="2482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4D13595-0DBC-49C9-AFA9-AE5974FA8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176" y="3991369"/>
            <a:ext cx="3384376" cy="2720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F9338C82-A197-49E9-B380-D3498AB91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96629" y="1362074"/>
            <a:ext cx="3432320" cy="2482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9D10A3B-54FA-48AD-AB89-B303026757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 t="23809"/>
          <a:stretch>
            <a:fillRect/>
          </a:stretch>
        </p:blipFill>
        <p:spPr bwMode="auto">
          <a:xfrm>
            <a:off x="7417181" y="1379414"/>
            <a:ext cx="4464495" cy="2482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B9932D7-C7CE-48BD-8931-4D613B4C13B2}"/>
              </a:ext>
            </a:extLst>
          </p:cNvPr>
          <p:cNvSpPr/>
          <p:nvPr/>
        </p:nvSpPr>
        <p:spPr>
          <a:xfrm>
            <a:off x="3745898" y="4032518"/>
            <a:ext cx="34830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реализация программы профессионального обучения по профессии 19727 Штукатур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C841660-B78C-436D-B412-C6562CE23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17181" y="3991370"/>
            <a:ext cx="2194560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3B93CC3A-618C-491A-87CB-6FBDC92BD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70457" y="3983361"/>
            <a:ext cx="2111219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4C13AC4-24CE-48EB-89E4-3D26240CDFE7}"/>
              </a:ext>
            </a:extLst>
          </p:cNvPr>
          <p:cNvSpPr/>
          <p:nvPr/>
        </p:nvSpPr>
        <p:spPr>
          <a:xfrm>
            <a:off x="3856728" y="5073892"/>
            <a:ext cx="35161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/>
              <a:t>Целью программы </a:t>
            </a:r>
            <a:r>
              <a:rPr lang="ru-RU" sz="1600" dirty="0"/>
              <a:t>профессионального обучения является формирование доступных для данной категории обучающихся умений и навыков в выполнении штукатурных работ</a:t>
            </a:r>
          </a:p>
        </p:txBody>
      </p:sp>
    </p:spTree>
    <p:extLst>
      <p:ext uri="{BB962C8B-B14F-4D97-AF65-F5344CB8AC3E}">
        <p14:creationId xmlns:p14="http://schemas.microsoft.com/office/powerpoint/2010/main" val="410888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B039F7-4216-4EC9-A5B2-470BE8549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3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5C0B-4CF7-4E1A-8553-FE134EC1A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362113" cy="82842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Создание инклюзивной среды для лиц с ОВЗ в организациях профессионального образования – важное стратегическое направление</a:t>
            </a:r>
          </a:p>
        </p:txBody>
      </p:sp>
      <p:pic>
        <p:nvPicPr>
          <p:cNvPr id="5" name="Picture 4" descr="1018673046">
            <a:extLst>
              <a:ext uri="{FF2B5EF4-FFF2-40B4-BE49-F238E27FC236}">
                <a16:creationId xmlns:a16="http://schemas.microsoft.com/office/drawing/2014/main" id="{1D47CA6D-960F-416B-820C-414AD0C77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362114" y="0"/>
            <a:ext cx="2829886" cy="1871232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392BD8B0-3041-477F-ABAE-1A51E5591E1B}"/>
              </a:ext>
            </a:extLst>
          </p:cNvPr>
          <p:cNvSpPr txBox="1">
            <a:spLocks/>
          </p:cNvSpPr>
          <p:nvPr/>
        </p:nvSpPr>
        <p:spPr>
          <a:xfrm>
            <a:off x="9362114" y="1871231"/>
            <a:ext cx="2825693" cy="498676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solidFill>
                  <a:srgbClr val="002060"/>
                </a:solidFill>
              </a:rPr>
              <a:t>«Люди с ограниченными возможностями не должны быть в положении вынужденных затворников. 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rgbClr val="002060"/>
                </a:solidFill>
              </a:rPr>
              <a:t>Соблюдать требования </a:t>
            </a:r>
            <a:r>
              <a:rPr lang="ru-RU" sz="1800" b="1" dirty="0" err="1">
                <a:solidFill>
                  <a:srgbClr val="002060"/>
                </a:solidFill>
              </a:rPr>
              <a:t>безбарьерной</a:t>
            </a:r>
            <a:r>
              <a:rPr lang="ru-RU" sz="1800" b="1" dirty="0">
                <a:solidFill>
                  <a:srgbClr val="002060"/>
                </a:solidFill>
              </a:rPr>
              <a:t> среды нужно везде, и не для «галочки». 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rgbClr val="002060"/>
                </a:solidFill>
              </a:rPr>
              <a:t>Создать такие условия – не просто наша задача, это обязанность»</a:t>
            </a:r>
          </a:p>
          <a:p>
            <a:pPr marL="0" indent="0" algn="r">
              <a:buNone/>
            </a:pPr>
            <a:endParaRPr lang="ru-RU" sz="1600" b="1" dirty="0">
              <a:solidFill>
                <a:srgbClr val="002060"/>
              </a:solidFill>
            </a:endParaRPr>
          </a:p>
          <a:p>
            <a:pPr marL="0" indent="0" algn="r">
              <a:buNone/>
            </a:pPr>
            <a:r>
              <a:rPr lang="ru-RU" sz="1600" b="1" dirty="0">
                <a:solidFill>
                  <a:srgbClr val="002060"/>
                </a:solidFill>
              </a:rPr>
              <a:t>Встреча В.В. Путина с представителями общественных организаций в Международный день инвалидов  03.12.2022 г.</a:t>
            </a:r>
          </a:p>
        </p:txBody>
      </p:sp>
      <p:pic>
        <p:nvPicPr>
          <p:cNvPr id="1026" name="Picture 2" descr="https://edu.gov.ru/uploads/media/photo/2023/09/29/99eaa0beef915ab90586_2000x.jpg">
            <a:extLst>
              <a:ext uri="{FF2B5EF4-FFF2-40B4-BE49-F238E27FC236}">
                <a16:creationId xmlns:a16="http://schemas.microsoft.com/office/drawing/2014/main" id="{CCE5DB6D-5CE0-41B9-AD18-07C20C479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28428"/>
            <a:ext cx="2972500" cy="163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BF9984-66FF-4214-8C15-D43B68A5692F}"/>
              </a:ext>
            </a:extLst>
          </p:cNvPr>
          <p:cNvSpPr txBox="1"/>
          <p:nvPr/>
        </p:nvSpPr>
        <p:spPr>
          <a:xfrm>
            <a:off x="2972499" y="828428"/>
            <a:ext cx="62956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Коллегия Министерства Просвещения России 29.09.2023 «Развитие инклюзивного образования до 2030 года»</a:t>
            </a:r>
          </a:p>
          <a:p>
            <a:pPr algn="just"/>
            <a:r>
              <a:rPr lang="ru-RU" dirty="0"/>
              <a:t>«</a:t>
            </a:r>
            <a:r>
              <a:rPr lang="ru-RU" i="1" dirty="0"/>
              <a:t>С 2013 года система образования Российской Федерации формирует инклюзивное образовательное пространство, создавая специальные условия обучения и воспитания – помимо кадровых, еще и архитектурные, и материально-технические. Результат инклюзивного образования – получение обучающимся качественного общего образования, а затем его профессиональная подготовка, которая позволяет профессионально самореализоваться»</a:t>
            </a:r>
            <a:endParaRPr lang="ru-RU" dirty="0"/>
          </a:p>
          <a:p>
            <a:pPr algn="r"/>
            <a:r>
              <a:rPr lang="ru-RU" b="1" i="1" dirty="0">
                <a:solidFill>
                  <a:srgbClr val="002060"/>
                </a:solidFill>
              </a:rPr>
              <a:t>Министр просвещения РФ Сергей Кравцов</a:t>
            </a:r>
            <a:r>
              <a:rPr lang="ru-RU" i="1" dirty="0"/>
              <a:t> </a:t>
            </a:r>
            <a:endParaRPr lang="ru-RU" dirty="0"/>
          </a:p>
        </p:txBody>
      </p:sp>
      <p:pic>
        <p:nvPicPr>
          <p:cNvPr id="1028" name="Picture 4" descr="https://edu.gov.ru/uploads/media/photo/2023/09/29/104bc687ea18888f8472_2000x.jpg">
            <a:extLst>
              <a:ext uri="{FF2B5EF4-FFF2-40B4-BE49-F238E27FC236}">
                <a16:creationId xmlns:a16="http://schemas.microsoft.com/office/drawing/2014/main" id="{766D3CC2-A8B3-4E19-B6EF-1912D58415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8"/>
          <a:stretch/>
        </p:blipFill>
        <p:spPr bwMode="auto">
          <a:xfrm>
            <a:off x="0" y="2458111"/>
            <a:ext cx="2982601" cy="150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229AC2-D098-4B34-B1B0-BD16D28AFD72}"/>
              </a:ext>
            </a:extLst>
          </p:cNvPr>
          <p:cNvSpPr txBox="1"/>
          <p:nvPr/>
        </p:nvSpPr>
        <p:spPr>
          <a:xfrm>
            <a:off x="401813" y="4120213"/>
            <a:ext cx="55166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Кировская область 2023г.:</a:t>
            </a:r>
          </a:p>
          <a:p>
            <a:r>
              <a:rPr lang="ru-RU" dirty="0"/>
              <a:t>2600 детей с ОВЗ – дошкольные ОУ;</a:t>
            </a:r>
          </a:p>
          <a:p>
            <a:r>
              <a:rPr lang="ru-RU" dirty="0"/>
              <a:t>4418 (из них 1356 – дети-инвалиды) детей с ОВЗ - посещают 32 государственные школы и школы-интернаты;</a:t>
            </a:r>
          </a:p>
          <a:p>
            <a:r>
              <a:rPr lang="ru-RU" dirty="0"/>
              <a:t>3125 детей с ОВЗ – инклюзивные классы;</a:t>
            </a:r>
          </a:p>
          <a:p>
            <a:r>
              <a:rPr lang="ru-RU" dirty="0"/>
              <a:t>2113 школьников – коррекционные классы;</a:t>
            </a:r>
          </a:p>
          <a:p>
            <a:r>
              <a:rPr lang="ru-RU" dirty="0"/>
              <a:t>893 несовершеннолетних с ОВЗ обучаются на дому;</a:t>
            </a:r>
          </a:p>
          <a:p>
            <a:r>
              <a:rPr lang="ru-RU" dirty="0"/>
              <a:t>823 студента – профессиональное образование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50D2C7-17C3-47DF-8799-3F7244038FB5}"/>
              </a:ext>
            </a:extLst>
          </p:cNvPr>
          <p:cNvSpPr txBox="1"/>
          <p:nvPr/>
        </p:nvSpPr>
        <p:spPr>
          <a:xfrm>
            <a:off x="5922628" y="6151538"/>
            <a:ext cx="3435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Александр Соколов, губернатор Кировской области на Коллегии</a:t>
            </a:r>
          </a:p>
        </p:txBody>
      </p:sp>
      <p:pic>
        <p:nvPicPr>
          <p:cNvPr id="1032" name="Picture 8" descr="Александр Соколов: если мы хотим добиться промышленного суверенитета, важно начинать со школы">
            <a:extLst>
              <a:ext uri="{FF2B5EF4-FFF2-40B4-BE49-F238E27FC236}">
                <a16:creationId xmlns:a16="http://schemas.microsoft.com/office/drawing/2014/main" id="{A4F37B2B-0735-434D-B876-EB524CD83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2" t="15054" r="46113" b="38594"/>
          <a:stretch/>
        </p:blipFill>
        <p:spPr bwMode="auto">
          <a:xfrm>
            <a:off x="6050599" y="4117414"/>
            <a:ext cx="3179350" cy="197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830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B039F7-4216-4EC9-A5B2-470BE85492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5C0B-4CF7-4E1A-8553-FE134EC1A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36" y="196401"/>
            <a:ext cx="9591916" cy="1137449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Главный результат разработки стратегии развития инклюзивной среды для лиц с ОВЗ в организациях профессионального образования – успешное трудоустройство и социализация в обществе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00ACCD49-7C72-4E2D-B8D2-8BEB90C253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1889313"/>
              </p:ext>
            </p:extLst>
          </p:nvPr>
        </p:nvGraphicFramePr>
        <p:xfrm>
          <a:off x="122535" y="1333850"/>
          <a:ext cx="8199343" cy="2341994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561400">
                  <a:extLst>
                    <a:ext uri="{9D8B030D-6E8A-4147-A177-3AD203B41FA5}">
                      <a16:colId xmlns:a16="http://schemas.microsoft.com/office/drawing/2014/main" val="1557995686"/>
                    </a:ext>
                  </a:extLst>
                </a:gridCol>
                <a:gridCol w="874510">
                  <a:extLst>
                    <a:ext uri="{9D8B030D-6E8A-4147-A177-3AD203B41FA5}">
                      <a16:colId xmlns:a16="http://schemas.microsoft.com/office/drawing/2014/main" val="3175330524"/>
                    </a:ext>
                  </a:extLst>
                </a:gridCol>
                <a:gridCol w="727533">
                  <a:extLst>
                    <a:ext uri="{9D8B030D-6E8A-4147-A177-3AD203B41FA5}">
                      <a16:colId xmlns:a16="http://schemas.microsoft.com/office/drawing/2014/main" val="1961567416"/>
                    </a:ext>
                  </a:extLst>
                </a:gridCol>
                <a:gridCol w="668742">
                  <a:extLst>
                    <a:ext uri="{9D8B030D-6E8A-4147-A177-3AD203B41FA5}">
                      <a16:colId xmlns:a16="http://schemas.microsoft.com/office/drawing/2014/main" val="1495208957"/>
                    </a:ext>
                  </a:extLst>
                </a:gridCol>
                <a:gridCol w="962696">
                  <a:extLst>
                    <a:ext uri="{9D8B030D-6E8A-4147-A177-3AD203B41FA5}">
                      <a16:colId xmlns:a16="http://schemas.microsoft.com/office/drawing/2014/main" val="230736507"/>
                    </a:ext>
                  </a:extLst>
                </a:gridCol>
                <a:gridCol w="602603">
                  <a:extLst>
                    <a:ext uri="{9D8B030D-6E8A-4147-A177-3AD203B41FA5}">
                      <a16:colId xmlns:a16="http://schemas.microsoft.com/office/drawing/2014/main" val="4087836093"/>
                    </a:ext>
                  </a:extLst>
                </a:gridCol>
                <a:gridCol w="580558">
                  <a:extLst>
                    <a:ext uri="{9D8B030D-6E8A-4147-A177-3AD203B41FA5}">
                      <a16:colId xmlns:a16="http://schemas.microsoft.com/office/drawing/2014/main" val="1873661773"/>
                    </a:ext>
                  </a:extLst>
                </a:gridCol>
                <a:gridCol w="551161">
                  <a:extLst>
                    <a:ext uri="{9D8B030D-6E8A-4147-A177-3AD203B41FA5}">
                      <a16:colId xmlns:a16="http://schemas.microsoft.com/office/drawing/2014/main" val="3991972438"/>
                    </a:ext>
                  </a:extLst>
                </a:gridCol>
                <a:gridCol w="551161">
                  <a:extLst>
                    <a:ext uri="{9D8B030D-6E8A-4147-A177-3AD203B41FA5}">
                      <a16:colId xmlns:a16="http://schemas.microsoft.com/office/drawing/2014/main" val="2750628984"/>
                    </a:ext>
                  </a:extLst>
                </a:gridCol>
                <a:gridCol w="558511">
                  <a:extLst>
                    <a:ext uri="{9D8B030D-6E8A-4147-A177-3AD203B41FA5}">
                      <a16:colId xmlns:a16="http://schemas.microsoft.com/office/drawing/2014/main" val="1752612702"/>
                    </a:ext>
                  </a:extLst>
                </a:gridCol>
                <a:gridCol w="762861">
                  <a:extLst>
                    <a:ext uri="{9D8B030D-6E8A-4147-A177-3AD203B41FA5}">
                      <a16:colId xmlns:a16="http://schemas.microsoft.com/office/drawing/2014/main" val="2379019300"/>
                    </a:ext>
                  </a:extLst>
                </a:gridCol>
                <a:gridCol w="797607">
                  <a:extLst>
                    <a:ext uri="{9D8B030D-6E8A-4147-A177-3AD203B41FA5}">
                      <a16:colId xmlns:a16="http://schemas.microsoft.com/office/drawing/2014/main" val="2185534181"/>
                    </a:ext>
                  </a:extLst>
                </a:gridCol>
              </a:tblGrid>
              <a:tr h="59555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Всего выпускников по очной форме, чел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Трудоустроено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Призваны в РА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Находятся в отпуске по уходу за ребенком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Не трудоустроены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0472003"/>
                  </a:ext>
                </a:extLst>
              </a:tr>
              <a:tr h="70940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всего, чел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в т.ч. по полученной 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профессии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чел.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чел.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чел.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67382179"/>
                  </a:ext>
                </a:extLst>
              </a:tr>
              <a:tr h="216946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2020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97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55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56,7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31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32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8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8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33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34,3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3838000"/>
                  </a:ext>
                </a:extLst>
              </a:tr>
              <a:tr h="216946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2021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71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42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59,2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28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39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7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1,5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23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32,3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4423936"/>
                  </a:ext>
                </a:extLst>
              </a:tr>
              <a:tr h="216946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2022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53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43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81,1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32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60,4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3,8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8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15,1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56542479"/>
                  </a:ext>
                </a:extLst>
              </a:tr>
              <a:tr h="216946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2023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76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66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86,8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53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69,7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11,8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38527284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E4E7B4E3-12E2-4957-ADA8-DB5016E2C7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969834"/>
              </p:ext>
            </p:extLst>
          </p:nvPr>
        </p:nvGraphicFramePr>
        <p:xfrm>
          <a:off x="122536" y="3640823"/>
          <a:ext cx="5472921" cy="3217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BDC0E02F-2B8F-4077-BD3D-3ABB9FD5E5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783381"/>
              </p:ext>
            </p:extLst>
          </p:nvPr>
        </p:nvGraphicFramePr>
        <p:xfrm>
          <a:off x="5595457" y="3741489"/>
          <a:ext cx="6596543" cy="3116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 descr="http://kmpt-kirov.ru/images/images/news/murygino_201222/4.jpg">
            <a:extLst>
              <a:ext uri="{FF2B5EF4-FFF2-40B4-BE49-F238E27FC236}">
                <a16:creationId xmlns:a16="http://schemas.microsoft.com/office/drawing/2014/main" id="{5A2DB57B-6545-4854-9E80-98C7ACF573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" t="7675" r="12695" b="15467"/>
          <a:stretch/>
        </p:blipFill>
        <p:spPr bwMode="auto">
          <a:xfrm>
            <a:off x="8321879" y="1333848"/>
            <a:ext cx="3870122" cy="234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280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B039F7-4216-4EC9-A5B2-470BE8549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5C0B-4CF7-4E1A-8553-FE134EC1A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1" y="163789"/>
            <a:ext cx="10813409" cy="60799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Обсуждение вопросов разработки стратегии развития инклюзивной среды для лиц с ОВЗ в организациях профессионального образования, публикации по теме ИАР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http://speckor-kirov.ucoz.ru/2023/zastavka.jpg">
            <a:extLst>
              <a:ext uri="{FF2B5EF4-FFF2-40B4-BE49-F238E27FC236}">
                <a16:creationId xmlns:a16="http://schemas.microsoft.com/office/drawing/2014/main" id="{94016114-7DF0-4DFA-94B1-D2B4560CF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24" y="935576"/>
            <a:ext cx="5510273" cy="3099529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6490489-A7B9-4393-A332-AC7BC39ADB9C}"/>
              </a:ext>
            </a:extLst>
          </p:cNvPr>
          <p:cNvSpPr/>
          <p:nvPr/>
        </p:nvSpPr>
        <p:spPr>
          <a:xfrm>
            <a:off x="134224" y="4259239"/>
            <a:ext cx="534668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Гиберт Е.В. Проектирование АООП профессионального обучения </a:t>
            </a:r>
          </a:p>
          <a:p>
            <a:r>
              <a:rPr lang="ru-RU" b="1" dirty="0">
                <a:solidFill>
                  <a:srgbClr val="002060"/>
                </a:solidFill>
              </a:rPr>
              <a:t>с нарушениями развития (умственная отсталость) 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в КОГПОБУ «Кировский многопрофильный техникум» </a:t>
            </a:r>
            <a:r>
              <a:rPr lang="en-US" b="1" dirty="0">
                <a:solidFill>
                  <a:srgbClr val="002060"/>
                </a:solidFill>
              </a:rPr>
              <a:t>/</a:t>
            </a:r>
            <a:r>
              <a:rPr lang="ru-RU" b="1" dirty="0">
                <a:solidFill>
                  <a:srgbClr val="002060"/>
                </a:solidFill>
              </a:rPr>
              <a:t> Сборник материалов Недели ИКП РАО. Режим доступа: </a:t>
            </a:r>
            <a:r>
              <a:rPr lang="ru-RU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http://speckor-kirov.ucoz.ru/index/nedelja_ikp_rao/0-144</a:t>
            </a:r>
            <a:r>
              <a:rPr lang="ru-RU" dirty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2" name="Picture 4" descr="https://kirovipk.ru/wp-content/uploads/2023/07/konferencziya-15.11-1000x550.png">
            <a:extLst>
              <a:ext uri="{FF2B5EF4-FFF2-40B4-BE49-F238E27FC236}">
                <a16:creationId xmlns:a16="http://schemas.microsoft.com/office/drawing/2014/main" id="{B25B2B5C-1F17-4930-8B80-0B8ECB20C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935576"/>
            <a:ext cx="5637751" cy="3099529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5722B8-5733-426D-89E3-DF5B010A0880}"/>
              </a:ext>
            </a:extLst>
          </p:cNvPr>
          <p:cNvPicPr/>
          <p:nvPr/>
        </p:nvPicPr>
        <p:blipFill rotWithShape="1">
          <a:blip r:embed="rId6"/>
          <a:srcRect l="37680" t="18529" r="34901" b="12771"/>
          <a:stretch/>
        </p:blipFill>
        <p:spPr bwMode="auto">
          <a:xfrm>
            <a:off x="10217791" y="4100120"/>
            <a:ext cx="1898708" cy="26928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EEA7E8F-FA2E-41FE-A7F9-234BB39472C2}"/>
              </a:ext>
            </a:extLst>
          </p:cNvPr>
          <p:cNvSpPr/>
          <p:nvPr/>
        </p:nvSpPr>
        <p:spPr>
          <a:xfrm>
            <a:off x="5556414" y="4213683"/>
            <a:ext cx="474946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</a:rPr>
              <a:t>Гиберт Е.В. Стратегия развития инклюзивной среды для лиц с ОВЗ в организациях профессионального образования / Сборник материалов Всероссийской научно-практической конференции. Режим доступа: </a:t>
            </a:r>
            <a:r>
              <a:rPr lang="en-US" dirty="0">
                <a:solidFill>
                  <a:srgbClr val="002060"/>
                </a:solidFill>
                <a:ea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https://kirovipk.ru/webinars/vserossijskaya-nauchno-prakticheskaya-konferencziya-inklyuzivnaya-obrazovatelnaya-sreda-ot-proforientaczii-do-trudoustrojstva/</a:t>
            </a:r>
            <a:r>
              <a:rPr lang="ru-RU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030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A2CE6E-A64D-49D2-A66D-76E8C84B5F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43B4D-DC8B-4063-8698-093ABFA94C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174" y="1904300"/>
            <a:ext cx="8649050" cy="1042767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СПАСИБО ЗА ВНИМАНИЕ!</a:t>
            </a:r>
          </a:p>
        </p:txBody>
      </p:sp>
      <p:pic>
        <p:nvPicPr>
          <p:cNvPr id="6" name="Рисунок 4" descr="H:\IMG_6025.jpg">
            <a:extLst>
              <a:ext uri="{FF2B5EF4-FFF2-40B4-BE49-F238E27FC236}">
                <a16:creationId xmlns:a16="http://schemas.microsoft.com/office/drawing/2014/main" id="{3562E65F-9D85-48ED-B3C4-ED9D2EAE84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-1" b="26"/>
          <a:stretch/>
        </p:blipFill>
        <p:spPr bwMode="auto">
          <a:xfrm>
            <a:off x="3953845" y="3246540"/>
            <a:ext cx="5173379" cy="2765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CF8389-394C-4FF7-BF0D-CFFB84047486}"/>
              </a:ext>
            </a:extLst>
          </p:cNvPr>
          <p:cNvSpPr txBox="1"/>
          <p:nvPr/>
        </p:nvSpPr>
        <p:spPr>
          <a:xfrm>
            <a:off x="615027" y="3508262"/>
            <a:ext cx="3338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610016, Кировская область, </a:t>
            </a:r>
            <a:endParaRPr lang="en-US" b="1" dirty="0"/>
          </a:p>
          <a:p>
            <a:r>
              <a:rPr lang="ru-RU" b="1" dirty="0"/>
              <a:t>г. Киров, ул. Уральская, д.7</a:t>
            </a:r>
          </a:p>
          <a:p>
            <a:r>
              <a:rPr lang="ru-RU" b="1" dirty="0"/>
              <a:t>тел. 8(8332) 38-01-68</a:t>
            </a:r>
          </a:p>
          <a:p>
            <a:r>
              <a:rPr lang="en-US" b="1" dirty="0"/>
              <a:t>e</a:t>
            </a:r>
            <a:r>
              <a:rPr lang="ru-RU" b="1" dirty="0"/>
              <a:t>-</a:t>
            </a:r>
            <a:r>
              <a:rPr lang="en-US" b="1" dirty="0"/>
              <a:t>mail</a:t>
            </a:r>
            <a:r>
              <a:rPr lang="ru-RU" b="1" dirty="0"/>
              <a:t>: </a:t>
            </a:r>
            <a:r>
              <a:rPr lang="en-US" b="1" dirty="0">
                <a:hlinkClick r:id="rId4"/>
              </a:rPr>
              <a:t>pl18kirov@mail.ru</a:t>
            </a:r>
            <a:r>
              <a:rPr lang="en-US" b="1" dirty="0"/>
              <a:t>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180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B039F7-4216-4EC9-A5B2-470BE8549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5C0B-4CF7-4E1A-8553-FE134EC1A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87" y="135750"/>
            <a:ext cx="8665828" cy="1325563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ea typeface="Verdana" pitchFamily="34" charset="0"/>
              </a:rPr>
              <a:t>НОРМАТИВНО-ПРАВОВАЯ БАЗА РАЗРАБОТКИ СТРАТЕГИИ РАЗВИТИЯ ИНКЛЮЗИВНОЙ СРЕДЫ ДЛЯ ЛИЦ С ОВЗ РЕГИОНАЛЬНОГО УРОВНЯ </a:t>
            </a:r>
            <a:b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ea typeface="Verdana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ea typeface="Verdana" pitchFamily="34" charset="0"/>
              </a:rPr>
              <a:t>(программно-целевой подход)</a:t>
            </a:r>
            <a:endParaRPr lang="ru-RU" sz="200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DE11D0B-7AFE-4D5E-8C5E-7502BB3B3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2" y="135750"/>
            <a:ext cx="977307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6F415CA-D103-40C4-830D-C7A2F9EB1C03}"/>
              </a:ext>
            </a:extLst>
          </p:cNvPr>
          <p:cNvSpPr/>
          <p:nvPr/>
        </p:nvSpPr>
        <p:spPr>
          <a:xfrm>
            <a:off x="113261" y="1599595"/>
            <a:ext cx="7271143" cy="1169551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</a:rPr>
              <a:t>Распоряжение министерства образования Кировской области от 11.03.2022 № 305 «Об утверждении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</a:rPr>
              <a:t>регионального плана мероприятий</a:t>
            </a: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</a:rPr>
              <a:t> («дорожной карты»)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</a:rPr>
              <a:t>по развитию инклюзивного общего и дополнительного образования</a:t>
            </a: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</a:rPr>
              <a:t>, детского отдыха, созданию специальных условий для обучающихся с инвалидностью, с ограниченными возможностями здоровья на долгосрочный период (до 2030 года)»</a:t>
            </a:r>
            <a:endParaRPr lang="ru-RU" sz="1400" dirty="0">
              <a:latin typeface="Cambria" panose="020405030504060302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BA8E783-86E1-4021-83BD-CFB740BF21F2}"/>
              </a:ext>
            </a:extLst>
          </p:cNvPr>
          <p:cNvSpPr/>
          <p:nvPr/>
        </p:nvSpPr>
        <p:spPr>
          <a:xfrm>
            <a:off x="113261" y="3003921"/>
            <a:ext cx="7271143" cy="1169551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</a:rPr>
              <a:t>Распоряжение </a:t>
            </a: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</a:rPr>
              <a:t>министерства образования Кировской области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</a:rPr>
              <a:t>  «Об утверждении регионального плана мероприятий</a:t>
            </a: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</a:rPr>
              <a:t>(«дорожной карты») </a:t>
            </a: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</a:rPr>
              <a:t>по повышению доступности среднего профессионального и высшего образования для инвалидов и лиц с ограниченными возможностями здоровья, в том числе профориентации и занятости указанных лиц (до 2030 года)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F71BDB1-C741-4428-B546-62893ABBDD18}"/>
              </a:ext>
            </a:extLst>
          </p:cNvPr>
          <p:cNvSpPr/>
          <p:nvPr/>
        </p:nvSpPr>
        <p:spPr>
          <a:xfrm>
            <a:off x="135280" y="4408247"/>
            <a:ext cx="7249124" cy="738664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</a:rPr>
              <a:t>Распоряжение министерства образования Кировской области от 09.07.2019 № 585 «О реализации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</a:rPr>
              <a:t>мероприятий</a:t>
            </a: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</a:rPr>
              <a:t>, предусмотренных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</a:rPr>
              <a:t>индивидуальной программой реабилитации или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абилитации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</a:rPr>
              <a:t> ребенка-инвалида</a:t>
            </a: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</a:rPr>
              <a:t> (инвалида)»</a:t>
            </a:r>
            <a:endParaRPr lang="ru-RU" sz="1400" dirty="0">
              <a:latin typeface="Cambria" panose="020405030504060302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DF57A5B-32D8-4E32-8968-89357AFC6616}"/>
              </a:ext>
            </a:extLst>
          </p:cNvPr>
          <p:cNvSpPr/>
          <p:nvPr/>
        </p:nvSpPr>
        <p:spPr>
          <a:xfrm>
            <a:off x="113261" y="5381686"/>
            <a:ext cx="7271143" cy="523220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</a:rPr>
              <a:t>План работы</a:t>
            </a: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</a:rPr>
              <a:t>(«дорожная карта»)</a:t>
            </a: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</a:rPr>
              <a:t> реализации проектов и программ движения «</a:t>
            </a:r>
            <a:r>
              <a:rPr lang="ru-RU" sz="1400" dirty="0" err="1">
                <a:solidFill>
                  <a:srgbClr val="002060"/>
                </a:solidFill>
                <a:latin typeface="Cambria" panose="02040503050406030204" pitchFamily="18" charset="0"/>
              </a:rPr>
              <a:t>Абилимпикс</a:t>
            </a: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</a:rPr>
              <a:t>» на территории Кировской области на период 2021-2023 годы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DD3C41D-D547-4A06-9F17-03D6871E8696}"/>
              </a:ext>
            </a:extLst>
          </p:cNvPr>
          <p:cNvSpPr/>
          <p:nvPr/>
        </p:nvSpPr>
        <p:spPr>
          <a:xfrm>
            <a:off x="113261" y="6139681"/>
            <a:ext cx="7271143" cy="523220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</a:rPr>
              <a:t>Подпрограмма </a:t>
            </a: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</a:rPr>
              <a:t>«Развитие профессионального образования» государственной программы Кировской области «Развитие образования на 2014-2024 годы»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1BCCF4C-6A18-4E89-9565-5FC975D1B5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4" t="12228" r="2477" b="7503"/>
          <a:stretch/>
        </p:blipFill>
        <p:spPr>
          <a:xfrm>
            <a:off x="7508803" y="1222737"/>
            <a:ext cx="4569935" cy="359254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B0B7A4E-C17E-4F3D-AD3D-BE8839FC46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28" t="16058" r="8842" b="45288"/>
          <a:stretch/>
        </p:blipFill>
        <p:spPr>
          <a:xfrm>
            <a:off x="7508803" y="5016617"/>
            <a:ext cx="4573556" cy="164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73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B039F7-4216-4EC9-A5B2-470BE8549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5C0B-4CF7-4E1A-8553-FE134EC1A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0930855" cy="93117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Анализ текущей ситуации и проблем создания инклюзивной среды для лиц с ОВЗ в организациях профессионального образования Кировской области</a:t>
            </a:r>
            <a:endParaRPr lang="ru-RU" sz="2400" dirty="0">
              <a:solidFill>
                <a:srgbClr val="002060"/>
              </a:solidFill>
            </a:endParaRP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F8EB8C94-3592-4EF8-B51F-1DEAB69255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8821275"/>
              </p:ext>
            </p:extLst>
          </p:nvPr>
        </p:nvGraphicFramePr>
        <p:xfrm>
          <a:off x="-2" y="931179"/>
          <a:ext cx="5570292" cy="3540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69D4AE93-8D51-4C91-A6C6-329C6C18F2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551907"/>
              </p:ext>
            </p:extLst>
          </p:nvPr>
        </p:nvGraphicFramePr>
        <p:xfrm>
          <a:off x="-2" y="4471332"/>
          <a:ext cx="5570289" cy="2312289"/>
        </p:xfrm>
        <a:graphic>
          <a:graphicData uri="http://schemas.openxmlformats.org/drawingml/2006/table">
            <a:tbl>
              <a:tblPr firstRow="1" firstCol="1" bandRow="1"/>
              <a:tblGrid>
                <a:gridCol w="308142">
                  <a:extLst>
                    <a:ext uri="{9D8B030D-6E8A-4147-A177-3AD203B41FA5}">
                      <a16:colId xmlns:a16="http://schemas.microsoft.com/office/drawing/2014/main" val="2248315701"/>
                    </a:ext>
                  </a:extLst>
                </a:gridCol>
                <a:gridCol w="3525627">
                  <a:extLst>
                    <a:ext uri="{9D8B030D-6E8A-4147-A177-3AD203B41FA5}">
                      <a16:colId xmlns:a16="http://schemas.microsoft.com/office/drawing/2014/main" val="481277540"/>
                    </a:ext>
                  </a:extLst>
                </a:gridCol>
                <a:gridCol w="897622">
                  <a:extLst>
                    <a:ext uri="{9D8B030D-6E8A-4147-A177-3AD203B41FA5}">
                      <a16:colId xmlns:a16="http://schemas.microsoft.com/office/drawing/2014/main" val="3968677429"/>
                    </a:ext>
                  </a:extLst>
                </a:gridCol>
                <a:gridCol w="838898">
                  <a:extLst>
                    <a:ext uri="{9D8B030D-6E8A-4147-A177-3AD203B41FA5}">
                      <a16:colId xmlns:a16="http://schemas.microsoft.com/office/drawing/2014/main" val="33649082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8348496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Трудоустроено: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337076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по специальности/профессии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6317564"/>
                  </a:ext>
                </a:extLst>
              </a:tr>
              <a:tr h="0">
                <a:tc rowSpan="7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трудоустроено: из них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748147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могут найти подходящую работу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056375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состоит в центре занятости населения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762918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продолжили обучение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053183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уходу за ребенком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99227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состоянию здоровья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336143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ушел в армию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003606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46015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EF7CBAA4-842B-44AB-8A05-180E45D54280}"/>
              </a:ext>
            </a:extLst>
          </p:cNvPr>
          <p:cNvSpPr txBox="1"/>
          <p:nvPr/>
        </p:nvSpPr>
        <p:spPr>
          <a:xfrm>
            <a:off x="0" y="3966441"/>
            <a:ext cx="5570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Трудоустройство выпускников из числа лиц с ОВЗ и инвалидностью по программам СПО в 2023 г.</a:t>
            </a: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66259E46-E1F6-4EE8-89D3-00AF27A4D1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1065773"/>
              </p:ext>
            </p:extLst>
          </p:nvPr>
        </p:nvGraphicFramePr>
        <p:xfrm>
          <a:off x="6448422" y="3822048"/>
          <a:ext cx="5743575" cy="3035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E744DD06-1AB4-435A-A0C9-CAD93ACBC9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9528230"/>
              </p:ext>
            </p:extLst>
          </p:nvPr>
        </p:nvGraphicFramePr>
        <p:xfrm>
          <a:off x="6451219" y="1454400"/>
          <a:ext cx="5743574" cy="2443366"/>
        </p:xfrm>
        <a:graphic>
          <a:graphicData uri="http://schemas.openxmlformats.org/drawingml/2006/table">
            <a:tbl>
              <a:tblPr firstRow="1" firstCol="1" bandRow="1"/>
              <a:tblGrid>
                <a:gridCol w="3526085">
                  <a:extLst>
                    <a:ext uri="{9D8B030D-6E8A-4147-A177-3AD203B41FA5}">
                      <a16:colId xmlns:a16="http://schemas.microsoft.com/office/drawing/2014/main" val="255644338"/>
                    </a:ext>
                  </a:extLst>
                </a:gridCol>
                <a:gridCol w="1140903">
                  <a:extLst>
                    <a:ext uri="{9D8B030D-6E8A-4147-A177-3AD203B41FA5}">
                      <a16:colId xmlns:a16="http://schemas.microsoft.com/office/drawing/2014/main" val="3377310232"/>
                    </a:ext>
                  </a:extLst>
                </a:gridCol>
                <a:gridCol w="1076586">
                  <a:extLst>
                    <a:ext uri="{9D8B030D-6E8A-4147-A177-3AD203B41FA5}">
                      <a16:colId xmlns:a16="http://schemas.microsoft.com/office/drawing/2014/main" val="4282608226"/>
                    </a:ext>
                  </a:extLst>
                </a:gridCol>
              </a:tblGrid>
              <a:tr h="3888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Количество, человек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015383"/>
                  </a:ext>
                </a:extLst>
              </a:tr>
              <a:tr h="2189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Трудоустроено: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925196"/>
                  </a:ext>
                </a:extLst>
              </a:tr>
              <a:tr h="2189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по специальности/профессии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02208"/>
                  </a:ext>
                </a:extLst>
              </a:tr>
              <a:tr h="2189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трудоустроено: из них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210576"/>
                  </a:ext>
                </a:extLst>
              </a:tr>
              <a:tr h="302516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состоит в центре занятости населения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957602"/>
                  </a:ext>
                </a:extLst>
              </a:tr>
              <a:tr h="2189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продолжили обучение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6778658"/>
                  </a:ext>
                </a:extLst>
              </a:tr>
              <a:tr h="2189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уходу за ребенком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454551"/>
                  </a:ext>
                </a:extLst>
              </a:tr>
              <a:tr h="2189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состоянию здоровья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825590"/>
                  </a:ext>
                </a:extLst>
              </a:tr>
              <a:tr h="2189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ушел в армию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878687"/>
                  </a:ext>
                </a:extLst>
              </a:tr>
              <a:tr h="2189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886991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694043B5-B05D-46F4-AD44-2B5C160960DA}"/>
              </a:ext>
            </a:extLst>
          </p:cNvPr>
          <p:cNvSpPr txBox="1"/>
          <p:nvPr/>
        </p:nvSpPr>
        <p:spPr>
          <a:xfrm>
            <a:off x="6448425" y="931179"/>
            <a:ext cx="574357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Трудоустройство выпускников из числа лиц с ОВЗ и инвалидностью по программам ПО в 2023 г.</a:t>
            </a:r>
          </a:p>
        </p:txBody>
      </p:sp>
    </p:spTree>
    <p:extLst>
      <p:ext uri="{BB962C8B-B14F-4D97-AF65-F5344CB8AC3E}">
        <p14:creationId xmlns:p14="http://schemas.microsoft.com/office/powerpoint/2010/main" val="78846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B039F7-4216-4EC9-A5B2-470BE8549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5C0B-4CF7-4E1A-8553-FE134EC1A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771464" cy="7794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Мониторинг создания </a:t>
            </a:r>
            <a:r>
              <a:rPr lang="ru-RU" sz="2400" b="1" dirty="0" err="1">
                <a:solidFill>
                  <a:srgbClr val="002060"/>
                </a:solidFill>
              </a:rPr>
              <a:t>безбарьерной</a:t>
            </a:r>
            <a:r>
              <a:rPr lang="ru-RU" sz="2400" b="1" dirty="0">
                <a:solidFill>
                  <a:srgbClr val="002060"/>
                </a:solidFill>
              </a:rPr>
              <a:t> среды (архитектурная доступность) 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в ПОО Кировской области в 2022 – 2023 гг. </a:t>
            </a:r>
            <a:endParaRPr lang="ru-RU" sz="2400" dirty="0">
              <a:solidFill>
                <a:srgbClr val="002060"/>
              </a:solidFill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65E15CBE-668F-4F52-B9FB-1B22C693FF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5243142"/>
              </p:ext>
            </p:extLst>
          </p:nvPr>
        </p:nvGraphicFramePr>
        <p:xfrm>
          <a:off x="0" y="1037059"/>
          <a:ext cx="7248525" cy="5516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FD483FC-E548-4837-B82F-EF8E8CCC55F5}"/>
              </a:ext>
            </a:extLst>
          </p:cNvPr>
          <p:cNvSpPr txBox="1"/>
          <p:nvPr/>
        </p:nvSpPr>
        <p:spPr>
          <a:xfrm>
            <a:off x="7312840" y="1268660"/>
            <a:ext cx="4814845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Количество ПОО Кировской области, участвующих в мониторинге – 40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Количество зданий, участвующих в мониторинге – 71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Средний % по региону по всем нозологиям – </a:t>
            </a:r>
            <a:r>
              <a:rPr lang="ru-RU" b="1" dirty="0">
                <a:solidFill>
                  <a:srgbClr val="C00000"/>
                </a:solidFill>
              </a:rPr>
              <a:t>22,93%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Полностью доступны (более 80%) – 0 ПОО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Частичная доступность (50% – 79%) – 1 ПОО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Не доступны (менее 50%) – 39 ПОО</a:t>
            </a:r>
          </a:p>
        </p:txBody>
      </p:sp>
    </p:spTree>
    <p:extLst>
      <p:ext uri="{BB962C8B-B14F-4D97-AF65-F5344CB8AC3E}">
        <p14:creationId xmlns:p14="http://schemas.microsoft.com/office/powerpoint/2010/main" val="3905117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B039F7-4216-4EC9-A5B2-470BE8549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7478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5C0B-4CF7-4E1A-8553-FE134EC1A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78"/>
            <a:ext cx="10905688" cy="100668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Основные профессиональные образовательные программы специальностей и профессий, по которым осуществляется образовательная деятельность 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в КОГПОБУ «Кировский многопрофильный техникум»</a:t>
            </a:r>
          </a:p>
        </p:txBody>
      </p:sp>
      <p:graphicFrame>
        <p:nvGraphicFramePr>
          <p:cNvPr id="5" name="Содержимое 4">
            <a:extLst>
              <a:ext uri="{FF2B5EF4-FFF2-40B4-BE49-F238E27FC236}">
                <a16:creationId xmlns:a16="http://schemas.microsoft.com/office/drawing/2014/main" id="{521E68CE-B232-4CB9-BF05-AB3F11A1A5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6812683"/>
              </p:ext>
            </p:extLst>
          </p:nvPr>
        </p:nvGraphicFramePr>
        <p:xfrm>
          <a:off x="-1" y="1014159"/>
          <a:ext cx="8019876" cy="5843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4E3F7AC-6E58-4AF8-BE1E-456FED7B424C}"/>
              </a:ext>
            </a:extLst>
          </p:cNvPr>
          <p:cNvSpPr txBox="1"/>
          <p:nvPr/>
        </p:nvSpPr>
        <p:spPr>
          <a:xfrm>
            <a:off x="7558481" y="998157"/>
            <a:ext cx="456361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Контингент обучающихся </a:t>
            </a:r>
          </a:p>
          <a:p>
            <a:pPr algn="ctr"/>
            <a:r>
              <a:rPr lang="ru-RU" sz="1600" b="1" dirty="0"/>
              <a:t>на 01.11.2023 г.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4DE6D2A0-A6AD-48BE-BC94-6C5C24AA5C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5010063"/>
              </p:ext>
            </p:extLst>
          </p:nvPr>
        </p:nvGraphicFramePr>
        <p:xfrm>
          <a:off x="7558481" y="1543873"/>
          <a:ext cx="4563611" cy="2121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2A4853F5-63B5-4AF1-9CF5-6DE222604F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737444"/>
              </p:ext>
            </p:extLst>
          </p:nvPr>
        </p:nvGraphicFramePr>
        <p:xfrm>
          <a:off x="7558481" y="3712359"/>
          <a:ext cx="4563611" cy="3034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1972175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B039F7-4216-4EC9-A5B2-470BE8549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5C0B-4CF7-4E1A-8553-FE134EC1A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24" y="133349"/>
            <a:ext cx="9370503" cy="7794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Стратегический анализ деятельности 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КОГПОБУ «Кировский многопрофильный техникум»</a:t>
            </a:r>
            <a:endParaRPr lang="ru-RU" sz="2400" dirty="0">
              <a:solidFill>
                <a:srgbClr val="002060"/>
              </a:solidFill>
            </a:endParaRP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9E54FCD0-13E6-42EE-9F05-B803213A6C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4650723"/>
              </p:ext>
            </p:extLst>
          </p:nvPr>
        </p:nvGraphicFramePr>
        <p:xfrm>
          <a:off x="0" y="867964"/>
          <a:ext cx="11115414" cy="5990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01543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B039F7-4216-4EC9-A5B2-470BE8549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5C0B-4CF7-4E1A-8553-FE134EC1A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61" y="147012"/>
            <a:ext cx="10480280" cy="80933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Направления развития КОГПОБУ «Кировский многопрофильный техникум»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(результат SWOT-анализа потенциала стратегического развития)</a:t>
            </a:r>
            <a:endParaRPr lang="ru-RU" sz="2400" dirty="0">
              <a:solidFill>
                <a:srgbClr val="002060"/>
              </a:solidFill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C6137A03-09C1-4A39-A75D-DBF87CD82E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8736167"/>
              </p:ext>
            </p:extLst>
          </p:nvPr>
        </p:nvGraphicFramePr>
        <p:xfrm>
          <a:off x="-1" y="1538243"/>
          <a:ext cx="11434273" cy="5319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84760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B039F7-4216-4EC9-A5B2-470BE8549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5C0B-4CF7-4E1A-8553-FE134EC1A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455"/>
            <a:ext cx="10515600" cy="101332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Стратегия развития инклюзивной среды для лиц с ОВЗ: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проект по созданию Базовой профессиональной образовательной организации Кировской области 2024 – 2026гг в КОГПОБУ КМПТ</a:t>
            </a:r>
          </a:p>
        </p:txBody>
      </p:sp>
      <p:pic>
        <p:nvPicPr>
          <p:cNvPr id="5" name="Picture 2" descr="C:\Users\igoshina_nv.VAPK.000\Desktop\Выступление_Алексеев_Удмуртия\1.jpg">
            <a:extLst>
              <a:ext uri="{FF2B5EF4-FFF2-40B4-BE49-F238E27FC236}">
                <a16:creationId xmlns:a16="http://schemas.microsoft.com/office/drawing/2014/main" id="{A08D4247-01A6-4FCA-83B7-39FC8F685D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40235"/>
            <a:ext cx="10515600" cy="58043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75611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КОГПОБУ КМПТ" id="{BE758F63-0B4B-4276-944B-3DE004FB6CC3}" vid="{A78C9BDC-8227-4051-8591-C87D29F9D86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mbria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mbria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презентации КОГПОБУ КМПТ</Template>
  <TotalTime>1167</TotalTime>
  <Words>2382</Words>
  <Application>Microsoft Office PowerPoint</Application>
  <PresentationFormat>Широкоэкранный</PresentationFormat>
  <Paragraphs>498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Courier New</vt:lpstr>
      <vt:lpstr>Times New Roman</vt:lpstr>
      <vt:lpstr>Verdana</vt:lpstr>
      <vt:lpstr>YS Text</vt:lpstr>
      <vt:lpstr>Тема Office</vt:lpstr>
      <vt:lpstr> программа подготовки управленческих кадров  для организаций народного хозяйства Российской Федерации   «МЕНЕДЖМЕНТ»  Итоговая аттестационная работа  Стратегия развития инклюзивной среды для лиц с ОВЗ в организациях профессионального образования (на примере КОГПОБУ «Кировский многопрофильный техникум)</vt:lpstr>
      <vt:lpstr>Создание инклюзивной среды для лиц с ОВЗ в организациях профессионального образования – важное стратегическое направление</vt:lpstr>
      <vt:lpstr>НОРМАТИВНО-ПРАВОВАЯ БАЗА РАЗРАБОТКИ СТРАТЕГИИ РАЗВИТИЯ ИНКЛЮЗИВНОЙ СРЕДЫ ДЛЯ ЛИЦ С ОВЗ РЕГИОНАЛЬНОГО УРОВНЯ  (программно-целевой подход)</vt:lpstr>
      <vt:lpstr>Анализ текущей ситуации и проблем создания инклюзивной среды для лиц с ОВЗ в организациях профессионального образования Кировской области</vt:lpstr>
      <vt:lpstr>Мониторинг создания безбарьерной среды (архитектурная доступность)  в ПОО Кировской области в 2022 – 2023 гг. </vt:lpstr>
      <vt:lpstr>Основные профессиональные образовательные программы специальностей и профессий, по которым осуществляется образовательная деятельность  в КОГПОБУ «Кировский многопрофильный техникум»</vt:lpstr>
      <vt:lpstr>Стратегический анализ деятельности  КОГПОБУ «Кировский многопрофильный техникум»</vt:lpstr>
      <vt:lpstr>Направления развития КОГПОБУ «Кировский многопрофильный техникум» (результат SWOT-анализа потенциала стратегического развития)</vt:lpstr>
      <vt:lpstr>Стратегия развития инклюзивной среды для лиц с ОВЗ: проект по созданию Базовой профессиональной образовательной организации Кировской области 2024 – 2026гг в КОГПОБУ КМПТ</vt:lpstr>
      <vt:lpstr>Участие КОГПОБУ КМПТ в Конкурсном отборе субъектов РФ на предоставление в 2026 году субсидий  из федерального бюджета на создание БПОО</vt:lpstr>
      <vt:lpstr>План-график реализации мероприятий проекта</vt:lpstr>
      <vt:lpstr>Распределение объёма средств по реализации проекта по источникам их получения</vt:lpstr>
      <vt:lpstr>Создание специальных условий в КОГПОБУ КМПТ для 4-х нозологических групп</vt:lpstr>
      <vt:lpstr>Эффективность разработки стратегии развития инклюзивной среды для лиц с ОВЗ в организациях профессионального образования</vt:lpstr>
      <vt:lpstr>Чемпионат профессионального мастерства Абилимпикс</vt:lpstr>
      <vt:lpstr>Деревянное кружево Вятки –  проект - победитель Президентского фонда культурных инициатив, 2022г. Реализация проекта обучающимися с ОВЗ по профессии 18880 Столяр строительный</vt:lpstr>
      <vt:lpstr>Профессиональное обучение воспитанников  Школы-интернат для обучающихся с ОВЗ г. Кирова</vt:lpstr>
      <vt:lpstr>Сотрудничество с КОГБУСО «Мурыгинский детский дом-интернат для умственно отсталых детей», Новомедянский ПНИ пгт. Мурыгино</vt:lpstr>
      <vt:lpstr>Сотрудничество с КОГБУСО «Мурыгинский детский дом-интернат для умственно отсталых детей», Новомедянский ПНИ пгт. Мурыгино</vt:lpstr>
      <vt:lpstr>Главный результат разработки стратегии развития инклюзивной среды для лиц с ОВЗ в организациях профессионального образования – успешное трудоустройство и социализация в обществе</vt:lpstr>
      <vt:lpstr>Обсуждение вопросов разработки стратегии развития инклюзивной среды для лиц с ОВЗ в организациях профессионального образования, публикации по теме ИАР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программа подготовки управленческих кадров  для организаций народного хозяйства Российской Федерации   «МЕНЕДЖМЕНТ»  Итоговая аттестационная работа  Стратегия развития инклюзивной среды для лиц с ОВЗ в организациях профессионального образования</dc:title>
  <dc:creator>Гиберт Елена Владимировна</dc:creator>
  <cp:lastModifiedBy>Гиберт Елена Владимировна</cp:lastModifiedBy>
  <cp:revision>71</cp:revision>
  <dcterms:created xsi:type="dcterms:W3CDTF">2023-11-19T12:11:05Z</dcterms:created>
  <dcterms:modified xsi:type="dcterms:W3CDTF">2023-11-21T18:45:56Z</dcterms:modified>
</cp:coreProperties>
</file>