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78" r:id="rId2"/>
    <p:sldId id="276" r:id="rId3"/>
    <p:sldId id="259" r:id="rId4"/>
    <p:sldId id="260" r:id="rId5"/>
    <p:sldId id="261" r:id="rId6"/>
    <p:sldId id="277" r:id="rId7"/>
    <p:sldId id="263" r:id="rId8"/>
    <p:sldId id="264" r:id="rId9"/>
    <p:sldId id="266" r:id="rId10"/>
    <p:sldId id="267" r:id="rId11"/>
    <p:sldId id="268" r:id="rId12"/>
    <p:sldId id="269" r:id="rId13"/>
    <p:sldId id="274" r:id="rId14"/>
    <p:sldId id="273" r:id="rId15"/>
    <p:sldId id="271" r:id="rId16"/>
    <p:sldId id="272" r:id="rId17"/>
    <p:sldId id="27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6E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55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3661-E521-429E-B9D6-11EEC03E23F4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74DD-AF65-407B-987E-97431075A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965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3661-E521-429E-B9D6-11EEC03E23F4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74DD-AF65-407B-987E-97431075A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357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3661-E521-429E-B9D6-11EEC03E23F4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74DD-AF65-407B-987E-97431075A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823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3661-E521-429E-B9D6-11EEC03E23F4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74DD-AF65-407B-987E-97431075A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66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3661-E521-429E-B9D6-11EEC03E23F4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74DD-AF65-407B-987E-97431075A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12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3661-E521-429E-B9D6-11EEC03E23F4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74DD-AF65-407B-987E-97431075A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530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3661-E521-429E-B9D6-11EEC03E23F4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74DD-AF65-407B-987E-97431075A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0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3661-E521-429E-B9D6-11EEC03E23F4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74DD-AF65-407B-987E-97431075A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221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3661-E521-429E-B9D6-11EEC03E23F4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74DD-AF65-407B-987E-97431075A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57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3661-E521-429E-B9D6-11EEC03E23F4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74DD-AF65-407B-987E-97431075A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021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63661-E521-429E-B9D6-11EEC03E23F4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274DD-AF65-407B-987E-97431075A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446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63661-E521-429E-B9D6-11EEC03E23F4}" type="datetimeFigureOut">
              <a:rPr lang="ru-RU" smtClean="0"/>
              <a:t>24.06.2023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274DD-AF65-407B-987E-97431075A7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920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Изображение выглядит как облако, на открытом воздухе, небо, пейзаж&#10;&#10;Автоматически созданное описание">
            <a:extLst>
              <a:ext uri="{FF2B5EF4-FFF2-40B4-BE49-F238E27FC236}">
                <a16:creationId xmlns:a16="http://schemas.microsoft.com/office/drawing/2014/main" xmlns="" id="{322FFB42-BEF5-5DCF-D3CE-B0D108FD19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"/>
            <a:ext cx="12192000" cy="6848475"/>
          </a:xfrm>
          <a:prstGeom prst="rect">
            <a:avLst/>
          </a:prstGeom>
        </p:spPr>
      </p:pic>
      <p:pic>
        <p:nvPicPr>
          <p:cNvPr id="4" name="Рисунок 3" descr="Изображение выглядит как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E35F8EAA-24D2-F10D-063A-1A5F1524F09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8" y="14422"/>
            <a:ext cx="12101804" cy="117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2B9E2C76-E195-5945-38EE-1990D2606A21}"/>
              </a:ext>
            </a:extLst>
          </p:cNvPr>
          <p:cNvSpPr txBox="1">
            <a:spLocks/>
          </p:cNvSpPr>
          <p:nvPr/>
        </p:nvSpPr>
        <p:spPr>
          <a:xfrm>
            <a:off x="6784268" y="4963716"/>
            <a:ext cx="5407732" cy="1290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Выполнил: Генеральный директор ООО «Разрез «Саяно-Партизанский»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ru-RU" sz="18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Огнев Вадим Викторович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666D30F-9D0A-CB7C-2606-06B3E11A9118}"/>
              </a:ext>
            </a:extLst>
          </p:cNvPr>
          <p:cNvSpPr txBox="1"/>
          <p:nvPr/>
        </p:nvSpPr>
        <p:spPr>
          <a:xfrm>
            <a:off x="5124450" y="6254302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2023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238746F-72CE-07A4-C88D-A9EEA9B46292}"/>
              </a:ext>
            </a:extLst>
          </p:cNvPr>
          <p:cNvSpPr txBox="1"/>
          <p:nvPr/>
        </p:nvSpPr>
        <p:spPr>
          <a:xfrm>
            <a:off x="2438400" y="2281957"/>
            <a:ext cx="7595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ВЫПУСКНАЯ РАБОТА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610CC42-BA36-6333-334E-BDD7BA4C83D9}"/>
              </a:ext>
            </a:extLst>
          </p:cNvPr>
          <p:cNvSpPr txBox="1"/>
          <p:nvPr/>
        </p:nvSpPr>
        <p:spPr>
          <a:xfrm>
            <a:off x="2299400" y="2836541"/>
            <a:ext cx="8223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Мероприятия по снижению эксплуатационных потерь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A012D99-4DAF-3550-1946-2E7C4FD41FFB}"/>
              </a:ext>
            </a:extLst>
          </p:cNvPr>
          <p:cNvSpPr txBox="1"/>
          <p:nvPr/>
        </p:nvSpPr>
        <p:spPr>
          <a:xfrm>
            <a:off x="2899143" y="3205873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на ООО «Разрез «Саяно-Партизанский»</a:t>
            </a:r>
          </a:p>
        </p:txBody>
      </p:sp>
    </p:spTree>
    <p:extLst>
      <p:ext uri="{BB962C8B-B14F-4D97-AF65-F5344CB8AC3E}">
        <p14:creationId xmlns:p14="http://schemas.microsoft.com/office/powerpoint/2010/main" val="3821345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2E16E1-C04F-A315-0743-097BF5CBB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764" y="1962983"/>
            <a:ext cx="9792471" cy="3690023"/>
          </a:xfrm>
        </p:spPr>
        <p:txBody>
          <a:bodyPr>
            <a:noAutofit/>
          </a:bodyPr>
          <a:lstStyle/>
          <a:p>
            <a:pPr marL="342900" indent="-342900" algn="just">
              <a:spcBef>
                <a:spcPts val="0"/>
              </a:spcBef>
              <a:spcAft>
                <a:spcPts val="600"/>
              </a:spcAft>
              <a:buAutoNum type="arabicPeriod"/>
            </a:pPr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Ликвидация отставания по подготовке запасов полезного  ископаемого.  </a:t>
            </a:r>
          </a:p>
          <a:p>
            <a:pPr marL="342900" indent="-342900" algn="just">
              <a:spcBef>
                <a:spcPts val="0"/>
              </a:spcBef>
              <a:spcAft>
                <a:spcPts val="600"/>
              </a:spcAft>
              <a:buAutoNum type="arabicPeriod"/>
            </a:pPr>
            <a:endParaRPr lang="ru-RU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AutoNum type="arabicPeriod" startAt="2"/>
            </a:pPr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Использование на добыче сложных пластов экскаваторов с ковшом небольшой емкости 1-3 м3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600"/>
              </a:spcAft>
              <a:buAutoNum type="arabicPeriod" startAt="2"/>
            </a:pPr>
            <a:endParaRPr lang="ru-RU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</a:t>
            </a:r>
            <a:r>
              <a:rPr lang="en-US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Селективная выемка внутрипластового </a:t>
            </a:r>
            <a:r>
              <a:rPr lang="ru-RU" sz="20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породнего</a:t>
            </a:r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прослоя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47675" lvl="0" indent="-447675" algn="just">
              <a:spcBef>
                <a:spcPts val="0"/>
              </a:spcBef>
              <a:buFont typeface="Arial" panose="020B0604020202020204" pitchFamily="34" charset="0"/>
              <a:buAutoNum type="arabicPeriod" startAt="4"/>
            </a:pP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Разработка и внедрение системы мотивации машинистов экскаватора </a:t>
            </a:r>
          </a:p>
          <a:p>
            <a:pPr marL="342900" lvl="0" indent="-342900" algn="just">
              <a:spcBef>
                <a:spcPts val="0"/>
              </a:spcBef>
              <a:buFont typeface="Arial" panose="020B0604020202020204" pitchFamily="34" charset="0"/>
              <a:buAutoNum type="arabicPeriod" startAt="4"/>
            </a:pP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AutoNum type="arabicPeriod" startAt="4"/>
            </a:pP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Сбор РГМ в отдельный штабель</a:t>
            </a:r>
          </a:p>
          <a:p>
            <a:pPr marL="342900" lvl="0" indent="-342900" algn="just">
              <a:spcBef>
                <a:spcPts val="0"/>
              </a:spcBef>
              <a:buFont typeface="Arial" panose="020B0604020202020204" pitchFamily="34" charset="0"/>
              <a:buAutoNum type="arabicPeriod" startAt="4"/>
            </a:pP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</a:pPr>
            <a:endParaRPr lang="ru-RU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862106D9-11D8-2E1C-6993-9587BCC325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8015" cy="806567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F685DBEA-0AF5-184B-F351-0293E8535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798" y="0"/>
            <a:ext cx="9171877" cy="12763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МЕРОПРИЯТИЯ ПО СНИЖЕНИЮ ЭКСПЛУАТАЦИОННЫХ ПОТЕРЬ</a:t>
            </a:r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843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64EA85C-B150-E522-E494-751D4EE4E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764" y="934464"/>
            <a:ext cx="9792471" cy="4940369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47675" indent="-447675">
              <a:spcBef>
                <a:spcPts val="0"/>
              </a:spcBef>
              <a:buNone/>
            </a:pPr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6.  Переработка РГМ до класса крупности 0-50, получение низко калорийной угольной продукции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 показателями:</a:t>
            </a:r>
            <a:endParaRPr lang="en-US" sz="2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 зольность на сухое состояние топлива средняя - 32-34 %;</a:t>
            </a:r>
            <a:endParaRPr lang="ru-RU" sz="2000" dirty="0">
              <a:latin typeface="Calibri" panose="020F0502020204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 влага на рабочее состояние топлива средняя - 6,0-7,0%;</a:t>
            </a:r>
            <a:endParaRPr lang="ru-RU" sz="2000" dirty="0">
              <a:latin typeface="Calibri" panose="020F050202020403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низшая теплота сгорания на рабочее состояние средняя - 4400-4550 ккал/кг.</a:t>
            </a: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ts val="0"/>
              </a:spcBef>
              <a:buAutoNum type="arabicPeriod" startAt="4"/>
            </a:pPr>
            <a:endParaRPr lang="ru-RU" sz="2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47675" indent="-447675">
              <a:spcBef>
                <a:spcPts val="0"/>
              </a:spcBef>
              <a:buNone/>
            </a:pPr>
            <a:r>
              <a:rPr lang="en-US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7.</a:t>
            </a:r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Организация службой контроля качества отгрузки угля потребителю в шихте с низкокалорийным углем класса 0-50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рамках договорных </a:t>
            </a:r>
            <a:r>
              <a:rPr lang="ru-RU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обязательств.</a:t>
            </a:r>
            <a:endParaRPr lang="en-US" sz="2000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47675" indent="-357188" algn="just">
              <a:spcBef>
                <a:spcPts val="0"/>
              </a:spcBef>
              <a:buNone/>
            </a:pP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47675" indent="-447675">
              <a:spcBef>
                <a:spcPts val="0"/>
              </a:spcBef>
              <a:buNone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8</a:t>
            </a:r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 Регламентация и оформление, вышеперечисленных мероприятий в инструкцию по добыче. </a:t>
            </a:r>
            <a:endParaRPr lang="ru-RU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sz="1700" dirty="0"/>
          </a:p>
        </p:txBody>
      </p:sp>
      <p:pic>
        <p:nvPicPr>
          <p:cNvPr id="2" name="Рисунок 1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80F4C436-8E4F-8A33-9528-D5CFFD98B8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8015" cy="806567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6F25004-64A5-4306-320E-EDF3F3799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6798" y="0"/>
            <a:ext cx="9171877" cy="127635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МЕРОПРИЯТИЯ ПО СНИЖЕНИЮ ЭКСПЛУАТАЦИОННЫХ ПОТЕРЬ</a:t>
            </a:r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17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8C4BE8-B899-2B46-FF1E-735D7DB67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5115" y="-224388"/>
            <a:ext cx="9893432" cy="125534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АНАЛИЗ ЭФФЕКТИВНОСТИ РЕШЕНИЯ ПО СНИЖЕНИЮ ЭКСПЛУАТАЦИОННЫХ ПОТЕРЬ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AD0FA93-03FA-BC68-50D0-9F8FFB56C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608" y="1843287"/>
            <a:ext cx="11320271" cy="4319769"/>
          </a:xfrm>
        </p:spPr>
        <p:txBody>
          <a:bodyPr>
            <a:noAutofit/>
          </a:bodyPr>
          <a:lstStyle/>
          <a:p>
            <a:pPr marL="0" indent="447675">
              <a:lnSpc>
                <a:spcPct val="150000"/>
              </a:lnSpc>
              <a:spcBef>
                <a:spcPts val="0"/>
              </a:spcBef>
              <a:buNone/>
            </a:pPr>
            <a:endParaRPr lang="ru-RU" sz="1600" b="1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октября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и до конца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2022 г.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переработали РГМ и отгрузили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продукции</a:t>
            </a: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в объеме 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62 221,13 </a:t>
            </a:r>
            <a:r>
              <a:rPr lang="en-US" sz="2000" b="1" dirty="0" err="1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тн</a:t>
            </a:r>
            <a:r>
              <a:rPr lang="en-US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 </a:t>
            </a:r>
            <a:endParaRPr lang="ru-RU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</a:t>
            </a:r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отери угля в 2022 г. - по уч. «Ивановский 3-4» составили 15,3 % при плановых потерях 16,8 %, снижение 1,5%               </a:t>
            </a:r>
          </a:p>
          <a:p>
            <a:pPr marL="182563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по уч. «Юго-Западный» составили 16,4 % при плановых потерях 20,7 %, снижение 4,3%.</a:t>
            </a:r>
            <a:endParaRPr lang="ru-RU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Рисунок 3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1F5659AF-1E5F-0C03-018A-9D21CBB030A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8015" cy="80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662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1AE29A2C-6DA9-4EDA-DDCA-B9A8DA9E9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3472" y="147550"/>
            <a:ext cx="8064627" cy="806567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indent="0" algn="ctr">
              <a:lnSpc>
                <a:spcPct val="150000"/>
              </a:lnSpc>
            </a:pPr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ЭФФЕКТ ОТ СНИЖЕНИЯ ЭКСПЛУАТАЦИОННЫХ ПОТЕРЬ МОЖНО ИСПОЛЬЗОВАТЬ ПО ОДНОМУ ИЗ ВАРИАНТОВ</a:t>
            </a:r>
            <a:r>
              <a:rPr lang="en-US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en-US" sz="17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Рисунок 1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DF1AC2F5-60F6-1591-2A1A-42628A3EA9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8015" cy="806567"/>
          </a:xfrm>
          <a:prstGeom prst="rect">
            <a:avLst/>
          </a:prstGeom>
        </p:spPr>
      </p:pic>
      <p:pic>
        <p:nvPicPr>
          <p:cNvPr id="6" name="Рисунок 5" descr="Изображение выглядит как транспорт, на открытом воздухе, транспортное средство, небо&#10;&#10;Автоматически созданное описание">
            <a:extLst>
              <a:ext uri="{FF2B5EF4-FFF2-40B4-BE49-F238E27FC236}">
                <a16:creationId xmlns:a16="http://schemas.microsoft.com/office/drawing/2014/main" xmlns="" id="{370636BC-700A-FC43-63BF-DEB03A344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1667"/>
            <a:ext cx="12191999" cy="57563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979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xmlns="" id="{B185C88C-E843-2B45-4F7C-866639F9A0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050270"/>
              </p:ext>
            </p:extLst>
          </p:nvPr>
        </p:nvGraphicFramePr>
        <p:xfrm>
          <a:off x="137160" y="1014984"/>
          <a:ext cx="6266688" cy="492861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577558">
                  <a:extLst>
                    <a:ext uri="{9D8B030D-6E8A-4147-A177-3AD203B41FA5}">
                      <a16:colId xmlns:a16="http://schemas.microsoft.com/office/drawing/2014/main" xmlns="" val="2161336396"/>
                    </a:ext>
                  </a:extLst>
                </a:gridCol>
                <a:gridCol w="1240450">
                  <a:extLst>
                    <a:ext uri="{9D8B030D-6E8A-4147-A177-3AD203B41FA5}">
                      <a16:colId xmlns:a16="http://schemas.microsoft.com/office/drawing/2014/main" xmlns="" val="1988496272"/>
                    </a:ext>
                  </a:extLst>
                </a:gridCol>
                <a:gridCol w="1337108">
                  <a:extLst>
                    <a:ext uri="{9D8B030D-6E8A-4147-A177-3AD203B41FA5}">
                      <a16:colId xmlns:a16="http://schemas.microsoft.com/office/drawing/2014/main" xmlns="" val="1131157817"/>
                    </a:ext>
                  </a:extLst>
                </a:gridCol>
                <a:gridCol w="1111572">
                  <a:extLst>
                    <a:ext uri="{9D8B030D-6E8A-4147-A177-3AD203B41FA5}">
                      <a16:colId xmlns:a16="http://schemas.microsoft.com/office/drawing/2014/main" xmlns="" val="3953534981"/>
                    </a:ext>
                  </a:extLst>
                </a:gridCol>
              </a:tblGrid>
              <a:tr h="86975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Показатели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План, </a:t>
                      </a:r>
                      <a:r>
                        <a:rPr lang="ru-RU" sz="1100" dirty="0" err="1">
                          <a:effectLst/>
                        </a:rPr>
                        <a:t>тыс.руб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Увеличение добычи, </a:t>
                      </a:r>
                      <a:r>
                        <a:rPr lang="ru-RU" sz="1100" dirty="0" err="1">
                          <a:effectLst/>
                        </a:rPr>
                        <a:t>тыс.руб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Отклонение, тыс.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26982831"/>
                  </a:ext>
                </a:extLst>
              </a:tr>
              <a:tr h="28991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Затраты на вскрышу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1 400 000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1 400 000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2475699"/>
                  </a:ext>
                </a:extLst>
              </a:tr>
              <a:tr h="28991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Затраты на добычу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800 000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810 108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3981972"/>
                  </a:ext>
                </a:extLst>
              </a:tr>
              <a:tr h="28991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Затраты на переработку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60 000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62 764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89409976"/>
                  </a:ext>
                </a:extLst>
              </a:tr>
              <a:tr h="28991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Расходы будущих периодов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-96 552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-92 580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10054676"/>
                  </a:ext>
                </a:extLst>
              </a:tr>
              <a:tr h="57983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Себестоимость произведенной продукции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2 163 448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2 180 292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16 843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62768224"/>
                  </a:ext>
                </a:extLst>
              </a:tr>
              <a:tr h="86975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Удельная себестоимость произведенной продукции, </a:t>
                      </a:r>
                      <a:r>
                        <a:rPr lang="ru-RU" sz="1100" dirty="0" err="1">
                          <a:effectLst/>
                        </a:rPr>
                        <a:t>руб</a:t>
                      </a:r>
                      <a:r>
                        <a:rPr lang="ru-RU" sz="1100" dirty="0">
                          <a:effectLst/>
                        </a:rPr>
                        <a:t>/</a:t>
                      </a:r>
                      <a:r>
                        <a:rPr lang="ru-RU" sz="1100" dirty="0" err="1">
                          <a:effectLst/>
                        </a:rPr>
                        <a:t>тн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1 603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1 544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-59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00768859"/>
                  </a:ext>
                </a:extLst>
              </a:tr>
              <a:tr h="57983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Выручка от реализации продукции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2 835 000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2 965 620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130 620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5939876"/>
                  </a:ext>
                </a:extLst>
              </a:tr>
              <a:tr h="28991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Валовая прибыль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671 552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785 328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113 777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46512848"/>
                  </a:ext>
                </a:extLst>
              </a:tr>
              <a:tr h="57983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Рентабельность (прибыль/выручка)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24%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26%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2,8%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7520800"/>
                  </a:ext>
                </a:extLst>
              </a:tr>
            </a:tbl>
          </a:graphicData>
        </a:graphic>
      </p:graphicFrame>
      <p:sp>
        <p:nvSpPr>
          <p:cNvPr id="6" name="Объект 2">
            <a:extLst>
              <a:ext uri="{FF2B5EF4-FFF2-40B4-BE49-F238E27FC236}">
                <a16:creationId xmlns:a16="http://schemas.microsoft.com/office/drawing/2014/main" xmlns="" id="{B1263898-58A5-B90C-7E84-D9C9678D5F7F}"/>
              </a:ext>
            </a:extLst>
          </p:cNvPr>
          <p:cNvSpPr txBox="1">
            <a:spLocks/>
          </p:cNvSpPr>
          <p:nvPr/>
        </p:nvSpPr>
        <p:spPr>
          <a:xfrm>
            <a:off x="6583680" y="1728216"/>
            <a:ext cx="5303519" cy="3647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ru-RU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Повышение производственной мощности предприятия по добыче угля до 5% без повышения коэффициента вскрыши. 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2" name="Рисунок 1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CF555F9B-3D6C-ADA9-1CE7-D8AACAF34F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8015" cy="8065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AD37C47-8EE5-86E8-96FE-5145009E605C}"/>
              </a:ext>
            </a:extLst>
          </p:cNvPr>
          <p:cNvSpPr txBox="1"/>
          <p:nvPr/>
        </p:nvSpPr>
        <p:spPr>
          <a:xfrm>
            <a:off x="3712464" y="274320"/>
            <a:ext cx="5550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ЭКОНОМИЧЕСКАЯ ЭФФЕКТИВНОСТЬ</a:t>
            </a:r>
          </a:p>
        </p:txBody>
      </p:sp>
      <p:sp>
        <p:nvSpPr>
          <p:cNvPr id="4" name="Стрелка: вверх 3">
            <a:extLst>
              <a:ext uri="{FF2B5EF4-FFF2-40B4-BE49-F238E27FC236}">
                <a16:creationId xmlns:a16="http://schemas.microsoft.com/office/drawing/2014/main" xmlns="" id="{EC26D6DB-FE5A-632E-92CF-E2B3B6D0708A}"/>
              </a:ext>
            </a:extLst>
          </p:cNvPr>
          <p:cNvSpPr/>
          <p:nvPr/>
        </p:nvSpPr>
        <p:spPr>
          <a:xfrm>
            <a:off x="7022592" y="5129784"/>
            <a:ext cx="347472" cy="713232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6896EBC-BE2A-9E5F-0CE4-1AEF692A6116}"/>
              </a:ext>
            </a:extLst>
          </p:cNvPr>
          <p:cNvSpPr txBox="1"/>
          <p:nvPr/>
        </p:nvSpPr>
        <p:spPr>
          <a:xfrm>
            <a:off x="7516368" y="5458968"/>
            <a:ext cx="3721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Рентабельность – </a:t>
            </a:r>
            <a: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2,8%</a:t>
            </a:r>
          </a:p>
        </p:txBody>
      </p:sp>
    </p:spTree>
    <p:extLst>
      <p:ext uri="{BB962C8B-B14F-4D97-AF65-F5344CB8AC3E}">
        <p14:creationId xmlns:p14="http://schemas.microsoft.com/office/powerpoint/2010/main" val="200567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A74CE121-46B0-C4AE-5552-2DA0168BD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014765"/>
              </p:ext>
            </p:extLst>
          </p:nvPr>
        </p:nvGraphicFramePr>
        <p:xfrm>
          <a:off x="146304" y="977201"/>
          <a:ext cx="6248402" cy="490359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407036">
                  <a:extLst>
                    <a:ext uri="{9D8B030D-6E8A-4147-A177-3AD203B41FA5}">
                      <a16:colId xmlns:a16="http://schemas.microsoft.com/office/drawing/2014/main" xmlns="" val="3389817791"/>
                    </a:ext>
                  </a:extLst>
                </a:gridCol>
                <a:gridCol w="1269465">
                  <a:extLst>
                    <a:ext uri="{9D8B030D-6E8A-4147-A177-3AD203B41FA5}">
                      <a16:colId xmlns:a16="http://schemas.microsoft.com/office/drawing/2014/main" xmlns="" val="3569978788"/>
                    </a:ext>
                  </a:extLst>
                </a:gridCol>
                <a:gridCol w="1417843">
                  <a:extLst>
                    <a:ext uri="{9D8B030D-6E8A-4147-A177-3AD203B41FA5}">
                      <a16:colId xmlns:a16="http://schemas.microsoft.com/office/drawing/2014/main" xmlns="" val="1383980471"/>
                    </a:ext>
                  </a:extLst>
                </a:gridCol>
                <a:gridCol w="1154058">
                  <a:extLst>
                    <a:ext uri="{9D8B030D-6E8A-4147-A177-3AD203B41FA5}">
                      <a16:colId xmlns:a16="http://schemas.microsoft.com/office/drawing/2014/main" xmlns="" val="697076810"/>
                    </a:ext>
                  </a:extLst>
                </a:gridCol>
              </a:tblGrid>
              <a:tr h="54760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Показатели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План, </a:t>
                      </a:r>
                      <a:r>
                        <a:rPr lang="ru-RU" sz="1100" dirty="0" err="1">
                          <a:effectLst/>
                        </a:rPr>
                        <a:t>тыс.руб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Снижение вскрыши, </a:t>
                      </a:r>
                      <a:r>
                        <a:rPr lang="ru-RU" sz="1100" dirty="0" err="1">
                          <a:effectLst/>
                        </a:rPr>
                        <a:t>тыс.руб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Отклонение, тыс.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3038983"/>
                  </a:ext>
                </a:extLst>
              </a:tr>
              <a:tr h="31114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Затраты на вскрышу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1 400 000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1 354 872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71940682"/>
                  </a:ext>
                </a:extLst>
              </a:tr>
              <a:tr h="31114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Затраты на добычу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800 000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798 154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76363201"/>
                  </a:ext>
                </a:extLst>
              </a:tr>
              <a:tr h="31114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Затраты на переработку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60 000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60 000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2268740"/>
                  </a:ext>
                </a:extLst>
              </a:tr>
              <a:tr h="31114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Расходы будущих периодов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-96 552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-93 439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9673552"/>
                  </a:ext>
                </a:extLst>
              </a:tr>
              <a:tr h="62228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Себестоимость произведенной продукции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2 163 448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2 119 586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-43 862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02105815"/>
                  </a:ext>
                </a:extLst>
              </a:tr>
              <a:tr h="93342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Удельная себестоимость произведенной продукции, </a:t>
                      </a:r>
                      <a:r>
                        <a:rPr lang="ru-RU" sz="1100" dirty="0" err="1">
                          <a:effectLst/>
                        </a:rPr>
                        <a:t>руб</a:t>
                      </a:r>
                      <a:r>
                        <a:rPr lang="ru-RU" sz="1100" dirty="0">
                          <a:effectLst/>
                        </a:rPr>
                        <a:t>/</a:t>
                      </a:r>
                      <a:r>
                        <a:rPr lang="ru-RU" sz="1100" dirty="0" err="1">
                          <a:effectLst/>
                        </a:rPr>
                        <a:t>тн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1 603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1 570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-32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9790048"/>
                  </a:ext>
                </a:extLst>
              </a:tr>
              <a:tr h="62228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Выручка от реализации продукции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2 835 000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2 835 000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9876607"/>
                  </a:ext>
                </a:extLst>
              </a:tr>
              <a:tr h="311142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Валовая прибыль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671 552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715 414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43 862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8723985"/>
                  </a:ext>
                </a:extLst>
              </a:tr>
              <a:tr h="62228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Рентабельность (прибыль/ </a:t>
                      </a:r>
                      <a:r>
                        <a:rPr lang="ru-RU" sz="1100" dirty="0" err="1">
                          <a:effectLst/>
                        </a:rPr>
                        <a:t>выруска</a:t>
                      </a:r>
                      <a:r>
                        <a:rPr lang="ru-RU" sz="11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24%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25%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1,5%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8023841"/>
                  </a:ext>
                </a:extLst>
              </a:tr>
            </a:tbl>
          </a:graphicData>
        </a:graphic>
      </p:graphicFrame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EB3AC5F-6BE0-8EE7-3748-598B5E8EA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4934" y="1450042"/>
            <a:ext cx="5095875" cy="3957914"/>
          </a:xfrm>
        </p:spPr>
        <p:txBody>
          <a:bodyPr>
            <a:normAutofit/>
          </a:bodyPr>
          <a:lstStyle/>
          <a:p>
            <a:pPr marL="457200" indent="-457200" algn="just">
              <a:lnSpc>
                <a:spcPct val="170000"/>
              </a:lnSpc>
              <a:spcBef>
                <a:spcPts val="0"/>
              </a:spcBef>
              <a:buFont typeface="Arial" panose="020B0604020202020204" pitchFamily="34" charset="0"/>
              <a:buAutoNum type="arabicPeriod" startAt="2"/>
            </a:pPr>
            <a:r>
              <a:rPr lang="ru-RU" sz="2000" b="1" u="none" strike="noStrike" kern="100" dirty="0">
                <a:solidFill>
                  <a:srgbClr val="0070C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Снижение коэффициента вскрыши без увеличения добычи угля. </a:t>
            </a:r>
          </a:p>
          <a:p>
            <a:endParaRPr lang="ru-RU" sz="2000" dirty="0"/>
          </a:p>
        </p:txBody>
      </p:sp>
      <p:pic>
        <p:nvPicPr>
          <p:cNvPr id="2" name="Рисунок 1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B5624FAA-3B63-0185-1918-A463592ECBA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8015" cy="806567"/>
          </a:xfrm>
          <a:prstGeom prst="rect">
            <a:avLst/>
          </a:prstGeom>
        </p:spPr>
      </p:pic>
      <p:sp>
        <p:nvSpPr>
          <p:cNvPr id="8" name="Стрелка: вверх 7">
            <a:extLst>
              <a:ext uri="{FF2B5EF4-FFF2-40B4-BE49-F238E27FC236}">
                <a16:creationId xmlns:a16="http://schemas.microsoft.com/office/drawing/2014/main" xmlns="" id="{AA4AFD1E-9973-AAA2-767E-D4021511194D}"/>
              </a:ext>
            </a:extLst>
          </p:cNvPr>
          <p:cNvSpPr/>
          <p:nvPr/>
        </p:nvSpPr>
        <p:spPr>
          <a:xfrm>
            <a:off x="7022592" y="5129784"/>
            <a:ext cx="347472" cy="713232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CF71692-A814-5CCE-3198-27BF9E76A7B4}"/>
              </a:ext>
            </a:extLst>
          </p:cNvPr>
          <p:cNvSpPr txBox="1"/>
          <p:nvPr/>
        </p:nvSpPr>
        <p:spPr>
          <a:xfrm>
            <a:off x="7516368" y="5458968"/>
            <a:ext cx="3721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Рентабельность – </a:t>
            </a:r>
            <a: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1,5%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407B788-24BD-F1CE-1A0F-143346C097B7}"/>
              </a:ext>
            </a:extLst>
          </p:cNvPr>
          <p:cNvSpPr txBox="1"/>
          <p:nvPr/>
        </p:nvSpPr>
        <p:spPr>
          <a:xfrm>
            <a:off x="3712464" y="274320"/>
            <a:ext cx="5550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ЭКОНОМИЧЕСКАЯ ЭФФЕКТИВНОСТЬ</a:t>
            </a:r>
          </a:p>
        </p:txBody>
      </p:sp>
    </p:spTree>
    <p:extLst>
      <p:ext uri="{BB962C8B-B14F-4D97-AF65-F5344CB8AC3E}">
        <p14:creationId xmlns:p14="http://schemas.microsoft.com/office/powerpoint/2010/main" val="190584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xmlns="" id="{B6138FD6-4A50-6584-27AD-071CC65DB1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912162"/>
              </p:ext>
            </p:extLst>
          </p:nvPr>
        </p:nvGraphicFramePr>
        <p:xfrm>
          <a:off x="115825" y="1073101"/>
          <a:ext cx="6266687" cy="4769915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122823">
                  <a:extLst>
                    <a:ext uri="{9D8B030D-6E8A-4147-A177-3AD203B41FA5}">
                      <a16:colId xmlns:a16="http://schemas.microsoft.com/office/drawing/2014/main" xmlns="" val="3801071677"/>
                    </a:ext>
                  </a:extLst>
                </a:gridCol>
                <a:gridCol w="1381288">
                  <a:extLst>
                    <a:ext uri="{9D8B030D-6E8A-4147-A177-3AD203B41FA5}">
                      <a16:colId xmlns:a16="http://schemas.microsoft.com/office/drawing/2014/main" xmlns="" val="1794519929"/>
                    </a:ext>
                  </a:extLst>
                </a:gridCol>
                <a:gridCol w="1381288">
                  <a:extLst>
                    <a:ext uri="{9D8B030D-6E8A-4147-A177-3AD203B41FA5}">
                      <a16:colId xmlns:a16="http://schemas.microsoft.com/office/drawing/2014/main" xmlns="" val="4200009550"/>
                    </a:ext>
                  </a:extLst>
                </a:gridCol>
                <a:gridCol w="1381288">
                  <a:extLst>
                    <a:ext uri="{9D8B030D-6E8A-4147-A177-3AD203B41FA5}">
                      <a16:colId xmlns:a16="http://schemas.microsoft.com/office/drawing/2014/main" xmlns="" val="2295151803"/>
                    </a:ext>
                  </a:extLst>
                </a:gridCol>
              </a:tblGrid>
              <a:tr h="53360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Показатели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План, </a:t>
                      </a:r>
                      <a:r>
                        <a:rPr lang="ru-RU" sz="1100" dirty="0" err="1">
                          <a:effectLst/>
                        </a:rPr>
                        <a:t>тыс.руб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Увеличение добычи, </a:t>
                      </a:r>
                      <a:r>
                        <a:rPr lang="ru-RU" sz="1100" dirty="0" err="1">
                          <a:effectLst/>
                        </a:rPr>
                        <a:t>тыс.руб</a:t>
                      </a:r>
                      <a:r>
                        <a:rPr lang="ru-RU" sz="1100" dirty="0">
                          <a:effectLst/>
                        </a:rPr>
                        <a:t>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Отклонение, тыс. руб.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75784461"/>
                  </a:ext>
                </a:extLst>
              </a:tr>
              <a:tr h="25052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Затраты на вскрышу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1 400 000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1 400 000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288631"/>
                  </a:ext>
                </a:extLst>
              </a:tr>
              <a:tr h="25052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Затраты на добычу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800 000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800 000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55334026"/>
                  </a:ext>
                </a:extLst>
              </a:tr>
              <a:tr h="53360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Затраты на переработку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60 000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60 000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5438699"/>
                  </a:ext>
                </a:extLst>
              </a:tr>
              <a:tr h="53360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Расходы будущих периодов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-96 552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-150 165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</a:pPr>
                      <a:r>
                        <a:rPr lang="ru-RU" sz="11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07698062"/>
                  </a:ext>
                </a:extLst>
              </a:tr>
              <a:tr h="53360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Себестоимость произведенной продукции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2 163 448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2 109 835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-53 614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82304795"/>
                  </a:ext>
                </a:extLst>
              </a:tr>
              <a:tr h="81668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Удельная себестоимость произведенной продукции, </a:t>
                      </a:r>
                      <a:r>
                        <a:rPr lang="ru-RU" sz="1100" dirty="0" err="1">
                          <a:effectLst/>
                        </a:rPr>
                        <a:t>руб</a:t>
                      </a:r>
                      <a:r>
                        <a:rPr lang="ru-RU" sz="1100" dirty="0">
                          <a:effectLst/>
                        </a:rPr>
                        <a:t>/</a:t>
                      </a:r>
                      <a:r>
                        <a:rPr lang="ru-RU" sz="1100" dirty="0" err="1">
                          <a:effectLst/>
                        </a:rPr>
                        <a:t>тн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1 603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1 563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-40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6478632"/>
                  </a:ext>
                </a:extLst>
              </a:tr>
              <a:tr h="53360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Выручка от реализации продукции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2 835 000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2 835 000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4133200"/>
                  </a:ext>
                </a:extLst>
              </a:tr>
              <a:tr h="25052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Валовая прибыль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671 552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725 165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53 614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07008752"/>
                  </a:ext>
                </a:extLst>
              </a:tr>
              <a:tr h="53360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Рентабельность (прибыль/ </a:t>
                      </a:r>
                      <a:r>
                        <a:rPr lang="ru-RU" sz="1100" dirty="0" err="1">
                          <a:effectLst/>
                        </a:rPr>
                        <a:t>выруска</a:t>
                      </a:r>
                      <a:r>
                        <a:rPr lang="ru-RU" sz="1100" dirty="0">
                          <a:effectLst/>
                        </a:rPr>
                        <a:t>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24%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26%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</a:pPr>
                      <a:r>
                        <a:rPr lang="ru-RU" sz="1100" dirty="0">
                          <a:effectLst/>
                        </a:rPr>
                        <a:t>1,9%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404" marR="66404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4678292"/>
                  </a:ext>
                </a:extLst>
              </a:tr>
            </a:tbl>
          </a:graphicData>
        </a:graphic>
      </p:graphicFrame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9540691-5BB0-2892-02B5-D072545FA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8259" y="1438275"/>
            <a:ext cx="5229225" cy="4048125"/>
          </a:xfrm>
        </p:spPr>
        <p:txBody>
          <a:bodyPr>
            <a:normAutofit/>
          </a:bodyPr>
          <a:lstStyle/>
          <a:p>
            <a:pPr marL="457200" indent="-457200" algn="just">
              <a:buAutoNum type="arabicPeriod" startAt="3"/>
            </a:pPr>
            <a:r>
              <a:rPr lang="ru-RU" sz="20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Прирост запасов полезного ископаемого в отчетный период без увеличения вскрыши и снижения добычи. </a:t>
            </a:r>
          </a:p>
        </p:txBody>
      </p:sp>
      <p:pic>
        <p:nvPicPr>
          <p:cNvPr id="2" name="Рисунок 1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B4394DE5-C2D3-096F-C842-159B59E264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8015" cy="806567"/>
          </a:xfrm>
          <a:prstGeom prst="rect">
            <a:avLst/>
          </a:prstGeom>
        </p:spPr>
      </p:pic>
      <p:sp>
        <p:nvSpPr>
          <p:cNvPr id="9" name="Стрелка: вверх 8">
            <a:extLst>
              <a:ext uri="{FF2B5EF4-FFF2-40B4-BE49-F238E27FC236}">
                <a16:creationId xmlns:a16="http://schemas.microsoft.com/office/drawing/2014/main" xmlns="" id="{74F043FD-8C9E-984C-2CB8-79A6B25C51CF}"/>
              </a:ext>
            </a:extLst>
          </p:cNvPr>
          <p:cNvSpPr/>
          <p:nvPr/>
        </p:nvSpPr>
        <p:spPr>
          <a:xfrm>
            <a:off x="7022592" y="5129784"/>
            <a:ext cx="347472" cy="713232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0D777A5-C757-1946-1C11-683453677EEC}"/>
              </a:ext>
            </a:extLst>
          </p:cNvPr>
          <p:cNvSpPr txBox="1"/>
          <p:nvPr/>
        </p:nvSpPr>
        <p:spPr>
          <a:xfrm>
            <a:off x="7516368" y="5458968"/>
            <a:ext cx="3721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Рентабельность – </a:t>
            </a:r>
            <a: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1,9%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63053F0-5FF2-AE1A-8F60-DA3766FEA55C}"/>
              </a:ext>
            </a:extLst>
          </p:cNvPr>
          <p:cNvSpPr txBox="1"/>
          <p:nvPr/>
        </p:nvSpPr>
        <p:spPr>
          <a:xfrm>
            <a:off x="3712464" y="274320"/>
            <a:ext cx="5550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ЭКОНОМИЧЕСКАЯ ЭФФЕКТИВНОСТЬ</a:t>
            </a:r>
          </a:p>
        </p:txBody>
      </p:sp>
    </p:spTree>
    <p:extLst>
      <p:ext uri="{BB962C8B-B14F-4D97-AF65-F5344CB8AC3E}">
        <p14:creationId xmlns:p14="http://schemas.microsoft.com/office/powerpoint/2010/main" val="26479668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природа, на открытом воздухе, гора, геолог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4AADD96E-6F3A-5B62-F408-B076E7BB6A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  <p:pic>
        <p:nvPicPr>
          <p:cNvPr id="6" name="Рисунок 5" descr="Изображение выглядит как текст, Шриф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xmlns="" id="{E5A3DCA5-81B4-8128-3DAD-8D0A938A3F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80" y="-5621"/>
            <a:ext cx="6340887" cy="13491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7BCC8B8-7208-D99A-1F97-DAA9F6B1E685}"/>
              </a:ext>
            </a:extLst>
          </p:cNvPr>
          <p:cNvSpPr txBox="1"/>
          <p:nvPr/>
        </p:nvSpPr>
        <p:spPr>
          <a:xfrm>
            <a:off x="3467098" y="2446080"/>
            <a:ext cx="525780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</p:txBody>
      </p:sp>
      <p:pic>
        <p:nvPicPr>
          <p:cNvPr id="9" name="Рисунок 8" descr="Изображение выглядит как текст, Шрифт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xmlns="" id="{2C4295B7-DCEE-CCA2-46B7-4E11A1890A5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207" y="-5620"/>
            <a:ext cx="5874472" cy="1349141"/>
          </a:xfrm>
          <a:prstGeom prst="rect">
            <a:avLst/>
          </a:prstGeom>
        </p:spPr>
      </p:pic>
      <p:pic>
        <p:nvPicPr>
          <p:cNvPr id="4" name="Рисунок 3" descr="Изображение выглядит как Шрифт&#10;&#10;Автоматически созданное описание">
            <a:extLst>
              <a:ext uri="{FF2B5EF4-FFF2-40B4-BE49-F238E27FC236}">
                <a16:creationId xmlns:a16="http://schemas.microsoft.com/office/drawing/2014/main" xmlns="" id="{D469D701-2C4D-33EA-E5F2-ACD330F11D4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5" y="5065776"/>
            <a:ext cx="11868150" cy="1673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9804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F4E9FFA3-6079-8D50-6A6A-D9C737D14D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8015" cy="806567"/>
          </a:xfrm>
          <a:prstGeom prst="rect">
            <a:avLst/>
          </a:prstGeom>
        </p:spPr>
      </p:pic>
      <p:sp>
        <p:nvSpPr>
          <p:cNvPr id="7" name="Объект 2">
            <a:extLst>
              <a:ext uri="{FF2B5EF4-FFF2-40B4-BE49-F238E27FC236}">
                <a16:creationId xmlns:a16="http://schemas.microsoft.com/office/drawing/2014/main" xmlns="" id="{91F0D73D-EE36-03AB-51B9-5110029AA9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447675" algn="just">
              <a:buNone/>
            </a:pPr>
            <a:r>
              <a:rPr lang="ru-RU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Цель:</a:t>
            </a:r>
            <a:r>
              <a:rPr lang="ru-RU" sz="2000" kern="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разработка мероприятий по </a:t>
            </a:r>
            <a:r>
              <a:rPr lang="ru-RU" sz="20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снижению эксплуатационных потерь на ООО «Разрез «Саяно-Партизанский»</a:t>
            </a:r>
            <a:endParaRPr lang="en-US" sz="2000" b="1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US" sz="2000" b="1" dirty="0"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447675" algn="just">
              <a:buNone/>
            </a:pPr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Задачи:</a:t>
            </a:r>
            <a:r>
              <a:rPr lang="ru-RU" sz="2000" dirty="0">
                <a:latin typeface="Verdana" panose="020B0604030504040204" pitchFamily="34" charset="0"/>
                <a:ea typeface="Verdana" panose="020B0604030504040204" pitchFamily="34" charset="0"/>
              </a:rPr>
              <a:t> рассмотреть вопрос по технологии отработки угольных пластов, выбрать наиболее экономически целесообразный вариант  с  помощью  аналитического инструмента - «Модель четырех действий», </a:t>
            </a:r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обосновать управленческое решение по вовлечению </a:t>
            </a:r>
            <a:r>
              <a:rPr lang="ru-RU" sz="2000" dirty="0" err="1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разубоженной</a:t>
            </a:r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горной массы</a:t>
            </a:r>
            <a:r>
              <a:rPr lang="en-US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(</a:t>
            </a:r>
            <a:r>
              <a:rPr lang="ru-RU" sz="2000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РГМ) в добычу, а также оценить его экономическую эффективность.</a:t>
            </a:r>
          </a:p>
          <a:p>
            <a:endParaRPr lang="ru-RU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B5B53B-CA39-6B31-69E7-2C9CE68F5696}"/>
              </a:ext>
            </a:extLst>
          </p:cNvPr>
          <p:cNvSpPr txBox="1"/>
          <p:nvPr/>
        </p:nvSpPr>
        <p:spPr>
          <a:xfrm>
            <a:off x="4041648" y="374904"/>
            <a:ext cx="4837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ЦЕЛИ И ЗАДАЧИ РАБОТЫ</a:t>
            </a:r>
          </a:p>
        </p:txBody>
      </p:sp>
    </p:spTree>
    <p:extLst>
      <p:ext uri="{BB962C8B-B14F-4D97-AF65-F5344CB8AC3E}">
        <p14:creationId xmlns:p14="http://schemas.microsoft.com/office/powerpoint/2010/main" val="2349950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на открытом воздухе, облако, земля&#10;&#10;Автоматически созданное описание">
            <a:extLst>
              <a:ext uri="{FF2B5EF4-FFF2-40B4-BE49-F238E27FC236}">
                <a16:creationId xmlns:a16="http://schemas.microsoft.com/office/drawing/2014/main" xmlns="" id="{2CA50345-4816-FE84-B636-A736B8F545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5" r="22955"/>
          <a:stretch/>
        </p:blipFill>
        <p:spPr>
          <a:xfrm>
            <a:off x="6525453" y="10"/>
            <a:ext cx="5666547" cy="685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CEB9537-2735-4AB9-219A-0D5228EA3D35}"/>
              </a:ext>
            </a:extLst>
          </p:cNvPr>
          <p:cNvSpPr txBox="1"/>
          <p:nvPr/>
        </p:nvSpPr>
        <p:spPr>
          <a:xfrm>
            <a:off x="431144" y="1048191"/>
            <a:ext cx="3776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Производственная мощность -1500 </a:t>
            </a:r>
            <a:r>
              <a:rPr lang="ru-RU" sz="1600" b="1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тыс.т</a:t>
            </a:r>
            <a:r>
              <a:rPr lang="ru-RU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./год.</a:t>
            </a:r>
          </a:p>
          <a:p>
            <a:pPr algn="just"/>
            <a:r>
              <a:rPr lang="ru-RU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Добываемый уголь - марка Г.</a:t>
            </a: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861F11F-4227-35BC-3C13-91015FB98698}"/>
              </a:ext>
            </a:extLst>
          </p:cNvPr>
          <p:cNvSpPr txBox="1"/>
          <p:nvPr/>
        </p:nvSpPr>
        <p:spPr>
          <a:xfrm>
            <a:off x="1391265" y="2466567"/>
            <a:ext cx="50539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447675" algn="just">
              <a:spcBef>
                <a:spcPts val="0"/>
              </a:spcBef>
              <a:buNone/>
            </a:pPr>
            <a:r>
              <a:rPr lang="ru-RU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Основные потребители:</a:t>
            </a:r>
          </a:p>
          <a:p>
            <a:pPr marL="0" indent="447675" algn="just">
              <a:spcBef>
                <a:spcPts val="0"/>
              </a:spcBef>
              <a:buNone/>
            </a:pPr>
            <a:r>
              <a:rPr lang="ru-RU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в России это - производители тепловой энергии в Мурманской области, Республике Саха, Новосибирской области, Амурской области.</a:t>
            </a:r>
            <a:endParaRPr lang="ru-RU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F3582C7-3CA1-36E7-5E28-735C4DD98A12}"/>
              </a:ext>
            </a:extLst>
          </p:cNvPr>
          <p:cNvSpPr txBox="1"/>
          <p:nvPr/>
        </p:nvSpPr>
        <p:spPr>
          <a:xfrm>
            <a:off x="217271" y="4521470"/>
            <a:ext cx="3886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447675" algn="just">
              <a:spcBef>
                <a:spcPts val="0"/>
              </a:spcBef>
              <a:buNone/>
            </a:pPr>
            <a:r>
              <a:rPr lang="ru-RU" sz="16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</a:t>
            </a:r>
            <a:r>
              <a:rPr lang="ru-RU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пределами Российской Федерации каменный уголь используется в сфере ЖКХ и на ТЭЦ, на стекольных, фарфоровых</a:t>
            </a:r>
            <a:r>
              <a:rPr lang="ru-RU" sz="1600" b="1" dirty="0" smtClean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, цементных </a:t>
            </a:r>
            <a:r>
              <a:rPr lang="ru-RU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заводах, в металлургической промышленности.</a:t>
            </a:r>
            <a:endParaRPr lang="ru-RU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1705FEB3-4A49-2EF7-C5BC-05E01BD0DD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8015" cy="8065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C37B6E5-E01B-B6AB-88B4-F096266811AA}"/>
              </a:ext>
            </a:extLst>
          </p:cNvPr>
          <p:cNvSpPr txBox="1"/>
          <p:nvPr/>
        </p:nvSpPr>
        <p:spPr>
          <a:xfrm>
            <a:off x="3840480" y="301752"/>
            <a:ext cx="2414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ПОТРЕБИТЕЛИ</a:t>
            </a:r>
          </a:p>
        </p:txBody>
      </p:sp>
    </p:spTree>
    <p:extLst>
      <p:ext uri="{BB962C8B-B14F-4D97-AF65-F5344CB8AC3E}">
        <p14:creationId xmlns:p14="http://schemas.microsoft.com/office/powerpoint/2010/main" val="4080288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06F0A88-1096-1C13-9729-250AB7C70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055" y="1950682"/>
            <a:ext cx="9792471" cy="3636302"/>
          </a:xfrm>
        </p:spPr>
        <p:txBody>
          <a:bodyPr>
            <a:normAutofit fontScale="92500" lnSpcReduction="10000"/>
          </a:bodyPr>
          <a:lstStyle/>
          <a:p>
            <a:pPr marL="0" indent="44767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До введения санкций, страны Европы (Финляндия, Великобритания, Нидерланды, Испания, Италия, Дания, Польша, Германия, Швейцария) и страны АТР (Гонконг, Вьетнам, Индонезия, КНР, Малайзия, Китайская Республика, Япония).</a:t>
            </a:r>
            <a:endParaRPr lang="ru-RU" sz="2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44767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Введение санкций изменило рынок сбыта по экспорту, уголь реализуется в Турцию, Израиль, Южную Корею, Шри-Ланку, Индию, Китай.</a:t>
            </a:r>
            <a:endParaRPr lang="ru-RU" sz="22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pic>
        <p:nvPicPr>
          <p:cNvPr id="2" name="Рисунок 1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6B3B1997-F0A8-8934-F34C-AD6E188BA1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8015" cy="8065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60F45A7-817B-FBC1-A1BF-E94F1CAB4777}"/>
              </a:ext>
            </a:extLst>
          </p:cNvPr>
          <p:cNvSpPr txBox="1"/>
          <p:nvPr/>
        </p:nvSpPr>
        <p:spPr>
          <a:xfrm>
            <a:off x="4983480" y="253806"/>
            <a:ext cx="3154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</a:rPr>
              <a:t>ПОТРЕБИТЕЛИ</a:t>
            </a:r>
          </a:p>
        </p:txBody>
      </p:sp>
    </p:spTree>
    <p:extLst>
      <p:ext uri="{BB962C8B-B14F-4D97-AF65-F5344CB8AC3E}">
        <p14:creationId xmlns:p14="http://schemas.microsoft.com/office/powerpoint/2010/main" val="3033791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77E2514-9C87-A6C0-6D7A-3CECDBD0DA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194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0903092A-A747-1286-2FAA-280D7F49B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4225"/>
            <a:ext cx="10515600" cy="2993263"/>
          </a:xfrm>
        </p:spPr>
        <p:txBody>
          <a:bodyPr>
            <a:normAutofit/>
          </a:bodyPr>
          <a:lstStyle/>
          <a:p>
            <a:pPr marL="0" indent="447675" algn="just">
              <a:spcAft>
                <a:spcPts val="1000"/>
              </a:spcAft>
              <a:buNone/>
            </a:pPr>
            <a:r>
              <a:rPr lang="en-US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     </a:t>
            </a:r>
          </a:p>
          <a:p>
            <a:pPr marL="0" indent="447675" algn="just">
              <a:spcAft>
                <a:spcPts val="1000"/>
              </a:spcAft>
              <a:buNone/>
            </a:pPr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В 2022 г. увеличился объем реализации на 12 %, цена реализации снизилась на 37 %, выручка снизилась на 29 % к уровню 2021 г.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447675" algn="just">
              <a:spcAft>
                <a:spcPts val="1000"/>
              </a:spcAft>
              <a:buNone/>
            </a:pPr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Прибыль от продаж и чистая прибыль снизились по сравнению с уровнем прошлого года в связи со снижением средней цены реализации угля. </a:t>
            </a:r>
            <a:endParaRPr lang="ru-RU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DAE7946F-189D-D5B0-7883-5ED0CEFCAF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8789" cy="80656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1B72D5D-8A9C-34A3-37E4-296201CCF48A}"/>
              </a:ext>
            </a:extLst>
          </p:cNvPr>
          <p:cNvSpPr txBox="1"/>
          <p:nvPr/>
        </p:nvSpPr>
        <p:spPr>
          <a:xfrm>
            <a:off x="2751254" y="403283"/>
            <a:ext cx="94407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ФИНАНСОВО-ЭКОНОМИЧЕСКАЯ ДЕЯТЕЛЬНОСТЬ ОБЩЕСТВА ЗА 2022 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463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D92B2D3-ED85-4FBB-1BC8-65402551E5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764" y="1150268"/>
            <a:ext cx="9792471" cy="4557463"/>
          </a:xfrm>
        </p:spPr>
        <p:txBody>
          <a:bodyPr>
            <a:normAutofit/>
          </a:bodyPr>
          <a:lstStyle/>
          <a:p>
            <a:pPr marL="0" indent="447675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447675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000" b="1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44767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1.	Вариант 1 – Валовый (потери 0.91%, зола 31% )</a:t>
            </a:r>
          </a:p>
          <a:p>
            <a:pPr marL="0" indent="44767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	Вариант 2 –Комбинированный (потери 11,3 %,зола 24 %)</a:t>
            </a:r>
          </a:p>
          <a:p>
            <a:pPr marL="0" indent="44767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	Вариант 3 – Селективный, принятый проектом</a:t>
            </a:r>
          </a:p>
          <a:p>
            <a:pPr marL="0" indent="44767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Преимущество 3 варианта зольность промышленных запасов до 15,7% </a:t>
            </a:r>
          </a:p>
          <a:p>
            <a:pPr marL="0" indent="447675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Недостаток эксплуатационные потери угля до 19,1%.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2" name="Рисунок 1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8F3A9BCE-6845-733D-6D15-3B8FAA2ECBC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783" cy="8065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8A05B6-5FF6-452A-40CF-6D54D678D267}"/>
              </a:ext>
            </a:extLst>
          </p:cNvPr>
          <p:cNvSpPr txBox="1"/>
          <p:nvPr/>
        </p:nvSpPr>
        <p:spPr>
          <a:xfrm>
            <a:off x="2757351" y="403283"/>
            <a:ext cx="9596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ПРОЕКТНЫЕ РЕШЕНИЯ ПО ВЫБОРУ ВАРИАНТА ОТРАБОТКИ ЗАПАСОВ.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830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3DE706E-D493-0212-D39F-916CBD80D7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808" y="806567"/>
            <a:ext cx="10212710" cy="4945390"/>
          </a:xfrm>
        </p:spPr>
        <p:txBody>
          <a:bodyPr>
            <a:normAutofit/>
          </a:bodyPr>
          <a:lstStyle/>
          <a:p>
            <a:pPr indent="0">
              <a:spcAft>
                <a:spcPts val="1000"/>
              </a:spcAft>
              <a:buNone/>
            </a:pPr>
            <a:r>
              <a:rPr lang="ru-RU" sz="20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    </a:t>
            </a:r>
          </a:p>
          <a:p>
            <a:pPr indent="0">
              <a:spcAft>
                <a:spcPts val="1000"/>
              </a:spcAft>
              <a:buNone/>
            </a:pPr>
            <a:endParaRPr lang="ru-RU" sz="17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spcAft>
                <a:spcPts val="1000"/>
              </a:spcAft>
              <a:buAutoNum type="arabicPeriod"/>
              <a:tabLst>
                <a:tab pos="0" algn="l"/>
              </a:tabLst>
            </a:pPr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Какие факторы можно значительно  сократить по сравнению с существующими в отрасли стандартами;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spcAft>
                <a:spcPts val="1000"/>
              </a:spcAft>
              <a:buNone/>
              <a:tabLst>
                <a:tab pos="0" algn="l"/>
              </a:tabLst>
            </a:pPr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2.	Какие имеющиеся в отрасли факторы можно упразднить;</a:t>
            </a:r>
            <a:endParaRPr lang="ru-RU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spcAft>
                <a:spcPts val="1000"/>
              </a:spcAft>
              <a:buNone/>
              <a:tabLst>
                <a:tab pos="0" algn="l"/>
              </a:tabLst>
            </a:pPr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3.	Какие факторы следует значительно улучшить;</a:t>
            </a:r>
            <a:endParaRPr lang="ru-RU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571500" indent="-571500">
              <a:lnSpc>
                <a:spcPct val="150000"/>
              </a:lnSpc>
              <a:spcAft>
                <a:spcPts val="1000"/>
              </a:spcAft>
              <a:buNone/>
              <a:tabLst>
                <a:tab pos="0" algn="l"/>
              </a:tabLst>
            </a:pPr>
            <a:r>
              <a:rPr lang="ru-RU" sz="20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4.	Какие факторы необходимо создать в отрасли заново.</a:t>
            </a:r>
            <a:endParaRPr lang="ru-RU" sz="20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ru-RU" sz="17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" name="Рисунок 1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5C9EB2FF-6F2D-8C6D-8898-B37BADB66D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264408" cy="8065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D396DE1-5ABD-7A67-6000-79693E32C5FC}"/>
              </a:ext>
            </a:extLst>
          </p:cNvPr>
          <p:cNvSpPr txBox="1"/>
          <p:nvPr/>
        </p:nvSpPr>
        <p:spPr>
          <a:xfrm>
            <a:off x="3294502" y="403283"/>
            <a:ext cx="8897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АНАЛИТИЧЕСКИЙ ИНСТРУМЕНТ- «МОДЕЛЬ ЧЕТЫРЁХ ДЕЙСТВИЙ»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48943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небо, транспортное средство, колес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xmlns="" id="{85B19044-3C4A-E743-CC1D-FA348D11CB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9CECE1-9146-DD00-4EE0-9CF17ADBF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6869" y="403283"/>
            <a:ext cx="8336277" cy="869315"/>
          </a:xfrm>
        </p:spPr>
        <p:txBody>
          <a:bodyPr>
            <a:normAutofit fontScale="90000"/>
          </a:bodyPr>
          <a:lstStyle/>
          <a:p>
            <a:pPr indent="450215">
              <a:lnSpc>
                <a:spcPct val="200000"/>
              </a:lnSpc>
              <a:spcAft>
                <a:spcPts val="1000"/>
              </a:spcAft>
            </a:pPr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РЕШЕТКА «СНИЗИТЬ-ПОВЫСИТЬ-УПРАЗДНИТЬ-СОЗДАТЬ»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A01645FD-229B-7DE2-2717-DAA8BC9AD4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6542897"/>
              </p:ext>
            </p:extLst>
          </p:nvPr>
        </p:nvGraphicFramePr>
        <p:xfrm>
          <a:off x="987552" y="1051560"/>
          <a:ext cx="10158984" cy="5806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79492">
                  <a:extLst>
                    <a:ext uri="{9D8B030D-6E8A-4147-A177-3AD203B41FA5}">
                      <a16:colId xmlns:a16="http://schemas.microsoft.com/office/drawing/2014/main" xmlns="" val="758020266"/>
                    </a:ext>
                  </a:extLst>
                </a:gridCol>
                <a:gridCol w="5079492">
                  <a:extLst>
                    <a:ext uri="{9D8B030D-6E8A-4147-A177-3AD203B41FA5}">
                      <a16:colId xmlns:a16="http://schemas.microsoft.com/office/drawing/2014/main" xmlns="" val="526084720"/>
                    </a:ext>
                  </a:extLst>
                </a:gridCol>
              </a:tblGrid>
              <a:tr h="81496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СНИЗИТЬ</a:t>
                      </a:r>
                      <a:r>
                        <a:rPr lang="ru-RU" sz="16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ПОВЫСИТЬ</a:t>
                      </a:r>
                      <a:endParaRPr lang="ru-RU" sz="24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7178648"/>
                  </a:ext>
                </a:extLst>
              </a:tr>
              <a:tr h="183359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Показатели по калорийности в соответствии с потребительским спросом</a:t>
                      </a:r>
                      <a:endParaRPr lang="ru-RU" sz="14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полноты выемки полезного ископаемого из пустых вмещающих пород</a:t>
                      </a:r>
                      <a:endParaRPr lang="ru-RU" sz="14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36636"/>
                  </a:ext>
                </a:extLst>
              </a:tr>
              <a:tr h="81496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СОЗДАТЬ</a:t>
                      </a:r>
                      <a:r>
                        <a:rPr lang="ru-RU" sz="16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УПРАЗДНИТЬ</a:t>
                      </a:r>
                      <a:r>
                        <a:rPr lang="ru-RU" sz="16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6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8325945"/>
                  </a:ext>
                </a:extLst>
              </a:tr>
              <a:tr h="234290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Продукт РГМ (</a:t>
                      </a:r>
                      <a:r>
                        <a:rPr lang="ru-RU" sz="1400" b="1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разубоженная</a:t>
                      </a:r>
                      <a:r>
                        <a:rPr lang="ru-RU" sz="14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горная масса) с целью расширения предлагаемого ассортимента товарной продукции для потребителя </a:t>
                      </a:r>
                      <a:endParaRPr lang="ru-RU" sz="14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Требования к потерям, предусмотренных проектом </a:t>
                      </a:r>
                      <a:endParaRPr lang="ru-RU" sz="1400" b="1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613135"/>
                  </a:ext>
                </a:extLst>
              </a:tr>
            </a:tbl>
          </a:graphicData>
        </a:graphic>
      </p:graphicFrame>
      <p:pic>
        <p:nvPicPr>
          <p:cNvPr id="3" name="Рисунок 2" descr="Изображение выглядит как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xmlns="" id="{25C1608C-1247-A2CB-0E06-91EAB123AE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8015" cy="806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13817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 2013 - 2022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747</TotalTime>
  <Words>943</Words>
  <Application>Microsoft Office PowerPoint</Application>
  <PresentationFormat>Произвольный</PresentationFormat>
  <Paragraphs>212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  РЕШЕТКА «СНИЗИТЬ-ПОВЫСИТЬ-УПРАЗДНИТЬ-СОЗДАТЬ» </vt:lpstr>
      <vt:lpstr>МЕРОПРИЯТИЯ ПО СНИЖЕНИЮ ЭКСПЛУАТАЦИОННЫХ ПОТЕРЬ </vt:lpstr>
      <vt:lpstr>МЕРОПРИЯТИЯ ПО СНИЖЕНИЮ ЭКСПЛУАТАЦИОННЫХ ПОТЕРЬ </vt:lpstr>
      <vt:lpstr>АНАЛИЗ ЭФФЕКТИВНОСТИ РЕШЕНИЯ ПО СНИЖЕНИЮ ЭКСПЛУАТАЦИОННЫХ ПОТЕРЬ</vt:lpstr>
      <vt:lpstr>ЭФФЕКТ ОТ СНИЖЕНИЯ ЭКСПЛУАТАЦИОННЫХ ПОТЕРЬ МОЖНО ИСПОЛЬЗОВАТЬ ПО ОДНОМУ ИЗ ВАРИАНТОВ: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ВЫПУСКНАЯ РАБОТА           Мероприятия по снижению                                                        эксплуатационных потерь на        ООО «Разрез «Саяно-Партизанский </dc:title>
  <dc:creator>Замула Андрей Андреевич</dc:creator>
  <cp:lastModifiedBy>Огнев</cp:lastModifiedBy>
  <cp:revision>163</cp:revision>
  <dcterms:created xsi:type="dcterms:W3CDTF">2023-06-22T05:05:40Z</dcterms:created>
  <dcterms:modified xsi:type="dcterms:W3CDTF">2023-06-24T08:56:35Z</dcterms:modified>
</cp:coreProperties>
</file>