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78" r:id="rId4"/>
    <p:sldId id="257" r:id="rId5"/>
    <p:sldId id="270" r:id="rId6"/>
    <p:sldId id="273" r:id="rId7"/>
    <p:sldId id="282" r:id="rId8"/>
    <p:sldId id="277" r:id="rId9"/>
    <p:sldId id="274" r:id="rId10"/>
    <p:sldId id="264" r:id="rId11"/>
    <p:sldId id="276" r:id="rId12"/>
    <p:sldId id="272" r:id="rId13"/>
    <p:sldId id="265" r:id="rId14"/>
    <p:sldId id="267" r:id="rId15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BC28"/>
    <a:srgbClr val="CCFD8B"/>
    <a:srgbClr val="EAFEC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276" y="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192.168.205.52\Obmennik\&#1063;&#1091;&#1084;&#1080;&#1095;&#1077;&#1074;&#1072;\&#1076;&#1080;&#1087;&#1083;&#1086;&#1084;\&#1076;&#1080;&#1072;&#1075;&#1088;&#1072;&#1084;&#108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ysClr val="windowText" lastClr="000000"/>
                </a:solidFill>
              </a:rPr>
              <a:t>Потребление жаренного лука за период с 2020-2022 гг.</a:t>
            </a:r>
          </a:p>
        </c:rich>
      </c:tx>
      <c:layout>
        <c:manualLayout>
          <c:xMode val="edge"/>
          <c:yMode val="edge"/>
          <c:x val="0.15525526986698648"/>
          <c:y val="6.999434715005538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412433869319987"/>
          <c:y val="0.25172321008703435"/>
          <c:w val="0.82494754828429706"/>
          <c:h val="0.599777070303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'диаграмма 1'!$A$2</c:f>
              <c:strCache>
                <c:ptCount val="1"/>
                <c:pt idx="0">
                  <c:v>Импорт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numRef>
              <c:f>'диаграмма 1'!$B$1:$D$1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'диаграмма 1'!$B$2:$D$2</c:f>
              <c:numCache>
                <c:formatCode>General</c:formatCode>
                <c:ptCount val="3"/>
                <c:pt idx="0">
                  <c:v>2000</c:v>
                </c:pt>
                <c:pt idx="1">
                  <c:v>2150</c:v>
                </c:pt>
                <c:pt idx="2">
                  <c:v>2365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82-486E-BBE7-4124EC8795FE}"/>
            </c:ext>
          </c:extLst>
        </c:ser>
        <c:ser>
          <c:idx val="1"/>
          <c:order val="1"/>
          <c:tx>
            <c:strRef>
              <c:f>'диаграмма 1'!$A$3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accent3"/>
            </a:solidFill>
            <a:ln w="9525" cap="flat" cmpd="sng" algn="ctr">
              <a:solidFill>
                <a:schemeClr val="accent3"/>
              </a:solidFill>
              <a:round/>
            </a:ln>
            <a:effectLst/>
          </c:spPr>
          <c:invertIfNegative val="0"/>
          <c:cat>
            <c:numRef>
              <c:f>'диаграмма 1'!$B$1:$D$1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'диаграмма 1'!$B$3:$D$3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C82-486E-BBE7-4124EC879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7084800"/>
        <c:axId val="119210752"/>
      </c:barChart>
      <c:catAx>
        <c:axId val="10708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210752"/>
        <c:crosses val="autoZero"/>
        <c:auto val="1"/>
        <c:lblAlgn val="ctr"/>
        <c:lblOffset val="100"/>
        <c:noMultiLvlLbl val="0"/>
      </c:catAx>
      <c:valAx>
        <c:axId val="119210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>
                    <a:solidFill>
                      <a:schemeClr val="tx1"/>
                    </a:solidFill>
                  </a:rPr>
                  <a:t>Объем потребления, ТЫС ТН</a:t>
                </a:r>
              </a:p>
            </c:rich>
          </c:tx>
          <c:layout>
            <c:manualLayout>
              <c:xMode val="edge"/>
              <c:yMode val="edge"/>
              <c:x val="4.8446217724146874E-2"/>
              <c:y val="0.262770086256796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08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3490"/>
              </a:lnSpc>
            </a:pPr>
            <a:fld id="{81D60167-4931-47E6-BA6A-407CBD079E47}" type="slidenum">
              <a:rPr spc="-385" dirty="0"/>
              <a:t>‹#›</a:t>
            </a:fld>
            <a:endParaRPr spc="-38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3490"/>
              </a:lnSpc>
            </a:pPr>
            <a:fld id="{81D60167-4931-47E6-BA6A-407CBD079E47}" type="slidenum">
              <a:rPr spc="-385" dirty="0"/>
              <a:t>‹#›</a:t>
            </a:fld>
            <a:endParaRPr spc="-38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3490"/>
              </a:lnSpc>
            </a:pPr>
            <a:fld id="{81D60167-4931-47E6-BA6A-407CBD079E47}" type="slidenum">
              <a:rPr spc="-385" dirty="0"/>
              <a:t>‹#›</a:t>
            </a:fld>
            <a:endParaRPr spc="-38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3490"/>
              </a:lnSpc>
            </a:pPr>
            <a:fld id="{81D60167-4931-47E6-BA6A-407CBD079E47}" type="slidenum">
              <a:rPr spc="-385" dirty="0"/>
              <a:t>‹#›</a:t>
            </a:fld>
            <a:endParaRPr spc="-38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3490"/>
              </a:lnSpc>
            </a:pPr>
            <a:fld id="{81D60167-4931-47E6-BA6A-407CBD079E47}" type="slidenum">
              <a:rPr spc="-385" dirty="0"/>
              <a:t>‹#›</a:t>
            </a:fld>
            <a:endParaRPr spc="-38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0101" y="237235"/>
            <a:ext cx="3219450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595" y="2290572"/>
            <a:ext cx="10234808" cy="1433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25721" y="6228841"/>
            <a:ext cx="227965" cy="468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3490"/>
              </a:lnSpc>
            </a:pPr>
            <a:fld id="{81D60167-4931-47E6-BA6A-407CBD079E47}" type="slidenum">
              <a:rPr spc="-385" dirty="0"/>
              <a:t>‹#›</a:t>
            </a:fld>
            <a:endParaRPr spc="-38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8.jpg"/><Relationship Id="rId7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1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3.png"/><Relationship Id="rId4" Type="http://schemas.openxmlformats.org/officeDocument/2006/relationships/image" Target="../media/image20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146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594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594" y="0"/>
              <a:ext cx="9556750" cy="6858000"/>
            </a:xfrm>
            <a:custGeom>
              <a:avLst/>
              <a:gdLst/>
              <a:ahLst/>
              <a:cxnLst/>
              <a:rect l="l" t="t" r="r" b="b"/>
              <a:pathLst>
                <a:path w="9556750" h="6858000">
                  <a:moveTo>
                    <a:pt x="8409187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534578" y="6858000"/>
                  </a:lnTo>
                  <a:lnTo>
                    <a:pt x="8987152" y="5240188"/>
                  </a:lnTo>
                  <a:lnTo>
                    <a:pt x="9046081" y="5224630"/>
                  </a:lnTo>
                  <a:lnTo>
                    <a:pt x="9099893" y="5209585"/>
                  </a:lnTo>
                  <a:lnTo>
                    <a:pt x="9148815" y="5194735"/>
                  </a:lnTo>
                  <a:lnTo>
                    <a:pt x="9193071" y="5179760"/>
                  </a:lnTo>
                  <a:lnTo>
                    <a:pt x="9232888" y="5164343"/>
                  </a:lnTo>
                  <a:lnTo>
                    <a:pt x="9268492" y="5148165"/>
                  </a:lnTo>
                  <a:lnTo>
                    <a:pt x="9327965" y="5112250"/>
                  </a:lnTo>
                  <a:lnTo>
                    <a:pt x="9368543" y="5081759"/>
                  </a:lnTo>
                  <a:lnTo>
                    <a:pt x="9405680" y="5047733"/>
                  </a:lnTo>
                  <a:lnTo>
                    <a:pt x="9439181" y="5010474"/>
                  </a:lnTo>
                  <a:lnTo>
                    <a:pt x="9468853" y="4970285"/>
                  </a:lnTo>
                  <a:lnTo>
                    <a:pt x="9494504" y="4927472"/>
                  </a:lnTo>
                  <a:lnTo>
                    <a:pt x="9515940" y="4882337"/>
                  </a:lnTo>
                  <a:lnTo>
                    <a:pt x="9532967" y="4835184"/>
                  </a:lnTo>
                  <a:lnTo>
                    <a:pt x="9545392" y="4786316"/>
                  </a:lnTo>
                  <a:lnTo>
                    <a:pt x="9553023" y="4736038"/>
                  </a:lnTo>
                  <a:lnTo>
                    <a:pt x="9556713" y="4666683"/>
                  </a:lnTo>
                  <a:lnTo>
                    <a:pt x="9554211" y="4627684"/>
                  </a:lnTo>
                  <a:lnTo>
                    <a:pt x="9549047" y="4585330"/>
                  </a:lnTo>
                  <a:lnTo>
                    <a:pt x="9541394" y="4539267"/>
                  </a:lnTo>
                  <a:lnTo>
                    <a:pt x="9531428" y="4489140"/>
                  </a:lnTo>
                  <a:lnTo>
                    <a:pt x="9519326" y="4434593"/>
                  </a:lnTo>
                  <a:lnTo>
                    <a:pt x="9505261" y="4375273"/>
                  </a:lnTo>
                  <a:lnTo>
                    <a:pt x="9489411" y="4310823"/>
                  </a:lnTo>
                  <a:lnTo>
                    <a:pt x="9471950" y="4240890"/>
                  </a:lnTo>
                  <a:lnTo>
                    <a:pt x="8409187" y="0"/>
                  </a:lnTo>
                  <a:close/>
                </a:path>
              </a:pathLst>
            </a:custGeom>
            <a:solidFill>
              <a:srgbClr val="81BC2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8232968" y="2988045"/>
              <a:ext cx="3959225" cy="3870325"/>
            </a:xfrm>
            <a:custGeom>
              <a:avLst/>
              <a:gdLst/>
              <a:ahLst/>
              <a:cxnLst/>
              <a:rect l="l" t="t" r="r" b="b"/>
              <a:pathLst>
                <a:path w="3959225" h="3870325">
                  <a:moveTo>
                    <a:pt x="3959031" y="0"/>
                  </a:moveTo>
                  <a:lnTo>
                    <a:pt x="338049" y="908341"/>
                  </a:lnTo>
                  <a:lnTo>
                    <a:pt x="288307" y="922346"/>
                  </a:lnTo>
                  <a:lnTo>
                    <a:pt x="244987" y="936203"/>
                  </a:lnTo>
                  <a:lnTo>
                    <a:pt x="207657" y="950517"/>
                  </a:lnTo>
                  <a:lnTo>
                    <a:pt x="149243" y="982940"/>
                  </a:lnTo>
                  <a:lnTo>
                    <a:pt x="110396" y="1013599"/>
                  </a:lnTo>
                  <a:lnTo>
                    <a:pt x="76768" y="1049232"/>
                  </a:lnTo>
                  <a:lnTo>
                    <a:pt x="48761" y="1089161"/>
                  </a:lnTo>
                  <a:lnTo>
                    <a:pt x="26777" y="1132712"/>
                  </a:lnTo>
                  <a:lnTo>
                    <a:pt x="11216" y="1179207"/>
                  </a:lnTo>
                  <a:lnTo>
                    <a:pt x="2481" y="1227971"/>
                  </a:lnTo>
                  <a:lnTo>
                    <a:pt x="0" y="1259521"/>
                  </a:lnTo>
                  <a:lnTo>
                    <a:pt x="1395" y="1294801"/>
                  </a:lnTo>
                  <a:lnTo>
                    <a:pt x="6346" y="1334475"/>
                  </a:lnTo>
                  <a:lnTo>
                    <a:pt x="14532" y="1379205"/>
                  </a:lnTo>
                  <a:lnTo>
                    <a:pt x="25633" y="1429652"/>
                  </a:lnTo>
                  <a:lnTo>
                    <a:pt x="39327" y="1486481"/>
                  </a:lnTo>
                  <a:lnTo>
                    <a:pt x="636564" y="3869954"/>
                  </a:lnTo>
                  <a:lnTo>
                    <a:pt x="3959031" y="3869954"/>
                  </a:lnTo>
                  <a:lnTo>
                    <a:pt x="39590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199" y="3805175"/>
            <a:ext cx="2971399" cy="305301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88806" y="1936380"/>
            <a:ext cx="8003373" cy="4252061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ct val="97100"/>
              </a:lnSpc>
              <a:spcBef>
                <a:spcPts val="265"/>
              </a:spcBef>
            </a:pPr>
            <a:r>
              <a:rPr lang="ru-RU" sz="4000" b="1" dirty="0" smtClean="0">
                <a:solidFill>
                  <a:schemeClr val="bg1"/>
                </a:solidFill>
              </a:rPr>
              <a:t>РАЗРАБОТКА КОНЦЕПЦИИ ПО ОРГАНИЗАЦИИ ПРОИЗВОДСТВА И ВЫВЕДЕНИЮ НА РЫНОК НОВОГО ПРОДУКТА РОССИЙСКОГО ПРОИЗВОДСТВА НА БАЗЕ ПРЕДПРИЯТИЯ </a:t>
            </a:r>
          </a:p>
          <a:p>
            <a:pPr marL="12700" marR="5080">
              <a:lnSpc>
                <a:spcPct val="97100"/>
              </a:lnSpc>
              <a:spcBef>
                <a:spcPts val="265"/>
              </a:spcBef>
            </a:pPr>
            <a:r>
              <a:rPr lang="ru-RU" sz="4000" b="1" dirty="0" smtClean="0">
                <a:solidFill>
                  <a:schemeClr val="bg1"/>
                </a:solidFill>
              </a:rPr>
              <a:t>ООО «ЛУКАМОРЕ»</a:t>
            </a:r>
            <a:endParaRPr lang="ru-RU" sz="4000" dirty="0">
              <a:solidFill>
                <a:schemeClr val="bg1"/>
              </a:solidFill>
              <a:cs typeface="Trebuchet M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" y="0"/>
            <a:ext cx="4964255" cy="1548847"/>
          </a:xfrm>
          <a:prstGeom prst="rect">
            <a:avLst/>
          </a:prstGeom>
        </p:spPr>
      </p:pic>
      <p:sp>
        <p:nvSpPr>
          <p:cNvPr id="10" name="object 8"/>
          <p:cNvSpPr txBox="1"/>
          <p:nvPr/>
        </p:nvSpPr>
        <p:spPr>
          <a:xfrm>
            <a:off x="1673685" y="6127110"/>
            <a:ext cx="1310254" cy="63107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ct val="97100"/>
              </a:lnSpc>
              <a:spcBef>
                <a:spcPts val="265"/>
              </a:spcBef>
            </a:pPr>
            <a:r>
              <a:rPr lang="ru-RU" sz="4000" b="1" dirty="0" smtClean="0">
                <a:solidFill>
                  <a:schemeClr val="bg1"/>
                </a:solidFill>
              </a:rPr>
              <a:t>2023</a:t>
            </a:r>
            <a:endParaRPr lang="ru-RU" sz="4000" dirty="0">
              <a:solidFill>
                <a:schemeClr val="bg1"/>
              </a:solidFill>
              <a:cs typeface="Trebuchet MS"/>
            </a:endParaRPr>
          </a:p>
        </p:txBody>
      </p:sp>
      <p:sp>
        <p:nvSpPr>
          <p:cNvPr id="12" name="object 8"/>
          <p:cNvSpPr txBox="1"/>
          <p:nvPr/>
        </p:nvSpPr>
        <p:spPr>
          <a:xfrm>
            <a:off x="4964062" y="5265367"/>
            <a:ext cx="5050167" cy="1596591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3200" b="1" dirty="0">
                <a:cs typeface="Trebuchet MS"/>
              </a:rPr>
              <a:t>Автор</a:t>
            </a:r>
            <a:r>
              <a:rPr sz="3200" b="1" dirty="0">
                <a:cs typeface="Microsoft Sans Serif"/>
              </a:rPr>
              <a:t>: </a:t>
            </a:r>
            <a:r>
              <a:rPr lang="ru-RU" sz="3200" b="1" dirty="0" smtClean="0">
                <a:cs typeface="Trebuchet MS"/>
              </a:rPr>
              <a:t>Чумичева Н.М.</a:t>
            </a:r>
            <a:endParaRPr sz="3200" b="1" dirty="0">
              <a:cs typeface="Trebuchet MS"/>
            </a:endParaRPr>
          </a:p>
          <a:p>
            <a:pPr marL="26034">
              <a:lnSpc>
                <a:spcPct val="100000"/>
              </a:lnSpc>
              <a:spcBef>
                <a:spcPts val="434"/>
              </a:spcBef>
            </a:pPr>
            <a:r>
              <a:rPr sz="3200" b="1" dirty="0">
                <a:cs typeface="Trebuchet MS"/>
              </a:rPr>
              <a:t>Научный руководитель</a:t>
            </a:r>
            <a:r>
              <a:rPr sz="3200" b="1" dirty="0">
                <a:cs typeface="Microsoft Sans Serif"/>
              </a:rPr>
              <a:t>: </a:t>
            </a:r>
            <a:r>
              <a:rPr lang="ru-RU" sz="3200" b="1" dirty="0" smtClean="0">
                <a:cs typeface="Trebuchet MS"/>
              </a:rPr>
              <a:t>Жаровонкова Н.М.</a:t>
            </a:r>
            <a:endParaRPr sz="3200" b="1" dirty="0">
              <a:cs typeface="Microsoft Sans Serif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856" y="26134"/>
            <a:ext cx="2956637" cy="1536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11525721" y="6228841"/>
            <a:ext cx="232410" cy="46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490"/>
              </a:lnSpc>
            </a:pPr>
            <a:r>
              <a:rPr sz="3000" spc="-345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endParaRPr sz="3000" dirty="0">
              <a:latin typeface="Trebuchet MS"/>
              <a:cs typeface="Trebuchet MS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2"/>
          <a:srcRect l="37304"/>
          <a:stretch/>
        </p:blipFill>
        <p:spPr>
          <a:xfrm>
            <a:off x="0" y="76200"/>
            <a:ext cx="4146412" cy="687304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2" y="0"/>
            <a:ext cx="3419232" cy="10668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22" y="2121043"/>
            <a:ext cx="1731478" cy="1592217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400775" y="-14429"/>
            <a:ext cx="8458200" cy="1577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ts val="612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  <a:latin typeface="+mn-lt"/>
              </a:rPr>
              <a:t>КАЛЕНДАРНЫЙ </a:t>
            </a:r>
            <a:r>
              <a:rPr dirty="0" smtClean="0">
                <a:solidFill>
                  <a:schemeClr val="tx1"/>
                </a:solidFill>
                <a:latin typeface="+mn-lt"/>
              </a:rPr>
              <a:t>ПЛАН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ЗАПУСКА ПРОИЗВОДСТВА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824954"/>
              </p:ext>
            </p:extLst>
          </p:nvPr>
        </p:nvGraphicFramePr>
        <p:xfrm>
          <a:off x="3185498" y="1552787"/>
          <a:ext cx="8340223" cy="454001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681287">
                  <a:extLst>
                    <a:ext uri="{9D8B030D-6E8A-4147-A177-3AD203B41FA5}">
                      <a16:colId xmlns:a16="http://schemas.microsoft.com/office/drawing/2014/main" xmlns="" val="3160092360"/>
                    </a:ext>
                  </a:extLst>
                </a:gridCol>
                <a:gridCol w="457367">
                  <a:extLst>
                    <a:ext uri="{9D8B030D-6E8A-4147-A177-3AD203B41FA5}">
                      <a16:colId xmlns:a16="http://schemas.microsoft.com/office/drawing/2014/main" xmlns="" val="4177629852"/>
                    </a:ext>
                  </a:extLst>
                </a:gridCol>
                <a:gridCol w="457367">
                  <a:extLst>
                    <a:ext uri="{9D8B030D-6E8A-4147-A177-3AD203B41FA5}">
                      <a16:colId xmlns:a16="http://schemas.microsoft.com/office/drawing/2014/main" xmlns="" val="2650895878"/>
                    </a:ext>
                  </a:extLst>
                </a:gridCol>
                <a:gridCol w="457367">
                  <a:extLst>
                    <a:ext uri="{9D8B030D-6E8A-4147-A177-3AD203B41FA5}">
                      <a16:colId xmlns:a16="http://schemas.microsoft.com/office/drawing/2014/main" xmlns="" val="2726610579"/>
                    </a:ext>
                  </a:extLst>
                </a:gridCol>
                <a:gridCol w="457367">
                  <a:extLst>
                    <a:ext uri="{9D8B030D-6E8A-4147-A177-3AD203B41FA5}">
                      <a16:colId xmlns:a16="http://schemas.microsoft.com/office/drawing/2014/main" xmlns="" val="4237543463"/>
                    </a:ext>
                  </a:extLst>
                </a:gridCol>
                <a:gridCol w="457367">
                  <a:extLst>
                    <a:ext uri="{9D8B030D-6E8A-4147-A177-3AD203B41FA5}">
                      <a16:colId xmlns:a16="http://schemas.microsoft.com/office/drawing/2014/main" xmlns="" val="1465118262"/>
                    </a:ext>
                  </a:extLst>
                </a:gridCol>
                <a:gridCol w="457367">
                  <a:extLst>
                    <a:ext uri="{9D8B030D-6E8A-4147-A177-3AD203B41FA5}">
                      <a16:colId xmlns:a16="http://schemas.microsoft.com/office/drawing/2014/main" xmlns="" val="17520838"/>
                    </a:ext>
                  </a:extLst>
                </a:gridCol>
                <a:gridCol w="457367">
                  <a:extLst>
                    <a:ext uri="{9D8B030D-6E8A-4147-A177-3AD203B41FA5}">
                      <a16:colId xmlns:a16="http://schemas.microsoft.com/office/drawing/2014/main" xmlns="" val="2233731608"/>
                    </a:ext>
                  </a:extLst>
                </a:gridCol>
                <a:gridCol w="457367">
                  <a:extLst>
                    <a:ext uri="{9D8B030D-6E8A-4147-A177-3AD203B41FA5}">
                      <a16:colId xmlns:a16="http://schemas.microsoft.com/office/drawing/2014/main" xmlns="" val="676881095"/>
                    </a:ext>
                  </a:extLst>
                </a:gridCol>
              </a:tblGrid>
              <a:tr h="45400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2024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2025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2871236"/>
                  </a:ext>
                </a:extLst>
              </a:tr>
              <a:tr h="454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1кв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2кв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3кв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4кв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1кв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2кв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3кв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4кв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96678616"/>
                  </a:ext>
                </a:extLst>
              </a:tr>
              <a:tr h="454001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>
                          <a:effectLst/>
                        </a:rPr>
                        <a:t>Подготовка помещения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56744299"/>
                  </a:ext>
                </a:extLst>
              </a:tr>
              <a:tr h="454001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>
                          <a:effectLst/>
                        </a:rPr>
                        <a:t>Закупка оборудования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88017262"/>
                  </a:ext>
                </a:extLst>
              </a:tr>
              <a:tr h="454001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>
                          <a:effectLst/>
                        </a:rPr>
                        <a:t>Поиск, </a:t>
                      </a:r>
                      <a:r>
                        <a:rPr lang="ru-RU" sz="2000" b="1" u="none" strike="noStrike" dirty="0" smtClean="0">
                          <a:effectLst/>
                        </a:rPr>
                        <a:t>наем </a:t>
                      </a:r>
                      <a:r>
                        <a:rPr lang="ru-RU" sz="2000" b="1" u="none" strike="noStrike" dirty="0">
                          <a:effectLst/>
                        </a:rPr>
                        <a:t>и подготовка персонала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73080268"/>
                  </a:ext>
                </a:extLst>
              </a:tr>
              <a:tr h="454001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>
                          <a:effectLst/>
                        </a:rPr>
                        <a:t>Монтаж и тестирование оборудования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6959115"/>
                  </a:ext>
                </a:extLst>
              </a:tr>
              <a:tr h="454001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>
                          <a:effectLst/>
                        </a:rPr>
                        <a:t>Получение документации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00841549"/>
                  </a:ext>
                </a:extLst>
              </a:tr>
              <a:tr h="454001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>
                          <a:effectLst/>
                        </a:rPr>
                        <a:t>Создание контрактной базы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36310118"/>
                  </a:ext>
                </a:extLst>
              </a:tr>
              <a:tr h="454001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>
                          <a:effectLst/>
                        </a:rPr>
                        <a:t>Организация входящего потока сырья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41593253"/>
                  </a:ext>
                </a:extLst>
              </a:tr>
              <a:tr h="454001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>
                          <a:effectLst/>
                        </a:rPr>
                        <a:t>Промышленная эксплуатация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0" marR="4480" marT="448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0617973"/>
                  </a:ext>
                </a:extLst>
              </a:tr>
            </a:tbl>
          </a:graphicData>
        </a:graphic>
      </p:graphicFrame>
      <p:pic>
        <p:nvPicPr>
          <p:cNvPr id="48" name="Рисунок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70" y="4191000"/>
            <a:ext cx="1506230" cy="2037841"/>
          </a:xfrm>
          <a:prstGeom prst="rect">
            <a:avLst/>
          </a:prstGeom>
        </p:spPr>
      </p:pic>
      <p:sp>
        <p:nvSpPr>
          <p:cNvPr id="49" name="object 25"/>
          <p:cNvSpPr/>
          <p:nvPr/>
        </p:nvSpPr>
        <p:spPr>
          <a:xfrm>
            <a:off x="11200993" y="6026161"/>
            <a:ext cx="991235" cy="831850"/>
          </a:xfrm>
          <a:custGeom>
            <a:avLst/>
            <a:gdLst/>
            <a:ahLst/>
            <a:cxnLst/>
            <a:rect l="l" t="t" r="r" b="b"/>
            <a:pathLst>
              <a:path w="991234" h="831850">
                <a:moveTo>
                  <a:pt x="991005" y="0"/>
                </a:moveTo>
                <a:lnTo>
                  <a:pt x="366893" y="104206"/>
                </a:lnTo>
                <a:lnTo>
                  <a:pt x="316179" y="114130"/>
                </a:lnTo>
                <a:lnTo>
                  <a:pt x="271877" y="124427"/>
                </a:lnTo>
                <a:lnTo>
                  <a:pt x="233509" y="135666"/>
                </a:lnTo>
                <a:lnTo>
                  <a:pt x="172658" y="163244"/>
                </a:lnTo>
                <a:lnTo>
                  <a:pt x="131452" y="190651"/>
                </a:lnTo>
                <a:lnTo>
                  <a:pt x="95044" y="223438"/>
                </a:lnTo>
                <a:lnTo>
                  <a:pt x="63891" y="260964"/>
                </a:lnTo>
                <a:lnTo>
                  <a:pt x="38446" y="302588"/>
                </a:lnTo>
                <a:lnTo>
                  <a:pt x="19165" y="347668"/>
                </a:lnTo>
                <a:lnTo>
                  <a:pt x="6503" y="395563"/>
                </a:lnTo>
                <a:lnTo>
                  <a:pt x="0" y="462084"/>
                </a:lnTo>
                <a:lnTo>
                  <a:pt x="1716" y="502029"/>
                </a:lnTo>
                <a:lnTo>
                  <a:pt x="6247" y="547276"/>
                </a:lnTo>
                <a:lnTo>
                  <a:pt x="13219" y="598458"/>
                </a:lnTo>
                <a:lnTo>
                  <a:pt x="22258" y="656210"/>
                </a:lnTo>
                <a:lnTo>
                  <a:pt x="32991" y="721165"/>
                </a:lnTo>
                <a:lnTo>
                  <a:pt x="51343" y="831838"/>
                </a:lnTo>
                <a:lnTo>
                  <a:pt x="991005" y="831838"/>
                </a:lnTo>
                <a:lnTo>
                  <a:pt x="991005" y="0"/>
                </a:lnTo>
                <a:close/>
              </a:path>
            </a:pathLst>
          </a:custGeom>
          <a:solidFill>
            <a:srgbClr val="81BC2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34"/>
          <p:cNvSpPr txBox="1">
            <a:spLocks/>
          </p:cNvSpPr>
          <p:nvPr/>
        </p:nvSpPr>
        <p:spPr>
          <a:xfrm>
            <a:off x="11678121" y="6381241"/>
            <a:ext cx="62240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3000" b="0" i="0" kern="1200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3490"/>
              </a:lnSpc>
            </a:pPr>
            <a:fld id="{81D60167-4931-47E6-BA6A-407CBD079E47}" type="slidenum">
              <a:rPr lang="ru-RU" spc="-385" smtClean="0">
                <a:solidFill>
                  <a:schemeClr val="tx1"/>
                </a:solidFill>
              </a:rPr>
              <a:pPr marL="38100">
                <a:lnSpc>
                  <a:spcPts val="3490"/>
                </a:lnSpc>
              </a:pPr>
              <a:t>10</a:t>
            </a:fld>
            <a:endParaRPr lang="ru-RU" spc="-385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92" y="1143000"/>
            <a:ext cx="1628223" cy="846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11525721" y="6228841"/>
            <a:ext cx="232410" cy="46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490"/>
              </a:lnSpc>
            </a:pPr>
            <a:r>
              <a:rPr sz="3000" spc="-345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endParaRPr sz="3000" dirty="0">
              <a:latin typeface="Trebuchet MS"/>
              <a:cs typeface="Trebuchet MS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2"/>
          <a:srcRect l="37304"/>
          <a:stretch/>
        </p:blipFill>
        <p:spPr>
          <a:xfrm>
            <a:off x="0" y="76200"/>
            <a:ext cx="4146412" cy="687304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2" y="0"/>
            <a:ext cx="2688208" cy="83872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613085" y="220724"/>
            <a:ext cx="8516596" cy="795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120"/>
              </a:lnSpc>
              <a:spcBef>
                <a:spcPts val="100"/>
              </a:spcBef>
            </a:pP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ЭКОНОМИЧЕСКИЕ ПОКАЗАТЕЛИ ОКУПАЕМОСТИ</a:t>
            </a:r>
            <a:endParaRPr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978" y="4648199"/>
            <a:ext cx="1507124" cy="18709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244" y="2086563"/>
            <a:ext cx="1830340" cy="2209800"/>
          </a:xfrm>
          <a:prstGeom prst="rect">
            <a:avLst/>
          </a:prstGeom>
        </p:spPr>
      </p:pic>
      <p:sp>
        <p:nvSpPr>
          <p:cNvPr id="13" name="object 25"/>
          <p:cNvSpPr/>
          <p:nvPr/>
        </p:nvSpPr>
        <p:spPr>
          <a:xfrm>
            <a:off x="11200993" y="6026161"/>
            <a:ext cx="991235" cy="831850"/>
          </a:xfrm>
          <a:custGeom>
            <a:avLst/>
            <a:gdLst/>
            <a:ahLst/>
            <a:cxnLst/>
            <a:rect l="l" t="t" r="r" b="b"/>
            <a:pathLst>
              <a:path w="991234" h="831850">
                <a:moveTo>
                  <a:pt x="991005" y="0"/>
                </a:moveTo>
                <a:lnTo>
                  <a:pt x="366893" y="104206"/>
                </a:lnTo>
                <a:lnTo>
                  <a:pt x="316179" y="114130"/>
                </a:lnTo>
                <a:lnTo>
                  <a:pt x="271877" y="124427"/>
                </a:lnTo>
                <a:lnTo>
                  <a:pt x="233509" y="135666"/>
                </a:lnTo>
                <a:lnTo>
                  <a:pt x="172658" y="163244"/>
                </a:lnTo>
                <a:lnTo>
                  <a:pt x="131452" y="190651"/>
                </a:lnTo>
                <a:lnTo>
                  <a:pt x="95044" y="223438"/>
                </a:lnTo>
                <a:lnTo>
                  <a:pt x="63891" y="260964"/>
                </a:lnTo>
                <a:lnTo>
                  <a:pt x="38446" y="302588"/>
                </a:lnTo>
                <a:lnTo>
                  <a:pt x="19165" y="347668"/>
                </a:lnTo>
                <a:lnTo>
                  <a:pt x="6503" y="395563"/>
                </a:lnTo>
                <a:lnTo>
                  <a:pt x="0" y="462084"/>
                </a:lnTo>
                <a:lnTo>
                  <a:pt x="1716" y="502029"/>
                </a:lnTo>
                <a:lnTo>
                  <a:pt x="6247" y="547276"/>
                </a:lnTo>
                <a:lnTo>
                  <a:pt x="13219" y="598458"/>
                </a:lnTo>
                <a:lnTo>
                  <a:pt x="22258" y="656210"/>
                </a:lnTo>
                <a:lnTo>
                  <a:pt x="32991" y="721165"/>
                </a:lnTo>
                <a:lnTo>
                  <a:pt x="51343" y="831838"/>
                </a:lnTo>
                <a:lnTo>
                  <a:pt x="991005" y="831838"/>
                </a:lnTo>
                <a:lnTo>
                  <a:pt x="991005" y="0"/>
                </a:lnTo>
                <a:close/>
              </a:path>
            </a:pathLst>
          </a:custGeom>
          <a:solidFill>
            <a:srgbClr val="81BC2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34"/>
          <p:cNvSpPr txBox="1">
            <a:spLocks/>
          </p:cNvSpPr>
          <p:nvPr/>
        </p:nvSpPr>
        <p:spPr>
          <a:xfrm>
            <a:off x="11678121" y="6381241"/>
            <a:ext cx="62240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3000" b="0" i="0" kern="1200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3490"/>
              </a:lnSpc>
            </a:pPr>
            <a:fld id="{81D60167-4931-47E6-BA6A-407CBD079E47}" type="slidenum">
              <a:rPr lang="ru-RU" spc="-385" smtClean="0">
                <a:solidFill>
                  <a:schemeClr val="tx1"/>
                </a:solidFill>
              </a:rPr>
              <a:pPr marL="38100">
                <a:lnSpc>
                  <a:spcPts val="3490"/>
                </a:lnSpc>
              </a:pPr>
              <a:t>11</a:t>
            </a:fld>
            <a:endParaRPr lang="ru-RU" spc="-385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70" y="794714"/>
            <a:ext cx="1285280" cy="667927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331691"/>
              </p:ext>
            </p:extLst>
          </p:nvPr>
        </p:nvGraphicFramePr>
        <p:xfrm>
          <a:off x="3962400" y="1078523"/>
          <a:ext cx="6934200" cy="54602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xmlns="" val="2032704789"/>
                    </a:ext>
                  </a:extLst>
                </a:gridCol>
                <a:gridCol w="997526">
                  <a:extLst>
                    <a:ext uri="{9D8B030D-6E8A-4147-A177-3AD203B41FA5}">
                      <a16:colId xmlns:a16="http://schemas.microsoft.com/office/drawing/2014/main" xmlns="" val="1370739378"/>
                    </a:ext>
                  </a:extLst>
                </a:gridCol>
                <a:gridCol w="1440874">
                  <a:extLst>
                    <a:ext uri="{9D8B030D-6E8A-4147-A177-3AD203B41FA5}">
                      <a16:colId xmlns:a16="http://schemas.microsoft.com/office/drawing/2014/main" xmlns="" val="1726498255"/>
                    </a:ext>
                  </a:extLst>
                </a:gridCol>
              </a:tblGrid>
              <a:tr h="609603"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</a:txBody>
                  <a:tcPr marL="3611" marR="3611" marT="3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Год 0</a:t>
                      </a:r>
                    </a:p>
                  </a:txBody>
                  <a:tcPr marL="3611" marR="3611" marT="3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Годы 1-7</a:t>
                      </a:r>
                    </a:p>
                  </a:txBody>
                  <a:tcPr marL="3611" marR="3611" marT="3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5044512"/>
                  </a:ext>
                </a:extLst>
              </a:tr>
              <a:tr h="590217">
                <a:tc>
                  <a:txBody>
                    <a:bodyPr/>
                    <a:lstStyle/>
                    <a:p>
                      <a:pPr algn="l" font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Прогнозируемый объем продаж, тыс. кг.</a:t>
                      </a:r>
                    </a:p>
                  </a:txBody>
                  <a:tcPr marL="3611" marR="3611" marT="3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/>
                        <a:t> </a:t>
                      </a:r>
                    </a:p>
                  </a:txBody>
                  <a:tcPr marL="3611" marR="3611" marT="3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/>
                        <a:t>291,6</a:t>
                      </a:r>
                    </a:p>
                  </a:txBody>
                  <a:tcPr marL="3611" marR="3611" marT="3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44215749"/>
                  </a:ext>
                </a:extLst>
              </a:tr>
              <a:tr h="411868">
                <a:tc>
                  <a:txBody>
                    <a:bodyPr/>
                    <a:lstStyle/>
                    <a:p>
                      <a:pPr algn="l" font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Цена продажи за единицу, руб.</a:t>
                      </a:r>
                    </a:p>
                  </a:txBody>
                  <a:tcPr marL="3611" marR="3611" marT="3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/>
                        <a:t> </a:t>
                      </a:r>
                    </a:p>
                  </a:txBody>
                  <a:tcPr marL="3611" marR="3611" marT="3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/>
                        <a:t>470</a:t>
                      </a:r>
                    </a:p>
                  </a:txBody>
                  <a:tcPr marL="3611" marR="3611" marT="3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38839816"/>
                  </a:ext>
                </a:extLst>
              </a:tr>
              <a:tr h="411868">
                <a:tc>
                  <a:txBody>
                    <a:bodyPr/>
                    <a:lstStyle/>
                    <a:p>
                      <a:pPr algn="l" font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Себестоимость, руб.</a:t>
                      </a:r>
                    </a:p>
                  </a:txBody>
                  <a:tcPr marL="3611" marR="3611" marT="3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/>
                        <a:t> </a:t>
                      </a:r>
                    </a:p>
                  </a:txBody>
                  <a:tcPr marL="3611" marR="3611" marT="3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/>
                        <a:t>272  </a:t>
                      </a:r>
                    </a:p>
                  </a:txBody>
                  <a:tcPr marL="3611" marR="3611" marT="3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90579571"/>
                  </a:ext>
                </a:extLst>
              </a:tr>
              <a:tr h="411868">
                <a:tc>
                  <a:txBody>
                    <a:bodyPr/>
                    <a:lstStyle/>
                    <a:p>
                      <a:pPr algn="l" font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Выручка, тыс. руб.</a:t>
                      </a:r>
                    </a:p>
                  </a:txBody>
                  <a:tcPr marL="3611" marR="3611" marT="3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/>
                        <a:t> </a:t>
                      </a:r>
                    </a:p>
                  </a:txBody>
                  <a:tcPr marL="3611" marR="3611" marT="3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/>
                        <a:t>137 052</a:t>
                      </a:r>
                    </a:p>
                  </a:txBody>
                  <a:tcPr marL="3611" marR="3611" marT="3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50028199"/>
                  </a:ext>
                </a:extLst>
              </a:tr>
              <a:tr h="463349">
                <a:tc>
                  <a:txBody>
                    <a:bodyPr/>
                    <a:lstStyle/>
                    <a:p>
                      <a:pPr algn="l" font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Всего затрат, тыс. руб.</a:t>
                      </a:r>
                    </a:p>
                  </a:txBody>
                  <a:tcPr marL="3611" marR="3611" marT="3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/>
                        <a:t> </a:t>
                      </a:r>
                    </a:p>
                  </a:txBody>
                  <a:tcPr marL="3611" marR="3611" marT="3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/>
                        <a:t>79 183</a:t>
                      </a:r>
                    </a:p>
                  </a:txBody>
                  <a:tcPr marL="3611" marR="3611" marT="3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85788766"/>
                  </a:ext>
                </a:extLst>
              </a:tr>
              <a:tr h="463349">
                <a:tc>
                  <a:txBody>
                    <a:bodyPr/>
                    <a:lstStyle/>
                    <a:p>
                      <a:pPr algn="l" font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Прибыль, тыс. руб.</a:t>
                      </a:r>
                    </a:p>
                  </a:txBody>
                  <a:tcPr marL="3611" marR="3611" marT="3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/>
                        <a:t> </a:t>
                      </a:r>
                    </a:p>
                  </a:txBody>
                  <a:tcPr marL="3611" marR="3611" marT="3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/>
                        <a:t>57 869</a:t>
                      </a:r>
                    </a:p>
                  </a:txBody>
                  <a:tcPr marL="3611" marR="3611" marT="3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34271441"/>
                  </a:ext>
                </a:extLst>
              </a:tr>
              <a:tr h="411868">
                <a:tc>
                  <a:txBody>
                    <a:bodyPr/>
                    <a:lstStyle/>
                    <a:p>
                      <a:pPr algn="l" font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Инвестиции, тыс. руб. </a:t>
                      </a:r>
                    </a:p>
                  </a:txBody>
                  <a:tcPr marL="3611" marR="3611" marT="3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/>
                        <a:t>56 000</a:t>
                      </a:r>
                    </a:p>
                  </a:txBody>
                  <a:tcPr marL="3611" marR="3611" marT="3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/>
                        <a:t>0</a:t>
                      </a:r>
                    </a:p>
                  </a:txBody>
                  <a:tcPr marL="3611" marR="3611" marT="3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34693033"/>
                  </a:ext>
                </a:extLst>
              </a:tr>
              <a:tr h="411868">
                <a:tc>
                  <a:txBody>
                    <a:bodyPr/>
                    <a:lstStyle/>
                    <a:p>
                      <a:pPr algn="l" font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Ставка дисконтирования, %</a:t>
                      </a:r>
                    </a:p>
                  </a:txBody>
                  <a:tcPr marL="3611" marR="3611" marT="3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/>
                        <a:t> </a:t>
                      </a:r>
                    </a:p>
                  </a:txBody>
                  <a:tcPr marL="3611" marR="3611" marT="3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/>
                        <a:t>15 </a:t>
                      </a:r>
                    </a:p>
                  </a:txBody>
                  <a:tcPr marL="3611" marR="3611" marT="3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0589656"/>
                  </a:ext>
                </a:extLst>
              </a:tr>
              <a:tr h="450619">
                <a:tc>
                  <a:txBody>
                    <a:bodyPr/>
                    <a:lstStyle/>
                    <a:p>
                      <a:pPr algn="l" font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Чистый дисконтируемый доход (NPV), руб.</a:t>
                      </a:r>
                    </a:p>
                  </a:txBody>
                  <a:tcPr marL="3611" marR="3611" marT="3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/>
                        <a:t> </a:t>
                      </a:r>
                    </a:p>
                  </a:txBody>
                  <a:tcPr marL="3611" marR="3611" marT="3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/>
                        <a:t>97 852  </a:t>
                      </a:r>
                    </a:p>
                  </a:txBody>
                  <a:tcPr marL="3611" marR="3611" marT="3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24739385"/>
                  </a:ext>
                </a:extLst>
              </a:tr>
              <a:tr h="411868">
                <a:tc>
                  <a:txBody>
                    <a:bodyPr/>
                    <a:lstStyle/>
                    <a:p>
                      <a:pPr algn="l" font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Внутренняя норма доходности (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IRR), %</a:t>
                      </a:r>
                    </a:p>
                  </a:txBody>
                  <a:tcPr marL="3611" marR="3611" marT="3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/>
                        <a:t> </a:t>
                      </a:r>
                    </a:p>
                  </a:txBody>
                  <a:tcPr marL="3611" marR="3611" marT="3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/>
                        <a:t>71%</a:t>
                      </a:r>
                    </a:p>
                  </a:txBody>
                  <a:tcPr marL="3611" marR="3611" marT="3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52799459"/>
                  </a:ext>
                </a:extLst>
              </a:tr>
              <a:tr h="411868">
                <a:tc>
                  <a:txBody>
                    <a:bodyPr/>
                    <a:lstStyle/>
                    <a:p>
                      <a:pPr algn="l" font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Период окупаемости (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PP), 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лет</a:t>
                      </a:r>
                    </a:p>
                  </a:txBody>
                  <a:tcPr marL="3611" marR="3611" marT="3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/>
                        <a:t> </a:t>
                      </a:r>
                    </a:p>
                  </a:txBody>
                  <a:tcPr marL="3611" marR="3611" marT="3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/>
                        <a:t>0,408</a:t>
                      </a:r>
                    </a:p>
                  </a:txBody>
                  <a:tcPr marL="3611" marR="3611" marT="3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4560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36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16360" y="277968"/>
            <a:ext cx="73914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800" dirty="0" smtClean="0">
                <a:solidFill>
                  <a:srgbClr val="81BC28"/>
                </a:solidFill>
                <a:latin typeface="+mn-lt"/>
              </a:rPr>
              <a:t>СПОСОБЫ ПРОДВИЖЕНИЯ</a:t>
            </a:r>
            <a:endParaRPr sz="4800" dirty="0">
              <a:solidFill>
                <a:srgbClr val="81BC28"/>
              </a:solidFill>
              <a:latin typeface="+mn-l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001000" y="947"/>
            <a:ext cx="4191037" cy="6858000"/>
            <a:chOff x="8011374" y="0"/>
            <a:chExt cx="4179607" cy="6858000"/>
          </a:xfrm>
        </p:grpSpPr>
        <p:sp>
          <p:nvSpPr>
            <p:cNvPr id="12" name="object 12"/>
            <p:cNvSpPr/>
            <p:nvPr/>
          </p:nvSpPr>
          <p:spPr>
            <a:xfrm>
              <a:off x="8988948" y="0"/>
              <a:ext cx="3202033" cy="6858000"/>
            </a:xfrm>
            <a:custGeom>
              <a:avLst/>
              <a:gdLst/>
              <a:ahLst/>
              <a:cxnLst/>
              <a:rect l="l" t="t" r="r" b="b"/>
              <a:pathLst>
                <a:path w="3288029" h="6858000">
                  <a:moveTo>
                    <a:pt x="3287979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3287979" y="6857999"/>
                  </a:lnTo>
                  <a:lnTo>
                    <a:pt x="3287979" y="0"/>
                  </a:lnTo>
                  <a:close/>
                </a:path>
              </a:pathLst>
            </a:custGeom>
            <a:solidFill>
              <a:srgbClr val="81BC2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8011374" y="2256275"/>
              <a:ext cx="1200150" cy="2880360"/>
            </a:xfrm>
            <a:custGeom>
              <a:avLst/>
              <a:gdLst/>
              <a:ahLst/>
              <a:cxnLst/>
              <a:rect l="l" t="t" r="r" b="b"/>
              <a:pathLst>
                <a:path w="1200150" h="2880360">
                  <a:moveTo>
                    <a:pt x="0" y="0"/>
                  </a:moveTo>
                  <a:lnTo>
                    <a:pt x="0" y="2879874"/>
                  </a:lnTo>
                  <a:lnTo>
                    <a:pt x="1200150" y="14399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9591257" y="2248915"/>
            <a:ext cx="229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190" dirty="0">
                <a:solidFill>
                  <a:srgbClr val="81BC28"/>
                </a:solidFill>
                <a:latin typeface="Verdana"/>
                <a:cs typeface="Verdana"/>
              </a:rPr>
              <a:t>А</a:t>
            </a:r>
            <a:endParaRPr sz="3600" dirty="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591255" y="3513835"/>
            <a:ext cx="2209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610" dirty="0">
                <a:solidFill>
                  <a:srgbClr val="81BC28"/>
                </a:solidFill>
                <a:latin typeface="Trebuchet MS"/>
                <a:cs typeface="Trebuchet MS"/>
              </a:rPr>
              <a:t>B</a:t>
            </a:r>
            <a:endParaRPr sz="3600" dirty="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591254" y="4797044"/>
            <a:ext cx="213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720" dirty="0">
                <a:solidFill>
                  <a:srgbClr val="81BC28"/>
                </a:solidFill>
                <a:latin typeface="Trebuchet MS"/>
                <a:cs typeface="Trebuchet MS"/>
              </a:rPr>
              <a:t>C</a:t>
            </a:r>
            <a:endParaRPr sz="3600" dirty="0">
              <a:latin typeface="Trebuchet MS"/>
              <a:cs typeface="Trebuchet M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1230662" y="6037336"/>
            <a:ext cx="991235" cy="831850"/>
          </a:xfrm>
          <a:custGeom>
            <a:avLst/>
            <a:gdLst/>
            <a:ahLst/>
            <a:cxnLst/>
            <a:rect l="l" t="t" r="r" b="b"/>
            <a:pathLst>
              <a:path w="991234" h="831850">
                <a:moveTo>
                  <a:pt x="991005" y="0"/>
                </a:moveTo>
                <a:lnTo>
                  <a:pt x="366893" y="104206"/>
                </a:lnTo>
                <a:lnTo>
                  <a:pt x="316179" y="114130"/>
                </a:lnTo>
                <a:lnTo>
                  <a:pt x="271877" y="124427"/>
                </a:lnTo>
                <a:lnTo>
                  <a:pt x="233509" y="135666"/>
                </a:lnTo>
                <a:lnTo>
                  <a:pt x="172658" y="163244"/>
                </a:lnTo>
                <a:lnTo>
                  <a:pt x="131452" y="190651"/>
                </a:lnTo>
                <a:lnTo>
                  <a:pt x="95044" y="223438"/>
                </a:lnTo>
                <a:lnTo>
                  <a:pt x="63891" y="260964"/>
                </a:lnTo>
                <a:lnTo>
                  <a:pt x="38446" y="302588"/>
                </a:lnTo>
                <a:lnTo>
                  <a:pt x="19165" y="347668"/>
                </a:lnTo>
                <a:lnTo>
                  <a:pt x="6503" y="395563"/>
                </a:lnTo>
                <a:lnTo>
                  <a:pt x="0" y="462084"/>
                </a:lnTo>
                <a:lnTo>
                  <a:pt x="1716" y="502029"/>
                </a:lnTo>
                <a:lnTo>
                  <a:pt x="6247" y="547276"/>
                </a:lnTo>
                <a:lnTo>
                  <a:pt x="13219" y="598458"/>
                </a:lnTo>
                <a:lnTo>
                  <a:pt x="22258" y="656210"/>
                </a:lnTo>
                <a:lnTo>
                  <a:pt x="32991" y="721165"/>
                </a:lnTo>
                <a:lnTo>
                  <a:pt x="51343" y="831838"/>
                </a:lnTo>
                <a:lnTo>
                  <a:pt x="991005" y="831838"/>
                </a:lnTo>
                <a:lnTo>
                  <a:pt x="991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34"/>
          <p:cNvSpPr txBox="1">
            <a:spLocks/>
          </p:cNvSpPr>
          <p:nvPr/>
        </p:nvSpPr>
        <p:spPr>
          <a:xfrm>
            <a:off x="11678121" y="6381241"/>
            <a:ext cx="62240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3000" b="0" i="0" kern="1200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3490"/>
              </a:lnSpc>
            </a:pPr>
            <a:fld id="{81D60167-4931-47E6-BA6A-407CBD079E47}" type="slidenum">
              <a:rPr lang="ru-RU" spc="-385" smtClean="0">
                <a:solidFill>
                  <a:schemeClr val="tx1"/>
                </a:solidFill>
              </a:rPr>
              <a:pPr marL="38100">
                <a:lnSpc>
                  <a:spcPts val="3490"/>
                </a:lnSpc>
              </a:pPr>
              <a:t>12</a:t>
            </a:fld>
            <a:endParaRPr lang="ru-RU" spc="-385" dirty="0">
              <a:solidFill>
                <a:schemeClr val="tx1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339" y="-31594"/>
            <a:ext cx="2713661" cy="8466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2500" r="15000" b="15000"/>
          <a:stretch/>
        </p:blipFill>
        <p:spPr>
          <a:xfrm>
            <a:off x="9564877" y="1976867"/>
            <a:ext cx="2209329" cy="2135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686" y="4582043"/>
            <a:ext cx="1981846" cy="196415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28599" y="1230625"/>
            <a:ext cx="2676177" cy="9029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ЛИЧНЫЕ ПРОДАЖИ</a:t>
            </a:r>
            <a:endParaRPr lang="ru-RU" sz="2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179477" y="1221793"/>
            <a:ext cx="2676177" cy="92063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СТИМУЛИРОВАНИЕ</a:t>
            </a:r>
            <a:endParaRPr lang="ru-RU" sz="2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130355" y="1239452"/>
            <a:ext cx="2698492" cy="9029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РЕКЛАМА</a:t>
            </a:r>
            <a:endParaRPr lang="ru-RU" sz="2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28599" y="2506116"/>
            <a:ext cx="2676177" cy="27252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ВЫСТАВКИ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ДЕЛОВЫЕ ВСТРЕЧИ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ДЕМОНСТРАЦИЯ ОБРАЗЦОВ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РАССЫЛКА ОБРАЗЦОВ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ПОЕЗДКИ В ЦЕЛЕВЫЕ РЕГИОНЫ</a:t>
            </a:r>
            <a:endParaRPr lang="ru-RU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181374" y="2508400"/>
            <a:ext cx="2664530" cy="27252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СПЕЦ ПРОГРАММЫ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КОРПОРАТИВНЫЕ ПРОГРАММЫ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ЭКОНОМ ПРОГРАММЫ</a:t>
            </a:r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130355" y="2535935"/>
            <a:ext cx="2698492" cy="27252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ИНТЕРНЕТ-РЕСУРСЫ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СОБСТВЕННЫЙ САЙТ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ПРОФЕССИОНАЛЬНЫЕ СООБЩЕСТВА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ВИДЕОКАНАЛ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ПОСТЫ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ИСТОРИИ И ВИДЕОЗАПИСИ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СМИ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4200" y="813556"/>
            <a:ext cx="1486914" cy="77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1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9526" y="0"/>
            <a:ext cx="12201525" cy="687277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5402" y="724129"/>
            <a:ext cx="7073982" cy="51930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06084" y="2794830"/>
            <a:ext cx="2873780" cy="1238801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marR="5080" indent="207645" algn="ctr">
              <a:lnSpc>
                <a:spcPts val="4300"/>
              </a:lnSpc>
              <a:spcBef>
                <a:spcPts val="1060"/>
              </a:spcBef>
            </a:pPr>
            <a:r>
              <a:rPr lang="ru-RU" sz="3200" dirty="0" smtClean="0">
                <a:solidFill>
                  <a:srgbClr val="FFFFFF"/>
                </a:solidFill>
                <a:latin typeface="Trebuchet MS"/>
                <a:cs typeface="Trebuchet MS"/>
              </a:rPr>
              <a:t>УПРАВЛЕНИЕ РИСКАМИ</a:t>
            </a:r>
            <a:endParaRPr lang="ru-RU" sz="32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04869" y="5201221"/>
            <a:ext cx="1600531" cy="64761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spcBef>
                <a:spcPts val="250"/>
              </a:spcBef>
            </a:pPr>
            <a:r>
              <a:rPr lang="ru-RU" sz="2000" b="1" dirty="0" smtClean="0"/>
              <a:t>КАДРОВЫЕ РИСКИ</a:t>
            </a:r>
            <a:endParaRPr lang="ru-RU" sz="3600" b="1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8201" y="2790200"/>
            <a:ext cx="2608760" cy="458908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r">
              <a:lnSpc>
                <a:spcPts val="3820"/>
              </a:lnSpc>
              <a:spcBef>
                <a:spcPts val="215"/>
              </a:spcBef>
            </a:pPr>
            <a:r>
              <a:rPr lang="ru-RU" sz="2000" b="1" dirty="0" smtClean="0"/>
              <a:t>РИСКИ РЕАЛИЗАЦИИ</a:t>
            </a:r>
            <a:endParaRPr lang="ru-RU" sz="3600" b="1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200765" y="6026150"/>
            <a:ext cx="991235" cy="846620"/>
          </a:xfrm>
          <a:custGeom>
            <a:avLst/>
            <a:gdLst/>
            <a:ahLst/>
            <a:cxnLst/>
            <a:rect l="l" t="t" r="r" b="b"/>
            <a:pathLst>
              <a:path w="991234" h="831850">
                <a:moveTo>
                  <a:pt x="991006" y="0"/>
                </a:moveTo>
                <a:lnTo>
                  <a:pt x="366890" y="104216"/>
                </a:lnTo>
                <a:lnTo>
                  <a:pt x="316179" y="114134"/>
                </a:lnTo>
                <a:lnTo>
                  <a:pt x="271868" y="124434"/>
                </a:lnTo>
                <a:lnTo>
                  <a:pt x="233502" y="135674"/>
                </a:lnTo>
                <a:lnTo>
                  <a:pt x="172656" y="163245"/>
                </a:lnTo>
                <a:lnTo>
                  <a:pt x="131445" y="190652"/>
                </a:lnTo>
                <a:lnTo>
                  <a:pt x="95034" y="223443"/>
                </a:lnTo>
                <a:lnTo>
                  <a:pt x="63881" y="260972"/>
                </a:lnTo>
                <a:lnTo>
                  <a:pt x="38442" y="302590"/>
                </a:lnTo>
                <a:lnTo>
                  <a:pt x="19164" y="347675"/>
                </a:lnTo>
                <a:lnTo>
                  <a:pt x="6502" y="395566"/>
                </a:lnTo>
                <a:lnTo>
                  <a:pt x="0" y="462089"/>
                </a:lnTo>
                <a:lnTo>
                  <a:pt x="1714" y="502031"/>
                </a:lnTo>
                <a:lnTo>
                  <a:pt x="6248" y="547281"/>
                </a:lnTo>
                <a:lnTo>
                  <a:pt x="13208" y="598462"/>
                </a:lnTo>
                <a:lnTo>
                  <a:pt x="22250" y="656221"/>
                </a:lnTo>
                <a:lnTo>
                  <a:pt x="32981" y="721169"/>
                </a:lnTo>
                <a:lnTo>
                  <a:pt x="51333" y="831837"/>
                </a:lnTo>
                <a:lnTo>
                  <a:pt x="991006" y="831837"/>
                </a:lnTo>
                <a:lnTo>
                  <a:pt x="9910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11597164" y="6276840"/>
            <a:ext cx="44498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000" spc="-365" dirty="0" smtClean="0">
                <a:solidFill>
                  <a:srgbClr val="FFFFFF"/>
                </a:solidFill>
                <a:latin typeface="Trebuchet MS"/>
                <a:cs typeface="Trebuchet MS"/>
              </a:rPr>
              <a:t>13</a:t>
            </a:r>
            <a:endParaRPr sz="3000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35094" y="269126"/>
            <a:ext cx="2997198" cy="62645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lang="ru-RU" sz="2000" b="1" dirty="0" smtClean="0"/>
              <a:t>ПРОИЗВОДСТВЕННЫЕ РИСКИ</a:t>
            </a:r>
            <a:endParaRPr lang="ru-RU" sz="2400" b="1" dirty="0">
              <a:cs typeface="Trebuchet M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730183" y="6249220"/>
            <a:ext cx="785043" cy="219174"/>
          </a:xfrm>
          <a:prstGeom prst="rect">
            <a:avLst/>
          </a:prstGeom>
        </p:spPr>
      </p:pic>
      <p:sp>
        <p:nvSpPr>
          <p:cNvPr id="23" name="object 9"/>
          <p:cNvSpPr txBox="1"/>
          <p:nvPr/>
        </p:nvSpPr>
        <p:spPr>
          <a:xfrm>
            <a:off x="6126632" y="6292676"/>
            <a:ext cx="3020380" cy="51937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r">
              <a:lnSpc>
                <a:spcPts val="3790"/>
              </a:lnSpc>
              <a:spcBef>
                <a:spcPts val="250"/>
              </a:spcBef>
            </a:pPr>
            <a:r>
              <a:rPr lang="ru-RU" sz="2400" b="1" u="sng" dirty="0" smtClean="0"/>
              <a:t>ФИНАНСОВЫЕ РИСКИ</a:t>
            </a:r>
            <a:endParaRPr lang="ru-RU" sz="3200" b="1" u="sng" dirty="0">
              <a:cs typeface="Trebuchet MS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6" y="24045"/>
            <a:ext cx="2009925" cy="627096"/>
          </a:xfrm>
          <a:prstGeom prst="rect">
            <a:avLst/>
          </a:prstGeom>
        </p:spPr>
      </p:pic>
      <p:sp>
        <p:nvSpPr>
          <p:cNvPr id="26" name="object 6"/>
          <p:cNvSpPr txBox="1">
            <a:spLocks/>
          </p:cNvSpPr>
          <p:nvPr/>
        </p:nvSpPr>
        <p:spPr>
          <a:xfrm>
            <a:off x="8248403" y="731667"/>
            <a:ext cx="2961107" cy="521297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5080" indent="975994">
              <a:lnSpc>
                <a:spcPts val="3790"/>
              </a:lnSpc>
              <a:spcBef>
                <a:spcPts val="265"/>
              </a:spcBef>
            </a:pPr>
            <a:r>
              <a:rPr lang="ru-RU" sz="2000" kern="0" dirty="0" smtClean="0">
                <a:latin typeface="+mn-lt"/>
              </a:rPr>
              <a:t>МОНИТОРИНГ</a:t>
            </a:r>
            <a:endParaRPr lang="ru-RU" sz="2000" kern="0" dirty="0">
              <a:latin typeface="+mn-lt"/>
            </a:endParaRPr>
          </a:p>
        </p:txBody>
      </p:sp>
      <p:sp>
        <p:nvSpPr>
          <p:cNvPr id="25" name="object 6"/>
          <p:cNvSpPr txBox="1">
            <a:spLocks/>
          </p:cNvSpPr>
          <p:nvPr/>
        </p:nvSpPr>
        <p:spPr>
          <a:xfrm>
            <a:off x="-116036" y="1109755"/>
            <a:ext cx="3342795" cy="62645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5080" algn="r">
              <a:spcBef>
                <a:spcPts val="265"/>
              </a:spcBef>
            </a:pPr>
            <a:r>
              <a:rPr lang="ru-RU" sz="1800" kern="0" dirty="0" smtClean="0">
                <a:latin typeface="+mn-lt"/>
              </a:rPr>
              <a:t>НЕСКОЛЬКО ПОСТАВЩИКОВ</a:t>
            </a:r>
          </a:p>
          <a:p>
            <a:pPr marL="12700" marR="5080" algn="r">
              <a:spcBef>
                <a:spcPts val="265"/>
              </a:spcBef>
            </a:pPr>
            <a:r>
              <a:rPr lang="ru-RU" sz="1800" kern="0" dirty="0" smtClean="0">
                <a:latin typeface="+mn-lt"/>
              </a:rPr>
              <a:t>ШИРОКАЯ РЕМОНТНАЯ БАЗА</a:t>
            </a:r>
            <a:endParaRPr lang="ru-RU" sz="1800" kern="0" dirty="0">
              <a:latin typeface="+mn-lt"/>
            </a:endParaRPr>
          </a:p>
        </p:txBody>
      </p:sp>
      <p:sp>
        <p:nvSpPr>
          <p:cNvPr id="27" name="object 6"/>
          <p:cNvSpPr txBox="1">
            <a:spLocks/>
          </p:cNvSpPr>
          <p:nvPr/>
        </p:nvSpPr>
        <p:spPr>
          <a:xfrm>
            <a:off x="8817816" y="3405338"/>
            <a:ext cx="3059037" cy="649537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5080">
              <a:spcBef>
                <a:spcPts val="265"/>
              </a:spcBef>
            </a:pPr>
            <a:r>
              <a:rPr lang="ru-RU" sz="2000" kern="0" dirty="0" smtClean="0">
                <a:latin typeface="+mn-lt"/>
              </a:rPr>
              <a:t>АНАЛИЗ НА ВСЕХ ЭТАПАХ ОБУЧЕНИЕ</a:t>
            </a:r>
            <a:endParaRPr lang="ru-RU" sz="2000" kern="0" dirty="0">
              <a:latin typeface="+mn-lt"/>
            </a:endParaRPr>
          </a:p>
        </p:txBody>
      </p:sp>
      <p:sp>
        <p:nvSpPr>
          <p:cNvPr id="28" name="object 6"/>
          <p:cNvSpPr txBox="1">
            <a:spLocks/>
          </p:cNvSpPr>
          <p:nvPr/>
        </p:nvSpPr>
        <p:spPr>
          <a:xfrm>
            <a:off x="1924520" y="5135448"/>
            <a:ext cx="1388832" cy="34176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5080">
              <a:spcBef>
                <a:spcPts val="265"/>
              </a:spcBef>
            </a:pPr>
            <a:r>
              <a:rPr lang="ru-RU" sz="2000" kern="0" dirty="0" smtClean="0">
                <a:latin typeface="+mn-lt"/>
              </a:rPr>
              <a:t>ОБУЧЕНИЕ</a:t>
            </a:r>
          </a:p>
        </p:txBody>
      </p:sp>
      <p:sp>
        <p:nvSpPr>
          <p:cNvPr id="29" name="object 6"/>
          <p:cNvSpPr txBox="1">
            <a:spLocks/>
          </p:cNvSpPr>
          <p:nvPr/>
        </p:nvSpPr>
        <p:spPr>
          <a:xfrm>
            <a:off x="1676248" y="3384410"/>
            <a:ext cx="1778307" cy="649537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5080" algn="r">
              <a:spcBef>
                <a:spcPts val="265"/>
              </a:spcBef>
            </a:pPr>
            <a:r>
              <a:rPr lang="ru-RU" sz="2000" kern="0" dirty="0" smtClean="0">
                <a:latin typeface="+mn-lt"/>
              </a:rPr>
              <a:t>КОНТРОЛЬ ИСПОЛНЕНИЯ </a:t>
            </a:r>
            <a:endParaRPr lang="ru-RU" sz="2000" kern="0" dirty="0">
              <a:latin typeface="+mn-lt"/>
            </a:endParaRPr>
          </a:p>
        </p:txBody>
      </p:sp>
      <p:sp>
        <p:nvSpPr>
          <p:cNvPr id="30" name="object 6"/>
          <p:cNvSpPr txBox="1">
            <a:spLocks/>
          </p:cNvSpPr>
          <p:nvPr/>
        </p:nvSpPr>
        <p:spPr>
          <a:xfrm>
            <a:off x="3662277" y="6224903"/>
            <a:ext cx="2585750" cy="526426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5080">
              <a:spcBef>
                <a:spcPts val="265"/>
              </a:spcBef>
            </a:pPr>
            <a:r>
              <a:rPr lang="ru-RU" sz="1600" kern="0" dirty="0" smtClean="0">
                <a:latin typeface="+mn-lt"/>
              </a:rPr>
              <a:t>ВАРИАНТЫ ПРИВЛЕЧЕНИЕ ЗАЕМНЫХ СРЕДСТВ</a:t>
            </a:r>
            <a:endParaRPr lang="ru-RU" sz="1600" kern="0" dirty="0">
              <a:latin typeface="+mn-lt"/>
            </a:endParaRPr>
          </a:p>
        </p:txBody>
      </p:sp>
      <p:sp>
        <p:nvSpPr>
          <p:cNvPr id="31" name="object 6"/>
          <p:cNvSpPr txBox="1">
            <a:spLocks/>
          </p:cNvSpPr>
          <p:nvPr/>
        </p:nvSpPr>
        <p:spPr>
          <a:xfrm>
            <a:off x="8498885" y="5592554"/>
            <a:ext cx="3397018" cy="521297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5080">
              <a:lnSpc>
                <a:spcPts val="3790"/>
              </a:lnSpc>
              <a:spcBef>
                <a:spcPts val="265"/>
              </a:spcBef>
            </a:pPr>
            <a:r>
              <a:rPr lang="ru-RU" sz="2000" kern="0" dirty="0" smtClean="0">
                <a:latin typeface="+mn-lt"/>
              </a:rPr>
              <a:t>ДОЛГОСРОЧНЫЕ КОНТРАКТЫ</a:t>
            </a:r>
            <a:endParaRPr lang="ru-RU" sz="2000" kern="0" dirty="0">
              <a:latin typeface="+mn-lt"/>
            </a:endParaRPr>
          </a:p>
        </p:txBody>
      </p:sp>
      <p:sp>
        <p:nvSpPr>
          <p:cNvPr id="33" name="object 19"/>
          <p:cNvSpPr txBox="1"/>
          <p:nvPr/>
        </p:nvSpPr>
        <p:spPr>
          <a:xfrm>
            <a:off x="7314899" y="527496"/>
            <a:ext cx="4246117" cy="38023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431800" algn="r">
              <a:lnSpc>
                <a:spcPct val="100299"/>
              </a:lnSpc>
              <a:spcBef>
                <a:spcPts val="85"/>
              </a:spcBef>
            </a:pPr>
            <a:r>
              <a:rPr lang="ru-RU" sz="2400" b="1" u="sng" dirty="0" smtClean="0"/>
              <a:t>ЭКОНОМИЧЕСКИЕ РИСКИ</a:t>
            </a:r>
            <a:endParaRPr lang="ru-RU" sz="2800" b="1" u="sng" dirty="0">
              <a:cs typeface="Trebuchet MS"/>
            </a:endParaRPr>
          </a:p>
        </p:txBody>
      </p:sp>
      <p:sp>
        <p:nvSpPr>
          <p:cNvPr id="34" name="object 8"/>
          <p:cNvSpPr txBox="1"/>
          <p:nvPr/>
        </p:nvSpPr>
        <p:spPr>
          <a:xfrm>
            <a:off x="8671785" y="2658285"/>
            <a:ext cx="3652827" cy="58156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33020">
              <a:spcBef>
                <a:spcPts val="215"/>
              </a:spcBef>
            </a:pPr>
            <a:r>
              <a:rPr lang="ru-RU" b="1" dirty="0" smtClean="0"/>
              <a:t>РИСК НИЗКОЙ ЭФФЕКТИВНОСТИ </a:t>
            </a:r>
            <a:r>
              <a:rPr lang="ru-RU" b="1" dirty="0"/>
              <a:t>ПРОДВИЖЕНИЯ </a:t>
            </a:r>
            <a:endParaRPr lang="ru-RU" sz="2400" b="1" dirty="0">
              <a:cs typeface="Trebuchet MS"/>
            </a:endParaRPr>
          </a:p>
        </p:txBody>
      </p:sp>
      <p:sp>
        <p:nvSpPr>
          <p:cNvPr id="35" name="object 9"/>
          <p:cNvSpPr txBox="1"/>
          <p:nvPr/>
        </p:nvSpPr>
        <p:spPr>
          <a:xfrm>
            <a:off x="8897040" y="5072981"/>
            <a:ext cx="3202316" cy="64761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spcBef>
                <a:spcPts val="250"/>
              </a:spcBef>
            </a:pPr>
            <a:r>
              <a:rPr lang="ru-RU" sz="2000" b="1" dirty="0" smtClean="0"/>
              <a:t>РИСК НЕСООТВЕТСТВИЯ СПРОС/ПРЕДЛОЖЕНИЕ</a:t>
            </a:r>
            <a:endParaRPr lang="ru-RU" sz="2800" b="1" dirty="0">
              <a:cs typeface="Trebuchet M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1501" y="53581"/>
            <a:ext cx="1107567" cy="575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479915" cy="6858000"/>
            </a:xfrm>
            <a:custGeom>
              <a:avLst/>
              <a:gdLst/>
              <a:ahLst/>
              <a:cxnLst/>
              <a:rect l="l" t="t" r="r" b="b"/>
              <a:pathLst>
                <a:path w="9479915" h="6858000">
                  <a:moveTo>
                    <a:pt x="8333324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2435160" y="6857999"/>
                  </a:lnTo>
                  <a:lnTo>
                    <a:pt x="8909897" y="5234632"/>
                  </a:lnTo>
                  <a:lnTo>
                    <a:pt x="8968826" y="5219074"/>
                  </a:lnTo>
                  <a:lnTo>
                    <a:pt x="9022639" y="5204029"/>
                  </a:lnTo>
                  <a:lnTo>
                    <a:pt x="9071560" y="5189178"/>
                  </a:lnTo>
                  <a:lnTo>
                    <a:pt x="9115816" y="5174204"/>
                  </a:lnTo>
                  <a:lnTo>
                    <a:pt x="9155633" y="5158787"/>
                  </a:lnTo>
                  <a:lnTo>
                    <a:pt x="9191237" y="5142609"/>
                  </a:lnTo>
                  <a:lnTo>
                    <a:pt x="9250709" y="5106694"/>
                  </a:lnTo>
                  <a:lnTo>
                    <a:pt x="9291288" y="5076203"/>
                  </a:lnTo>
                  <a:lnTo>
                    <a:pt x="9328424" y="5042177"/>
                  </a:lnTo>
                  <a:lnTo>
                    <a:pt x="9361926" y="5004917"/>
                  </a:lnTo>
                  <a:lnTo>
                    <a:pt x="9391599" y="4964729"/>
                  </a:lnTo>
                  <a:lnTo>
                    <a:pt x="9417249" y="4921916"/>
                  </a:lnTo>
                  <a:lnTo>
                    <a:pt x="9438685" y="4876781"/>
                  </a:lnTo>
                  <a:lnTo>
                    <a:pt x="9455712" y="4829628"/>
                  </a:lnTo>
                  <a:lnTo>
                    <a:pt x="9468138" y="4780761"/>
                  </a:lnTo>
                  <a:lnTo>
                    <a:pt x="9475768" y="4730483"/>
                  </a:lnTo>
                  <a:lnTo>
                    <a:pt x="9479457" y="4661127"/>
                  </a:lnTo>
                  <a:lnTo>
                    <a:pt x="9476956" y="4622128"/>
                  </a:lnTo>
                  <a:lnTo>
                    <a:pt x="9471791" y="4579774"/>
                  </a:lnTo>
                  <a:lnTo>
                    <a:pt x="9464138" y="4533711"/>
                  </a:lnTo>
                  <a:lnTo>
                    <a:pt x="9454173" y="4483584"/>
                  </a:lnTo>
                  <a:lnTo>
                    <a:pt x="9442070" y="4429037"/>
                  </a:lnTo>
                  <a:lnTo>
                    <a:pt x="9428006" y="4369717"/>
                  </a:lnTo>
                  <a:lnTo>
                    <a:pt x="9412155" y="4305267"/>
                  </a:lnTo>
                  <a:lnTo>
                    <a:pt x="9394694" y="4235334"/>
                  </a:lnTo>
                  <a:lnTo>
                    <a:pt x="8333324" y="0"/>
                  </a:lnTo>
                  <a:close/>
                </a:path>
              </a:pathLst>
            </a:custGeom>
            <a:solidFill>
              <a:srgbClr val="81BC2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8232968" y="2988045"/>
              <a:ext cx="3959225" cy="3870325"/>
            </a:xfrm>
            <a:custGeom>
              <a:avLst/>
              <a:gdLst/>
              <a:ahLst/>
              <a:cxnLst/>
              <a:rect l="l" t="t" r="r" b="b"/>
              <a:pathLst>
                <a:path w="3959225" h="3870325">
                  <a:moveTo>
                    <a:pt x="3959031" y="0"/>
                  </a:moveTo>
                  <a:lnTo>
                    <a:pt x="338049" y="908341"/>
                  </a:lnTo>
                  <a:lnTo>
                    <a:pt x="288307" y="922346"/>
                  </a:lnTo>
                  <a:lnTo>
                    <a:pt x="244987" y="936203"/>
                  </a:lnTo>
                  <a:lnTo>
                    <a:pt x="207657" y="950517"/>
                  </a:lnTo>
                  <a:lnTo>
                    <a:pt x="149243" y="982940"/>
                  </a:lnTo>
                  <a:lnTo>
                    <a:pt x="110396" y="1013599"/>
                  </a:lnTo>
                  <a:lnTo>
                    <a:pt x="76768" y="1049232"/>
                  </a:lnTo>
                  <a:lnTo>
                    <a:pt x="48761" y="1089161"/>
                  </a:lnTo>
                  <a:lnTo>
                    <a:pt x="26777" y="1132712"/>
                  </a:lnTo>
                  <a:lnTo>
                    <a:pt x="11216" y="1179207"/>
                  </a:lnTo>
                  <a:lnTo>
                    <a:pt x="2481" y="1227971"/>
                  </a:lnTo>
                  <a:lnTo>
                    <a:pt x="0" y="1259521"/>
                  </a:lnTo>
                  <a:lnTo>
                    <a:pt x="1395" y="1294801"/>
                  </a:lnTo>
                  <a:lnTo>
                    <a:pt x="6346" y="1334475"/>
                  </a:lnTo>
                  <a:lnTo>
                    <a:pt x="14532" y="1379205"/>
                  </a:lnTo>
                  <a:lnTo>
                    <a:pt x="25633" y="1429652"/>
                  </a:lnTo>
                  <a:lnTo>
                    <a:pt x="39327" y="1486481"/>
                  </a:lnTo>
                  <a:lnTo>
                    <a:pt x="636564" y="3869954"/>
                  </a:lnTo>
                  <a:lnTo>
                    <a:pt x="3959031" y="3869954"/>
                  </a:lnTo>
                  <a:lnTo>
                    <a:pt x="39590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056573" y="4904157"/>
            <a:ext cx="280797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81BC28"/>
                </a:solidFill>
                <a:cs typeface="Verdana"/>
              </a:rPr>
              <a:t>ВОПРОСЫ</a:t>
            </a:r>
            <a:endParaRPr sz="4800" dirty="0"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0643" y="4138676"/>
            <a:ext cx="7179309" cy="1781257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3600" dirty="0">
                <a:solidFill>
                  <a:srgbClr val="FFFFFF"/>
                </a:solidFill>
                <a:cs typeface="Trebuchet MS"/>
              </a:rPr>
              <a:t>Автор</a:t>
            </a:r>
            <a:r>
              <a:rPr sz="3600" dirty="0">
                <a:solidFill>
                  <a:srgbClr val="FFFFFF"/>
                </a:solidFill>
                <a:cs typeface="Microsoft Sans Serif"/>
              </a:rPr>
              <a:t>: </a:t>
            </a:r>
            <a:r>
              <a:rPr lang="ru-RU" sz="3600" dirty="0" smtClean="0">
                <a:solidFill>
                  <a:srgbClr val="FFFFFF"/>
                </a:solidFill>
                <a:cs typeface="Trebuchet MS"/>
              </a:rPr>
              <a:t>Чумичева Н.М.</a:t>
            </a:r>
            <a:endParaRPr sz="3600" dirty="0">
              <a:cs typeface="Trebuchet MS"/>
            </a:endParaRPr>
          </a:p>
          <a:p>
            <a:pPr marL="26034">
              <a:lnSpc>
                <a:spcPct val="100000"/>
              </a:lnSpc>
              <a:spcBef>
                <a:spcPts val="434"/>
              </a:spcBef>
            </a:pPr>
            <a:r>
              <a:rPr sz="3600" dirty="0">
                <a:solidFill>
                  <a:srgbClr val="FFFFFF"/>
                </a:solidFill>
                <a:cs typeface="Trebuchet MS"/>
              </a:rPr>
              <a:t>Научный руководитель</a:t>
            </a:r>
            <a:r>
              <a:rPr sz="3600" dirty="0">
                <a:solidFill>
                  <a:srgbClr val="FFFFFF"/>
                </a:solidFill>
                <a:cs typeface="Microsoft Sans Serif"/>
              </a:rPr>
              <a:t>: </a:t>
            </a:r>
            <a:r>
              <a:rPr lang="ru-RU" sz="3600" dirty="0" smtClean="0">
                <a:solidFill>
                  <a:srgbClr val="FFFFFF"/>
                </a:solidFill>
                <a:cs typeface="Trebuchet MS"/>
              </a:rPr>
              <a:t>Жаровонкова Н.М.</a:t>
            </a:r>
            <a:endParaRPr sz="3600" dirty="0">
              <a:cs typeface="Microsoft Sans Serif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59631" y="2143854"/>
            <a:ext cx="8221332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 smtClean="0">
                <a:solidFill>
                  <a:srgbClr val="000000"/>
                </a:solidFill>
                <a:latin typeface="+mn-lt"/>
              </a:rPr>
              <a:t>СПАСИБО </a:t>
            </a:r>
            <a:r>
              <a:rPr dirty="0" smtClean="0">
                <a:solidFill>
                  <a:srgbClr val="000000"/>
                </a:solidFill>
                <a:latin typeface="+mn-lt"/>
              </a:rPr>
              <a:t>ЗА </a:t>
            </a:r>
            <a:r>
              <a:rPr dirty="0">
                <a:solidFill>
                  <a:srgbClr val="000000"/>
                </a:solidFill>
                <a:latin typeface="+mn-lt"/>
              </a:rPr>
              <a:t>ВНИМАНИЕ</a:t>
            </a:r>
            <a:r>
              <a:rPr spc="-745" dirty="0">
                <a:solidFill>
                  <a:srgbClr val="000000"/>
                </a:solidFill>
              </a:rPr>
              <a:t>!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" y="-370"/>
            <a:ext cx="3278828" cy="10229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566" y="40478"/>
            <a:ext cx="1865412" cy="969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6200"/>
            <a:ext cx="6613570" cy="6873044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11200993" y="6026161"/>
            <a:ext cx="991235" cy="831850"/>
          </a:xfrm>
          <a:custGeom>
            <a:avLst/>
            <a:gdLst/>
            <a:ahLst/>
            <a:cxnLst/>
            <a:rect l="l" t="t" r="r" b="b"/>
            <a:pathLst>
              <a:path w="991234" h="831850">
                <a:moveTo>
                  <a:pt x="991005" y="0"/>
                </a:moveTo>
                <a:lnTo>
                  <a:pt x="366893" y="104206"/>
                </a:lnTo>
                <a:lnTo>
                  <a:pt x="316179" y="114130"/>
                </a:lnTo>
                <a:lnTo>
                  <a:pt x="271877" y="124427"/>
                </a:lnTo>
                <a:lnTo>
                  <a:pt x="233509" y="135666"/>
                </a:lnTo>
                <a:lnTo>
                  <a:pt x="172658" y="163244"/>
                </a:lnTo>
                <a:lnTo>
                  <a:pt x="131452" y="190651"/>
                </a:lnTo>
                <a:lnTo>
                  <a:pt x="95044" y="223438"/>
                </a:lnTo>
                <a:lnTo>
                  <a:pt x="63891" y="260964"/>
                </a:lnTo>
                <a:lnTo>
                  <a:pt x="38446" y="302588"/>
                </a:lnTo>
                <a:lnTo>
                  <a:pt x="19165" y="347668"/>
                </a:lnTo>
                <a:lnTo>
                  <a:pt x="6503" y="395563"/>
                </a:lnTo>
                <a:lnTo>
                  <a:pt x="0" y="462084"/>
                </a:lnTo>
                <a:lnTo>
                  <a:pt x="1716" y="502029"/>
                </a:lnTo>
                <a:lnTo>
                  <a:pt x="6247" y="547276"/>
                </a:lnTo>
                <a:lnTo>
                  <a:pt x="13219" y="598458"/>
                </a:lnTo>
                <a:lnTo>
                  <a:pt x="22258" y="656210"/>
                </a:lnTo>
                <a:lnTo>
                  <a:pt x="32991" y="721165"/>
                </a:lnTo>
                <a:lnTo>
                  <a:pt x="51343" y="831838"/>
                </a:lnTo>
                <a:lnTo>
                  <a:pt x="991005" y="831838"/>
                </a:lnTo>
                <a:lnTo>
                  <a:pt x="991005" y="0"/>
                </a:lnTo>
                <a:close/>
              </a:path>
            </a:pathLst>
          </a:custGeom>
          <a:solidFill>
            <a:srgbClr val="81BC2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11722010" y="6217665"/>
            <a:ext cx="175895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490"/>
              </a:lnSpc>
            </a:pPr>
            <a:r>
              <a:rPr lang="ru-RU" sz="3000" dirty="0" smtClean="0">
                <a:latin typeface="Trebuchet MS"/>
                <a:cs typeface="Trebuchet MS"/>
              </a:rPr>
              <a:t>2</a:t>
            </a:r>
            <a:endParaRPr sz="3000" dirty="0">
              <a:latin typeface="Trebuchet MS"/>
              <a:cs typeface="Trebuchet MS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84070" y="4425593"/>
            <a:ext cx="4650371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lang="ru-RU" sz="2400" b="1" dirty="0" smtClean="0"/>
              <a:t>ИНИЦИИРОВАТЬ И СПЛАНИРОВАТЬ ПРОЦЕСС ПРОИЗВОДСТА И ВЫВОДА НА РЫНОК НОВОГО ПРОДУКТА</a:t>
            </a:r>
            <a:endParaRPr lang="ru-RU" sz="2800" b="1" dirty="0" smtClean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007" y="3320865"/>
            <a:ext cx="721579" cy="708577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03362" y="1576778"/>
            <a:ext cx="4343400" cy="137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ru-RU" sz="4400" b="1" dirty="0" smtClean="0">
                <a:solidFill>
                  <a:srgbClr val="FFFFFF"/>
                </a:solidFill>
                <a:cs typeface="Trebuchet MS"/>
              </a:rPr>
              <a:t>ЦЕЛЬ </a:t>
            </a:r>
          </a:p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ru-RU" sz="4400" b="1" dirty="0" smtClean="0">
                <a:solidFill>
                  <a:srgbClr val="FFFFFF"/>
                </a:solidFill>
                <a:cs typeface="Trebuchet MS"/>
              </a:rPr>
              <a:t>ИССЛЕДОВАНИЯ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70" y="3233056"/>
            <a:ext cx="838317" cy="847843"/>
          </a:xfrm>
          <a:prstGeom prst="rect">
            <a:avLst/>
          </a:prstGeom>
        </p:spPr>
      </p:pic>
      <p:sp>
        <p:nvSpPr>
          <p:cNvPr id="39" name="object 10"/>
          <p:cNvSpPr txBox="1">
            <a:spLocks/>
          </p:cNvSpPr>
          <p:nvPr/>
        </p:nvSpPr>
        <p:spPr>
          <a:xfrm>
            <a:off x="5225758" y="775422"/>
            <a:ext cx="67818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r">
              <a:spcBef>
                <a:spcPts val="100"/>
              </a:spcBef>
            </a:pPr>
            <a:r>
              <a:rPr lang="ru-RU" sz="4400" b="1" kern="0" dirty="0" smtClean="0">
                <a:solidFill>
                  <a:srgbClr val="81BC28"/>
                </a:solidFill>
                <a:latin typeface="+mn-lt"/>
              </a:rPr>
              <a:t>ОБЪЕКТ ИССЛЕДОВАНИЯ</a:t>
            </a:r>
            <a:endParaRPr lang="ru-RU" sz="4400" b="1" kern="0" dirty="0">
              <a:solidFill>
                <a:srgbClr val="81BC28"/>
              </a:solidFill>
              <a:latin typeface="+mn-lt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4317" y="1339381"/>
            <a:ext cx="2341106" cy="1046836"/>
          </a:xfrm>
          <a:prstGeom prst="rect">
            <a:avLst/>
          </a:prstGeom>
        </p:spPr>
      </p:pic>
      <p:sp>
        <p:nvSpPr>
          <p:cNvPr id="41" name="object 10"/>
          <p:cNvSpPr txBox="1">
            <a:spLocks/>
          </p:cNvSpPr>
          <p:nvPr/>
        </p:nvSpPr>
        <p:spPr>
          <a:xfrm>
            <a:off x="7898447" y="1677367"/>
            <a:ext cx="227321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r">
              <a:spcBef>
                <a:spcPts val="100"/>
              </a:spcBef>
            </a:pPr>
            <a:r>
              <a:rPr lang="ru-RU" sz="2000" b="1" kern="0" dirty="0" smtClean="0">
                <a:latin typeface="+mn-lt"/>
              </a:rPr>
              <a:t>НОВЫЙ ПРОДУКТ</a:t>
            </a:r>
            <a:endParaRPr lang="ru-RU" sz="2000" b="1" kern="0" dirty="0">
              <a:latin typeface="+mn-lt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0989" y="3247835"/>
            <a:ext cx="813488" cy="851472"/>
          </a:xfrm>
          <a:prstGeom prst="rect">
            <a:avLst/>
          </a:prstGeom>
        </p:spPr>
      </p:pic>
      <p:sp>
        <p:nvSpPr>
          <p:cNvPr id="45" name="object 6"/>
          <p:cNvSpPr/>
          <p:nvPr/>
        </p:nvSpPr>
        <p:spPr>
          <a:xfrm>
            <a:off x="6145128" y="3526651"/>
            <a:ext cx="401955" cy="222564"/>
          </a:xfrm>
          <a:custGeom>
            <a:avLst/>
            <a:gdLst/>
            <a:ahLst/>
            <a:cxnLst/>
            <a:rect l="l" t="t" r="r" b="b"/>
            <a:pathLst>
              <a:path w="401955" h="262889">
                <a:moveTo>
                  <a:pt x="401456" y="0"/>
                </a:moveTo>
                <a:lnTo>
                  <a:pt x="0" y="0"/>
                </a:lnTo>
                <a:lnTo>
                  <a:pt x="0" y="262393"/>
                </a:lnTo>
                <a:lnTo>
                  <a:pt x="401456" y="262393"/>
                </a:lnTo>
                <a:lnTo>
                  <a:pt x="401456" y="0"/>
                </a:lnTo>
                <a:close/>
              </a:path>
            </a:pathLst>
          </a:custGeom>
          <a:solidFill>
            <a:srgbClr val="81BC2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8533" y="3564328"/>
            <a:ext cx="492722" cy="492722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3" y="1"/>
            <a:ext cx="3886393" cy="1212554"/>
          </a:xfrm>
          <a:prstGeom prst="rect">
            <a:avLst/>
          </a:prstGeom>
        </p:spPr>
      </p:pic>
      <p:sp>
        <p:nvSpPr>
          <p:cNvPr id="18" name="object 10"/>
          <p:cNvSpPr txBox="1">
            <a:spLocks/>
          </p:cNvSpPr>
          <p:nvPr/>
        </p:nvSpPr>
        <p:spPr>
          <a:xfrm>
            <a:off x="5501188" y="2707348"/>
            <a:ext cx="681218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4400" b="1" kern="0" dirty="0" smtClean="0">
                <a:solidFill>
                  <a:srgbClr val="81BC28"/>
                </a:solidFill>
                <a:latin typeface="+mn-lt"/>
              </a:rPr>
              <a:t>ПРЕДМЕТ ИССЛЕДОВАНИЯ</a:t>
            </a:r>
            <a:endParaRPr lang="ru-RU" sz="4400" b="1" kern="0" dirty="0">
              <a:solidFill>
                <a:srgbClr val="81BC28"/>
              </a:solidFill>
              <a:latin typeface="+mn-lt"/>
            </a:endParaRPr>
          </a:p>
        </p:txBody>
      </p:sp>
      <p:sp>
        <p:nvSpPr>
          <p:cNvPr id="19" name="object 13"/>
          <p:cNvSpPr txBox="1"/>
          <p:nvPr/>
        </p:nvSpPr>
        <p:spPr>
          <a:xfrm>
            <a:off x="6934200" y="3670223"/>
            <a:ext cx="508508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r">
              <a:spcBef>
                <a:spcPts val="100"/>
              </a:spcBef>
            </a:pPr>
            <a:r>
              <a:rPr lang="ru-RU" sz="2000" b="1" dirty="0" smtClean="0"/>
              <a:t>АНАЛИЗ ВОЗМОЖНОСТИ ЗАПУСКА ПРОИЗВОДСТВА НОВОГО ПРОДУКТА</a:t>
            </a:r>
          </a:p>
        </p:txBody>
      </p:sp>
      <p:sp>
        <p:nvSpPr>
          <p:cNvPr id="21" name="object 10"/>
          <p:cNvSpPr txBox="1">
            <a:spLocks/>
          </p:cNvSpPr>
          <p:nvPr/>
        </p:nvSpPr>
        <p:spPr>
          <a:xfrm>
            <a:off x="5810930" y="4227029"/>
            <a:ext cx="224653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r">
              <a:spcBef>
                <a:spcPts val="100"/>
              </a:spcBef>
            </a:pPr>
            <a:r>
              <a:rPr lang="ru-RU" sz="4400" b="1" kern="0" dirty="0" smtClean="0">
                <a:solidFill>
                  <a:srgbClr val="81BC28"/>
                </a:solidFill>
                <a:latin typeface="+mn-lt"/>
              </a:rPr>
              <a:t>ЗАДАЧИ:</a:t>
            </a:r>
            <a:endParaRPr lang="ru-RU" sz="4400" b="1" kern="0" dirty="0">
              <a:solidFill>
                <a:srgbClr val="81BC28"/>
              </a:solidFill>
              <a:latin typeface="+mn-lt"/>
            </a:endParaRPr>
          </a:p>
        </p:txBody>
      </p:sp>
      <p:sp>
        <p:nvSpPr>
          <p:cNvPr id="24" name="object 13"/>
          <p:cNvSpPr txBox="1"/>
          <p:nvPr/>
        </p:nvSpPr>
        <p:spPr>
          <a:xfrm>
            <a:off x="5638799" y="4937902"/>
            <a:ext cx="6792505" cy="1577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spcBef>
                <a:spcPts val="100"/>
              </a:spcBef>
              <a:buFont typeface="Wingdings" panose="05000000000000000000" pitchFamily="2" charset="2"/>
              <a:buChar char="v"/>
            </a:pPr>
            <a:r>
              <a:rPr lang="ru-RU" sz="2000" b="1" dirty="0" smtClean="0"/>
              <a:t>ПРОАНАЛИЗИРОВАТЬ ФАКТОРЫ </a:t>
            </a:r>
            <a:r>
              <a:rPr lang="ru-RU" sz="2000" b="1" dirty="0"/>
              <a:t>ВНЕШНЕЙ СРЕДЫ</a:t>
            </a:r>
          </a:p>
          <a:p>
            <a:pPr marL="381000" indent="-342900">
              <a:spcBef>
                <a:spcPts val="100"/>
              </a:spcBef>
              <a:buFont typeface="Wingdings" panose="05000000000000000000" pitchFamily="2" charset="2"/>
              <a:buChar char="v"/>
            </a:pPr>
            <a:r>
              <a:rPr lang="ru-RU" sz="2000" b="1" dirty="0" smtClean="0"/>
              <a:t>ИССЛЕДОВАТЬ РЫНОК И ПОТРЕБНОСТИ КЛИЕНТОВ;</a:t>
            </a:r>
          </a:p>
          <a:p>
            <a:pPr marL="381000" indent="-342900">
              <a:spcBef>
                <a:spcPts val="100"/>
              </a:spcBef>
              <a:buFont typeface="Wingdings" panose="05000000000000000000" pitchFamily="2" charset="2"/>
              <a:buChar char="v"/>
            </a:pPr>
            <a:r>
              <a:rPr lang="ru-RU" sz="2000" b="1" dirty="0" smtClean="0"/>
              <a:t>РАЗРАБОТАТЬ КОМПЛЕКС МЕРОПРИЯТИЙ ПО ОРГАНИЗАЦИИ ПРОИЗВОДСТВА И ВЫВОДУ НА РЫНОК НОВОГО ПРОДУКТА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20400" y="30212"/>
            <a:ext cx="1371600" cy="712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2"/>
          <a:srcRect l="53913" t="-398" r="3873" b="398"/>
          <a:stretch/>
        </p:blipFill>
        <p:spPr>
          <a:xfrm flipH="1">
            <a:off x="9400145" y="-54135"/>
            <a:ext cx="2791855" cy="6988829"/>
          </a:xfrm>
          <a:prstGeom prst="rect">
            <a:avLst/>
          </a:prstGeom>
        </p:spPr>
      </p:pic>
      <p:sp>
        <p:nvSpPr>
          <p:cNvPr id="41" name="Скругленный прямоугольник 40"/>
          <p:cNvSpPr/>
          <p:nvPr/>
        </p:nvSpPr>
        <p:spPr>
          <a:xfrm>
            <a:off x="155944" y="1280493"/>
            <a:ext cx="9086610" cy="2406967"/>
          </a:xfrm>
          <a:prstGeom prst="round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object 10"/>
          <p:cNvSpPr txBox="1">
            <a:spLocks/>
          </p:cNvSpPr>
          <p:nvPr/>
        </p:nvSpPr>
        <p:spPr>
          <a:xfrm>
            <a:off x="228600" y="228600"/>
            <a:ext cx="67818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4400" kern="0" dirty="0" smtClean="0">
                <a:solidFill>
                  <a:srgbClr val="81BC28"/>
                </a:solidFill>
                <a:latin typeface="+mn-lt"/>
              </a:rPr>
              <a:t>АКТУАЛЬНОСТЬ ПРОЕКТА</a:t>
            </a:r>
            <a:endParaRPr lang="ru-RU" sz="4400" kern="0" dirty="0">
              <a:solidFill>
                <a:srgbClr val="81BC28"/>
              </a:solidFill>
              <a:latin typeface="+mn-lt"/>
            </a:endParaRPr>
          </a:p>
        </p:txBody>
      </p:sp>
      <p:sp>
        <p:nvSpPr>
          <p:cNvPr id="44" name="object 38"/>
          <p:cNvSpPr/>
          <p:nvPr/>
        </p:nvSpPr>
        <p:spPr>
          <a:xfrm>
            <a:off x="11208952" y="6039054"/>
            <a:ext cx="991235" cy="831850"/>
          </a:xfrm>
          <a:custGeom>
            <a:avLst/>
            <a:gdLst/>
            <a:ahLst/>
            <a:cxnLst/>
            <a:rect l="l" t="t" r="r" b="b"/>
            <a:pathLst>
              <a:path w="991234" h="831850">
                <a:moveTo>
                  <a:pt x="991005" y="0"/>
                </a:moveTo>
                <a:lnTo>
                  <a:pt x="366893" y="104206"/>
                </a:lnTo>
                <a:lnTo>
                  <a:pt x="316179" y="114130"/>
                </a:lnTo>
                <a:lnTo>
                  <a:pt x="271877" y="124427"/>
                </a:lnTo>
                <a:lnTo>
                  <a:pt x="233509" y="135666"/>
                </a:lnTo>
                <a:lnTo>
                  <a:pt x="172658" y="163244"/>
                </a:lnTo>
                <a:lnTo>
                  <a:pt x="131452" y="190651"/>
                </a:lnTo>
                <a:lnTo>
                  <a:pt x="95044" y="223438"/>
                </a:lnTo>
                <a:lnTo>
                  <a:pt x="63891" y="260964"/>
                </a:lnTo>
                <a:lnTo>
                  <a:pt x="38446" y="302588"/>
                </a:lnTo>
                <a:lnTo>
                  <a:pt x="19165" y="347668"/>
                </a:lnTo>
                <a:lnTo>
                  <a:pt x="6503" y="395563"/>
                </a:lnTo>
                <a:lnTo>
                  <a:pt x="0" y="462084"/>
                </a:lnTo>
                <a:lnTo>
                  <a:pt x="1716" y="502029"/>
                </a:lnTo>
                <a:lnTo>
                  <a:pt x="6247" y="547276"/>
                </a:lnTo>
                <a:lnTo>
                  <a:pt x="13219" y="598458"/>
                </a:lnTo>
                <a:lnTo>
                  <a:pt x="22258" y="656210"/>
                </a:lnTo>
                <a:lnTo>
                  <a:pt x="32991" y="721165"/>
                </a:lnTo>
                <a:lnTo>
                  <a:pt x="51343" y="831838"/>
                </a:lnTo>
                <a:lnTo>
                  <a:pt x="991005" y="831838"/>
                </a:lnTo>
                <a:lnTo>
                  <a:pt x="991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39"/>
          <p:cNvSpPr txBox="1">
            <a:spLocks noGrp="1"/>
          </p:cNvSpPr>
          <p:nvPr>
            <p:ph type="sldNum" sz="quarter" idx="7"/>
          </p:nvPr>
        </p:nvSpPr>
        <p:spPr>
          <a:xfrm>
            <a:off x="11525721" y="6228841"/>
            <a:ext cx="227965" cy="468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490"/>
              </a:lnSpc>
            </a:pPr>
            <a:fld id="{81D60167-4931-47E6-BA6A-407CBD079E47}" type="slidenum">
              <a:rPr spc="-385" dirty="0"/>
              <a:t>3</a:t>
            </a:fld>
            <a:endParaRPr spc="-385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6907" y="52833"/>
            <a:ext cx="2207113" cy="68861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5409" y="4187692"/>
            <a:ext cx="1000546" cy="85761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2994" y="5085338"/>
            <a:ext cx="1334145" cy="102919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3601" y="1333190"/>
            <a:ext cx="900808" cy="1009656"/>
          </a:xfrm>
          <a:prstGeom prst="rect">
            <a:avLst/>
          </a:prstGeom>
        </p:spPr>
      </p:pic>
      <p:sp>
        <p:nvSpPr>
          <p:cNvPr id="52" name="object 14"/>
          <p:cNvSpPr txBox="1"/>
          <p:nvPr/>
        </p:nvSpPr>
        <p:spPr>
          <a:xfrm>
            <a:off x="3623844" y="1364314"/>
            <a:ext cx="215081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150" dirty="0" smtClean="0">
                <a:cs typeface="Trebuchet MS"/>
              </a:rPr>
              <a:t>ДЛЯ КОМПАНИИ:</a:t>
            </a: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64534" y="3051673"/>
            <a:ext cx="498972" cy="489616"/>
          </a:xfrm>
          <a:prstGeom prst="rect">
            <a:avLst/>
          </a:prstGeom>
        </p:spPr>
      </p:pic>
      <p:sp>
        <p:nvSpPr>
          <p:cNvPr id="57" name="Овал 56"/>
          <p:cNvSpPr/>
          <p:nvPr/>
        </p:nvSpPr>
        <p:spPr>
          <a:xfrm>
            <a:off x="699453" y="1846241"/>
            <a:ext cx="762000" cy="734259"/>
          </a:xfrm>
          <a:prstGeom prst="ellipse">
            <a:avLst/>
          </a:prstGeom>
          <a:solidFill>
            <a:srgbClr val="81BC28"/>
          </a:solidFill>
          <a:ln>
            <a:solidFill>
              <a:srgbClr val="81BC2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024" y="1968699"/>
            <a:ext cx="465048" cy="489341"/>
          </a:xfrm>
          <a:prstGeom prst="rect">
            <a:avLst/>
          </a:prstGeom>
        </p:spPr>
      </p:pic>
      <p:sp>
        <p:nvSpPr>
          <p:cNvPr id="59" name="object 14"/>
          <p:cNvSpPr txBox="1"/>
          <p:nvPr/>
        </p:nvSpPr>
        <p:spPr>
          <a:xfrm>
            <a:off x="337326" y="2718259"/>
            <a:ext cx="1486254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>
                <a:cs typeface="Trebuchet MS"/>
              </a:rPr>
              <a:t>РАСШИРЕНИЕ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>
                <a:cs typeface="Trebuchet MS"/>
              </a:rPr>
              <a:t>БИЗНЕСА</a:t>
            </a:r>
          </a:p>
        </p:txBody>
      </p:sp>
      <p:sp>
        <p:nvSpPr>
          <p:cNvPr id="60" name="Овал 59"/>
          <p:cNvSpPr/>
          <p:nvPr/>
        </p:nvSpPr>
        <p:spPr>
          <a:xfrm>
            <a:off x="2389727" y="1848268"/>
            <a:ext cx="762000" cy="734259"/>
          </a:xfrm>
          <a:prstGeom prst="ellipse">
            <a:avLst/>
          </a:prstGeom>
          <a:solidFill>
            <a:srgbClr val="81BC28"/>
          </a:solidFill>
          <a:ln>
            <a:solidFill>
              <a:srgbClr val="81BC2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Овал 60"/>
          <p:cNvSpPr/>
          <p:nvPr/>
        </p:nvSpPr>
        <p:spPr>
          <a:xfrm>
            <a:off x="4151059" y="1872040"/>
            <a:ext cx="762000" cy="734259"/>
          </a:xfrm>
          <a:prstGeom prst="ellipse">
            <a:avLst/>
          </a:prstGeom>
          <a:solidFill>
            <a:srgbClr val="81BC28"/>
          </a:solidFill>
          <a:ln>
            <a:solidFill>
              <a:srgbClr val="81BC2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Овал 61"/>
          <p:cNvSpPr/>
          <p:nvPr/>
        </p:nvSpPr>
        <p:spPr>
          <a:xfrm>
            <a:off x="5912391" y="1846241"/>
            <a:ext cx="762000" cy="734259"/>
          </a:xfrm>
          <a:prstGeom prst="ellipse">
            <a:avLst/>
          </a:prstGeom>
          <a:solidFill>
            <a:srgbClr val="81BC28"/>
          </a:solidFill>
          <a:ln>
            <a:solidFill>
              <a:srgbClr val="81BC2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Овал 62"/>
          <p:cNvSpPr/>
          <p:nvPr/>
        </p:nvSpPr>
        <p:spPr>
          <a:xfrm>
            <a:off x="7673723" y="1846239"/>
            <a:ext cx="762000" cy="734259"/>
          </a:xfrm>
          <a:prstGeom prst="ellipse">
            <a:avLst/>
          </a:prstGeom>
          <a:solidFill>
            <a:srgbClr val="81BC28"/>
          </a:solidFill>
          <a:ln>
            <a:solidFill>
              <a:srgbClr val="81BC2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object 14"/>
          <p:cNvSpPr txBox="1"/>
          <p:nvPr/>
        </p:nvSpPr>
        <p:spPr>
          <a:xfrm>
            <a:off x="2027600" y="2673243"/>
            <a:ext cx="148625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 smtClean="0">
                <a:cs typeface="Trebuchet MS"/>
              </a:rPr>
              <a:t>УВЕЛИЧЕНИЕ ВЫРУЧКИ</a:t>
            </a:r>
            <a:endParaRPr lang="ru-RU" sz="1600" b="1" dirty="0">
              <a:cs typeface="Trebuchet MS"/>
            </a:endParaRPr>
          </a:p>
        </p:txBody>
      </p:sp>
      <p:sp>
        <p:nvSpPr>
          <p:cNvPr id="83" name="object 14"/>
          <p:cNvSpPr txBox="1"/>
          <p:nvPr/>
        </p:nvSpPr>
        <p:spPr>
          <a:xfrm>
            <a:off x="3623844" y="2673242"/>
            <a:ext cx="186910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 smtClean="0">
                <a:cs typeface="Trebuchet MS"/>
              </a:rPr>
              <a:t>СБАЛАНСИРОВАНИЕ СЕЗОННОСТИ</a:t>
            </a:r>
            <a:endParaRPr lang="ru-RU" sz="1600" b="1" dirty="0">
              <a:cs typeface="Trebuchet MS"/>
            </a:endParaRPr>
          </a:p>
        </p:txBody>
      </p:sp>
      <p:sp>
        <p:nvSpPr>
          <p:cNvPr id="84" name="object 14"/>
          <p:cNvSpPr txBox="1"/>
          <p:nvPr/>
        </p:nvSpPr>
        <p:spPr>
          <a:xfrm>
            <a:off x="5546794" y="2673242"/>
            <a:ext cx="148625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 smtClean="0">
                <a:cs typeface="Trebuchet MS"/>
              </a:rPr>
              <a:t>ПОВЫШЕНИЕ КОНКУРЕНТНОСПОСОБНОСТИ</a:t>
            </a:r>
            <a:endParaRPr lang="ru-RU" sz="1600" b="1" dirty="0">
              <a:cs typeface="Trebuchet MS"/>
            </a:endParaRPr>
          </a:p>
        </p:txBody>
      </p:sp>
      <p:sp>
        <p:nvSpPr>
          <p:cNvPr id="85" name="object 14"/>
          <p:cNvSpPr txBox="1"/>
          <p:nvPr/>
        </p:nvSpPr>
        <p:spPr>
          <a:xfrm>
            <a:off x="7162223" y="2673242"/>
            <a:ext cx="199515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 smtClean="0">
                <a:cs typeface="Trebuchet MS"/>
              </a:rPr>
              <a:t>ЭФФЕКТИВНОСТЬ ПРОИЗВОДСТВЕННЫХ МОЩНОСТЕЙ</a:t>
            </a:r>
            <a:endParaRPr lang="ru-RU" sz="1600" b="1" dirty="0">
              <a:cs typeface="Trebuchet MS"/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3226707" y="4076924"/>
            <a:ext cx="6019106" cy="2431591"/>
          </a:xfrm>
          <a:prstGeom prst="round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object 14"/>
          <p:cNvSpPr txBox="1"/>
          <p:nvPr/>
        </p:nvSpPr>
        <p:spPr>
          <a:xfrm>
            <a:off x="4963576" y="4164445"/>
            <a:ext cx="254536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150" dirty="0" smtClean="0">
                <a:cs typeface="Trebuchet MS"/>
              </a:rPr>
              <a:t>ДЛЯ ПОДМОСКОВЬЯ:</a:t>
            </a:r>
          </a:p>
        </p:txBody>
      </p:sp>
      <p:sp>
        <p:nvSpPr>
          <p:cNvPr id="88" name="Овал 87"/>
          <p:cNvSpPr/>
          <p:nvPr/>
        </p:nvSpPr>
        <p:spPr>
          <a:xfrm>
            <a:off x="3919129" y="4731705"/>
            <a:ext cx="762000" cy="734259"/>
          </a:xfrm>
          <a:prstGeom prst="ellipse">
            <a:avLst/>
          </a:prstGeom>
          <a:solidFill>
            <a:srgbClr val="81BC28"/>
          </a:solidFill>
          <a:ln>
            <a:solidFill>
              <a:srgbClr val="81BC2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9" name="object 14"/>
          <p:cNvSpPr txBox="1"/>
          <p:nvPr/>
        </p:nvSpPr>
        <p:spPr>
          <a:xfrm>
            <a:off x="3557002" y="5518005"/>
            <a:ext cx="148625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 smtClean="0">
                <a:cs typeface="Trebuchet MS"/>
              </a:rPr>
              <a:t>НАЛОГИ</a:t>
            </a:r>
            <a:endParaRPr lang="ru-RU" sz="1600" b="1" dirty="0">
              <a:cs typeface="Trebuchet MS"/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5666454" y="4745359"/>
            <a:ext cx="762000" cy="734259"/>
          </a:xfrm>
          <a:prstGeom prst="ellipse">
            <a:avLst/>
          </a:prstGeom>
          <a:solidFill>
            <a:srgbClr val="81BC28"/>
          </a:solidFill>
          <a:ln>
            <a:solidFill>
              <a:srgbClr val="81BC2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Овал 90"/>
          <p:cNvSpPr/>
          <p:nvPr/>
        </p:nvSpPr>
        <p:spPr>
          <a:xfrm>
            <a:off x="7772108" y="4776521"/>
            <a:ext cx="762000" cy="734259"/>
          </a:xfrm>
          <a:prstGeom prst="ellipse">
            <a:avLst/>
          </a:prstGeom>
          <a:solidFill>
            <a:srgbClr val="81BC28"/>
          </a:solidFill>
          <a:ln>
            <a:solidFill>
              <a:srgbClr val="81BC2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object 14"/>
          <p:cNvSpPr txBox="1"/>
          <p:nvPr/>
        </p:nvSpPr>
        <p:spPr>
          <a:xfrm>
            <a:off x="5304327" y="5510780"/>
            <a:ext cx="148625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 smtClean="0">
                <a:cs typeface="Trebuchet MS"/>
              </a:rPr>
              <a:t>НОВЫЕ РАБОЧИЕ МЕСТА</a:t>
            </a:r>
            <a:endParaRPr lang="ru-RU" sz="1600" b="1" dirty="0">
              <a:cs typeface="Trebuchet MS"/>
            </a:endParaRPr>
          </a:p>
        </p:txBody>
      </p:sp>
      <p:sp>
        <p:nvSpPr>
          <p:cNvPr id="93" name="object 14"/>
          <p:cNvSpPr txBox="1"/>
          <p:nvPr/>
        </p:nvSpPr>
        <p:spPr>
          <a:xfrm>
            <a:off x="7079673" y="5560785"/>
            <a:ext cx="214687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 smtClean="0">
                <a:cs typeface="Trebuchet MS"/>
              </a:rPr>
              <a:t>ИМПОРТОЗАМЕЩЕНИЕ</a:t>
            </a:r>
            <a:endParaRPr lang="ru-RU" sz="1600" b="1" dirty="0">
              <a:cs typeface="Trebuchet MS"/>
            </a:endParaRPr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6543" y="4843957"/>
            <a:ext cx="528947" cy="445229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3060" y="4842000"/>
            <a:ext cx="531470" cy="531470"/>
          </a:xfrm>
          <a:prstGeom prst="rect">
            <a:avLst/>
          </a:prstGeom>
        </p:spPr>
      </p:pic>
      <p:sp>
        <p:nvSpPr>
          <p:cNvPr id="97" name="object 34"/>
          <p:cNvSpPr txBox="1">
            <a:spLocks/>
          </p:cNvSpPr>
          <p:nvPr/>
        </p:nvSpPr>
        <p:spPr>
          <a:xfrm>
            <a:off x="11680053" y="6266675"/>
            <a:ext cx="227965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3000" b="0" i="0" kern="1200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3490"/>
              </a:lnSpc>
            </a:pPr>
            <a:fld id="{81D60167-4931-47E6-BA6A-407CBD079E47}" type="slidenum">
              <a:rPr lang="ru-RU" spc="-385" smtClean="0">
                <a:solidFill>
                  <a:schemeClr val="tx1"/>
                </a:solidFill>
              </a:rPr>
              <a:pPr marL="38100">
                <a:lnSpc>
                  <a:spcPts val="3490"/>
                </a:lnSpc>
              </a:pPr>
              <a:t>3</a:t>
            </a:fld>
            <a:endParaRPr lang="ru-RU" spc="-385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40530" y="1979077"/>
            <a:ext cx="662253" cy="5414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2117" y="1994361"/>
            <a:ext cx="541943" cy="5111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5786" y="2017731"/>
            <a:ext cx="531207" cy="50275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4857" y="1994361"/>
            <a:ext cx="607170" cy="52043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6586" y="4419388"/>
            <a:ext cx="2017213" cy="201076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50505" y="4875245"/>
            <a:ext cx="659414" cy="5368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96517" y="26619"/>
            <a:ext cx="1221481" cy="6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8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67729" y="0"/>
            <a:ext cx="3710823" cy="6869358"/>
          </a:xfrm>
          <a:prstGeom prst="rect">
            <a:avLst/>
          </a:prstGeom>
          <a:solidFill>
            <a:srgbClr val="81BC28"/>
          </a:solidFill>
          <a:ln>
            <a:solidFill>
              <a:srgbClr val="81B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97452" y="115257"/>
            <a:ext cx="4899021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mtClean="0">
                <a:solidFill>
                  <a:srgbClr val="81BC28"/>
                </a:solidFill>
                <a:latin typeface="+mn-lt"/>
              </a:rPr>
              <a:t>О</a:t>
            </a:r>
            <a:r>
              <a:rPr lang="ru-RU" dirty="0" smtClean="0">
                <a:solidFill>
                  <a:srgbClr val="81BC28"/>
                </a:solidFill>
                <a:latin typeface="+mn-lt"/>
              </a:rPr>
              <a:t> </a:t>
            </a:r>
            <a:r>
              <a:rPr dirty="0" smtClean="0">
                <a:solidFill>
                  <a:srgbClr val="81BC28"/>
                </a:solidFill>
                <a:latin typeface="+mn-lt"/>
              </a:rPr>
              <a:t>КОМПАНИИ</a:t>
            </a:r>
            <a:endParaRPr dirty="0">
              <a:solidFill>
                <a:srgbClr val="81BC28"/>
              </a:solidFill>
              <a:latin typeface="+mn-l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2807" y="899233"/>
            <a:ext cx="7819834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ООО «ЛУКАМОРЕ»- ПРОИЗВОДСТВО ЛУКА СЕВКА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spc="40" dirty="0" smtClean="0"/>
              <a:t>КОЛИЧЕСТВО РАБОТНИКОВ – 17 ЧЕЛОВЕК;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spc="40" dirty="0" smtClean="0"/>
              <a:t>ТЕРРИТОРИЯ СКЛАДСКОГО КОМПЛЕКСА – 6 ТЫС КВ М;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spc="40" dirty="0" smtClean="0"/>
              <a:t>ПЛОЩАДЬ ВЫРАЩИВАНИЯ 140 ГА.</a:t>
            </a:r>
            <a:endParaRPr lang="ru-RU" b="1" spc="4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b="1" spc="40" dirty="0" smtClean="0"/>
          </a:p>
        </p:txBody>
      </p:sp>
      <p:sp>
        <p:nvSpPr>
          <p:cNvPr id="37" name="object 37"/>
          <p:cNvSpPr txBox="1"/>
          <p:nvPr/>
        </p:nvSpPr>
        <p:spPr>
          <a:xfrm>
            <a:off x="15784751" y="-218485"/>
            <a:ext cx="213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720" dirty="0">
                <a:solidFill>
                  <a:srgbClr val="81BC28"/>
                </a:solidFill>
                <a:latin typeface="Trebuchet MS"/>
                <a:cs typeface="Trebuchet MS"/>
              </a:rPr>
              <a:t>C</a:t>
            </a:r>
            <a:endParaRPr sz="3600" dirty="0">
              <a:latin typeface="Trebuchet MS"/>
              <a:cs typeface="Trebuchet M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359932" y="5815694"/>
            <a:ext cx="991235" cy="831850"/>
          </a:xfrm>
          <a:custGeom>
            <a:avLst/>
            <a:gdLst/>
            <a:ahLst/>
            <a:cxnLst/>
            <a:rect l="l" t="t" r="r" b="b"/>
            <a:pathLst>
              <a:path w="991234" h="831850">
                <a:moveTo>
                  <a:pt x="991005" y="0"/>
                </a:moveTo>
                <a:lnTo>
                  <a:pt x="366893" y="104206"/>
                </a:lnTo>
                <a:lnTo>
                  <a:pt x="316179" y="114130"/>
                </a:lnTo>
                <a:lnTo>
                  <a:pt x="271877" y="124427"/>
                </a:lnTo>
                <a:lnTo>
                  <a:pt x="233509" y="135666"/>
                </a:lnTo>
                <a:lnTo>
                  <a:pt x="172658" y="163244"/>
                </a:lnTo>
                <a:lnTo>
                  <a:pt x="131452" y="190651"/>
                </a:lnTo>
                <a:lnTo>
                  <a:pt x="95044" y="223438"/>
                </a:lnTo>
                <a:lnTo>
                  <a:pt x="63891" y="260964"/>
                </a:lnTo>
                <a:lnTo>
                  <a:pt x="38446" y="302588"/>
                </a:lnTo>
                <a:lnTo>
                  <a:pt x="19165" y="347668"/>
                </a:lnTo>
                <a:lnTo>
                  <a:pt x="6503" y="395563"/>
                </a:lnTo>
                <a:lnTo>
                  <a:pt x="0" y="462084"/>
                </a:lnTo>
                <a:lnTo>
                  <a:pt x="1716" y="502029"/>
                </a:lnTo>
                <a:lnTo>
                  <a:pt x="6247" y="547276"/>
                </a:lnTo>
                <a:lnTo>
                  <a:pt x="13219" y="598458"/>
                </a:lnTo>
                <a:lnTo>
                  <a:pt x="22258" y="656210"/>
                </a:lnTo>
                <a:lnTo>
                  <a:pt x="32991" y="721165"/>
                </a:lnTo>
                <a:lnTo>
                  <a:pt x="51343" y="831838"/>
                </a:lnTo>
                <a:lnTo>
                  <a:pt x="991005" y="831838"/>
                </a:lnTo>
                <a:lnTo>
                  <a:pt x="991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00" dirty="0"/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xfrm>
            <a:off x="3684660" y="6018374"/>
            <a:ext cx="227965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490"/>
              </a:lnSpc>
            </a:pPr>
            <a:fld id="{81D60167-4931-47E6-BA6A-407CBD079E47}" type="slidenum">
              <a:rPr sz="2400" spc="-385" dirty="0"/>
              <a:t>4</a:t>
            </a:fld>
            <a:endParaRPr sz="2400" spc="-385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917" y="1897854"/>
            <a:ext cx="4160482" cy="363925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296" y="-9794"/>
            <a:ext cx="2500892" cy="78027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1309" y="1090412"/>
            <a:ext cx="580652" cy="6067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1061" y="5897831"/>
            <a:ext cx="760065" cy="71513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3481" y="4972632"/>
            <a:ext cx="995656" cy="101230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4150" y="1218314"/>
            <a:ext cx="994008" cy="679540"/>
          </a:xfrm>
          <a:prstGeom prst="rect">
            <a:avLst/>
          </a:prstGeom>
        </p:spPr>
      </p:pic>
      <p:sp>
        <p:nvSpPr>
          <p:cNvPr id="27" name="object 10"/>
          <p:cNvSpPr txBox="1">
            <a:spLocks/>
          </p:cNvSpPr>
          <p:nvPr/>
        </p:nvSpPr>
        <p:spPr>
          <a:xfrm>
            <a:off x="282807" y="2636408"/>
            <a:ext cx="460561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4000" kern="0" dirty="0" smtClean="0">
                <a:solidFill>
                  <a:srgbClr val="81BC28"/>
                </a:solidFill>
                <a:latin typeface="+mn-lt"/>
              </a:rPr>
              <a:t>ЭТАПЫ РАЗВИТИЯ</a:t>
            </a:r>
            <a:endParaRPr lang="ru-RU" sz="4000" kern="0" dirty="0">
              <a:solidFill>
                <a:srgbClr val="81BC28"/>
              </a:solidFill>
              <a:latin typeface="+mn-lt"/>
            </a:endParaRPr>
          </a:p>
        </p:txBody>
      </p:sp>
      <p:sp>
        <p:nvSpPr>
          <p:cNvPr id="28" name="object 6"/>
          <p:cNvSpPr/>
          <p:nvPr/>
        </p:nvSpPr>
        <p:spPr>
          <a:xfrm>
            <a:off x="502822" y="3502689"/>
            <a:ext cx="401955" cy="262890"/>
          </a:xfrm>
          <a:custGeom>
            <a:avLst/>
            <a:gdLst/>
            <a:ahLst/>
            <a:cxnLst/>
            <a:rect l="l" t="t" r="r" b="b"/>
            <a:pathLst>
              <a:path w="401955" h="262889">
                <a:moveTo>
                  <a:pt x="401456" y="0"/>
                </a:moveTo>
                <a:lnTo>
                  <a:pt x="0" y="0"/>
                </a:lnTo>
                <a:lnTo>
                  <a:pt x="0" y="262393"/>
                </a:lnTo>
                <a:lnTo>
                  <a:pt x="401456" y="262393"/>
                </a:lnTo>
                <a:lnTo>
                  <a:pt x="401456" y="0"/>
                </a:lnTo>
                <a:close/>
              </a:path>
            </a:pathLst>
          </a:custGeom>
          <a:solidFill>
            <a:srgbClr val="81BC28"/>
          </a:solidFill>
        </p:spPr>
        <p:txBody>
          <a:bodyPr wrap="square" lIns="0" tIns="0" rIns="0" bIns="0" rtlCol="0"/>
          <a:lstStyle/>
          <a:p>
            <a:endParaRPr sz="1400" dirty="0"/>
          </a:p>
        </p:txBody>
      </p:sp>
      <p:sp>
        <p:nvSpPr>
          <p:cNvPr id="29" name="object 14"/>
          <p:cNvSpPr txBox="1"/>
          <p:nvPr/>
        </p:nvSpPr>
        <p:spPr>
          <a:xfrm>
            <a:off x="608849" y="3495474"/>
            <a:ext cx="63913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-150" dirty="0" smtClean="0">
                <a:cs typeface="Trebuchet MS"/>
              </a:rPr>
              <a:t>2005</a:t>
            </a:r>
            <a:endParaRPr b="1" spc="-150" dirty="0">
              <a:cs typeface="Trebuchet MS"/>
            </a:endParaRPr>
          </a:p>
        </p:txBody>
      </p:sp>
      <p:sp>
        <p:nvSpPr>
          <p:cNvPr id="30" name="object 14"/>
          <p:cNvSpPr txBox="1"/>
          <p:nvPr/>
        </p:nvSpPr>
        <p:spPr>
          <a:xfrm>
            <a:off x="1362418" y="3482923"/>
            <a:ext cx="199751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cs typeface="Trebuchet MS"/>
              </a:rPr>
              <a:t>СТАРТ КОМПАНИИ</a:t>
            </a:r>
            <a:endParaRPr b="1" dirty="0">
              <a:cs typeface="Trebuchet MS"/>
            </a:endParaRPr>
          </a:p>
        </p:txBody>
      </p:sp>
      <p:sp>
        <p:nvSpPr>
          <p:cNvPr id="31" name="object 6"/>
          <p:cNvSpPr/>
          <p:nvPr/>
        </p:nvSpPr>
        <p:spPr>
          <a:xfrm>
            <a:off x="500077" y="4105160"/>
            <a:ext cx="401955" cy="262890"/>
          </a:xfrm>
          <a:custGeom>
            <a:avLst/>
            <a:gdLst/>
            <a:ahLst/>
            <a:cxnLst/>
            <a:rect l="l" t="t" r="r" b="b"/>
            <a:pathLst>
              <a:path w="401955" h="262889">
                <a:moveTo>
                  <a:pt x="401456" y="0"/>
                </a:moveTo>
                <a:lnTo>
                  <a:pt x="0" y="0"/>
                </a:lnTo>
                <a:lnTo>
                  <a:pt x="0" y="262393"/>
                </a:lnTo>
                <a:lnTo>
                  <a:pt x="401456" y="262393"/>
                </a:lnTo>
                <a:lnTo>
                  <a:pt x="401456" y="0"/>
                </a:lnTo>
                <a:close/>
              </a:path>
            </a:pathLst>
          </a:custGeom>
          <a:solidFill>
            <a:srgbClr val="81BC28"/>
          </a:solidFill>
        </p:spPr>
        <p:txBody>
          <a:bodyPr wrap="square" lIns="0" tIns="0" rIns="0" bIns="0" rtlCol="0"/>
          <a:lstStyle/>
          <a:p>
            <a:endParaRPr sz="1400" dirty="0"/>
          </a:p>
        </p:txBody>
      </p:sp>
      <p:sp>
        <p:nvSpPr>
          <p:cNvPr id="32" name="object 14"/>
          <p:cNvSpPr txBox="1"/>
          <p:nvPr/>
        </p:nvSpPr>
        <p:spPr>
          <a:xfrm>
            <a:off x="606104" y="4101644"/>
            <a:ext cx="63913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-150" dirty="0" smtClean="0">
                <a:cs typeface="Trebuchet MS"/>
              </a:rPr>
              <a:t>2009</a:t>
            </a:r>
            <a:endParaRPr b="1" spc="-150" dirty="0">
              <a:cs typeface="Trebuchet MS"/>
            </a:endParaRPr>
          </a:p>
        </p:txBody>
      </p:sp>
      <p:sp>
        <p:nvSpPr>
          <p:cNvPr id="33" name="object 14"/>
          <p:cNvSpPr txBox="1"/>
          <p:nvPr/>
        </p:nvSpPr>
        <p:spPr>
          <a:xfrm>
            <a:off x="1351269" y="4101644"/>
            <a:ext cx="4897131" cy="5488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/>
              <a:t>РАСШИРЕНИЕ РЫНКА – НОВЫЕ ТЕРРИТОРИИ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 smtClean="0">
                <a:cs typeface="Trebuchet MS"/>
              </a:rPr>
              <a:t>от Краснодарского края до Камчатки</a:t>
            </a:r>
            <a:endParaRPr lang="ru-RU" sz="1600" b="1" dirty="0">
              <a:cs typeface="Trebuchet MS"/>
            </a:endParaRPr>
          </a:p>
        </p:txBody>
      </p:sp>
      <p:sp>
        <p:nvSpPr>
          <p:cNvPr id="34" name="object 6"/>
          <p:cNvSpPr/>
          <p:nvPr/>
        </p:nvSpPr>
        <p:spPr>
          <a:xfrm>
            <a:off x="496679" y="4730115"/>
            <a:ext cx="401955" cy="262890"/>
          </a:xfrm>
          <a:custGeom>
            <a:avLst/>
            <a:gdLst/>
            <a:ahLst/>
            <a:cxnLst/>
            <a:rect l="l" t="t" r="r" b="b"/>
            <a:pathLst>
              <a:path w="401955" h="262889">
                <a:moveTo>
                  <a:pt x="401456" y="0"/>
                </a:moveTo>
                <a:lnTo>
                  <a:pt x="0" y="0"/>
                </a:lnTo>
                <a:lnTo>
                  <a:pt x="0" y="262393"/>
                </a:lnTo>
                <a:lnTo>
                  <a:pt x="401456" y="262393"/>
                </a:lnTo>
                <a:lnTo>
                  <a:pt x="401456" y="0"/>
                </a:lnTo>
                <a:close/>
              </a:path>
            </a:pathLst>
          </a:custGeom>
          <a:solidFill>
            <a:srgbClr val="81BC28"/>
          </a:solidFill>
        </p:spPr>
        <p:txBody>
          <a:bodyPr wrap="square" lIns="0" tIns="0" rIns="0" bIns="0" rtlCol="0"/>
          <a:lstStyle/>
          <a:p>
            <a:endParaRPr sz="1400" dirty="0"/>
          </a:p>
        </p:txBody>
      </p:sp>
      <p:sp>
        <p:nvSpPr>
          <p:cNvPr id="44" name="object 14"/>
          <p:cNvSpPr txBox="1"/>
          <p:nvPr/>
        </p:nvSpPr>
        <p:spPr>
          <a:xfrm>
            <a:off x="602706" y="4726599"/>
            <a:ext cx="63913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-150" dirty="0" smtClean="0">
                <a:cs typeface="Trebuchet MS"/>
              </a:rPr>
              <a:t>2011</a:t>
            </a:r>
            <a:endParaRPr b="1" spc="-150" dirty="0">
              <a:cs typeface="Trebuchet MS"/>
            </a:endParaRPr>
          </a:p>
        </p:txBody>
      </p:sp>
      <p:sp>
        <p:nvSpPr>
          <p:cNvPr id="51" name="object 14"/>
          <p:cNvSpPr txBox="1"/>
          <p:nvPr/>
        </p:nvSpPr>
        <p:spPr>
          <a:xfrm>
            <a:off x="1347871" y="4734132"/>
            <a:ext cx="5205329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/>
              <a:t>ПРОНИКНОВЕНИЕ НА РЫНОК – СЕТЕВОЙ СЕГМЕНТ</a:t>
            </a:r>
          </a:p>
          <a:p>
            <a:pPr marL="12700">
              <a:spcBef>
                <a:spcPts val="100"/>
              </a:spcBef>
            </a:pPr>
            <a:r>
              <a:rPr lang="ru-RU" b="1" dirty="0" smtClean="0">
                <a:cs typeface="Trebuchet MS"/>
              </a:rPr>
              <a:t>Розничные сети</a:t>
            </a:r>
            <a:endParaRPr lang="ru-RU" b="1" spc="-150" dirty="0">
              <a:cs typeface="Trebuchet MS"/>
            </a:endParaRPr>
          </a:p>
        </p:txBody>
      </p:sp>
      <p:sp>
        <p:nvSpPr>
          <p:cNvPr id="57" name="object 6"/>
          <p:cNvSpPr/>
          <p:nvPr/>
        </p:nvSpPr>
        <p:spPr>
          <a:xfrm>
            <a:off x="490329" y="5345119"/>
            <a:ext cx="401955" cy="262890"/>
          </a:xfrm>
          <a:custGeom>
            <a:avLst/>
            <a:gdLst/>
            <a:ahLst/>
            <a:cxnLst/>
            <a:rect l="l" t="t" r="r" b="b"/>
            <a:pathLst>
              <a:path w="401955" h="262889">
                <a:moveTo>
                  <a:pt x="401456" y="0"/>
                </a:moveTo>
                <a:lnTo>
                  <a:pt x="0" y="0"/>
                </a:lnTo>
                <a:lnTo>
                  <a:pt x="0" y="262393"/>
                </a:lnTo>
                <a:lnTo>
                  <a:pt x="401456" y="262393"/>
                </a:lnTo>
                <a:lnTo>
                  <a:pt x="401456" y="0"/>
                </a:lnTo>
                <a:close/>
              </a:path>
            </a:pathLst>
          </a:custGeom>
          <a:solidFill>
            <a:srgbClr val="81BC28"/>
          </a:solidFill>
        </p:spPr>
        <p:txBody>
          <a:bodyPr wrap="square" lIns="0" tIns="0" rIns="0" bIns="0" rtlCol="0"/>
          <a:lstStyle/>
          <a:p>
            <a:endParaRPr sz="1400" dirty="0"/>
          </a:p>
        </p:txBody>
      </p:sp>
      <p:sp>
        <p:nvSpPr>
          <p:cNvPr id="58" name="object 14"/>
          <p:cNvSpPr txBox="1"/>
          <p:nvPr/>
        </p:nvSpPr>
        <p:spPr>
          <a:xfrm>
            <a:off x="596356" y="5341603"/>
            <a:ext cx="63913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-150" dirty="0" smtClean="0">
                <a:cs typeface="Trebuchet MS"/>
              </a:rPr>
              <a:t>2018</a:t>
            </a:r>
            <a:endParaRPr b="1" spc="-150" dirty="0">
              <a:cs typeface="Trebuchet MS"/>
            </a:endParaRPr>
          </a:p>
        </p:txBody>
      </p:sp>
      <p:sp>
        <p:nvSpPr>
          <p:cNvPr id="59" name="object 14"/>
          <p:cNvSpPr txBox="1"/>
          <p:nvPr/>
        </p:nvSpPr>
        <p:spPr>
          <a:xfrm>
            <a:off x="1321815" y="5315509"/>
            <a:ext cx="4681664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/>
              <a:t>РАЗВИТИЕ ПРОДУКТА – ТОРГОВЫЙ ЗНАК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cs typeface="Trebuchet MS"/>
              </a:rPr>
              <a:t>Новая упаковка</a:t>
            </a:r>
            <a:endParaRPr lang="ru-RU" b="1" dirty="0">
              <a:cs typeface="Trebuchet MS"/>
            </a:endParaRPr>
          </a:p>
        </p:txBody>
      </p:sp>
      <p:sp>
        <p:nvSpPr>
          <p:cNvPr id="60" name="object 6"/>
          <p:cNvSpPr/>
          <p:nvPr/>
        </p:nvSpPr>
        <p:spPr>
          <a:xfrm>
            <a:off x="496679" y="5956607"/>
            <a:ext cx="401955" cy="262890"/>
          </a:xfrm>
          <a:custGeom>
            <a:avLst/>
            <a:gdLst/>
            <a:ahLst/>
            <a:cxnLst/>
            <a:rect l="l" t="t" r="r" b="b"/>
            <a:pathLst>
              <a:path w="401955" h="262889">
                <a:moveTo>
                  <a:pt x="401456" y="0"/>
                </a:moveTo>
                <a:lnTo>
                  <a:pt x="0" y="0"/>
                </a:lnTo>
                <a:lnTo>
                  <a:pt x="0" y="262393"/>
                </a:lnTo>
                <a:lnTo>
                  <a:pt x="401456" y="262393"/>
                </a:lnTo>
                <a:lnTo>
                  <a:pt x="401456" y="0"/>
                </a:lnTo>
                <a:close/>
              </a:path>
            </a:pathLst>
          </a:custGeom>
          <a:solidFill>
            <a:srgbClr val="81BC28"/>
          </a:solidFill>
        </p:spPr>
        <p:txBody>
          <a:bodyPr wrap="square" lIns="0" tIns="0" rIns="0" bIns="0" rtlCol="0"/>
          <a:lstStyle/>
          <a:p>
            <a:endParaRPr sz="1400" dirty="0"/>
          </a:p>
        </p:txBody>
      </p:sp>
      <p:sp>
        <p:nvSpPr>
          <p:cNvPr id="35" name="object 38"/>
          <p:cNvSpPr/>
          <p:nvPr/>
        </p:nvSpPr>
        <p:spPr>
          <a:xfrm>
            <a:off x="11214021" y="6047302"/>
            <a:ext cx="991235" cy="831850"/>
          </a:xfrm>
          <a:custGeom>
            <a:avLst/>
            <a:gdLst/>
            <a:ahLst/>
            <a:cxnLst/>
            <a:rect l="l" t="t" r="r" b="b"/>
            <a:pathLst>
              <a:path w="991234" h="831850">
                <a:moveTo>
                  <a:pt x="991005" y="0"/>
                </a:moveTo>
                <a:lnTo>
                  <a:pt x="366893" y="104206"/>
                </a:lnTo>
                <a:lnTo>
                  <a:pt x="316179" y="114130"/>
                </a:lnTo>
                <a:lnTo>
                  <a:pt x="271877" y="124427"/>
                </a:lnTo>
                <a:lnTo>
                  <a:pt x="233509" y="135666"/>
                </a:lnTo>
                <a:lnTo>
                  <a:pt x="172658" y="163244"/>
                </a:lnTo>
                <a:lnTo>
                  <a:pt x="131452" y="190651"/>
                </a:lnTo>
                <a:lnTo>
                  <a:pt x="95044" y="223438"/>
                </a:lnTo>
                <a:lnTo>
                  <a:pt x="63891" y="260964"/>
                </a:lnTo>
                <a:lnTo>
                  <a:pt x="38446" y="302588"/>
                </a:lnTo>
                <a:lnTo>
                  <a:pt x="19165" y="347668"/>
                </a:lnTo>
                <a:lnTo>
                  <a:pt x="6503" y="395563"/>
                </a:lnTo>
                <a:lnTo>
                  <a:pt x="0" y="462084"/>
                </a:lnTo>
                <a:lnTo>
                  <a:pt x="1716" y="502029"/>
                </a:lnTo>
                <a:lnTo>
                  <a:pt x="6247" y="547276"/>
                </a:lnTo>
                <a:lnTo>
                  <a:pt x="13219" y="598458"/>
                </a:lnTo>
                <a:lnTo>
                  <a:pt x="22258" y="656210"/>
                </a:lnTo>
                <a:lnTo>
                  <a:pt x="32991" y="721165"/>
                </a:lnTo>
                <a:lnTo>
                  <a:pt x="51343" y="831838"/>
                </a:lnTo>
                <a:lnTo>
                  <a:pt x="991005" y="831838"/>
                </a:lnTo>
                <a:lnTo>
                  <a:pt x="991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14"/>
          <p:cNvSpPr txBox="1"/>
          <p:nvPr/>
        </p:nvSpPr>
        <p:spPr>
          <a:xfrm>
            <a:off x="602706" y="5953091"/>
            <a:ext cx="63913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-150" dirty="0" smtClean="0">
                <a:cs typeface="Trebuchet MS"/>
              </a:rPr>
              <a:t>2023</a:t>
            </a:r>
            <a:endParaRPr b="1" spc="-150" dirty="0">
              <a:cs typeface="Trebuchet MS"/>
            </a:endParaRPr>
          </a:p>
        </p:txBody>
      </p:sp>
      <p:sp>
        <p:nvSpPr>
          <p:cNvPr id="62" name="object 14"/>
          <p:cNvSpPr txBox="1"/>
          <p:nvPr/>
        </p:nvSpPr>
        <p:spPr>
          <a:xfrm>
            <a:off x="1321814" y="5901283"/>
            <a:ext cx="584098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/>
              <a:t>ДИВЕРСИФИКАЦИЯ – НОВЫЙ ПРОДУКТ НА НОВОМ РЫНКЕ – ЖАРЕНЫЙ ЛУК</a:t>
            </a:r>
            <a:endParaRPr lang="ru-RU" sz="3200" b="1" spc="-150" dirty="0">
              <a:cs typeface="Trebuchet MS"/>
            </a:endParaRPr>
          </a:p>
        </p:txBody>
      </p:sp>
      <p:sp>
        <p:nvSpPr>
          <p:cNvPr id="40" name="object 34"/>
          <p:cNvSpPr txBox="1">
            <a:spLocks/>
          </p:cNvSpPr>
          <p:nvPr/>
        </p:nvSpPr>
        <p:spPr>
          <a:xfrm>
            <a:off x="11857979" y="6388546"/>
            <a:ext cx="227965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3000" b="0" i="0" kern="1200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3490"/>
              </a:lnSpc>
            </a:pPr>
            <a:fld id="{81D60167-4931-47E6-BA6A-407CBD079E47}" type="slidenum">
              <a:rPr lang="ru-RU" sz="2400" spc="-385" smtClean="0">
                <a:solidFill>
                  <a:schemeClr val="tx1"/>
                </a:solidFill>
              </a:rPr>
              <a:pPr marL="38100">
                <a:lnSpc>
                  <a:spcPts val="3490"/>
                </a:lnSpc>
              </a:pPr>
              <a:t>4</a:t>
            </a:fld>
            <a:endParaRPr lang="ru-RU" sz="2400" spc="-385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6219" y="80415"/>
            <a:ext cx="1249383" cy="649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8600" y="102533"/>
            <a:ext cx="856692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dirty="0" smtClean="0">
                <a:solidFill>
                  <a:srgbClr val="81BC28"/>
                </a:solidFill>
                <a:latin typeface="+mn-lt"/>
              </a:rPr>
              <a:t>ЭКОНОМИЧЕСКИЕ ПОКАЗАТЕЛИ</a:t>
            </a:r>
            <a:r>
              <a:rPr lang="ru-RU" sz="4400" dirty="0" smtClean="0">
                <a:solidFill>
                  <a:srgbClr val="81BC28"/>
                </a:solidFill>
                <a:latin typeface="+mn-lt"/>
              </a:rPr>
              <a:t/>
            </a:r>
            <a:br>
              <a:rPr lang="ru-RU" sz="4400" dirty="0" smtClean="0">
                <a:solidFill>
                  <a:srgbClr val="81BC28"/>
                </a:solidFill>
                <a:latin typeface="+mn-lt"/>
              </a:rPr>
            </a:br>
            <a:r>
              <a:rPr lang="ru-RU" sz="3600" dirty="0" smtClean="0">
                <a:solidFill>
                  <a:srgbClr val="81BC28"/>
                </a:solidFill>
                <a:latin typeface="+mn-lt"/>
              </a:rPr>
              <a:t>ООО «ЛУКАМОРЕ»</a:t>
            </a:r>
            <a:endParaRPr sz="3600" dirty="0">
              <a:solidFill>
                <a:srgbClr val="81BC28"/>
              </a:solidFill>
              <a:latin typeface="+mn-l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012430" y="947"/>
            <a:ext cx="4179570" cy="6858000"/>
            <a:chOff x="8011374" y="0"/>
            <a:chExt cx="4179570" cy="6858000"/>
          </a:xfrm>
        </p:grpSpPr>
        <p:sp>
          <p:nvSpPr>
            <p:cNvPr id="12" name="object 12"/>
            <p:cNvSpPr/>
            <p:nvPr/>
          </p:nvSpPr>
          <p:spPr>
            <a:xfrm>
              <a:off x="8902952" y="0"/>
              <a:ext cx="3288029" cy="6858000"/>
            </a:xfrm>
            <a:custGeom>
              <a:avLst/>
              <a:gdLst/>
              <a:ahLst/>
              <a:cxnLst/>
              <a:rect l="l" t="t" r="r" b="b"/>
              <a:pathLst>
                <a:path w="3288029" h="6858000">
                  <a:moveTo>
                    <a:pt x="3287979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3287979" y="6857999"/>
                  </a:lnTo>
                  <a:lnTo>
                    <a:pt x="3287979" y="0"/>
                  </a:lnTo>
                  <a:close/>
                </a:path>
              </a:pathLst>
            </a:custGeom>
            <a:solidFill>
              <a:srgbClr val="81BC2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8011374" y="2256275"/>
              <a:ext cx="1200150" cy="2880360"/>
            </a:xfrm>
            <a:custGeom>
              <a:avLst/>
              <a:gdLst/>
              <a:ahLst/>
              <a:cxnLst/>
              <a:rect l="l" t="t" r="r" b="b"/>
              <a:pathLst>
                <a:path w="1200150" h="2880360">
                  <a:moveTo>
                    <a:pt x="0" y="0"/>
                  </a:moveTo>
                  <a:lnTo>
                    <a:pt x="0" y="2879874"/>
                  </a:lnTo>
                  <a:lnTo>
                    <a:pt x="1200150" y="14399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9591257" y="2248915"/>
            <a:ext cx="229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190" dirty="0">
                <a:solidFill>
                  <a:srgbClr val="81BC28"/>
                </a:solidFill>
                <a:latin typeface="Verdana"/>
                <a:cs typeface="Verdana"/>
              </a:rPr>
              <a:t>А</a:t>
            </a:r>
            <a:endParaRPr sz="3600" dirty="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591255" y="3513835"/>
            <a:ext cx="2209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610" dirty="0">
                <a:solidFill>
                  <a:srgbClr val="81BC28"/>
                </a:solidFill>
                <a:latin typeface="Trebuchet MS"/>
                <a:cs typeface="Trebuchet MS"/>
              </a:rPr>
              <a:t>B</a:t>
            </a:r>
            <a:endParaRPr sz="3600" dirty="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591254" y="4797044"/>
            <a:ext cx="213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720" dirty="0">
                <a:solidFill>
                  <a:srgbClr val="81BC28"/>
                </a:solidFill>
                <a:latin typeface="Trebuchet MS"/>
                <a:cs typeface="Trebuchet MS"/>
              </a:rPr>
              <a:t>C</a:t>
            </a:r>
            <a:endParaRPr sz="3600" dirty="0">
              <a:latin typeface="Trebuchet MS"/>
              <a:cs typeface="Trebuchet M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1200993" y="6026161"/>
            <a:ext cx="991235" cy="831850"/>
          </a:xfrm>
          <a:custGeom>
            <a:avLst/>
            <a:gdLst/>
            <a:ahLst/>
            <a:cxnLst/>
            <a:rect l="l" t="t" r="r" b="b"/>
            <a:pathLst>
              <a:path w="991234" h="831850">
                <a:moveTo>
                  <a:pt x="991005" y="0"/>
                </a:moveTo>
                <a:lnTo>
                  <a:pt x="366893" y="104206"/>
                </a:lnTo>
                <a:lnTo>
                  <a:pt x="316179" y="114130"/>
                </a:lnTo>
                <a:lnTo>
                  <a:pt x="271877" y="124427"/>
                </a:lnTo>
                <a:lnTo>
                  <a:pt x="233509" y="135666"/>
                </a:lnTo>
                <a:lnTo>
                  <a:pt x="172658" y="163244"/>
                </a:lnTo>
                <a:lnTo>
                  <a:pt x="131452" y="190651"/>
                </a:lnTo>
                <a:lnTo>
                  <a:pt x="95044" y="223438"/>
                </a:lnTo>
                <a:lnTo>
                  <a:pt x="63891" y="260964"/>
                </a:lnTo>
                <a:lnTo>
                  <a:pt x="38446" y="302588"/>
                </a:lnTo>
                <a:lnTo>
                  <a:pt x="19165" y="347668"/>
                </a:lnTo>
                <a:lnTo>
                  <a:pt x="6503" y="395563"/>
                </a:lnTo>
                <a:lnTo>
                  <a:pt x="0" y="462084"/>
                </a:lnTo>
                <a:lnTo>
                  <a:pt x="1716" y="502029"/>
                </a:lnTo>
                <a:lnTo>
                  <a:pt x="6247" y="547276"/>
                </a:lnTo>
                <a:lnTo>
                  <a:pt x="13219" y="598458"/>
                </a:lnTo>
                <a:lnTo>
                  <a:pt x="22258" y="656210"/>
                </a:lnTo>
                <a:lnTo>
                  <a:pt x="32991" y="721165"/>
                </a:lnTo>
                <a:lnTo>
                  <a:pt x="51343" y="831838"/>
                </a:lnTo>
                <a:lnTo>
                  <a:pt x="991005" y="831838"/>
                </a:lnTo>
                <a:lnTo>
                  <a:pt x="991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490"/>
              </a:lnSpc>
            </a:pPr>
            <a:fld id="{81D60167-4931-47E6-BA6A-407CBD079E47}" type="slidenum">
              <a:rPr spc="-385" dirty="0"/>
              <a:t>5</a:t>
            </a:fld>
            <a:endParaRPr spc="-385" dirty="0"/>
          </a:p>
        </p:txBody>
      </p:sp>
      <p:sp>
        <p:nvSpPr>
          <p:cNvPr id="40" name="object 34"/>
          <p:cNvSpPr txBox="1">
            <a:spLocks/>
          </p:cNvSpPr>
          <p:nvPr/>
        </p:nvSpPr>
        <p:spPr>
          <a:xfrm>
            <a:off x="11678121" y="6381241"/>
            <a:ext cx="227965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3000" b="0" i="0" kern="1200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3490"/>
              </a:lnSpc>
            </a:pPr>
            <a:fld id="{81D60167-4931-47E6-BA6A-407CBD079E47}" type="slidenum">
              <a:rPr lang="ru-RU" spc="-385" smtClean="0">
                <a:solidFill>
                  <a:schemeClr val="tx1"/>
                </a:solidFill>
              </a:rPr>
              <a:pPr marL="38100">
                <a:lnSpc>
                  <a:spcPts val="3490"/>
                </a:lnSpc>
              </a:pPr>
              <a:t>5</a:t>
            </a:fld>
            <a:endParaRPr lang="ru-RU" spc="-385" dirty="0">
              <a:solidFill>
                <a:schemeClr val="tx1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2045" y="-18928"/>
            <a:ext cx="2020477" cy="630388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073770"/>
              </p:ext>
            </p:extLst>
          </p:nvPr>
        </p:nvGraphicFramePr>
        <p:xfrm>
          <a:off x="228600" y="1241652"/>
          <a:ext cx="8115242" cy="529917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3474720913"/>
                    </a:ext>
                  </a:extLst>
                </a:gridCol>
                <a:gridCol w="1425433">
                  <a:extLst>
                    <a:ext uri="{9D8B030D-6E8A-4147-A177-3AD203B41FA5}">
                      <a16:colId xmlns:a16="http://schemas.microsoft.com/office/drawing/2014/main" xmlns="" val="4289629369"/>
                    </a:ext>
                  </a:extLst>
                </a:gridCol>
                <a:gridCol w="1261307">
                  <a:extLst>
                    <a:ext uri="{9D8B030D-6E8A-4147-A177-3AD203B41FA5}">
                      <a16:colId xmlns:a16="http://schemas.microsoft.com/office/drawing/2014/main" xmlns="" val="1946628296"/>
                    </a:ext>
                  </a:extLst>
                </a:gridCol>
                <a:gridCol w="1342651">
                  <a:extLst>
                    <a:ext uri="{9D8B030D-6E8A-4147-A177-3AD203B41FA5}">
                      <a16:colId xmlns:a16="http://schemas.microsoft.com/office/drawing/2014/main" xmlns="" val="1658381489"/>
                    </a:ext>
                  </a:extLst>
                </a:gridCol>
                <a:gridCol w="1342651">
                  <a:extLst>
                    <a:ext uri="{9D8B030D-6E8A-4147-A177-3AD203B41FA5}">
                      <a16:colId xmlns:a16="http://schemas.microsoft.com/office/drawing/2014/main" xmlns="" val="297270377"/>
                    </a:ext>
                  </a:extLst>
                </a:gridCol>
              </a:tblGrid>
              <a:tr h="78529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lt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28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lt1"/>
                          </a:solidFill>
                          <a:effectLst/>
                        </a:rPr>
                        <a:t>2019г</a:t>
                      </a:r>
                      <a:endParaRPr lang="ru-RU" sz="28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lt1"/>
                          </a:solidFill>
                          <a:effectLst/>
                        </a:rPr>
                        <a:t>2020г</a:t>
                      </a:r>
                      <a:endParaRPr lang="ru-RU" sz="28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lt1"/>
                          </a:solidFill>
                          <a:effectLst/>
                        </a:rPr>
                        <a:t>2021г</a:t>
                      </a:r>
                      <a:endParaRPr lang="ru-RU" sz="28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lt1"/>
                          </a:solidFill>
                          <a:effectLst/>
                        </a:rPr>
                        <a:t>2022г</a:t>
                      </a:r>
                      <a:endParaRPr lang="ru-RU" sz="28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232703868"/>
                  </a:ext>
                </a:extLst>
              </a:tr>
              <a:tr h="785298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Выручка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28216" marR="28216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144,165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28216" marR="28216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135,47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28216" marR="28216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148,405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28216" marR="28216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177,299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28216" marR="28216" marT="0" marB="0" anchor="ctr"/>
                </a:tc>
                <a:extLst>
                  <a:ext uri="{0D108BD9-81ED-4DB2-BD59-A6C34878D82A}">
                    <a16:rowId xmlns:a16="http://schemas.microsoft.com/office/drawing/2014/main" xmlns="" val="1028693566"/>
                  </a:ext>
                </a:extLst>
              </a:tr>
              <a:tr h="785298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Себестоимость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28216" marR="28216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119,864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28216" marR="28216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115,4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28216" marR="28216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136,173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28216" marR="28216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149,601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28216" marR="28216" marT="0" marB="0" anchor="ctr"/>
                </a:tc>
                <a:extLst>
                  <a:ext uri="{0D108BD9-81ED-4DB2-BD59-A6C34878D82A}">
                    <a16:rowId xmlns:a16="http://schemas.microsoft.com/office/drawing/2014/main" xmlns="" val="1432237548"/>
                  </a:ext>
                </a:extLst>
              </a:tr>
              <a:tr h="877098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Прибыль </a:t>
                      </a:r>
                      <a:r>
                        <a:rPr lang="ru-RU" sz="2000" dirty="0" smtClean="0">
                          <a:effectLst/>
                        </a:rPr>
                        <a:t>от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продаж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28216" marR="28216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24,301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28216" marR="28216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20,07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28216" marR="28216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12,232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28216" marR="28216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27,698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28216" marR="28216" marT="0" marB="0" anchor="ctr"/>
                </a:tc>
                <a:extLst>
                  <a:ext uri="{0D108BD9-81ED-4DB2-BD59-A6C34878D82A}">
                    <a16:rowId xmlns:a16="http://schemas.microsoft.com/office/drawing/2014/main" xmlns="" val="1376263002"/>
                  </a:ext>
                </a:extLst>
              </a:tr>
              <a:tr h="877098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Чистая прибыль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28216" marR="28216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38,622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28216" marR="28216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37,51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28216" marR="28216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27,905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28216" marR="28216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58,898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28216" marR="28216" marT="0" marB="0" anchor="ctr"/>
                </a:tc>
                <a:extLst>
                  <a:ext uri="{0D108BD9-81ED-4DB2-BD59-A6C34878D82A}">
                    <a16:rowId xmlns:a16="http://schemas.microsoft.com/office/drawing/2014/main" xmlns="" val="1350309221"/>
                  </a:ext>
                </a:extLst>
              </a:tr>
              <a:tr h="877098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Рентабельность, 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28216" marR="28216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20,27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28216" marR="28216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17,4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28216" marR="28216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28216" marR="28216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18,5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28216" marR="28216" marT="0" marB="0" anchor="ctr"/>
                </a:tc>
                <a:extLst>
                  <a:ext uri="{0D108BD9-81ED-4DB2-BD59-A6C34878D82A}">
                    <a16:rowId xmlns:a16="http://schemas.microsoft.com/office/drawing/2014/main" xmlns="" val="1746170368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322" y="956999"/>
            <a:ext cx="2890390" cy="28811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8659" y="4613970"/>
            <a:ext cx="1709934" cy="17330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2713" y="14377"/>
            <a:ext cx="1122911" cy="58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651893" y="178468"/>
            <a:ext cx="3352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 smtClean="0">
                <a:solidFill>
                  <a:srgbClr val="81BC28"/>
                </a:solidFill>
                <a:latin typeface="+mn-lt"/>
              </a:rPr>
              <a:t>ОСНОВНЫЕ </a:t>
            </a:r>
            <a:r>
              <a:rPr lang="ru-RU" sz="1800" u="sng" dirty="0" smtClean="0">
                <a:solidFill>
                  <a:srgbClr val="81BC28"/>
                </a:solidFill>
                <a:latin typeface="+mn-lt"/>
              </a:rPr>
              <a:t>ПОТРЕБИТЕЛИ </a:t>
            </a:r>
            <a:br>
              <a:rPr lang="ru-RU" sz="1800" u="sng" dirty="0" smtClean="0">
                <a:solidFill>
                  <a:srgbClr val="81BC28"/>
                </a:solidFill>
                <a:latin typeface="+mn-lt"/>
              </a:rPr>
            </a:br>
            <a:r>
              <a:rPr lang="ru-RU" sz="1800" dirty="0" smtClean="0">
                <a:solidFill>
                  <a:srgbClr val="81BC28"/>
                </a:solidFill>
                <a:latin typeface="+mn-lt"/>
              </a:rPr>
              <a:t>ЖАРЕНОГО ЛУКА В РОССИИ:</a:t>
            </a:r>
            <a:endParaRPr sz="1800" dirty="0">
              <a:solidFill>
                <a:srgbClr val="81BC28"/>
              </a:solidFill>
              <a:latin typeface="+mn-l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929685" y="11"/>
            <a:ext cx="3262542" cy="6858000"/>
            <a:chOff x="8011374" y="0"/>
            <a:chExt cx="4753938" cy="6858000"/>
          </a:xfrm>
        </p:grpSpPr>
        <p:sp>
          <p:nvSpPr>
            <p:cNvPr id="12" name="object 12"/>
            <p:cNvSpPr/>
            <p:nvPr/>
          </p:nvSpPr>
          <p:spPr>
            <a:xfrm>
              <a:off x="9477283" y="0"/>
              <a:ext cx="3288029" cy="6858000"/>
            </a:xfrm>
            <a:custGeom>
              <a:avLst/>
              <a:gdLst/>
              <a:ahLst/>
              <a:cxnLst/>
              <a:rect l="l" t="t" r="r" b="b"/>
              <a:pathLst>
                <a:path w="3288029" h="6858000">
                  <a:moveTo>
                    <a:pt x="3287979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3287979" y="6857999"/>
                  </a:lnTo>
                  <a:lnTo>
                    <a:pt x="3287979" y="0"/>
                  </a:lnTo>
                  <a:close/>
                </a:path>
              </a:pathLst>
            </a:custGeom>
            <a:solidFill>
              <a:srgbClr val="81BC2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8011374" y="2256275"/>
              <a:ext cx="1200150" cy="2880360"/>
            </a:xfrm>
            <a:custGeom>
              <a:avLst/>
              <a:gdLst/>
              <a:ahLst/>
              <a:cxnLst/>
              <a:rect l="l" t="t" r="r" b="b"/>
              <a:pathLst>
                <a:path w="1200150" h="2880360">
                  <a:moveTo>
                    <a:pt x="0" y="0"/>
                  </a:moveTo>
                  <a:lnTo>
                    <a:pt x="0" y="2879874"/>
                  </a:lnTo>
                  <a:lnTo>
                    <a:pt x="1200150" y="14399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8" name="object 38"/>
          <p:cNvSpPr/>
          <p:nvPr/>
        </p:nvSpPr>
        <p:spPr>
          <a:xfrm>
            <a:off x="11200993" y="6026161"/>
            <a:ext cx="991235" cy="831850"/>
          </a:xfrm>
          <a:custGeom>
            <a:avLst/>
            <a:gdLst/>
            <a:ahLst/>
            <a:cxnLst/>
            <a:rect l="l" t="t" r="r" b="b"/>
            <a:pathLst>
              <a:path w="991234" h="831850">
                <a:moveTo>
                  <a:pt x="991005" y="0"/>
                </a:moveTo>
                <a:lnTo>
                  <a:pt x="366893" y="104206"/>
                </a:lnTo>
                <a:lnTo>
                  <a:pt x="316179" y="114130"/>
                </a:lnTo>
                <a:lnTo>
                  <a:pt x="271877" y="124427"/>
                </a:lnTo>
                <a:lnTo>
                  <a:pt x="233509" y="135666"/>
                </a:lnTo>
                <a:lnTo>
                  <a:pt x="172658" y="163244"/>
                </a:lnTo>
                <a:lnTo>
                  <a:pt x="131452" y="190651"/>
                </a:lnTo>
                <a:lnTo>
                  <a:pt x="95044" y="223438"/>
                </a:lnTo>
                <a:lnTo>
                  <a:pt x="63891" y="260964"/>
                </a:lnTo>
                <a:lnTo>
                  <a:pt x="38446" y="302588"/>
                </a:lnTo>
                <a:lnTo>
                  <a:pt x="19165" y="347668"/>
                </a:lnTo>
                <a:lnTo>
                  <a:pt x="6503" y="395563"/>
                </a:lnTo>
                <a:lnTo>
                  <a:pt x="0" y="462084"/>
                </a:lnTo>
                <a:lnTo>
                  <a:pt x="1716" y="502029"/>
                </a:lnTo>
                <a:lnTo>
                  <a:pt x="6247" y="547276"/>
                </a:lnTo>
                <a:lnTo>
                  <a:pt x="13219" y="598458"/>
                </a:lnTo>
                <a:lnTo>
                  <a:pt x="22258" y="656210"/>
                </a:lnTo>
                <a:lnTo>
                  <a:pt x="32991" y="721165"/>
                </a:lnTo>
                <a:lnTo>
                  <a:pt x="51343" y="831838"/>
                </a:lnTo>
                <a:lnTo>
                  <a:pt x="991005" y="831838"/>
                </a:lnTo>
                <a:lnTo>
                  <a:pt x="991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490"/>
              </a:lnSpc>
            </a:pPr>
            <a:fld id="{81D60167-4931-47E6-BA6A-407CBD079E47}" type="slidenum">
              <a:rPr spc="-385" dirty="0"/>
              <a:t>6</a:t>
            </a:fld>
            <a:endParaRPr spc="-385" dirty="0"/>
          </a:p>
        </p:txBody>
      </p:sp>
      <p:sp>
        <p:nvSpPr>
          <p:cNvPr id="40" name="object 34"/>
          <p:cNvSpPr txBox="1">
            <a:spLocks/>
          </p:cNvSpPr>
          <p:nvPr/>
        </p:nvSpPr>
        <p:spPr>
          <a:xfrm>
            <a:off x="11678121" y="6381241"/>
            <a:ext cx="227965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3000" b="0" i="0" kern="1200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3490"/>
              </a:lnSpc>
            </a:pPr>
            <a:fld id="{81D60167-4931-47E6-BA6A-407CBD079E47}" type="slidenum">
              <a:rPr lang="ru-RU" spc="-385" smtClean="0">
                <a:solidFill>
                  <a:schemeClr val="tx1"/>
                </a:solidFill>
              </a:rPr>
              <a:pPr marL="38100">
                <a:lnSpc>
                  <a:spcPts val="3490"/>
                </a:lnSpc>
              </a:pPr>
              <a:t>6</a:t>
            </a:fld>
            <a:endParaRPr lang="ru-RU" spc="-385" dirty="0">
              <a:solidFill>
                <a:schemeClr val="tx1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4920" y="19293"/>
            <a:ext cx="2187307" cy="6824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206" y="1447800"/>
            <a:ext cx="1823373" cy="1823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6" name="object 6"/>
          <p:cNvSpPr/>
          <p:nvPr/>
        </p:nvSpPr>
        <p:spPr>
          <a:xfrm>
            <a:off x="6119673" y="263462"/>
            <a:ext cx="401955" cy="222564"/>
          </a:xfrm>
          <a:custGeom>
            <a:avLst/>
            <a:gdLst/>
            <a:ahLst/>
            <a:cxnLst/>
            <a:rect l="l" t="t" r="r" b="b"/>
            <a:pathLst>
              <a:path w="401955" h="262889">
                <a:moveTo>
                  <a:pt x="401456" y="0"/>
                </a:moveTo>
                <a:lnTo>
                  <a:pt x="0" y="0"/>
                </a:lnTo>
                <a:lnTo>
                  <a:pt x="0" y="262393"/>
                </a:lnTo>
                <a:lnTo>
                  <a:pt x="401456" y="262393"/>
                </a:lnTo>
                <a:lnTo>
                  <a:pt x="401456" y="0"/>
                </a:lnTo>
                <a:close/>
              </a:path>
            </a:pathLst>
          </a:custGeom>
          <a:solidFill>
            <a:srgbClr val="81BC2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577" y="272048"/>
            <a:ext cx="367635" cy="379661"/>
          </a:xfrm>
          <a:prstGeom prst="rect">
            <a:avLst/>
          </a:prstGeom>
        </p:spPr>
      </p:pic>
      <p:sp>
        <p:nvSpPr>
          <p:cNvPr id="17" name="object 14"/>
          <p:cNvSpPr txBox="1"/>
          <p:nvPr/>
        </p:nvSpPr>
        <p:spPr>
          <a:xfrm>
            <a:off x="5642229" y="2850525"/>
            <a:ext cx="3817135" cy="9002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v"/>
            </a:pPr>
            <a:r>
              <a:rPr lang="en-US" sz="1400" b="1" dirty="0" smtClean="0"/>
              <a:t>TOP TASTE B.V., </a:t>
            </a:r>
            <a:r>
              <a:rPr lang="ru-RU" sz="1400" b="1" dirty="0" smtClean="0"/>
              <a:t>НИДЕРЛАНДЫ</a:t>
            </a:r>
          </a:p>
          <a:p>
            <a:pPr marL="298450" indent="-285750">
              <a:spcBef>
                <a:spcPts val="100"/>
              </a:spcBef>
              <a:buFont typeface="Wingdings" panose="05000000000000000000" pitchFamily="2" charset="2"/>
              <a:buChar char="v"/>
            </a:pPr>
            <a:r>
              <a:rPr lang="en-US" sz="1400" b="1" dirty="0"/>
              <a:t>ONION SPECIALTIES INTERNATIONAL B.V., </a:t>
            </a:r>
            <a:r>
              <a:rPr lang="ru-RU" sz="1400" b="1" dirty="0" smtClean="0"/>
              <a:t>НИДЕРЛАНДЫ</a:t>
            </a:r>
          </a:p>
          <a:p>
            <a:pPr marL="298450" indent="-285750">
              <a:spcBef>
                <a:spcPts val="100"/>
              </a:spcBef>
              <a:buFont typeface="Wingdings" panose="05000000000000000000" pitchFamily="2" charset="2"/>
              <a:buChar char="v"/>
            </a:pPr>
            <a:r>
              <a:rPr lang="en-US" sz="1400" b="1" dirty="0"/>
              <a:t>VAN DEN DOEL POLAND SP</a:t>
            </a:r>
            <a:r>
              <a:rPr lang="ru-RU" sz="1400" b="1" dirty="0"/>
              <a:t>.</a:t>
            </a:r>
            <a:r>
              <a:rPr lang="en-US" sz="1400" b="1" dirty="0"/>
              <a:t>Z O</a:t>
            </a:r>
            <a:r>
              <a:rPr lang="ru-RU" sz="1400" b="1" dirty="0"/>
              <a:t>.</a:t>
            </a:r>
            <a:r>
              <a:rPr lang="en-US" sz="1400" b="1" dirty="0"/>
              <a:t>O</a:t>
            </a:r>
            <a:r>
              <a:rPr lang="ru-RU" sz="1400" b="1" dirty="0"/>
              <a:t> </a:t>
            </a:r>
            <a:r>
              <a:rPr lang="ru-RU" sz="1400" b="1" dirty="0" smtClean="0"/>
              <a:t>ПОЛЬША</a:t>
            </a:r>
            <a:endParaRPr lang="ru-RU" sz="1400" b="1" dirty="0">
              <a:cs typeface="Trebuchet MS"/>
            </a:endParaRPr>
          </a:p>
        </p:txBody>
      </p:sp>
      <p:sp>
        <p:nvSpPr>
          <p:cNvPr id="23" name="object 14"/>
          <p:cNvSpPr txBox="1"/>
          <p:nvPr/>
        </p:nvSpPr>
        <p:spPr>
          <a:xfrm>
            <a:off x="6805081" y="2056269"/>
            <a:ext cx="3290914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v"/>
            </a:pPr>
            <a:r>
              <a:rPr lang="ru-RU" sz="1600" b="1" dirty="0" smtClean="0">
                <a:cs typeface="Trebuchet MS"/>
              </a:rPr>
              <a:t>ООО «КОРОНА-ФУД»</a:t>
            </a:r>
          </a:p>
          <a:p>
            <a:pPr marL="298450" indent="-285750">
              <a:spcBef>
                <a:spcPts val="100"/>
              </a:spcBef>
              <a:buFont typeface="Wingdings" panose="05000000000000000000" pitchFamily="2" charset="2"/>
              <a:buChar char="v"/>
            </a:pPr>
            <a:r>
              <a:rPr lang="ru-RU" sz="1600" b="1" dirty="0">
                <a:cs typeface="Trebuchet MS"/>
              </a:rPr>
              <a:t>АО «ЗАВОД «СЕЛЕНА ЛЮКС</a:t>
            </a:r>
            <a:r>
              <a:rPr lang="ru-RU" sz="1600" b="1" dirty="0" smtClean="0">
                <a:cs typeface="Trebuchet MS"/>
              </a:rPr>
              <a:t>»</a:t>
            </a:r>
            <a:endParaRPr lang="ru-RU" sz="1600" b="1" dirty="0">
              <a:cs typeface="Trebuchet MS"/>
            </a:endParaRPr>
          </a:p>
        </p:txBody>
      </p:sp>
      <p:sp>
        <p:nvSpPr>
          <p:cNvPr id="26" name="object 10"/>
          <p:cNvSpPr txBox="1">
            <a:spLocks/>
          </p:cNvSpPr>
          <p:nvPr/>
        </p:nvSpPr>
        <p:spPr>
          <a:xfrm>
            <a:off x="5999193" y="2591635"/>
            <a:ext cx="295100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1800" kern="0" dirty="0" smtClean="0">
                <a:solidFill>
                  <a:srgbClr val="81BC28"/>
                </a:solidFill>
                <a:latin typeface="+mn-lt"/>
              </a:rPr>
              <a:t>ОСНОВНЫЕ </a:t>
            </a:r>
            <a:r>
              <a:rPr lang="ru-RU" sz="1800" u="sng" kern="0" dirty="0" smtClean="0">
                <a:solidFill>
                  <a:srgbClr val="81BC28"/>
                </a:solidFill>
                <a:latin typeface="+mn-lt"/>
              </a:rPr>
              <a:t>ИМПОРТЕРЫ:</a:t>
            </a:r>
          </a:p>
        </p:txBody>
      </p:sp>
      <p:sp>
        <p:nvSpPr>
          <p:cNvPr id="32" name="object 6"/>
          <p:cNvSpPr/>
          <p:nvPr/>
        </p:nvSpPr>
        <p:spPr>
          <a:xfrm>
            <a:off x="5868191" y="2022447"/>
            <a:ext cx="401955" cy="222564"/>
          </a:xfrm>
          <a:custGeom>
            <a:avLst/>
            <a:gdLst/>
            <a:ahLst/>
            <a:cxnLst/>
            <a:rect l="l" t="t" r="r" b="b"/>
            <a:pathLst>
              <a:path w="401955" h="262889">
                <a:moveTo>
                  <a:pt x="401456" y="0"/>
                </a:moveTo>
                <a:lnTo>
                  <a:pt x="0" y="0"/>
                </a:lnTo>
                <a:lnTo>
                  <a:pt x="0" y="262393"/>
                </a:lnTo>
                <a:lnTo>
                  <a:pt x="401456" y="262393"/>
                </a:lnTo>
                <a:lnTo>
                  <a:pt x="401456" y="0"/>
                </a:lnTo>
                <a:close/>
              </a:path>
            </a:pathLst>
          </a:custGeom>
          <a:solidFill>
            <a:srgbClr val="81BC2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6925" y="2013202"/>
            <a:ext cx="520874" cy="4240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8497" y="4137339"/>
            <a:ext cx="1795932" cy="1795932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680360"/>
              </p:ext>
            </p:extLst>
          </p:nvPr>
        </p:nvGraphicFramePr>
        <p:xfrm>
          <a:off x="243282" y="1447798"/>
          <a:ext cx="5055111" cy="466579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800180">
                  <a:extLst>
                    <a:ext uri="{9D8B030D-6E8A-4147-A177-3AD203B41FA5}">
                      <a16:colId xmlns:a16="http://schemas.microsoft.com/office/drawing/2014/main" xmlns="" val="1398593828"/>
                    </a:ext>
                  </a:extLst>
                </a:gridCol>
                <a:gridCol w="513132">
                  <a:extLst>
                    <a:ext uri="{9D8B030D-6E8A-4147-A177-3AD203B41FA5}">
                      <a16:colId xmlns:a16="http://schemas.microsoft.com/office/drawing/2014/main" xmlns="" val="201140398"/>
                    </a:ext>
                  </a:extLst>
                </a:gridCol>
                <a:gridCol w="741799">
                  <a:extLst>
                    <a:ext uri="{9D8B030D-6E8A-4147-A177-3AD203B41FA5}">
                      <a16:colId xmlns:a16="http://schemas.microsoft.com/office/drawing/2014/main" xmlns="" val="4050582807"/>
                    </a:ext>
                  </a:extLst>
                </a:gridCol>
              </a:tblGrid>
              <a:tr h="6989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Факторы внешнего окружения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8" marR="3258" marT="3258" marB="0" anchor="ctr">
                    <a:solidFill>
                      <a:srgbClr val="EAFE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Влияние фактора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8" marR="3258" marT="3258" marB="0" anchor="ctr">
                    <a:solidFill>
                      <a:srgbClr val="EAFE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Оценка с поправкой на вес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8" marR="3258" marT="3258" marB="0" anchor="ctr">
                    <a:solidFill>
                      <a:srgbClr val="EAFE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6540579"/>
                  </a:ext>
                </a:extLst>
              </a:tr>
              <a:tr h="232998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Социально-культурные </a:t>
                      </a:r>
                      <a:r>
                        <a:rPr lang="ru-RU" sz="1000" b="1" u="none" strike="noStrike" dirty="0" smtClean="0">
                          <a:effectLst/>
                        </a:rPr>
                        <a:t>факторы</a:t>
                      </a:r>
                    </a:p>
                  </a:txBody>
                  <a:tcPr marL="36000" marR="0" marT="0" marB="0" anchor="ctr">
                    <a:solidFill>
                      <a:srgbClr val="CCFD8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CCFD8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CCFD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3502628"/>
                  </a:ext>
                </a:extLst>
              </a:tr>
              <a:tr h="23299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Образ жизни и привычки </a:t>
                      </a:r>
                      <a:r>
                        <a:rPr lang="ru-RU" sz="1000" b="1" u="none" strike="noStrike" dirty="0" smtClean="0">
                          <a:effectLst/>
                        </a:rPr>
                        <a:t>потребления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0,49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xmlns="" val="412352352"/>
                  </a:ext>
                </a:extLst>
              </a:tr>
              <a:tr h="23299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Отношение к импортным товарам и </a:t>
                      </a:r>
                      <a:r>
                        <a:rPr lang="ru-RU" sz="1000" u="none" strike="noStrike" dirty="0" smtClean="0">
                          <a:effectLst/>
                        </a:rPr>
                        <a:t>услугам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0,22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xmlns="" val="494957919"/>
                  </a:ext>
                </a:extLst>
              </a:tr>
              <a:tr h="232998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Политические </a:t>
                      </a:r>
                      <a:r>
                        <a:rPr lang="ru-RU" sz="1000" b="1" u="none" strike="noStrike" dirty="0" smtClean="0">
                          <a:effectLst/>
                        </a:rPr>
                        <a:t>факторы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CCFD8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CCFD8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CCFD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923170"/>
                  </a:ext>
                </a:extLst>
              </a:tr>
              <a:tr h="23299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Общемировая политическая ситуация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0,51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xmlns="" val="1402858481"/>
                  </a:ext>
                </a:extLst>
              </a:tr>
              <a:tr h="23299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Уровень влияния государства на отрасль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0,49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xmlns="" val="3278092877"/>
                  </a:ext>
                </a:extLst>
              </a:tr>
              <a:tr h="246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Внутренняя политика на региональном и муниципальном </a:t>
                      </a:r>
                      <a:r>
                        <a:rPr lang="ru-RU" sz="1000" u="none" strike="noStrike" dirty="0" smtClean="0">
                          <a:effectLst/>
                        </a:rPr>
                        <a:t>уровне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0,27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xmlns="" val="3372490409"/>
                  </a:ext>
                </a:extLst>
              </a:tr>
              <a:tr h="23299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Вероятность развития военных действий в </a:t>
                      </a:r>
                      <a:r>
                        <a:rPr lang="ru-RU" sz="1000" u="none" strike="noStrike" dirty="0" smtClean="0">
                          <a:effectLst/>
                        </a:rPr>
                        <a:t>стране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0,12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xmlns="" val="2317352954"/>
                  </a:ext>
                </a:extLst>
              </a:tr>
              <a:tr h="235605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Технологические </a:t>
                      </a:r>
                      <a:r>
                        <a:rPr lang="ru-RU" sz="1000" b="1" u="none" strike="noStrike" dirty="0" smtClean="0">
                          <a:effectLst/>
                        </a:rPr>
                        <a:t>факторы</a:t>
                      </a:r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CCFD8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CCFD8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CCFD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4145316"/>
                  </a:ext>
                </a:extLst>
              </a:tr>
              <a:tr h="23638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Уровень инноваций и технологического развития отрасли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0,33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xmlns="" val="112048353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Изменения в патентном законодательстве и индустрии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0,31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xmlns="" val="129856689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Влияние интернета и мобильных технологий на отрасль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0,12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xmlns="" val="2958345706"/>
                  </a:ext>
                </a:extLst>
              </a:tr>
              <a:tr h="2286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Экономические </a:t>
                      </a:r>
                      <a:r>
                        <a:rPr lang="ru-RU" sz="1000" b="1" u="none" strike="noStrike" dirty="0" smtClean="0">
                          <a:effectLst/>
                        </a:rPr>
                        <a:t>факторы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CCFD8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CCFD8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>
                    <a:solidFill>
                      <a:srgbClr val="CCFD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0839127"/>
                  </a:ext>
                </a:extLst>
              </a:tr>
              <a:tr h="23299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Рост и насыщенность отраслевых рынков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0,51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xmlns="" val="4274254077"/>
                  </a:ext>
                </a:extLst>
              </a:tr>
              <a:tr h="23299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Уровень располагаемых доходов населения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0,34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xmlns="" val="3886184736"/>
                  </a:ext>
                </a:extLst>
              </a:tr>
              <a:tr h="23299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Курсы основных валют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0,21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xmlns="" val="811255293"/>
                  </a:ext>
                </a:extLst>
              </a:tr>
              <a:tr h="23299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Уровень инфляции и процентные ставки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0,10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xmlns="" val="1801739965"/>
                  </a:ext>
                </a:extLst>
              </a:tr>
            </a:tbl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048135715"/>
              </p:ext>
            </p:extLst>
          </p:nvPr>
        </p:nvGraphicFramePr>
        <p:xfrm>
          <a:off x="5298393" y="3746746"/>
          <a:ext cx="4562544" cy="295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3" name="object 10"/>
          <p:cNvSpPr txBox="1">
            <a:spLocks/>
          </p:cNvSpPr>
          <p:nvPr/>
        </p:nvSpPr>
        <p:spPr>
          <a:xfrm>
            <a:off x="193510" y="230294"/>
            <a:ext cx="460709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4800" kern="0" dirty="0" smtClean="0">
                <a:solidFill>
                  <a:srgbClr val="81BC28"/>
                </a:solidFill>
                <a:latin typeface="+mn-lt"/>
              </a:rPr>
              <a:t>АНАЛИЗ РЫНКА</a:t>
            </a:r>
            <a:endParaRPr lang="ru-RU" sz="4800" kern="0" dirty="0">
              <a:solidFill>
                <a:srgbClr val="81BC28"/>
              </a:solidFill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64122" y="701733"/>
            <a:ext cx="1327878" cy="6900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628447" y="175650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81BC28"/>
                </a:solidFill>
              </a:rPr>
              <a:t>ОСНОВНЫЕ </a:t>
            </a:r>
            <a:r>
              <a:rPr lang="ru-RU" b="1" u="sng" dirty="0">
                <a:solidFill>
                  <a:srgbClr val="81BC28"/>
                </a:solidFill>
              </a:rPr>
              <a:t>ПРОИЗВОДИТЕЛИ </a:t>
            </a:r>
            <a:r>
              <a:rPr lang="ru-RU" b="1" dirty="0" smtClean="0">
                <a:solidFill>
                  <a:srgbClr val="81BC28"/>
                </a:solidFill>
              </a:rPr>
              <a:t>:</a:t>
            </a:r>
            <a:endParaRPr lang="ru-RU" b="1" dirty="0"/>
          </a:p>
        </p:txBody>
      </p:sp>
      <p:sp>
        <p:nvSpPr>
          <p:cNvPr id="29" name="object 14"/>
          <p:cNvSpPr txBox="1"/>
          <p:nvPr/>
        </p:nvSpPr>
        <p:spPr>
          <a:xfrm>
            <a:off x="6329371" y="752479"/>
            <a:ext cx="3817135" cy="684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v"/>
            </a:pPr>
            <a:r>
              <a:rPr lang="ru-RU" sz="1400" b="1" dirty="0" smtClean="0"/>
              <a:t>50% СФЕРА ОБЩЕСТВЕННОГО ПИТАНИЯ</a:t>
            </a:r>
          </a:p>
          <a:p>
            <a:pPr marL="298450" indent="-285750">
              <a:spcBef>
                <a:spcPts val="100"/>
              </a:spcBef>
              <a:buFont typeface="Wingdings" panose="05000000000000000000" pitchFamily="2" charset="2"/>
              <a:buChar char="v"/>
            </a:pPr>
            <a:r>
              <a:rPr lang="ru-RU" sz="1400" b="1" dirty="0" smtClean="0"/>
              <a:t>35% ПИЩЕВАЯ ПРОМЫШЛЕННОСТЬ</a:t>
            </a:r>
          </a:p>
          <a:p>
            <a:pPr marL="298450" indent="-285750">
              <a:spcBef>
                <a:spcPts val="100"/>
              </a:spcBef>
              <a:buFont typeface="Wingdings" panose="05000000000000000000" pitchFamily="2" charset="2"/>
              <a:buChar char="v"/>
            </a:pPr>
            <a:r>
              <a:rPr lang="ru-RU" sz="1400" b="1" dirty="0" smtClean="0"/>
              <a:t>15% РОЗНИЧНАЯ ТОРГОВЛЯ</a:t>
            </a:r>
            <a:endParaRPr lang="ru-RU" sz="1400" b="1" dirty="0"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6211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"/>
          <a:srcRect l="53913" t="-398" r="3873" b="398"/>
          <a:stretch/>
        </p:blipFill>
        <p:spPr>
          <a:xfrm flipH="1">
            <a:off x="9400145" y="-54135"/>
            <a:ext cx="2791855" cy="6988829"/>
          </a:xfrm>
          <a:prstGeom prst="rect">
            <a:avLst/>
          </a:prstGeom>
        </p:spPr>
      </p:pic>
      <p:cxnSp>
        <p:nvCxnSpPr>
          <p:cNvPr id="41" name="Прямая соединительная линия 40"/>
          <p:cNvCxnSpPr>
            <a:stCxn id="43" idx="3"/>
          </p:cNvCxnSpPr>
          <p:nvPr/>
        </p:nvCxnSpPr>
        <p:spPr>
          <a:xfrm flipH="1">
            <a:off x="601010" y="3440280"/>
            <a:ext cx="8799135" cy="4712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067940" y="111757"/>
            <a:ext cx="0" cy="6657047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8" name="object 38"/>
          <p:cNvSpPr/>
          <p:nvPr/>
        </p:nvSpPr>
        <p:spPr>
          <a:xfrm>
            <a:off x="11222469" y="6042546"/>
            <a:ext cx="991235" cy="831850"/>
          </a:xfrm>
          <a:custGeom>
            <a:avLst/>
            <a:gdLst/>
            <a:ahLst/>
            <a:cxnLst/>
            <a:rect l="l" t="t" r="r" b="b"/>
            <a:pathLst>
              <a:path w="991234" h="831850">
                <a:moveTo>
                  <a:pt x="991005" y="0"/>
                </a:moveTo>
                <a:lnTo>
                  <a:pt x="366893" y="104206"/>
                </a:lnTo>
                <a:lnTo>
                  <a:pt x="316179" y="114130"/>
                </a:lnTo>
                <a:lnTo>
                  <a:pt x="271877" y="124427"/>
                </a:lnTo>
                <a:lnTo>
                  <a:pt x="233509" y="135666"/>
                </a:lnTo>
                <a:lnTo>
                  <a:pt x="172658" y="163244"/>
                </a:lnTo>
                <a:lnTo>
                  <a:pt x="131452" y="190651"/>
                </a:lnTo>
                <a:lnTo>
                  <a:pt x="95044" y="223438"/>
                </a:lnTo>
                <a:lnTo>
                  <a:pt x="63891" y="260964"/>
                </a:lnTo>
                <a:lnTo>
                  <a:pt x="38446" y="302588"/>
                </a:lnTo>
                <a:lnTo>
                  <a:pt x="19165" y="347668"/>
                </a:lnTo>
                <a:lnTo>
                  <a:pt x="6503" y="395563"/>
                </a:lnTo>
                <a:lnTo>
                  <a:pt x="0" y="462084"/>
                </a:lnTo>
                <a:lnTo>
                  <a:pt x="1716" y="502029"/>
                </a:lnTo>
                <a:lnTo>
                  <a:pt x="6247" y="547276"/>
                </a:lnTo>
                <a:lnTo>
                  <a:pt x="13219" y="598458"/>
                </a:lnTo>
                <a:lnTo>
                  <a:pt x="22258" y="656210"/>
                </a:lnTo>
                <a:lnTo>
                  <a:pt x="32991" y="721165"/>
                </a:lnTo>
                <a:lnTo>
                  <a:pt x="51343" y="831838"/>
                </a:lnTo>
                <a:lnTo>
                  <a:pt x="991005" y="831838"/>
                </a:lnTo>
                <a:lnTo>
                  <a:pt x="991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490"/>
              </a:lnSpc>
            </a:pPr>
            <a:fld id="{81D60167-4931-47E6-BA6A-407CBD079E47}" type="slidenum">
              <a:rPr spc="-385" dirty="0"/>
              <a:t>7</a:t>
            </a:fld>
            <a:endParaRPr spc="-385" dirty="0"/>
          </a:p>
        </p:txBody>
      </p:sp>
      <p:sp>
        <p:nvSpPr>
          <p:cNvPr id="40" name="object 34"/>
          <p:cNvSpPr txBox="1">
            <a:spLocks/>
          </p:cNvSpPr>
          <p:nvPr/>
        </p:nvSpPr>
        <p:spPr>
          <a:xfrm>
            <a:off x="11678121" y="6381241"/>
            <a:ext cx="227965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3000" b="0" i="0" kern="1200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3490"/>
              </a:lnSpc>
            </a:pPr>
            <a:fld id="{81D60167-4931-47E6-BA6A-407CBD079E47}" type="slidenum">
              <a:rPr lang="ru-RU" spc="-385" smtClean="0">
                <a:solidFill>
                  <a:schemeClr val="tx1"/>
                </a:solidFill>
              </a:rPr>
              <a:pPr marL="38100">
                <a:lnSpc>
                  <a:spcPts val="3490"/>
                </a:lnSpc>
              </a:pPr>
              <a:t>7</a:t>
            </a:fld>
            <a:endParaRPr lang="ru-RU" spc="-385" dirty="0">
              <a:solidFill>
                <a:schemeClr val="tx1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8339" y="947"/>
            <a:ext cx="2713661" cy="84666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94872" y="738353"/>
            <a:ext cx="4129528" cy="2461353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378308" y="718051"/>
            <a:ext cx="4138131" cy="2481656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1009" y="3645617"/>
            <a:ext cx="4168262" cy="247685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55743" y="3657418"/>
            <a:ext cx="4220539" cy="2492085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67943" y="3101907"/>
            <a:ext cx="3199993" cy="632944"/>
          </a:xfrm>
          <a:prstGeom prst="roundRect">
            <a:avLst/>
          </a:prstGeom>
          <a:solidFill>
            <a:srgbClr val="81BC28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600384" y="3128721"/>
            <a:ext cx="3124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dirty="0" smtClean="0">
                <a:solidFill>
                  <a:schemeClr val="tx1"/>
                </a:solidFill>
                <a:latin typeface="+mn-lt"/>
              </a:rPr>
              <a:t>SWOT </a:t>
            </a:r>
            <a:r>
              <a:rPr lang="ru-RU" sz="3600" dirty="0" smtClean="0">
                <a:solidFill>
                  <a:schemeClr val="tx1"/>
                </a:solidFill>
                <a:latin typeface="+mn-lt"/>
              </a:rPr>
              <a:t>АНАЛИЗ</a:t>
            </a:r>
            <a:endParaRPr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69620" y="161355"/>
            <a:ext cx="3464280" cy="463814"/>
          </a:xfrm>
          <a:prstGeom prst="roundRect">
            <a:avLst/>
          </a:prstGeom>
          <a:solidFill>
            <a:srgbClr val="81BC28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object 10"/>
          <p:cNvSpPr txBox="1">
            <a:spLocks/>
          </p:cNvSpPr>
          <p:nvPr/>
        </p:nvSpPr>
        <p:spPr>
          <a:xfrm>
            <a:off x="1487143" y="184467"/>
            <a:ext cx="278210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dirty="0" smtClean="0">
                <a:solidFill>
                  <a:schemeClr val="tx1"/>
                </a:solidFill>
                <a:latin typeface="+mn-lt"/>
              </a:rPr>
              <a:t>СИЛЬНЫЕ СТОРОНЫ</a:t>
            </a:r>
            <a:endParaRPr lang="ru-RU" sz="240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894945" y="140726"/>
            <a:ext cx="3352800" cy="463814"/>
          </a:xfrm>
          <a:prstGeom prst="roundRect">
            <a:avLst/>
          </a:prstGeom>
          <a:solidFill>
            <a:srgbClr val="81BC28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object 10"/>
          <p:cNvSpPr txBox="1">
            <a:spLocks/>
          </p:cNvSpPr>
          <p:nvPr/>
        </p:nvSpPr>
        <p:spPr>
          <a:xfrm>
            <a:off x="6256582" y="140726"/>
            <a:ext cx="26435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dirty="0" smtClean="0">
                <a:solidFill>
                  <a:schemeClr val="tx1"/>
                </a:solidFill>
                <a:latin typeface="+mn-lt"/>
              </a:rPr>
              <a:t>СЛАБЫЕ СТОРОНЫ</a:t>
            </a:r>
            <a:endParaRPr lang="ru-RU" sz="240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69620" y="6203021"/>
            <a:ext cx="3352800" cy="463814"/>
          </a:xfrm>
          <a:prstGeom prst="roundRect">
            <a:avLst/>
          </a:prstGeom>
          <a:solidFill>
            <a:srgbClr val="81BC28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object 10"/>
          <p:cNvSpPr txBox="1">
            <a:spLocks/>
          </p:cNvSpPr>
          <p:nvPr/>
        </p:nvSpPr>
        <p:spPr>
          <a:xfrm>
            <a:off x="1588969" y="6251008"/>
            <a:ext cx="2286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dirty="0" smtClean="0">
                <a:solidFill>
                  <a:schemeClr val="tx1"/>
                </a:solidFill>
                <a:latin typeface="+mn-lt"/>
              </a:rPr>
              <a:t>ВОЗМОЖНОСТИ</a:t>
            </a:r>
            <a:endParaRPr lang="ru-RU" sz="240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894945" y="6238328"/>
            <a:ext cx="3352800" cy="463814"/>
          </a:xfrm>
          <a:prstGeom prst="roundRect">
            <a:avLst/>
          </a:prstGeom>
          <a:solidFill>
            <a:srgbClr val="81BC28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object 10"/>
          <p:cNvSpPr txBox="1">
            <a:spLocks/>
          </p:cNvSpPr>
          <p:nvPr/>
        </p:nvSpPr>
        <p:spPr>
          <a:xfrm>
            <a:off x="7097594" y="6267393"/>
            <a:ext cx="1219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dirty="0" smtClean="0">
                <a:solidFill>
                  <a:schemeClr val="tx1"/>
                </a:solidFill>
                <a:latin typeface="+mn-lt"/>
              </a:rPr>
              <a:t>УГРОЗЫ</a:t>
            </a:r>
            <a:endParaRPr lang="ru-RU" sz="240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object 10"/>
          <p:cNvSpPr txBox="1">
            <a:spLocks/>
          </p:cNvSpPr>
          <p:nvPr/>
        </p:nvSpPr>
        <p:spPr>
          <a:xfrm>
            <a:off x="868701" y="872007"/>
            <a:ext cx="3760679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+mn-lt"/>
              </a:rPr>
              <a:t>Весь цикл от производства сырья до конечного продукта- (семена-товарный лук-хранение-производство-реализация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);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+mn-lt"/>
              </a:rPr>
              <a:t>Гибкая ценовая </a:t>
            </a:r>
            <a:r>
              <a:rPr lang="ru-RU" sz="1600" b="0" dirty="0" smtClean="0">
                <a:solidFill>
                  <a:schemeClr val="tx1"/>
                </a:solidFill>
                <a:latin typeface="+mn-lt"/>
              </a:rPr>
              <a:t>политика;</a:t>
            </a:r>
            <a:endParaRPr lang="ru-RU" sz="1600" b="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+mn-lt"/>
              </a:rPr>
              <a:t>Индивидуальный </a:t>
            </a:r>
            <a:r>
              <a:rPr lang="ru-RU" sz="1600" b="0" dirty="0" smtClean="0">
                <a:solidFill>
                  <a:schemeClr val="tx1"/>
                </a:solidFill>
                <a:latin typeface="+mn-lt"/>
              </a:rPr>
              <a:t>подход;</a:t>
            </a:r>
            <a:endParaRPr lang="ru-RU" sz="1600" b="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+mn-lt"/>
              </a:rPr>
              <a:t>Высокая репутация- добросовестный </a:t>
            </a:r>
            <a:r>
              <a:rPr lang="ru-RU" sz="1600" b="0" dirty="0" smtClean="0">
                <a:solidFill>
                  <a:schemeClr val="tx1"/>
                </a:solidFill>
                <a:latin typeface="+mn-lt"/>
              </a:rPr>
              <a:t>поставщик;</a:t>
            </a:r>
            <a:endParaRPr lang="ru-RU" sz="1600" b="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+mn-lt"/>
              </a:rPr>
              <a:t>Удобное месторасположение</a:t>
            </a:r>
          </a:p>
        </p:txBody>
      </p:sp>
      <p:sp>
        <p:nvSpPr>
          <p:cNvPr id="31" name="object 10"/>
          <p:cNvSpPr txBox="1">
            <a:spLocks/>
          </p:cNvSpPr>
          <p:nvPr/>
        </p:nvSpPr>
        <p:spPr>
          <a:xfrm>
            <a:off x="5617762" y="920075"/>
            <a:ext cx="3760679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+mn-lt"/>
              </a:rPr>
              <a:t>Неизвестность на </a:t>
            </a:r>
            <a:r>
              <a:rPr lang="ru-RU" sz="1600" b="0" dirty="0" smtClean="0">
                <a:solidFill>
                  <a:schemeClr val="tx1"/>
                </a:solidFill>
                <a:latin typeface="+mn-lt"/>
              </a:rPr>
              <a:t>рынке;</a:t>
            </a:r>
            <a:endParaRPr lang="ru-RU" sz="1600" b="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+mn-lt"/>
              </a:rPr>
              <a:t>Нет клиентской базы, так как новый </a:t>
            </a:r>
            <a:r>
              <a:rPr lang="ru-RU" sz="1600" b="0" dirty="0" smtClean="0">
                <a:solidFill>
                  <a:schemeClr val="tx1"/>
                </a:solidFill>
                <a:latin typeface="+mn-lt"/>
              </a:rPr>
              <a:t>продукт;</a:t>
            </a:r>
            <a:endParaRPr lang="ru-RU" sz="1600" b="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+mn-lt"/>
              </a:rPr>
              <a:t>Оборудование – трудности с запасными частями и новым оборудованием</a:t>
            </a:r>
          </a:p>
        </p:txBody>
      </p:sp>
      <p:sp>
        <p:nvSpPr>
          <p:cNvPr id="32" name="object 10"/>
          <p:cNvSpPr txBox="1">
            <a:spLocks/>
          </p:cNvSpPr>
          <p:nvPr/>
        </p:nvSpPr>
        <p:spPr>
          <a:xfrm>
            <a:off x="868700" y="4078969"/>
            <a:ext cx="3760679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+mn-lt"/>
              </a:rPr>
              <a:t>Растущий рынок- ежегодный рост 7-10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%;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+mn-lt"/>
              </a:rPr>
              <a:t>Низкий уровень конкуренции дает возможность быстрого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роста;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+mn-lt"/>
              </a:rPr>
              <a:t>Поддержка государства - патенты</a:t>
            </a:r>
          </a:p>
        </p:txBody>
      </p:sp>
      <p:sp>
        <p:nvSpPr>
          <p:cNvPr id="33" name="object 10"/>
          <p:cNvSpPr txBox="1">
            <a:spLocks/>
          </p:cNvSpPr>
          <p:nvPr/>
        </p:nvSpPr>
        <p:spPr>
          <a:xfrm>
            <a:off x="5617762" y="4075316"/>
            <a:ext cx="3760679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+mn-lt"/>
              </a:rPr>
              <a:t>Недоверие со стороны клиентов в первое </a:t>
            </a:r>
            <a:r>
              <a:rPr lang="ru-RU" sz="1600" b="0" dirty="0" smtClean="0">
                <a:solidFill>
                  <a:schemeClr val="tx1"/>
                </a:solidFill>
                <a:latin typeface="+mn-lt"/>
              </a:rPr>
              <a:t>время;</a:t>
            </a:r>
            <a:endParaRPr lang="ru-RU" sz="1600" b="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+mn-lt"/>
              </a:rPr>
              <a:t>Курсовая разница – рост </a:t>
            </a:r>
            <a:r>
              <a:rPr lang="ru-RU" sz="1600" b="0" dirty="0" smtClean="0">
                <a:solidFill>
                  <a:schemeClr val="tx1"/>
                </a:solidFill>
                <a:latin typeface="+mn-lt"/>
              </a:rPr>
              <a:t>себестоимости;</a:t>
            </a:r>
            <a:endParaRPr lang="ru-RU" sz="1600" b="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Не стабильная политическая и экономическая ситуация в мире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9701" y="2386863"/>
            <a:ext cx="1220433" cy="119830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5"/>
          <a:stretch/>
        </p:blipFill>
        <p:spPr>
          <a:xfrm>
            <a:off x="10293790" y="4592271"/>
            <a:ext cx="1345913" cy="1301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0861" y="827662"/>
            <a:ext cx="1271991" cy="66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8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0"/>
          <p:cNvSpPr txBox="1">
            <a:spLocks/>
          </p:cNvSpPr>
          <p:nvPr/>
        </p:nvSpPr>
        <p:spPr>
          <a:xfrm>
            <a:off x="243423" y="68258"/>
            <a:ext cx="8570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4800" kern="0" dirty="0" smtClean="0">
                <a:solidFill>
                  <a:srgbClr val="81BC28"/>
                </a:solidFill>
                <a:latin typeface="+mn-lt"/>
              </a:rPr>
              <a:t>ОРГАНИЗАЦИЯ ПРОИЗВОДСТВА</a:t>
            </a:r>
            <a:endParaRPr lang="ru-RU" sz="4800" kern="0" dirty="0">
              <a:solidFill>
                <a:srgbClr val="81BC28"/>
              </a:solidFill>
              <a:latin typeface="+mn-lt"/>
            </a:endParaRPr>
          </a:p>
        </p:txBody>
      </p:sp>
      <p:grpSp>
        <p:nvGrpSpPr>
          <p:cNvPr id="18" name="object 11"/>
          <p:cNvGrpSpPr/>
          <p:nvPr/>
        </p:nvGrpSpPr>
        <p:grpSpPr>
          <a:xfrm>
            <a:off x="9077374" y="-46241"/>
            <a:ext cx="3129593" cy="6915427"/>
            <a:chOff x="8011374" y="0"/>
            <a:chExt cx="4179607" cy="6858000"/>
          </a:xfrm>
        </p:grpSpPr>
        <p:sp>
          <p:nvSpPr>
            <p:cNvPr id="19" name="object 12"/>
            <p:cNvSpPr/>
            <p:nvPr/>
          </p:nvSpPr>
          <p:spPr>
            <a:xfrm>
              <a:off x="8988948" y="0"/>
              <a:ext cx="3202033" cy="6858000"/>
            </a:xfrm>
            <a:custGeom>
              <a:avLst/>
              <a:gdLst/>
              <a:ahLst/>
              <a:cxnLst/>
              <a:rect l="l" t="t" r="r" b="b"/>
              <a:pathLst>
                <a:path w="3288029" h="6858000">
                  <a:moveTo>
                    <a:pt x="3287979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3287979" y="6857999"/>
                  </a:lnTo>
                  <a:lnTo>
                    <a:pt x="3287979" y="0"/>
                  </a:lnTo>
                  <a:close/>
                </a:path>
              </a:pathLst>
            </a:custGeom>
            <a:solidFill>
              <a:srgbClr val="81BC2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13"/>
            <p:cNvSpPr/>
            <p:nvPr/>
          </p:nvSpPr>
          <p:spPr>
            <a:xfrm>
              <a:off x="8011374" y="2256275"/>
              <a:ext cx="1200150" cy="2880360"/>
            </a:xfrm>
            <a:custGeom>
              <a:avLst/>
              <a:gdLst/>
              <a:ahLst/>
              <a:cxnLst/>
              <a:rect l="l" t="t" r="r" b="b"/>
              <a:pathLst>
                <a:path w="1200150" h="2880360">
                  <a:moveTo>
                    <a:pt x="0" y="0"/>
                  </a:moveTo>
                  <a:lnTo>
                    <a:pt x="0" y="2879874"/>
                  </a:lnTo>
                  <a:lnTo>
                    <a:pt x="1200150" y="14399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2" name="object 36"/>
          <p:cNvSpPr txBox="1"/>
          <p:nvPr/>
        </p:nvSpPr>
        <p:spPr>
          <a:xfrm>
            <a:off x="9591255" y="3513835"/>
            <a:ext cx="220979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3600" b="1" spc="-610" dirty="0">
              <a:solidFill>
                <a:srgbClr val="81BC28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3600" dirty="0">
              <a:latin typeface="Trebuchet MS"/>
              <a:cs typeface="Trebuchet MS"/>
            </a:endParaRPr>
          </a:p>
        </p:txBody>
      </p:sp>
      <p:sp>
        <p:nvSpPr>
          <p:cNvPr id="24" name="object 38"/>
          <p:cNvSpPr/>
          <p:nvPr/>
        </p:nvSpPr>
        <p:spPr>
          <a:xfrm>
            <a:off x="11230662" y="6037336"/>
            <a:ext cx="991235" cy="831850"/>
          </a:xfrm>
          <a:custGeom>
            <a:avLst/>
            <a:gdLst/>
            <a:ahLst/>
            <a:cxnLst/>
            <a:rect l="l" t="t" r="r" b="b"/>
            <a:pathLst>
              <a:path w="991234" h="831850">
                <a:moveTo>
                  <a:pt x="991005" y="0"/>
                </a:moveTo>
                <a:lnTo>
                  <a:pt x="366893" y="104206"/>
                </a:lnTo>
                <a:lnTo>
                  <a:pt x="316179" y="114130"/>
                </a:lnTo>
                <a:lnTo>
                  <a:pt x="271877" y="124427"/>
                </a:lnTo>
                <a:lnTo>
                  <a:pt x="233509" y="135666"/>
                </a:lnTo>
                <a:lnTo>
                  <a:pt x="172658" y="163244"/>
                </a:lnTo>
                <a:lnTo>
                  <a:pt x="131452" y="190651"/>
                </a:lnTo>
                <a:lnTo>
                  <a:pt x="95044" y="223438"/>
                </a:lnTo>
                <a:lnTo>
                  <a:pt x="63891" y="260964"/>
                </a:lnTo>
                <a:lnTo>
                  <a:pt x="38446" y="302588"/>
                </a:lnTo>
                <a:lnTo>
                  <a:pt x="19165" y="347668"/>
                </a:lnTo>
                <a:lnTo>
                  <a:pt x="6503" y="395563"/>
                </a:lnTo>
                <a:lnTo>
                  <a:pt x="0" y="462084"/>
                </a:lnTo>
                <a:lnTo>
                  <a:pt x="1716" y="502029"/>
                </a:lnTo>
                <a:lnTo>
                  <a:pt x="6247" y="547276"/>
                </a:lnTo>
                <a:lnTo>
                  <a:pt x="13219" y="598458"/>
                </a:lnTo>
                <a:lnTo>
                  <a:pt x="22258" y="656210"/>
                </a:lnTo>
                <a:lnTo>
                  <a:pt x="32991" y="721165"/>
                </a:lnTo>
                <a:lnTo>
                  <a:pt x="51343" y="831838"/>
                </a:lnTo>
                <a:lnTo>
                  <a:pt x="991005" y="831838"/>
                </a:lnTo>
                <a:lnTo>
                  <a:pt x="991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34"/>
          <p:cNvSpPr txBox="1">
            <a:spLocks/>
          </p:cNvSpPr>
          <p:nvPr/>
        </p:nvSpPr>
        <p:spPr>
          <a:xfrm>
            <a:off x="11678121" y="6381241"/>
            <a:ext cx="62240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3000" b="0" i="0" kern="1200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3490"/>
              </a:lnSpc>
            </a:pPr>
            <a:fld id="{81D60167-4931-47E6-BA6A-407CBD079E47}" type="slidenum">
              <a:rPr lang="ru-RU" spc="-385" smtClean="0">
                <a:solidFill>
                  <a:schemeClr val="tx1"/>
                </a:solidFill>
              </a:rPr>
              <a:pPr marL="38100">
                <a:lnSpc>
                  <a:spcPts val="3490"/>
                </a:lnSpc>
              </a:pPr>
              <a:t>8</a:t>
            </a:fld>
            <a:endParaRPr lang="ru-RU" spc="-385" dirty="0">
              <a:solidFill>
                <a:schemeClr val="tx1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6958" y="947"/>
            <a:ext cx="2195042" cy="68485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2500" r="15000" b="15000"/>
          <a:stretch/>
        </p:blipFill>
        <p:spPr>
          <a:xfrm>
            <a:off x="10152031" y="2537362"/>
            <a:ext cx="1946141" cy="1881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0450" y="4958200"/>
            <a:ext cx="1432934" cy="142014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79882" y="1271144"/>
            <a:ext cx="2972595" cy="9029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ВОЗМОЖНОСТИ ОРГАНИЗАЦИИ</a:t>
            </a:r>
            <a:endParaRPr lang="ru-RU" sz="2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618469" y="1253508"/>
            <a:ext cx="2676177" cy="92063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ВАРИАНТЫ НОВОГО ПРОДУКТА</a:t>
            </a:r>
            <a:endParaRPr lang="ru-RU" sz="20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744875" y="1240569"/>
            <a:ext cx="2698492" cy="9029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СОСТОЯНИЕ РЫНКА</a:t>
            </a:r>
            <a:endParaRPr lang="ru-RU" sz="24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79882" y="2391294"/>
            <a:ext cx="2972595" cy="699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ru-RU" b="1" dirty="0" smtClean="0"/>
              <a:t>ФИНАНСОВЫЕ</a:t>
            </a:r>
          </a:p>
          <a:p>
            <a:r>
              <a:rPr lang="ru-RU" sz="1600" b="1" dirty="0" smtClean="0"/>
              <a:t>собств. инвестиции 56млн</a:t>
            </a:r>
            <a:endParaRPr lang="ru-RU" sz="16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624292" y="2412021"/>
            <a:ext cx="2664530" cy="6787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ru-RU" b="1" dirty="0" smtClean="0"/>
              <a:t>АНАЛИЗ ПРОДУКЦИИ КОНКУРЕНТОВ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744875" y="2458631"/>
            <a:ext cx="2698492" cy="6912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ru-RU" b="1" dirty="0" smtClean="0"/>
              <a:t>АНАЛИЗ ФАКТОРОВ ВНЕШНЕЙ СРЕДЫ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76433" y="3213612"/>
            <a:ext cx="2983306" cy="8176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ru-RU" b="1" dirty="0" smtClean="0"/>
              <a:t>РЕСУРСНЫЕ</a:t>
            </a:r>
          </a:p>
          <a:p>
            <a:r>
              <a:rPr lang="ru-RU" b="1" dirty="0" smtClean="0"/>
              <a:t>аренда помещен с </a:t>
            </a:r>
            <a:r>
              <a:rPr lang="ru-RU" b="1" dirty="0" err="1" smtClean="0"/>
              <a:t>оборуд</a:t>
            </a:r>
            <a:endParaRPr lang="ru-RU" b="1" dirty="0" smtClean="0"/>
          </a:p>
        </p:txBody>
      </p:sp>
      <p:sp>
        <p:nvSpPr>
          <p:cNvPr id="44" name="Прямоугольник 43"/>
          <p:cNvSpPr/>
          <p:nvPr/>
        </p:nvSpPr>
        <p:spPr>
          <a:xfrm>
            <a:off x="283695" y="4183242"/>
            <a:ext cx="2976044" cy="509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ru-RU" b="1" dirty="0" smtClean="0"/>
              <a:t>ТЕХНИЧЕСКИЕ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67206" y="4916155"/>
            <a:ext cx="2961520" cy="6019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ru-RU" b="1" dirty="0" smtClean="0"/>
              <a:t>КАДРОВЫЕ</a:t>
            </a:r>
          </a:p>
          <a:p>
            <a:r>
              <a:rPr lang="ru-RU" b="1" dirty="0" smtClean="0"/>
              <a:t>персонал 14 чел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626320" y="3281336"/>
            <a:ext cx="2676177" cy="9586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ru-RU" b="1" dirty="0" smtClean="0"/>
              <a:t>ПРОГНОЗ ПОТРЕБИТЕЛЬСКИХ ТРЕБОВАНИЙ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772405" y="3347329"/>
            <a:ext cx="2676177" cy="4790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ru-RU" b="1" dirty="0" smtClean="0"/>
              <a:t>ПРОДВИЖЕНИЕ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767190" y="4070725"/>
            <a:ext cx="2676177" cy="4790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ru-RU" b="1" dirty="0" smtClean="0"/>
              <a:t>ОЦЕНКА РИСКОВ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632211" y="4449128"/>
            <a:ext cx="2676177" cy="4790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ru-RU" b="1" dirty="0" smtClean="0"/>
              <a:t>СТРАТЕГИЯ СБЫТА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408060" y="5589234"/>
            <a:ext cx="6400800" cy="5703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ru-RU" b="1" dirty="0" smtClean="0"/>
              <a:t>ЗАПУСК ПРОИЗВОДСТВА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3436" y="813686"/>
            <a:ext cx="1413531" cy="73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0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8600" y="190349"/>
            <a:ext cx="856692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800" dirty="0" smtClean="0">
                <a:solidFill>
                  <a:srgbClr val="81BC28"/>
                </a:solidFill>
                <a:latin typeface="+mn-lt"/>
              </a:rPr>
              <a:t>ТЕХНОЛОГИЯ ПРОИЗВОДСТВА</a:t>
            </a:r>
            <a:endParaRPr sz="4800" dirty="0">
              <a:solidFill>
                <a:srgbClr val="81BC28"/>
              </a:solidFill>
              <a:latin typeface="+mn-l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333063" y="-12915"/>
            <a:ext cx="2861137" cy="6858000"/>
            <a:chOff x="8011374" y="0"/>
            <a:chExt cx="4179570" cy="6858000"/>
          </a:xfrm>
        </p:grpSpPr>
        <p:sp>
          <p:nvSpPr>
            <p:cNvPr id="12" name="object 12"/>
            <p:cNvSpPr/>
            <p:nvPr/>
          </p:nvSpPr>
          <p:spPr>
            <a:xfrm>
              <a:off x="8902952" y="0"/>
              <a:ext cx="3288029" cy="6858000"/>
            </a:xfrm>
            <a:custGeom>
              <a:avLst/>
              <a:gdLst/>
              <a:ahLst/>
              <a:cxnLst/>
              <a:rect l="l" t="t" r="r" b="b"/>
              <a:pathLst>
                <a:path w="3288029" h="6858000">
                  <a:moveTo>
                    <a:pt x="3287979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3287979" y="6857999"/>
                  </a:lnTo>
                  <a:lnTo>
                    <a:pt x="3287979" y="0"/>
                  </a:lnTo>
                  <a:close/>
                </a:path>
              </a:pathLst>
            </a:custGeom>
            <a:solidFill>
              <a:srgbClr val="81BC2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8011374" y="2256275"/>
              <a:ext cx="1200150" cy="2880360"/>
            </a:xfrm>
            <a:custGeom>
              <a:avLst/>
              <a:gdLst/>
              <a:ahLst/>
              <a:cxnLst/>
              <a:rect l="l" t="t" r="r" b="b"/>
              <a:pathLst>
                <a:path w="1200150" h="2880360">
                  <a:moveTo>
                    <a:pt x="0" y="0"/>
                  </a:moveTo>
                  <a:lnTo>
                    <a:pt x="0" y="2879874"/>
                  </a:lnTo>
                  <a:lnTo>
                    <a:pt x="1200150" y="14399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8" name="object 38"/>
          <p:cNvSpPr/>
          <p:nvPr/>
        </p:nvSpPr>
        <p:spPr>
          <a:xfrm>
            <a:off x="11200993" y="6026161"/>
            <a:ext cx="991235" cy="831850"/>
          </a:xfrm>
          <a:custGeom>
            <a:avLst/>
            <a:gdLst/>
            <a:ahLst/>
            <a:cxnLst/>
            <a:rect l="l" t="t" r="r" b="b"/>
            <a:pathLst>
              <a:path w="991234" h="831850">
                <a:moveTo>
                  <a:pt x="991005" y="0"/>
                </a:moveTo>
                <a:lnTo>
                  <a:pt x="366893" y="104206"/>
                </a:lnTo>
                <a:lnTo>
                  <a:pt x="316179" y="114130"/>
                </a:lnTo>
                <a:lnTo>
                  <a:pt x="271877" y="124427"/>
                </a:lnTo>
                <a:lnTo>
                  <a:pt x="233509" y="135666"/>
                </a:lnTo>
                <a:lnTo>
                  <a:pt x="172658" y="163244"/>
                </a:lnTo>
                <a:lnTo>
                  <a:pt x="131452" y="190651"/>
                </a:lnTo>
                <a:lnTo>
                  <a:pt x="95044" y="223438"/>
                </a:lnTo>
                <a:lnTo>
                  <a:pt x="63891" y="260964"/>
                </a:lnTo>
                <a:lnTo>
                  <a:pt x="38446" y="302588"/>
                </a:lnTo>
                <a:lnTo>
                  <a:pt x="19165" y="347668"/>
                </a:lnTo>
                <a:lnTo>
                  <a:pt x="6503" y="395563"/>
                </a:lnTo>
                <a:lnTo>
                  <a:pt x="0" y="462084"/>
                </a:lnTo>
                <a:lnTo>
                  <a:pt x="1716" y="502029"/>
                </a:lnTo>
                <a:lnTo>
                  <a:pt x="6247" y="547276"/>
                </a:lnTo>
                <a:lnTo>
                  <a:pt x="13219" y="598458"/>
                </a:lnTo>
                <a:lnTo>
                  <a:pt x="22258" y="656210"/>
                </a:lnTo>
                <a:lnTo>
                  <a:pt x="32991" y="721165"/>
                </a:lnTo>
                <a:lnTo>
                  <a:pt x="51343" y="831838"/>
                </a:lnTo>
                <a:lnTo>
                  <a:pt x="991005" y="831838"/>
                </a:lnTo>
                <a:lnTo>
                  <a:pt x="991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490"/>
              </a:lnSpc>
            </a:pPr>
            <a:fld id="{81D60167-4931-47E6-BA6A-407CBD079E47}" type="slidenum">
              <a:rPr spc="-385" dirty="0"/>
              <a:t>9</a:t>
            </a:fld>
            <a:endParaRPr spc="-385" dirty="0"/>
          </a:p>
        </p:txBody>
      </p:sp>
      <p:sp>
        <p:nvSpPr>
          <p:cNvPr id="40" name="object 34"/>
          <p:cNvSpPr txBox="1">
            <a:spLocks/>
          </p:cNvSpPr>
          <p:nvPr/>
        </p:nvSpPr>
        <p:spPr>
          <a:xfrm>
            <a:off x="11678121" y="6381241"/>
            <a:ext cx="227965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3000" b="0" i="0" kern="1200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3490"/>
              </a:lnSpc>
            </a:pPr>
            <a:fld id="{81D60167-4931-47E6-BA6A-407CBD079E47}" type="slidenum">
              <a:rPr lang="ru-RU" spc="-385" smtClean="0">
                <a:solidFill>
                  <a:schemeClr val="tx1"/>
                </a:solidFill>
              </a:rPr>
              <a:pPr marL="38100">
                <a:lnSpc>
                  <a:spcPts val="3490"/>
                </a:lnSpc>
              </a:pPr>
              <a:t>9</a:t>
            </a:fld>
            <a:endParaRPr lang="ru-RU" spc="-385" dirty="0">
              <a:solidFill>
                <a:schemeClr val="tx1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947"/>
            <a:ext cx="2209800" cy="6894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626" y="4116287"/>
            <a:ext cx="1907304" cy="177726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6032" y="1592325"/>
            <a:ext cx="2333860" cy="2326404"/>
          </a:xfrm>
          <a:prstGeom prst="rect">
            <a:avLst/>
          </a:prstGeom>
        </p:spPr>
      </p:pic>
      <p:sp>
        <p:nvSpPr>
          <p:cNvPr id="53" name="Скругленный прямоугольник 52"/>
          <p:cNvSpPr/>
          <p:nvPr/>
        </p:nvSpPr>
        <p:spPr>
          <a:xfrm>
            <a:off x="313365" y="1828144"/>
            <a:ext cx="2927620" cy="830432"/>
          </a:xfrm>
          <a:prstGeom prst="round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object 14"/>
          <p:cNvSpPr txBox="1"/>
          <p:nvPr/>
        </p:nvSpPr>
        <p:spPr>
          <a:xfrm>
            <a:off x="396658" y="1848192"/>
            <a:ext cx="45898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spc="-150" dirty="0" smtClean="0">
                <a:cs typeface="Trebuchet MS"/>
              </a:rPr>
              <a:t>1 ГОД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64549" y="2028325"/>
            <a:ext cx="1252807" cy="331999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13365" y="3128442"/>
            <a:ext cx="2985630" cy="805570"/>
          </a:xfrm>
          <a:prstGeom prst="roundRect">
            <a:avLst/>
          </a:prstGeom>
          <a:solidFill>
            <a:srgbClr val="CCFD8B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object 14"/>
          <p:cNvSpPr txBox="1"/>
          <p:nvPr/>
        </p:nvSpPr>
        <p:spPr>
          <a:xfrm>
            <a:off x="396658" y="3131136"/>
            <a:ext cx="56202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spc="-150" dirty="0" smtClean="0">
                <a:cs typeface="Trebuchet MS"/>
              </a:rPr>
              <a:t>2 ГОД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421163" y="3407421"/>
            <a:ext cx="1194695" cy="29575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object 14"/>
          <p:cNvSpPr txBox="1"/>
          <p:nvPr/>
        </p:nvSpPr>
        <p:spPr>
          <a:xfrm>
            <a:off x="733042" y="3451861"/>
            <a:ext cx="84164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cs typeface="Trebuchet MS"/>
              </a:rPr>
              <a:t>ЛУК СЕВОК</a:t>
            </a:r>
            <a:endParaRPr lang="ru-RU" sz="1200" b="1" dirty="0">
              <a:cs typeface="Trebuchet MS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000327" y="3405139"/>
            <a:ext cx="1186516" cy="3135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object 14"/>
          <p:cNvSpPr txBox="1"/>
          <p:nvPr/>
        </p:nvSpPr>
        <p:spPr>
          <a:xfrm>
            <a:off x="2177675" y="3467377"/>
            <a:ext cx="104902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000" b="1" dirty="0" smtClean="0">
                <a:cs typeface="Trebuchet MS"/>
              </a:rPr>
              <a:t>ЛУК МАТОЧНИК</a:t>
            </a:r>
            <a:endParaRPr lang="ru-RU" sz="1000" b="1" dirty="0">
              <a:cs typeface="Trebuchet MS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320998" y="4398246"/>
            <a:ext cx="2943303" cy="836212"/>
          </a:xfrm>
          <a:prstGeom prst="roundRect">
            <a:avLst/>
          </a:prstGeom>
          <a:solidFill>
            <a:srgbClr val="81BC28"/>
          </a:solidFill>
          <a:ln>
            <a:solidFill>
              <a:srgbClr val="81BC2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object 14"/>
          <p:cNvSpPr txBox="1"/>
          <p:nvPr/>
        </p:nvSpPr>
        <p:spPr>
          <a:xfrm>
            <a:off x="364639" y="4398246"/>
            <a:ext cx="52302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spc="-150" dirty="0">
                <a:cs typeface="Trebuchet MS"/>
              </a:rPr>
              <a:t>3</a:t>
            </a:r>
            <a:r>
              <a:rPr lang="ru-RU" sz="1600" b="1" spc="-150" dirty="0" smtClean="0">
                <a:cs typeface="Trebuchet MS"/>
              </a:rPr>
              <a:t> ГОД</a:t>
            </a: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421163" y="4708302"/>
            <a:ext cx="1202372" cy="28107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object 14"/>
          <p:cNvSpPr txBox="1"/>
          <p:nvPr/>
        </p:nvSpPr>
        <p:spPr>
          <a:xfrm>
            <a:off x="667241" y="4730125"/>
            <a:ext cx="97844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 smtClean="0">
                <a:cs typeface="Trebuchet MS"/>
              </a:rPr>
              <a:t>ЛУК РЕПКА</a:t>
            </a:r>
            <a:endParaRPr lang="ru-RU" sz="1400" b="1" dirty="0">
              <a:cs typeface="Trebuchet MS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2000515" y="4708302"/>
            <a:ext cx="1187567" cy="27191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5" name="Соединительная линия уступом 14"/>
          <p:cNvCxnSpPr/>
          <p:nvPr/>
        </p:nvCxnSpPr>
        <p:spPr>
          <a:xfrm rot="16200000" flipH="1">
            <a:off x="1569952" y="2569274"/>
            <a:ext cx="425028" cy="7127"/>
          </a:xfrm>
          <a:prstGeom prst="bentConnector3">
            <a:avLst>
              <a:gd name="adj1" fmla="val 137"/>
            </a:avLst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endCxn id="71" idx="0"/>
          </p:cNvCxnSpPr>
          <p:nvPr/>
        </p:nvCxnSpPr>
        <p:spPr>
          <a:xfrm>
            <a:off x="1049283" y="2776040"/>
            <a:ext cx="1544302" cy="629099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Соединительная линия уступом 85"/>
          <p:cNvCxnSpPr/>
          <p:nvPr/>
        </p:nvCxnSpPr>
        <p:spPr>
          <a:xfrm rot="5400000">
            <a:off x="725256" y="3057506"/>
            <a:ext cx="630281" cy="64985"/>
          </a:xfrm>
          <a:prstGeom prst="bentConnector3">
            <a:avLst>
              <a:gd name="adj1" fmla="val 129"/>
            </a:avLst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>
            <a:stCxn id="71" idx="2"/>
            <a:endCxn id="77" idx="0"/>
          </p:cNvCxnSpPr>
          <p:nvPr/>
        </p:nvCxnSpPr>
        <p:spPr>
          <a:xfrm>
            <a:off x="2593585" y="3718645"/>
            <a:ext cx="714" cy="98965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>
            <a:stCxn id="69" idx="2"/>
            <a:endCxn id="75" idx="0"/>
          </p:cNvCxnSpPr>
          <p:nvPr/>
        </p:nvCxnSpPr>
        <p:spPr>
          <a:xfrm>
            <a:off x="1018511" y="3703180"/>
            <a:ext cx="3838" cy="100512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8" name="Рисунок 10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5017" y="4740729"/>
            <a:ext cx="180785" cy="205145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1102" y="3424123"/>
            <a:ext cx="212945" cy="264436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192" y="3430451"/>
            <a:ext cx="219282" cy="240309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649" y="2098510"/>
            <a:ext cx="183179" cy="207862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32064" y="4740525"/>
            <a:ext cx="130424" cy="20534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7094" y="1096892"/>
            <a:ext cx="6725250" cy="5104918"/>
          </a:xfrm>
          <a:prstGeom prst="rect">
            <a:avLst/>
          </a:prstGeom>
        </p:spPr>
      </p:pic>
      <p:sp>
        <p:nvSpPr>
          <p:cNvPr id="56" name="object 14"/>
          <p:cNvSpPr txBox="1"/>
          <p:nvPr/>
        </p:nvSpPr>
        <p:spPr>
          <a:xfrm>
            <a:off x="1465975" y="2066936"/>
            <a:ext cx="99644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 smtClean="0">
                <a:cs typeface="Trebuchet MS"/>
              </a:rPr>
              <a:t>СЕМЕНА</a:t>
            </a:r>
            <a:endParaRPr lang="ru-RU" sz="1600" b="1" dirty="0">
              <a:cs typeface="Trebuchet MS"/>
            </a:endParaRPr>
          </a:p>
        </p:txBody>
      </p:sp>
      <p:sp>
        <p:nvSpPr>
          <p:cNvPr id="82" name="object 14"/>
          <p:cNvSpPr txBox="1"/>
          <p:nvPr/>
        </p:nvSpPr>
        <p:spPr>
          <a:xfrm>
            <a:off x="2275215" y="4705901"/>
            <a:ext cx="99644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 smtClean="0">
                <a:cs typeface="Trebuchet MS"/>
              </a:rPr>
              <a:t>СЕМЕНА</a:t>
            </a:r>
            <a:endParaRPr lang="ru-RU" sz="1600" b="1" dirty="0">
              <a:cs typeface="Trebuchet M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37371" y="690404"/>
            <a:ext cx="1295659" cy="67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8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3929</TotalTime>
  <Words>801</Words>
  <Application>Microsoft Office PowerPoint</Application>
  <PresentationFormat>Произвольный</PresentationFormat>
  <Paragraphs>371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Презентация PowerPoint</vt:lpstr>
      <vt:lpstr>Презентация PowerPoint</vt:lpstr>
      <vt:lpstr>О КОМПАНИИ</vt:lpstr>
      <vt:lpstr>ЭКОНОМИЧЕСКИЕ ПОКАЗАТЕЛИ ООО «ЛУКАМОРЕ»</vt:lpstr>
      <vt:lpstr>ОСНОВНЫЕ ПОТРЕБИТЕЛИ  ЖАРЕНОГО ЛУКА В РОССИИ:</vt:lpstr>
      <vt:lpstr>SWOT АНАЛИЗ</vt:lpstr>
      <vt:lpstr>Презентация PowerPoint</vt:lpstr>
      <vt:lpstr>ТЕХНОЛОГИЯ ПРОИЗВОДСТВА</vt:lpstr>
      <vt:lpstr>КАЛЕНДАРНЫЙ ПЛАН ЗАПУСКА ПРОИЗВОДСТВА</vt:lpstr>
      <vt:lpstr>ЭКОНОМИЧЕСКИЕ ПОКАЗАТЕЛИ ОКУПАЕМОСТИ</vt:lpstr>
      <vt:lpstr>СПОСОБЫ ПРОДВИЖЕНИЯ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Valya</dc:creator>
  <cp:lastModifiedBy>Старцева Ирина Анатольевна</cp:lastModifiedBy>
  <cp:revision>115</cp:revision>
  <cp:lastPrinted>2023-10-05T15:28:57Z</cp:lastPrinted>
  <dcterms:created xsi:type="dcterms:W3CDTF">2023-10-02T07:56:15Z</dcterms:created>
  <dcterms:modified xsi:type="dcterms:W3CDTF">2024-01-16T13:33:45Z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2022-12-07T00:00:00Z</vt:filetime>
  </property>
  <property fmtid="{D5CDD505-2E9C-101B-9397-08002B2CF9AE}" pid="3" name="LastSaved">
    <vt:filetime>2023-10-02T00:00:00Z</vt:filetime>
  </property>
</Properties>
</file>