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sldIdLst>
    <p:sldId id="256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  <p:sldId id="272" r:id="rId16"/>
    <p:sldId id="277" r:id="rId17"/>
    <p:sldId id="275" r:id="rId18"/>
    <p:sldId id="278" r:id="rId19"/>
    <p:sldId id="279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990000"/>
    <a:srgbClr val="FFFFCC"/>
    <a:srgbClr val="FFCC99"/>
    <a:srgbClr val="333333"/>
    <a:srgbClr val="969696"/>
    <a:srgbClr val="EAEAEA"/>
    <a:srgbClr val="035540"/>
    <a:srgbClr val="023A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5874" autoAdjust="0"/>
  </p:normalViewPr>
  <p:slideViewPr>
    <p:cSldViewPr>
      <p:cViewPr>
        <p:scale>
          <a:sx n="125" d="100"/>
          <a:sy n="125" d="100"/>
        </p:scale>
        <p:origin x="-7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386938224893589"/>
          <c:y val="0.33331351283933014"/>
          <c:w val="0.81702279122853705"/>
          <c:h val="0.40346727473938332"/>
        </c:manualLayout>
      </c:layout>
      <c:area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79-4797-8E6F-2AC3960A2F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912774487321358E-2"/>
                  <c:y val="-7.505621349753249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79-4797-8E6F-2AC3960A2FC5}"/>
                </c:ext>
                <c:ext xmlns:c15="http://schemas.microsoft.com/office/drawing/2012/chart" uri="{CE6537A1-D6FC-4f65-9D91-7224C49458BB}">
                  <c15:layout>
                    <c:manualLayout>
                      <c:w val="7.0400739115371286E-2"/>
                      <c:h val="9.944040643145342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1240596562347555E-2"/>
                  <c:y val="-1.89906171950588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3920,6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279-4797-8E6F-2AC3960A2F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71100295199503E-3"/>
                  <c:y val="-6.72568632674110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4116,6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BD-4B41-B801-0528A544F2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282569350122973E-2"/>
                  <c:y val="-9.06837536736073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4322,5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279-4797-8E6F-2AC3960A2F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 (базовый)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2" formatCode="0">
                  <c:v>1382</c:v>
                </c:pt>
                <c:pt idx="3" formatCode="0">
                  <c:v>1460</c:v>
                </c:pt>
                <c:pt idx="4" formatCode="0">
                  <c:v>1671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279-4797-8E6F-2AC3960A2FC5}"/>
            </c:ext>
          </c:extLst>
        </c:ser>
        <c:dLbls/>
        <c:axId val="65981056"/>
        <c:axId val="126173568"/>
      </c:areaChar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1E86C8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3733,9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BD-4B41-B801-0528A544F2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3733,9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BD-4B41-B801-0528A544F2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7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 (базовый)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1261</c:v>
                </c:pt>
                <c:pt idx="1">
                  <c:v>1257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279-4797-8E6F-2AC3960A2F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  <a:ln>
              <a:noFill/>
            </a:ln>
          </c:spPr>
          <c:dLbls>
            <c:dLbl>
              <c:idx val="2"/>
              <c:layout>
                <c:manualLayout>
                  <c:x val="1.5285447243858786E-2"/>
                  <c:y val="-0.27456698794323736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7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+5%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BD-4B41-B801-0528A544F2CE}"/>
                </c:ext>
                <c:ext xmlns:c15="http://schemas.microsoft.com/office/drawing/2012/chart" uri="{CE6537A1-D6FC-4f65-9D91-7224C49458BB}">
                  <c15:layout>
                    <c:manualLayout>
                      <c:w val="0.15744907981857675"/>
                      <c:h val="8.727891397582675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5659920411697443E-2"/>
                  <c:y val="-0.3055167438103029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7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+5%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279-4797-8E6F-2AC3960A2FC5}"/>
                </c:ext>
                <c:ext xmlns:c15="http://schemas.microsoft.com/office/drawing/2012/chart" uri="{CE6537A1-D6FC-4f65-9D91-7224C49458BB}">
                  <c15:layout>
                    <c:manualLayout>
                      <c:w val="0.17275956777407506"/>
                      <c:h val="9.728218276050835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7.8411650838300137E-2"/>
                  <c:y val="-0.33541005405256324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7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+5%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279-4797-8E6F-2AC3960A2FC5}"/>
                </c:ext>
                <c:ext xmlns:c15="http://schemas.microsoft.com/office/drawing/2012/chart" uri="{CE6537A1-D6FC-4f65-9D91-7224C49458BB}">
                  <c15:layout>
                    <c:manualLayout>
                      <c:w val="0.16127670180745132"/>
                      <c:h val="0.107285451545189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 (базовый)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 formatCode="0.0%">
                  <c:v>0.10100249769049174</c:v>
                </c:pt>
                <c:pt idx="3" formatCode="0.0%">
                  <c:v>0.15172614363431086</c:v>
                </c:pt>
                <c:pt idx="4" formatCode="0.0%">
                  <c:v>0.30434187566291454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279-4797-8E6F-2AC3960A2FC5}"/>
            </c:ext>
          </c:extLst>
        </c:ser>
        <c:dLbls>
          <c:showVal val="1"/>
        </c:dLbls>
        <c:axId val="65981056"/>
        <c:axId val="126173568"/>
      </c:barChart>
      <c:catAx>
        <c:axId val="65981056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6173568"/>
        <c:crosses val="autoZero"/>
        <c:auto val="1"/>
        <c:lblAlgn val="ctr"/>
        <c:lblOffset val="100"/>
      </c:catAx>
      <c:valAx>
        <c:axId val="1261735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65981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0.0554</cdr:x>
      <cdr:y>0.03176</cdr:y>
    </cdr:from>
    <cdr:to>
      <cdr:x>0.73858</cdr:x>
      <cdr:y>0.24746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847" y="52487"/>
          <a:ext cx="3105701" cy="356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30" b="1" dirty="0">
              <a:solidFill>
                <a:schemeClr val="tx1"/>
              </a:solidFill>
            </a:rPr>
            <a:t>Выручка, млн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C1EC5-FFB3-4339-81A6-CF3BAC16F8F1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3A3D-B39D-4F67-9CF9-8C1C08726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33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77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77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79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84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19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9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5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29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0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4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8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9/12/3-smart-warehouse-technologies-you-need-to-implement-today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20888"/>
            <a:ext cx="7162800" cy="838200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  <a:sym typeface="Arial" charset="0"/>
              </a:rPr>
              <a:t>Снижение себестоимости производства ООО Международная Алюминиевая Компания за счёт эффективного управления запасами</a:t>
            </a:r>
            <a:br>
              <a:rPr lang="ru-RU" sz="2000" dirty="0">
                <a:latin typeface="Times New Roman" pitchFamily="18" charset="0"/>
                <a:cs typeface="Times New Roman" pitchFamily="18" charset="0"/>
                <a:sym typeface="Arial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052736"/>
            <a:ext cx="6096000" cy="457200"/>
          </a:xfrm>
        </p:spPr>
        <p:txBody>
          <a:bodyPr/>
          <a:lstStyle/>
          <a:p>
            <a:r>
              <a:rPr lang="ru-RU" sz="2400" b="1" dirty="0"/>
              <a:t>Выпускная аттестационная работа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486916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Выполнил слушатель       Елисова А.Г. </a:t>
            </a:r>
          </a:p>
          <a:p>
            <a:r>
              <a:rPr lang="ru-RU" sz="1600" dirty="0"/>
              <a:t>Научный руководитель     Григорьев М.И.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200" y="-34834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809307-06FC-92BD-C627-0A2C3354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6324600" cy="3387080"/>
          </a:xfrm>
        </p:spPr>
        <p:txBody>
          <a:bodyPr/>
          <a:lstStyle/>
          <a:p>
            <a:r>
              <a:rPr lang="ru-RU" sz="3200" dirty="0"/>
              <a:t>КЛЮЧЕВАЯ ПРОБЛЕМА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НЕЭФФЕКТИВНОЕ УПРАВЛЕНИЕ    ТМЦ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7CACD2F-E9A0-A097-1CC9-108D9CA1F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2708920"/>
            <a:ext cx="2484815" cy="4152021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BD5B0C3-1AA8-807A-FF50-44E65069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687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9A318-6F70-546F-392D-51058943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                Диаграмма     Исикавы 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9F0A12D-0C9C-E4C6-92DE-65381A09A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8"/>
            <a:ext cx="7787208" cy="3744416"/>
          </a:xfr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643C4804-FA90-33DC-BA1E-41CBE56C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217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BF3242-17DE-79BC-6E37-6EC451EA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План реализации проекта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744EB2-B48A-40AF-D2CB-AC33382A2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/>
              <a:t>ПРОЕКТ</a:t>
            </a:r>
            <a:r>
              <a:rPr lang="ru-RU" sz="2400" dirty="0"/>
              <a:t> </a:t>
            </a:r>
            <a:r>
              <a:rPr lang="ru-RU" sz="2400" b="1" dirty="0"/>
              <a:t>Снижение себестоимости за счёт эффективного управления ТМЦ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6F2F64-4035-DAED-ED49-8B9937DD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744416" cy="54229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600" dirty="0"/>
              <a:t>Анализ потребления ТМЦ (</a:t>
            </a:r>
            <a:r>
              <a:rPr lang="en-US" sz="1600" dirty="0"/>
              <a:t>ABC)</a:t>
            </a:r>
          </a:p>
          <a:p>
            <a:pPr marL="342900" indent="-342900">
              <a:buAutoNum type="arabicPeriod"/>
            </a:pPr>
            <a:r>
              <a:rPr lang="ru-RU" sz="1600" dirty="0"/>
              <a:t>Внедрение принципа </a:t>
            </a:r>
            <a:r>
              <a:rPr lang="en-US" sz="1600" dirty="0"/>
              <a:t>FIFO </a:t>
            </a:r>
            <a:r>
              <a:rPr lang="ru-RU" sz="1600" dirty="0"/>
              <a:t>для исполнения заказов</a:t>
            </a:r>
          </a:p>
          <a:p>
            <a:pPr marL="342900" indent="-342900">
              <a:buAutoNum type="arabicPeriod"/>
            </a:pPr>
            <a:r>
              <a:rPr lang="ru-RU" sz="1600" dirty="0"/>
              <a:t>Внедрение метода </a:t>
            </a:r>
            <a:r>
              <a:rPr lang="en-US" sz="1600" dirty="0"/>
              <a:t>JUST-in-TIME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Внедрение метода сквозного управления запасами(</a:t>
            </a:r>
            <a:r>
              <a:rPr lang="en-US" sz="1600" dirty="0"/>
              <a:t>VMI</a:t>
            </a:r>
            <a:r>
              <a:rPr lang="ru-RU" sz="1600" dirty="0"/>
              <a:t>)</a:t>
            </a:r>
          </a:p>
          <a:p>
            <a:pPr marL="342900" indent="-342900">
              <a:buAutoNum type="arabicPeriod"/>
            </a:pPr>
            <a:r>
              <a:rPr lang="ru-RU" sz="1600" dirty="0"/>
              <a:t>Зонирование складов ТМЦ</a:t>
            </a:r>
          </a:p>
          <a:p>
            <a:pPr marL="342900" indent="-342900">
              <a:buAutoNum type="arabicPeriod"/>
            </a:pPr>
            <a:r>
              <a:rPr lang="ru-RU" sz="1600" dirty="0"/>
              <a:t>Пересмотр норм неснижаемых запасов</a:t>
            </a:r>
          </a:p>
          <a:p>
            <a:r>
              <a:rPr lang="ru-RU" dirty="0"/>
              <a:t>7. </a:t>
            </a:r>
            <a:r>
              <a:rPr lang="ru-RU" sz="1600" dirty="0"/>
              <a:t>Внедрение инновационной системы управления «Умный склад»</a:t>
            </a:r>
          </a:p>
          <a:p>
            <a:r>
              <a:rPr lang="ru-RU" sz="1600" dirty="0"/>
              <a:t>8. Обучение персонала, наставничество</a:t>
            </a:r>
          </a:p>
          <a:p>
            <a:r>
              <a:rPr lang="ru-RU" sz="1600" dirty="0"/>
              <a:t>9. Мотивация персонала</a:t>
            </a:r>
          </a:p>
          <a:p>
            <a:r>
              <a:rPr lang="ru-RU" sz="1600" dirty="0"/>
              <a:t>10. Организационные мероприятия планерки, отчёты</a:t>
            </a:r>
          </a:p>
          <a:p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08E6F33-8194-AFD1-7375-FE3E8884EA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8069" y="2276872"/>
            <a:ext cx="3855749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42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6300192" cy="576064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0"/>
            <a:ext cx="61206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buSzPct val="100000"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  <a:sym typeface="Arial" charset="0"/>
              </a:rPr>
              <a:t>ОЖИДАНИЕ ОТ ПРОЕКТА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02220" y="896536"/>
            <a:ext cx="241176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4194C07F-5105-F699-0391-06D14DB0E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3674601"/>
              </p:ext>
            </p:extLst>
          </p:nvPr>
        </p:nvGraphicFramePr>
        <p:xfrm>
          <a:off x="284165" y="1058218"/>
          <a:ext cx="8929815" cy="5852160"/>
        </p:xfrm>
        <a:graphic>
          <a:graphicData uri="http://schemas.openxmlformats.org/drawingml/2006/table">
            <a:tbl>
              <a:tblPr/>
              <a:tblGrid>
                <a:gridCol w="4193862">
                  <a:extLst>
                    <a:ext uri="{9D8B030D-6E8A-4147-A177-3AD203B41FA5}">
                      <a16:colId xmlns:a16="http://schemas.microsoft.com/office/drawing/2014/main" xmlns="" val="2555621885"/>
                    </a:ext>
                  </a:extLst>
                </a:gridCol>
                <a:gridCol w="2823357">
                  <a:extLst>
                    <a:ext uri="{9D8B030D-6E8A-4147-A177-3AD203B41FA5}">
                      <a16:colId xmlns:a16="http://schemas.microsoft.com/office/drawing/2014/main" xmlns="" val="1656161457"/>
                    </a:ext>
                  </a:extLst>
                </a:gridCol>
                <a:gridCol w="1912596">
                  <a:extLst>
                    <a:ext uri="{9D8B030D-6E8A-4147-A177-3AD203B41FA5}">
                      <a16:colId xmlns:a16="http://schemas.microsoft.com/office/drawing/2014/main" xmlns="" val="1536745170"/>
                    </a:ext>
                  </a:extLst>
                </a:gridCol>
              </a:tblGrid>
              <a:tr h="649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Ожидаемы результаты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Преимущества проекта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Недостатки проекта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7127204"/>
                  </a:ext>
                </a:extLst>
              </a:tr>
              <a:tr h="4804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Снижение затрат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Контроль запасов ТМЦ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Увеличение коэффициента использования складских площадей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 Высвобождение производственных площадей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5.Размещение ТМЦ по зонам хранения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6. Увеличение оборачиваемости ТМЦ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7. Уменьшение времени хранения ТМЦ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8.Улучшение качества продукции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Улучшение производительности труда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Высокая степень отчетности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Индивидуальный подход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 Квалифицированные специалисты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5Снижение текучести кадров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6. Максимальная функциональность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7. Снижение себестоимости продукции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8. Высокое качество готовой продукции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Вложение денежных средств.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Установка дополнительного оборудования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Затраты на дополнительное обучение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9614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159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B701CF-4072-5796-1D64-A9CFC07F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ИННОВАЦИИ ПРОЕКТА</a:t>
            </a:r>
            <a:br>
              <a:rPr lang="ru-RU" b="1" dirty="0"/>
            </a:br>
            <a:r>
              <a:rPr lang="ru-RU" b="1" dirty="0"/>
              <a:t>        «Умный Склад»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1A43B9-9B4A-1D17-3CA0-C9F748C4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525735"/>
          </a:xfrm>
        </p:spPr>
        <p:txBody>
          <a:bodyPr/>
          <a:lstStyle/>
          <a:p>
            <a:r>
              <a:rPr lang="ru-RU" dirty="0"/>
              <a:t>Преимущества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A78FEC-222E-0D55-796D-A7D665182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174874"/>
            <a:ext cx="3200399" cy="420645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Интеллектуальный учёт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Интеллектуальный контроль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Управление ключевыми процессами:</a:t>
            </a:r>
          </a:p>
          <a:p>
            <a:pPr marL="0" indent="0">
              <a:buNone/>
            </a:pPr>
            <a:r>
              <a:rPr lang="ru-RU" sz="1800" dirty="0"/>
              <a:t>   способ размещения ТМЦ       </a:t>
            </a:r>
          </a:p>
          <a:p>
            <a:pPr marL="0" indent="0">
              <a:buNone/>
            </a:pPr>
            <a:r>
              <a:rPr lang="ru-RU" sz="1800" dirty="0"/>
              <a:t>   распределять очередь заданий</a:t>
            </a:r>
          </a:p>
          <a:p>
            <a:pPr marL="0" indent="0">
              <a:buNone/>
            </a:pPr>
            <a:r>
              <a:rPr lang="ru-RU" sz="1800" dirty="0"/>
              <a:t>   менять приоритеты</a:t>
            </a:r>
          </a:p>
          <a:p>
            <a:pPr marL="0" indent="0">
              <a:buNone/>
            </a:pPr>
            <a:r>
              <a:rPr lang="ru-RU" sz="1800" dirty="0"/>
              <a:t>   рациональные маршруты</a:t>
            </a:r>
          </a:p>
          <a:p>
            <a:pPr marL="0" indent="0">
              <a:buNone/>
            </a:pPr>
            <a:r>
              <a:rPr lang="ru-RU" sz="1800" dirty="0"/>
              <a:t>   предупреждать дефицит ТМЦ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DA345B-27DB-E259-D560-2A205F639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33800" y="1535112"/>
            <a:ext cx="3124200" cy="1245815"/>
          </a:xfrm>
        </p:spPr>
        <p:txBody>
          <a:bodyPr/>
          <a:lstStyle/>
          <a:p>
            <a:r>
              <a:rPr lang="ru-RU" dirty="0"/>
              <a:t>Недостатки</a:t>
            </a:r>
          </a:p>
          <a:p>
            <a:r>
              <a:rPr lang="ru-RU" sz="1800" b="0" dirty="0"/>
              <a:t>Дополнительные ресурсы</a:t>
            </a:r>
          </a:p>
          <a:p>
            <a:endParaRPr lang="ru-RU" sz="1800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AB7045F8-1374-1146-0191-DFDF8CF1F7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33800" y="3606006"/>
            <a:ext cx="3124200" cy="234315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7E5238-0CC0-C821-086C-536E9547C02D}"/>
              </a:ext>
            </a:extLst>
          </p:cNvPr>
          <p:cNvSpPr txBox="1"/>
          <p:nvPr/>
        </p:nvSpPr>
        <p:spPr>
          <a:xfrm>
            <a:off x="3733800" y="594915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s://technofaq.org/posts/2019/12/3-smart-warehouse-technologies-you-need-to-implement-today/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4" tooltip="https://creativecommons.org/licenses/by-nc-sa/3.0/"/>
              </a:rPr>
              <a:t>CC BY-SA-NC</a:t>
            </a:r>
            <a:endParaRPr lang="ru-RU" sz="90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0A7FBCA5-DE04-4544-A6E1-2D65ABA5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564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2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Внедрение проекта: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Создание рабочей группы – 2  недели.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Разработать и внедрить новые должностные инструкции – 1 месяц.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Диагностика работы ОМТС и склада ТМЦ. Выявление проблем - 2 месяц.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Выявление причин – 1 месяц.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Определение целевого состояния склада - 1 месяц.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Выявление причин - 1 месяц.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Разработка плана мероприятия по устранения причин- 1,5 месяца.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Внедрение методики – 2 недели.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Внедрение «Умный склад» – 7 месяцев.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Обучение персонала – 3 недели.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Внедрение мотивации сотрудников – 3 недели.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Аудит – на постоянно основе.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A7FBCA5-DE04-4544-A6E1-2D65ABA5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391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4DA796-D921-7BEA-1C9A-605DF693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Экономическая оценка предложенных мероприятий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E0F9C91-1D54-63E1-FCDA-080AA6076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5096217"/>
              </p:ext>
            </p:extLst>
          </p:nvPr>
        </p:nvGraphicFramePr>
        <p:xfrm>
          <a:off x="395536" y="1556792"/>
          <a:ext cx="7488833" cy="3132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494">
                  <a:extLst>
                    <a:ext uri="{9D8B030D-6E8A-4147-A177-3AD203B41FA5}">
                      <a16:colId xmlns:a16="http://schemas.microsoft.com/office/drawing/2014/main" xmlns="" val="2889635127"/>
                    </a:ext>
                  </a:extLst>
                </a:gridCol>
                <a:gridCol w="732910">
                  <a:extLst>
                    <a:ext uri="{9D8B030D-6E8A-4147-A177-3AD203B41FA5}">
                      <a16:colId xmlns:a16="http://schemas.microsoft.com/office/drawing/2014/main" xmlns="" val="3957844164"/>
                    </a:ext>
                  </a:extLst>
                </a:gridCol>
                <a:gridCol w="873854">
                  <a:extLst>
                    <a:ext uri="{9D8B030D-6E8A-4147-A177-3AD203B41FA5}">
                      <a16:colId xmlns:a16="http://schemas.microsoft.com/office/drawing/2014/main" xmlns="" val="2887056872"/>
                    </a:ext>
                  </a:extLst>
                </a:gridCol>
                <a:gridCol w="967817">
                  <a:extLst>
                    <a:ext uri="{9D8B030D-6E8A-4147-A177-3AD203B41FA5}">
                      <a16:colId xmlns:a16="http://schemas.microsoft.com/office/drawing/2014/main" xmlns="" val="2631906667"/>
                    </a:ext>
                  </a:extLst>
                </a:gridCol>
                <a:gridCol w="1320960">
                  <a:extLst>
                    <a:ext uri="{9D8B030D-6E8A-4147-A177-3AD203B41FA5}">
                      <a16:colId xmlns:a16="http://schemas.microsoft.com/office/drawing/2014/main" xmlns="" val="621785044"/>
                    </a:ext>
                  </a:extLst>
                </a:gridCol>
                <a:gridCol w="1097798">
                  <a:extLst>
                    <a:ext uri="{9D8B030D-6E8A-4147-A177-3AD203B41FA5}">
                      <a16:colId xmlns:a16="http://schemas.microsoft.com/office/drawing/2014/main" xmlns="" val="642457884"/>
                    </a:ext>
                  </a:extLst>
                </a:gridCol>
              </a:tblGrid>
              <a:tr h="974451">
                <a:tc>
                  <a:txBody>
                    <a:bodyPr/>
                    <a:lstStyle/>
                    <a:p>
                      <a:pPr marR="3746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</a:p>
                    <a:p>
                      <a:pPr marR="3746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Показатель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35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381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2022 г.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381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2023 г.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50000"/>
                        </a:lnSpc>
                        <a:spcAft>
                          <a:spcPts val="9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37465" algn="ctr">
                        <a:lnSpc>
                          <a:spcPct val="150000"/>
                        </a:lnSpc>
                        <a:spcAft>
                          <a:spcPts val="9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Изменение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10" algn="ctr">
                        <a:lnSpc>
                          <a:spcPct val="150000"/>
                        </a:lnSpc>
                        <a:spcAft>
                          <a:spcPts val="235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2022 г. к 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3937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Темп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9210" algn="ctr">
                        <a:lnSpc>
                          <a:spcPct val="150000"/>
                        </a:lnSpc>
                        <a:spcAft>
                          <a:spcPts val="29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роста 2022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7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г. к 2023 г.,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3619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/>
                </a:tc>
                <a:extLst>
                  <a:ext uri="{0D108BD9-81ED-4DB2-BD59-A6C34878D82A}">
                    <a16:rowId xmlns:a16="http://schemas.microsoft.com/office/drawing/2014/main" xmlns="" val="195761831"/>
                  </a:ext>
                </a:extLst>
              </a:tr>
              <a:tr h="498372">
                <a:tc>
                  <a:txBody>
                    <a:bodyPr/>
                    <a:lstStyle/>
                    <a:p>
                      <a:pPr marL="127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Грузооборот склада, тыс. руб.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519952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579952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666945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86993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115,00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extLst>
                  <a:ext uri="{0D108BD9-81ED-4DB2-BD59-A6C34878D82A}">
                    <a16:rowId xmlns:a16="http://schemas.microsoft.com/office/drawing/2014/main" xmlns="" val="533007008"/>
                  </a:ext>
                </a:extLst>
              </a:tr>
              <a:tr h="761378">
                <a:tc>
                  <a:txBody>
                    <a:bodyPr/>
                    <a:lstStyle/>
                    <a:p>
                      <a:pPr marL="127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Производительность труда работников склада, руб./чел./час.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19,7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19,4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23,28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3,88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extLst>
                  <a:ext uri="{0D108BD9-81ED-4DB2-BD59-A6C34878D82A}">
                    <a16:rowId xmlns:a16="http://schemas.microsoft.com/office/drawing/2014/main" xmlns="" val="1593418883"/>
                  </a:ext>
                </a:extLst>
              </a:tr>
              <a:tr h="498372">
                <a:tc>
                  <a:txBody>
                    <a:bodyPr/>
                    <a:lstStyle/>
                    <a:p>
                      <a:pPr marL="1270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Затраты по заработной плате, тыс. руб.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3,6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5,04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4,32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-0,72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85,71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31750" marT="0" marB="0" anchor="ctr"/>
                </a:tc>
                <a:extLst>
                  <a:ext uri="{0D108BD9-81ED-4DB2-BD59-A6C34878D82A}">
                    <a16:rowId xmlns:a16="http://schemas.microsoft.com/office/drawing/2014/main" xmlns="" val="400419804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BC01ADC-3662-1C24-CC05-39D38DF6C638}"/>
              </a:ext>
            </a:extLst>
          </p:cNvPr>
          <p:cNvSpPr/>
          <p:nvPr/>
        </p:nvSpPr>
        <p:spPr>
          <a:xfrm>
            <a:off x="395536" y="5301208"/>
            <a:ext cx="626469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предложенные мероприятия эффективны.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DD269-DAD7-4588-6526-13BB23F8D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5001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итогам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Эффективное использование складских площадей</a:t>
            </a:r>
          </a:p>
          <a:p>
            <a:r>
              <a:rPr lang="ru-RU" dirty="0"/>
              <a:t>Управляемость запасами</a:t>
            </a:r>
          </a:p>
          <a:p>
            <a:r>
              <a:rPr lang="ru-RU" dirty="0"/>
              <a:t>Нормализация складского учёта</a:t>
            </a:r>
          </a:p>
          <a:p>
            <a:r>
              <a:rPr lang="ru-RU" dirty="0"/>
              <a:t>Рост доступности полезности фонда рабочего времени производства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A7FBCA5-DE04-4544-A6E1-2D65ABA5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604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46D9B2-3622-58DD-6544-9DBD3179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E4A5D2-76B7-389B-00DC-932849ECA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5776" y="620688"/>
            <a:ext cx="7772400" cy="1500187"/>
          </a:xfrm>
        </p:spPr>
        <p:txBody>
          <a:bodyPr/>
          <a:lstStyle/>
          <a:p>
            <a:r>
              <a:rPr lang="ru-RU" sz="2800" dirty="0"/>
              <a:t>Невозможного не существует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ABFC50A-5040-5A04-9975-D6472A64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028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88640"/>
            <a:ext cx="6300192" cy="576064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5112568" cy="914400"/>
          </a:xfrm>
        </p:spPr>
        <p:txBody>
          <a:bodyPr/>
          <a:lstStyle/>
          <a:p>
            <a:pPr>
              <a:buSzPct val="100000"/>
            </a:pPr>
            <a:r>
              <a:rPr lang="ru-RU" sz="3200" b="1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  <a:sym typeface="Arial" charset="0"/>
              </a:rPr>
              <a:t>О компании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38114" y="3659539"/>
            <a:ext cx="559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Продукт компании - </a:t>
            </a:r>
            <a:r>
              <a:rPr lang="ru-RU" b="1" dirty="0"/>
              <a:t>алюминиевый профиль</a:t>
            </a:r>
          </a:p>
          <a:p>
            <a:endParaRPr lang="ru-RU" dirty="0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114" y="4305870"/>
            <a:ext cx="1580381" cy="1559402"/>
          </a:xfrm>
          <a:prstGeom prst="rect">
            <a:avLst/>
          </a:prstGeom>
        </p:spPr>
      </p:pic>
      <p:pic>
        <p:nvPicPr>
          <p:cNvPr id="9" name="Рисунок 8" descr="status-make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0322" y="4521894"/>
            <a:ext cx="1296144" cy="1296144"/>
          </a:xfrm>
          <a:prstGeom prst="rect">
            <a:avLst/>
          </a:prstGeom>
        </p:spPr>
      </p:pic>
      <p:pic>
        <p:nvPicPr>
          <p:cNvPr id="10" name="Рисунок 9" descr="Лого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4498" y="4449886"/>
            <a:ext cx="1920213" cy="144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8113" y="1998132"/>
            <a:ext cx="56981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Стать лучшим производителем-поставщиком алюминиевого профиля, способствовать долгосрочному экономическому росту и процветанию наших клиентов</a:t>
            </a:r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38114" y="162880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Миссия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495" y="942352"/>
            <a:ext cx="576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алюминиевая компания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908720"/>
            <a:ext cx="241176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profil_alum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6732240" y="1052736"/>
            <a:ext cx="2411760" cy="23488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6300192" cy="576064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94217" y="37018"/>
            <a:ext cx="51125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  <a:sym typeface="Arial" charset="0"/>
              </a:rPr>
              <a:t>Анализ рынка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268760"/>
            <a:ext cx="54006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Рынок </a:t>
            </a:r>
            <a:r>
              <a:rPr lang="en-US" dirty="0">
                <a:latin typeface="Century Gothic" pitchFamily="34" charset="0"/>
              </a:rPr>
              <a:t>b2b</a:t>
            </a:r>
            <a:endParaRPr lang="ru-RU" dirty="0"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Олигополия-монополистическая конкуренция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Входит в шестерку производителей в России с 7% рынка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Цена продукта определяется ценой сырья на </a:t>
            </a:r>
            <a:r>
              <a:rPr lang="en-US" dirty="0">
                <a:latin typeface="Century Gothic" pitchFamily="34" charset="0"/>
              </a:rPr>
              <a:t>LME</a:t>
            </a:r>
            <a:endParaRPr lang="ru-RU" dirty="0"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Объем рынка определяется темпами строительства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908720"/>
            <a:ext cx="241176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Диаграмма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736304" cy="162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372200" y="4221088"/>
            <a:ext cx="228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Динамика развития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1897" y="1556792"/>
            <a:ext cx="158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Потребители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50ADE34A-4D8D-4253-A579-EDF9B9945575}"/>
              </a:ext>
            </a:extLst>
          </p:cNvPr>
          <p:cNvGraphicFramePr/>
          <p:nvPr/>
        </p:nvGraphicFramePr>
        <p:xfrm>
          <a:off x="4355977" y="4962079"/>
          <a:ext cx="4608511" cy="155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4716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роцесс 3"/>
          <p:cNvSpPr/>
          <p:nvPr/>
        </p:nvSpPr>
        <p:spPr>
          <a:xfrm>
            <a:off x="251520" y="675270"/>
            <a:ext cx="6840760" cy="210565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ЦЕЛЬ-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разработка рекомендаций по снижению себестоимости продукции ООО Международная Алюминиевая Компания, на основе оптимизации управления запасами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                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67544" y="3140968"/>
            <a:ext cx="914400" cy="6126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2852936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ЗАДАЧИ</a:t>
            </a:r>
            <a:r>
              <a:rPr lang="ru-RU" dirty="0"/>
              <a:t>: 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изучить основы управления и планирования себестоимости на       предприятии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определить проблемные зоны</a:t>
            </a:r>
          </a:p>
          <a:p>
            <a:pPr marL="285750" indent="-285750">
              <a:buFontTx/>
              <a:buChar char="-"/>
            </a:pPr>
            <a:r>
              <a:rPr lang="ru-RU" dirty="0"/>
              <a:t>Выявить причины проблем</a:t>
            </a:r>
          </a:p>
          <a:p>
            <a:r>
              <a:rPr lang="ru-RU" dirty="0"/>
              <a:t>-   разработать мероприятия, направленные на снижение    себестоимости</a:t>
            </a:r>
          </a:p>
          <a:p>
            <a:r>
              <a:rPr lang="ru-RU" dirty="0"/>
              <a:t>-   разработать рекомендации по совершенствованию системы управления запасами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разработать план реализации проекта</a:t>
            </a:r>
          </a:p>
          <a:p>
            <a:r>
              <a:rPr lang="ru-RU" dirty="0"/>
              <a:t>- реорганизация системы управления запасами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53701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044680" cy="1490464"/>
          </a:xfrm>
        </p:spPr>
        <p:txBody>
          <a:bodyPr/>
          <a:lstStyle/>
          <a:p>
            <a:r>
              <a:rPr lang="ru-RU" sz="2000" b="1" dirty="0">
                <a:latin typeface="Century Gothic" panose="020B0502020202020204" pitchFamily="34" charset="0"/>
                <a:ea typeface="Calibri"/>
                <a:cs typeface="Times New Roman"/>
              </a:rPr>
              <a:t>Модель STEEP для анализа дальнего окружения в производстве алюминиевого профиля </a:t>
            </a:r>
            <a:r>
              <a:rPr lang="ru-RU" dirty="0">
                <a:latin typeface="Century Gothic" panose="020B0502020202020204" pitchFamily="34" charset="0"/>
                <a:ea typeface="Calibri"/>
                <a:cs typeface="Times New Roman"/>
              </a:rPr>
              <a:t/>
            </a:r>
            <a:br>
              <a:rPr lang="ru-RU" dirty="0">
                <a:latin typeface="Century Gothic" panose="020B0502020202020204" pitchFamily="34" charset="0"/>
                <a:ea typeface="Calibri"/>
                <a:cs typeface="Times New Roman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2896238"/>
              </p:ext>
            </p:extLst>
          </p:nvPr>
        </p:nvGraphicFramePr>
        <p:xfrm>
          <a:off x="539552" y="1751111"/>
          <a:ext cx="5882838" cy="449605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24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8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95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94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2"/>
                          </a:solidFill>
                          <a:effectLst/>
                        </a:rPr>
                        <a:t>Факторы</a:t>
                      </a:r>
                      <a:endParaRPr lang="ru-RU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2"/>
                          </a:solidFill>
                          <a:effectLst/>
                        </a:rPr>
                        <a:t>Возможности</a:t>
                      </a:r>
                      <a:endParaRPr lang="ru-RU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2"/>
                          </a:solidFill>
                          <a:effectLst/>
                        </a:rPr>
                        <a:t>Угрозы</a:t>
                      </a:r>
                      <a:endParaRPr lang="ru-RU" sz="11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9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990000"/>
                          </a:solidFill>
                          <a:effectLst/>
                        </a:rPr>
                        <a:t>Социальные</a:t>
                      </a:r>
                      <a:endParaRPr lang="ru-RU" sz="1100" kern="1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Возможности использовать дешевую рабочую силу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Нехватка специалистов рабочих специальностей из-за снижения их престижа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990000"/>
                          </a:solidFill>
                          <a:effectLst/>
                        </a:rPr>
                        <a:t>Технологические</a:t>
                      </a:r>
                      <a:endParaRPr lang="ru-RU" sz="1100" kern="1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Появление новых сфер применения алюминиевого профиля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Появление новых технологий производства алюминиевого профиля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32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990000"/>
                          </a:solidFill>
                          <a:effectLst/>
                        </a:rPr>
                        <a:t>Экономические</a:t>
                      </a:r>
                      <a:endParaRPr lang="ru-RU" sz="1100" kern="1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Увеличение темпов роста строительства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Рост цен на энергоресурсы.</a:t>
                      </a:r>
                      <a:endParaRPr lang="ru-RU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Увеличение процентной ставки.</a:t>
                      </a:r>
                      <a:endParaRPr lang="ru-RU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Уменьшение курса рубля.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70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Экологические</a:t>
                      </a: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Забота об </a:t>
                      </a:r>
                      <a:r>
                        <a:rPr lang="ru-RU" sz="11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окружащей</a:t>
                      </a: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среде</a:t>
                      </a: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расходов на газоочистку</a:t>
                      </a: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70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990000"/>
                          </a:solidFill>
                          <a:effectLst/>
                        </a:rPr>
                        <a:t>Политические</a:t>
                      </a:r>
                      <a:endParaRPr lang="ru-RU" sz="1100" kern="1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Государственные социальные программы по строительству.</a:t>
                      </a:r>
                      <a:endParaRPr lang="ru-RU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СВО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5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151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6300192" cy="576064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0"/>
            <a:ext cx="61206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buSzPct val="100000"/>
              <a:defRPr/>
            </a:pPr>
            <a:r>
              <a:rPr lang="ru-RU" sz="2800" b="1" dirty="0">
                <a:latin typeface="Century Gothic" panose="020B0502020202020204" pitchFamily="34" charset="0"/>
              </a:rPr>
              <a:t>Анализ Ближнего окружения.</a:t>
            </a:r>
          </a:p>
          <a:p>
            <a:pPr lvl="0">
              <a:buSzPct val="100000"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  <a:sym typeface="Arial" charset="0"/>
              </a:rPr>
              <a:t>Модель М Портера.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02220" y="896536"/>
            <a:ext cx="241176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8173032"/>
              </p:ext>
            </p:extLst>
          </p:nvPr>
        </p:nvGraphicFramePr>
        <p:xfrm>
          <a:off x="1356686" y="1268760"/>
          <a:ext cx="6383666" cy="5112567"/>
        </p:xfrm>
        <a:graphic>
          <a:graphicData uri="http://schemas.openxmlformats.org/presentationml/2006/ole">
            <p:oleObj spid="_x0000_s1027" r:id="rId4" imgW="7315200" imgH="54864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4113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6300192" cy="576064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0"/>
            <a:ext cx="51125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latin typeface="Century Gothic" pitchFamily="34" charset="0"/>
                <a:cs typeface="Times New Roman" pitchFamily="18" charset="0"/>
              </a:rPr>
              <a:t>SWOT </a:t>
            </a:r>
            <a:r>
              <a:rPr lang="ru-RU" sz="2800" b="1" dirty="0">
                <a:latin typeface="Century Gothic" pitchFamily="34" charset="0"/>
                <a:cs typeface="Times New Roman" pitchFamily="18" charset="0"/>
              </a:rPr>
              <a:t>анализ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908720"/>
            <a:ext cx="241176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3093154"/>
              </p:ext>
            </p:extLst>
          </p:nvPr>
        </p:nvGraphicFramePr>
        <p:xfrm>
          <a:off x="611560" y="1556792"/>
          <a:ext cx="8280920" cy="5112569"/>
        </p:xfrm>
        <a:graphic>
          <a:graphicData uri="http://schemas.openxmlformats.org/drawingml/2006/table">
            <a:tbl>
              <a:tblPr firstRow="1" firstCol="1" bandRow="1" bandCol="1">
                <a:tableStyleId>{5A111915-BE36-4E01-A7E5-04B1672EAD32}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04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525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Собственная служба доставки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работы с мелкими партиями товара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Высокое качество товара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объемов производства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Проверенные поставщики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складских помещений под ТМЦ и ГП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Появление новых сфер применения профиля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темпов роста строительства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Поддержка государства, государственные проекты(ФРП)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4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Угрозы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647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собственного инструментального производства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Большое время простоя оборудования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Нарушение сроков отгрузки ГП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 оборачиваемость ТМЦ</a:t>
                      </a:r>
                    </a:p>
                  </a:txBody>
                  <a:tcPr marL="114935" marR="1149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стоимости сырья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ставки</a:t>
                      </a:r>
                      <a:r>
                        <a:rPr lang="ru-RU" sz="12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рефинансирования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Уход с российского</a:t>
                      </a:r>
                      <a:r>
                        <a:rPr lang="ru-RU" sz="12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рынка поставщиков импорта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935" marR="1149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026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6300192" cy="576064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19472"/>
            <a:ext cx="511256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  <a:sym typeface="Arial" charset="0"/>
              </a:rPr>
              <a:t>Стратегия развития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908720"/>
            <a:ext cx="241176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1560" y="1268760"/>
            <a:ext cx="74168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Выбрана стратегия </a:t>
            </a:r>
            <a:r>
              <a:rPr lang="ru-RU" b="1" dirty="0">
                <a:latin typeface="Century Gothic" pitchFamily="34" charset="0"/>
              </a:rPr>
              <a:t>«проникновения на рынок»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Увеличение эффективности использования активов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Увеличение качества продукции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Снижение издержек</a:t>
            </a:r>
          </a:p>
          <a:p>
            <a:pPr>
              <a:lnSpc>
                <a:spcPct val="150000"/>
              </a:lnSpc>
            </a:pPr>
            <a:endParaRPr lang="ru-RU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Внедрение </a:t>
            </a:r>
            <a:r>
              <a:rPr lang="ru-RU" b="1" dirty="0">
                <a:latin typeface="Century Gothic" pitchFamily="34" charset="0"/>
              </a:rPr>
              <a:t>процессного управления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Увеличение прозрачности работы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Нахождение «узких» мест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Гибкость при изменении рынка</a:t>
            </a:r>
            <a:endParaRPr lang="en-US" dirty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</a:rPr>
              <a:t>Постоянное улучшение</a:t>
            </a:r>
            <a:endParaRPr lang="en-US" dirty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latin typeface="Century Gothic" pitchFamily="34" charset="0"/>
            </a:endParaRPr>
          </a:p>
        </p:txBody>
      </p:sp>
      <p:pic>
        <p:nvPicPr>
          <p:cNvPr id="3074" name="Picture 2" descr="http://upload.wikimedia.org/wikipedia/commons/thumb/7/7a/PDCA_Cycle.svg/400px-PDCA_Cycl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8100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562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B16735-E7EA-171A-7B5A-828AD68F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Роль </a:t>
            </a:r>
            <a:r>
              <a:rPr lang="ru-RU" sz="3200" b="1" dirty="0">
                <a:latin typeface="Century Gothic" panose="020B0502020202020204" pitchFamily="34" charset="0"/>
              </a:rPr>
              <a:t>ТМЦ</a:t>
            </a:r>
            <a:r>
              <a:rPr lang="ru-RU" b="1" dirty="0"/>
              <a:t> в процессе производства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769B0DCF-205A-5900-1403-BF9F40937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200" y="0"/>
            <a:ext cx="22718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xmlns="" id="{814CAA65-2D3A-891A-BC1F-B3AE25E0A72D}"/>
              </a:ext>
            </a:extLst>
          </p:cNvPr>
          <p:cNvSpPr/>
          <p:nvPr/>
        </p:nvSpPr>
        <p:spPr>
          <a:xfrm>
            <a:off x="3491880" y="2060848"/>
            <a:ext cx="1728192" cy="792088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ТМЦ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256980"/>
            <a:ext cx="2246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Оптимизация процессов производства</a:t>
            </a:r>
          </a:p>
          <a:p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51942" y="355327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Минимизация затрат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1186" y="357622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Снижение потерь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0433" y="222973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Оптимизация процесса закупок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7864" y="393305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Снижение себестоимости продукции</a:t>
            </a:r>
          </a:p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530120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474189" y="2330878"/>
            <a:ext cx="753995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790629" y="2301430"/>
            <a:ext cx="661645" cy="3109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Стрелка вниз 15"/>
          <p:cNvSpPr/>
          <p:nvPr/>
        </p:nvSpPr>
        <p:spPr>
          <a:xfrm>
            <a:off x="4283968" y="3068960"/>
            <a:ext cx="25202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8438200">
            <a:off x="2788527" y="2989104"/>
            <a:ext cx="84770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460378">
            <a:off x="5069364" y="2996370"/>
            <a:ext cx="84770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237785"/>
      </p:ext>
    </p:extLst>
  </p:cSld>
  <p:clrMapOvr>
    <a:masterClrMapping/>
  </p:clrMapOvr>
</p:sld>
</file>

<file path=ppt/theme/theme1.xml><?xml version="1.0" encoding="utf-8"?>
<a:theme xmlns:a="http://schemas.openxmlformats.org/drawingml/2006/main" name="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TS010336785</Template>
  <TotalTime>0</TotalTime>
  <Words>789</Words>
  <Application>Microsoft Office PowerPoint</Application>
  <PresentationFormat>Экран (4:3)</PresentationFormat>
  <Paragraphs>226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TS010336785</vt:lpstr>
      <vt:lpstr>Снижение себестоимости производства ООО Международная Алюминиевая Компания за счёт эффективного управления запасами </vt:lpstr>
      <vt:lpstr>О компании</vt:lpstr>
      <vt:lpstr>Слайд 3</vt:lpstr>
      <vt:lpstr>Слайд 4</vt:lpstr>
      <vt:lpstr>Модель STEEP для анализа дальнего окружения в производстве алюминиевого профиля  </vt:lpstr>
      <vt:lpstr>Слайд 6</vt:lpstr>
      <vt:lpstr>Слайд 7</vt:lpstr>
      <vt:lpstr>Слайд 8</vt:lpstr>
      <vt:lpstr>Роль ТМЦ в процессе производства</vt:lpstr>
      <vt:lpstr>КЛЮЧЕВАЯ ПРОБЛЕМА   НЕЭФФЕКТИВНОЕ УПРАВЛЕНИЕ    ТМЦ </vt:lpstr>
      <vt:lpstr>                 Диаграмма     Исикавы </vt:lpstr>
      <vt:lpstr>План реализации проекта </vt:lpstr>
      <vt:lpstr>Слайд 13</vt:lpstr>
      <vt:lpstr>ИННОВАЦИИ ПРОЕКТА         «Умный Склад»</vt:lpstr>
      <vt:lpstr>Слайд 15</vt:lpstr>
      <vt:lpstr>Экономическая оценка предложенных мероприятий</vt:lpstr>
      <vt:lpstr>По итогам проекта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2013-06-24T15:41:50Z</dcterms:created>
  <dcterms:modified xsi:type="dcterms:W3CDTF">2024-01-22T04:38:03Z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