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ru-RU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Grp="1" noChangeArrowheads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0"/>
          <p:cNvSpPr>
            <a:spLocks noGrp="1" noChangeArrowheads="1"/>
          </p:cNvSpPr>
          <p:nvPr userDrawn="1"/>
        </p:nvSpPr>
        <p:spPr bwMode="auto">
          <a:xfrm>
            <a:off x="1309514" y="1839834"/>
            <a:ext cx="4011787" cy="131432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1"/>
          <p:cNvSpPr>
            <a:spLocks noGrp="1" noChangeArrowheads="1"/>
          </p:cNvSpPr>
          <p:nvPr userDrawn="1"/>
        </p:nvSpPr>
        <p:spPr bwMode="auto">
          <a:xfrm>
            <a:off x="6567030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2"/>
          <p:cNvSpPr>
            <a:spLocks noGrp="1" noChangeArrowheads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63"/>
          <p:cNvSpPr>
            <a:spLocks noGrp="1" noChangeArrowheads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5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5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Grp="1" noChangeArrowheads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/>
          <p:cNvSpPr>
            <a:spLocks noGrp="1" noChangeArrowheads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/>
          <p:cNvSpPr>
            <a:spLocks noGrp="1" noChangeArrowheads="1"/>
          </p:cNvSpPr>
          <p:nvPr userDrawn="1"/>
        </p:nvSpPr>
        <p:spPr bwMode="auto">
          <a:xfrm>
            <a:off x="1637456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ru-RU"/>
              <a:t>12.01.2024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510297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66674"/>
            <a:ext cx="10972800" cy="158114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ctr"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Федеральное государственное образовательное бюджетное учреждение высшего образования</a:t>
            </a:r>
            <a:endParaRPr sz="12000"/>
          </a:p>
          <a:p>
            <a:pPr algn="ctr"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ГОСУДАРСТВЕННЫЙ УНИВЕРСИТЕТ УПРАВЛЕНИЯ</a:t>
            </a:r>
            <a:endParaRPr sz="12000"/>
          </a:p>
          <a:p>
            <a:pPr algn="ctr"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Институт делового администрирования и бизнеса</a:t>
            </a:r>
            <a:endParaRPr/>
          </a:p>
        </p:txBody>
      </p:sp>
      <p:sp>
        <p:nvSpPr>
          <p:cNvPr id="1761659410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25000" lnSpcReduction="15000"/>
          </a:bodyPr>
          <a:lstStyle/>
          <a:p>
            <a:pPr marL="0" indent="0" algn="ctr">
              <a:buFont typeface="Arial"/>
              <a:buNone/>
              <a:defRPr/>
            </a:pPr>
            <a:endParaRPr sz="15000" b="1"/>
          </a:p>
          <a:p>
            <a:pPr marL="0" indent="0" algn="ctr">
              <a:buFont typeface="Arial"/>
              <a:buNone/>
              <a:defRPr/>
            </a:pPr>
            <a:r>
              <a:rPr sz="8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АТТЕСТАЦИОННАЯ РАБОТА </a:t>
            </a:r>
          </a:p>
          <a:p>
            <a:pPr marL="0" indent="0" algn="ctr">
              <a:buFont typeface="Arial"/>
              <a:buNone/>
              <a:defRPr/>
            </a:pPr>
            <a:r>
              <a:rPr sz="8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тему:</a:t>
            </a:r>
            <a:endParaRPr sz="15000" b="1"/>
          </a:p>
          <a:p>
            <a:pPr marL="0" indent="0" algn="ctr">
              <a:buFont typeface="Arial"/>
              <a:buNone/>
              <a:defRPr/>
            </a:pPr>
            <a:r>
              <a:rPr sz="8000" b="1" i="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Оптимизация расходов в сфере грузоперевозок на примере </a:t>
            </a:r>
            <a:endParaRPr sz="15000" b="1"/>
          </a:p>
          <a:p>
            <a:pPr marL="0" indent="0" algn="ctr">
              <a:buFont typeface="Arial"/>
              <a:buNone/>
              <a:defRPr/>
            </a:pPr>
            <a:r>
              <a:rPr sz="8000" b="1" i="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ООО «Контейнер-Трак»</a:t>
            </a:r>
            <a:endParaRPr sz="15000"/>
          </a:p>
          <a:p>
            <a:pPr marL="0" indent="0" algn="ctr">
              <a:buFont typeface="Arial"/>
              <a:buNone/>
              <a:defRPr/>
            </a:pPr>
            <a:r>
              <a:rPr sz="28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(название темы)</a:t>
            </a:r>
            <a:endParaRPr sz="15000"/>
          </a:p>
          <a:p>
            <a:pPr marL="0" indent="0">
              <a:buFont typeface="Arial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endParaRPr/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Слушатель программы «Организационные и экономические </a:t>
            </a:r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основы эффективного функционирования производственного комплекса» (тип –В)</a:t>
            </a:r>
            <a:endParaRPr sz="14000"/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Муравьев Дмитрий Васильевич</a:t>
            </a:r>
            <a:endParaRPr sz="14000"/>
          </a:p>
          <a:p>
            <a:pPr marL="0" indent="0" algn="r">
              <a:buFont typeface="Arial"/>
              <a:buNone/>
              <a:defRPr/>
            </a:pPr>
            <a:endParaRPr sz="14000"/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Научный руководитель:</a:t>
            </a:r>
            <a:endParaRPr sz="14000"/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Доктор экономических наук</a:t>
            </a:r>
            <a:endParaRPr sz="14000"/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Кузнецов Николай Владимирович</a:t>
            </a:r>
            <a:endParaRPr sz="14000"/>
          </a:p>
          <a:p>
            <a:pPr marL="0" indent="0">
              <a:buFont typeface="Arial"/>
              <a:buNone/>
              <a:defRPr/>
            </a:pPr>
            <a:r>
              <a:rPr sz="1000" b="1" i="1" u="none" spc="-38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000" b="1" i="1" u="none" spc="-38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  <a:p>
            <a:pPr marL="0" indent="0" algn="ctr">
              <a:buFont typeface="Arial"/>
              <a:buNone/>
              <a:defRPr/>
            </a:pPr>
            <a:r>
              <a:rPr sz="1000" b="1" i="1" u="none" spc="-38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8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Москва 2023</a:t>
            </a:r>
            <a:endParaRPr/>
          </a:p>
        </p:txBody>
      </p:sp>
      <p:sp>
        <p:nvSpPr>
          <p:cNvPr id="68054633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33C070-7C0E-1D75-B4CC-9813F8879DF8}" type="slidenum">
              <a:rPr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911993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Ubuntu"/>
                <a:ea typeface="Ubuntu"/>
                <a:cs typeface="Ubuntu"/>
              </a:rPr>
              <a:t>Контейнер-Трак 2021</a:t>
            </a:r>
            <a:endParaRPr/>
          </a:p>
        </p:txBody>
      </p:sp>
      <p:sp>
        <p:nvSpPr>
          <p:cNvPr id="627121369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2021 было принято решение:</a:t>
            </a:r>
            <a:endParaRPr sz="72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Полностью обновить подвижной состав, с этой целью были закуплены четыре единицы КАМАЗ 5490 2019 года выпуска и новые полуприцепы ТОНАР</a:t>
            </a:r>
            <a:endParaRPr sz="72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Ввести вахтовый метод работы </a:t>
            </a:r>
            <a:endParaRPr sz="72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Разработать и внедрить систему TMS</a:t>
            </a:r>
            <a:endParaRPr sz="72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Разработать стратегию развития до 2031 года</a:t>
            </a:r>
            <a:endParaRPr sz="7200"/>
          </a:p>
        </p:txBody>
      </p:sp>
      <p:sp>
        <p:nvSpPr>
          <p:cNvPr id="1063502217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 b="0"/>
          </a:p>
        </p:txBody>
      </p:sp>
      <p:pic>
        <p:nvPicPr>
          <p:cNvPr id="1137507652" name="Рисунок 11375076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97598" y="2565745"/>
            <a:ext cx="5994400" cy="1297436"/>
          </a:xfrm>
          <a:prstGeom prst="rect">
            <a:avLst/>
          </a:prstGeom>
        </p:spPr>
      </p:pic>
      <p:sp>
        <p:nvSpPr>
          <p:cNvPr id="21352083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9DD43C3-FA43-8BCD-7A46-720218F36BE6}" type="slidenum">
              <a:rPr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821231" name="Заголовок 1"/>
          <p:cNvSpPr>
            <a:spLocks noGrp="1"/>
          </p:cNvSpPr>
          <p:nvPr>
            <p:ph type="title"/>
          </p:nvPr>
        </p:nvSpPr>
        <p:spPr bwMode="auto">
          <a:xfrm>
            <a:off x="496274" y="274637"/>
            <a:ext cx="11086123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Ubuntu"/>
                <a:ea typeface="Ubuntu"/>
                <a:cs typeface="Ubuntu"/>
              </a:rPr>
              <a:t>Анализ текущей ситуации Контейнер-Трак</a:t>
            </a:r>
            <a:endParaRPr/>
          </a:p>
        </p:txBody>
      </p:sp>
      <p:pic>
        <p:nvPicPr>
          <p:cNvPr id="1796799201" name="Объект 179679920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957787" y="1295399"/>
            <a:ext cx="4852187" cy="5314949"/>
          </a:xfrm>
          <a:prstGeom prst="rect">
            <a:avLst/>
          </a:prstGeom>
        </p:spPr>
      </p:pic>
      <p:sp>
        <p:nvSpPr>
          <p:cNvPr id="361460679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Проанализировать транспортные расходы можно с помощью следующих метрик</a:t>
            </a:r>
            <a:endParaRPr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 = 88,45%</a:t>
            </a:r>
            <a:endParaRPr sz="9000"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Pкм = 291,559 руб.</a:t>
            </a:r>
            <a:endParaRPr sz="9000"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Pтов = 41997,037</a:t>
            </a:r>
            <a:endParaRPr sz="9000"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Qкм/рейс = 144,04 км</a:t>
            </a:r>
            <a:endParaRPr sz="9000"/>
          </a:p>
          <a:p>
            <a:pPr marL="0" indent="0">
              <a:buFont typeface="Arial"/>
              <a:buNone/>
              <a:defRPr/>
            </a:pPr>
            <a:endParaRPr/>
          </a:p>
        </p:txBody>
      </p:sp>
      <p:sp>
        <p:nvSpPr>
          <p:cNvPr id="1176752081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D9C3F3E-1DB4-7138-C54E-14181C91EF77}" type="slidenum">
              <a:rPr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740744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Ubuntu"/>
                <a:ea typeface="Ubuntu"/>
                <a:cs typeface="Ubuntu"/>
              </a:rPr>
              <a:t>Стратегия Контейнер-Трак 2031</a:t>
            </a:r>
            <a:endParaRPr/>
          </a:p>
        </p:txBody>
      </p:sp>
      <p:sp>
        <p:nvSpPr>
          <p:cNvPr id="108723427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50000"/>
              </a:lnSpc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Было принято решение о внедрении </a:t>
            </a: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стратегического подхода</a:t>
            </a: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 оптимизации транспортных расходов</a:t>
            </a:r>
            <a:endParaRPr sz="48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Стратегия «Контейнер-Трак» 2031 включает увеличение автопарка до 20 единиц техники. Разработка и внедрение новых цифровых технологий, оптимизация маршрутов, оптимизация ТО и ремонтов, улучшение качества обслуживания клиентов</a:t>
            </a:r>
          </a:p>
        </p:txBody>
      </p:sp>
      <p:sp>
        <p:nvSpPr>
          <p:cNvPr id="1088990140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8" y="1600200"/>
            <a:ext cx="5384799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buFont typeface="Arial"/>
              <a:buNone/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успешной реализации стратегического подхода и методов оптимизации транспортных расходов в компании требуется провести ряд организационных, технических и экономических решений.</a:t>
            </a:r>
            <a:endParaRPr sz="3600" i="0"/>
          </a:p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Сформировать центр затрат и ответственности</a:t>
            </a:r>
            <a:endParaRPr sz="4800" i="0"/>
          </a:p>
          <a:p>
            <a:pPr marL="342900" marR="0" indent="-3429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Внедрить систему таких способов воздействия на участников производства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которые побуждали бы соблюдать установленные планом затраты и находить возможности их снижения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4800" i="0"/>
          </a:p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Создать исходя из отчетной себестоимости за 2023 г. Плановую ежемесячную/годовую себестоимость для дальнейшего сравнения фактических затрат с запланированными</a:t>
            </a:r>
            <a:endParaRPr sz="4800" i="0"/>
          </a:p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Сформировать исходя из таблицы 1.1 детальную разбивку по статьям расходов для дальнейшего учета и анализа изменений в оптимизации транспортных расходов</a:t>
            </a:r>
            <a:endParaRPr sz="4800" i="0"/>
          </a:p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Проанализировать TMS системы для автотранспортных предприятий и произвести внедрение более подходящей системы  в работу компании</a:t>
            </a:r>
            <a:endParaRPr sz="4800" i="0"/>
          </a:p>
          <a:p>
            <a:pPr marL="0" indent="0">
              <a:buFont typeface="Arial"/>
              <a:buNone/>
              <a:defRPr/>
            </a:pPr>
            <a:endParaRPr sz="3600" i="0"/>
          </a:p>
        </p:txBody>
      </p:sp>
      <p:sp>
        <p:nvSpPr>
          <p:cNvPr id="1702627471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240F0-D244-477B-0098-609C21AB42B0}" type="slidenum">
              <a:rPr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75199979" name="Рисунок 157519997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3011" y="790574"/>
            <a:ext cx="12120433" cy="5200649"/>
          </a:xfrm>
          <a:prstGeom prst="rect">
            <a:avLst/>
          </a:prstGeom>
        </p:spPr>
      </p:pic>
      <p:sp>
        <p:nvSpPr>
          <p:cNvPr id="956692239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3C9ACC-1609-0740-FF70-C1B5CFE78763}" type="slidenum">
              <a:rPr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18975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Ubuntu"/>
                <a:ea typeface="Ubuntu"/>
                <a:cs typeface="Ubuntu"/>
              </a:rPr>
              <a:t>Оценка эффективности</a:t>
            </a:r>
            <a:endParaRPr/>
          </a:p>
        </p:txBody>
      </p:sp>
      <p:pic>
        <p:nvPicPr>
          <p:cNvPr id="482617902" name="Объект 48261790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-77081" y="1417637"/>
            <a:ext cx="6214170" cy="4497386"/>
          </a:xfrm>
          <a:prstGeom prst="rect">
            <a:avLst/>
          </a:prstGeom>
        </p:spPr>
      </p:pic>
      <p:sp>
        <p:nvSpPr>
          <p:cNvPr id="1817850402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8" y="1514474"/>
            <a:ext cx="5384799" cy="46116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2020 год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Общие издержки организации 25702 тыс. руб.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Объем продаж 28508 тыс. руб.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Прибыль составила 2806 тыс. руб.</a:t>
            </a:r>
            <a:endParaRPr/>
          </a:p>
          <a:p>
            <a:pPr marL="342900" marR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2021 год</a:t>
            </a:r>
            <a:endParaRPr lang="ru-RU" sz="14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Общие издержки организации 32 684 тыс. руб.</a:t>
            </a:r>
            <a:endParaRPr lang="ru-RU" sz="14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Объем продаж 32 096 тыс. руб.</a:t>
            </a:r>
            <a:endParaRPr lang="ru-RU" sz="14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Чистая прибыль составила минус 588 тыс. руб.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14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2022 году не смотря на санкционное давление западных стран и США, начало СВО, а также общее кризисное состояние, предприятию удалось вновь демонстрировать рост объема продаж, а также рост прибыли до 319 тыс. руб. За девять месяцев 2023 компании удалось превысить финансовые показатели 2020 года в целом и превзойти до кризисный 2020 год с полностью обновленным подвижным составом. Можно спрогнозировать что объем продаж составит 48 153 тыс. руб. и прибыль достигнет 3 175 тыс. руб.	В 2024 году исходя из средних значений 2023 года, можно спрогнозировать что объем продаж составит 52 800 тыс. руб. и прибыль достигнет 11 304 тыс. в год.</a:t>
            </a:r>
            <a:endParaRPr lang="ru-RU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/>
          </a:p>
        </p:txBody>
      </p:sp>
      <p:sp>
        <p:nvSpPr>
          <p:cNvPr id="116983958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A493EE-CA93-2D84-AD7A-C556FFA0984F}" type="slidenum">
              <a:rPr/>
              <a:t>14</a:t>
            </a:fld>
            <a:endParaRPr/>
          </a:p>
        </p:txBody>
      </p:sp>
      <p:sp>
        <p:nvSpPr>
          <p:cNvPr id="1000959715" name="Прямоугольник 1000959714"/>
          <p:cNvSpPr/>
          <p:nvPr/>
        </p:nvSpPr>
        <p:spPr bwMode="auto">
          <a:xfrm>
            <a:off x="2239349" y="5600699"/>
            <a:ext cx="2847974" cy="257175"/>
          </a:xfrm>
          <a:prstGeom prst="rect">
            <a:avLst/>
          </a:prstGeom>
          <a:solidFill>
            <a:schemeClr val="bg1">
              <a:alpha val="99999"/>
            </a:schemeClr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342882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Ubuntu"/>
                <a:ea typeface="Ubuntu"/>
                <a:cs typeface="Ubuntu"/>
              </a:rPr>
              <a:t>Оценка эффективности</a:t>
            </a:r>
            <a:endParaRPr/>
          </a:p>
        </p:txBody>
      </p:sp>
      <p:sp>
        <p:nvSpPr>
          <p:cNvPr id="1112660198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8" y="1600200"/>
            <a:ext cx="5384799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Прирост объема продаж составит в относительном выражении 85, 2%</a:t>
            </a:r>
            <a:endParaRPr sz="4800"/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Прирост прибыли составил 302,9%</a:t>
            </a:r>
            <a:endParaRPr sz="4800"/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Себестоимость ООО «Контейнер-Трак» на протяжении анализируемого периода увеличилась с 25 702 тыс. руб. до 41 496 тыс. руб., что в относительном выражении составило 61, 4%</a:t>
            </a:r>
            <a:endParaRPr sz="4800"/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endParaRPr sz="4800"/>
          </a:p>
        </p:txBody>
      </p:sp>
      <p:pic>
        <p:nvPicPr>
          <p:cNvPr id="1476967549" name="Объект 147696754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5848829" y="1417637"/>
            <a:ext cx="5733568" cy="4015032"/>
          </a:xfrm>
          <a:prstGeom prst="rect">
            <a:avLst/>
          </a:prstGeom>
        </p:spPr>
      </p:pic>
      <p:sp>
        <p:nvSpPr>
          <p:cNvPr id="53649768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76B65F-4B8E-E04D-7709-65569710CA18}" type="slidenum">
              <a:rPr/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719255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8" y="66673"/>
            <a:ext cx="10972800" cy="158114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algn="ctr"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Федеральное государственное образовательное бюджетное учреждение высшего образования</a:t>
            </a:r>
            <a:endParaRPr sz="12000"/>
          </a:p>
          <a:p>
            <a:pPr algn="ctr"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ГОСУДАРСТВЕННЫЙ УНИВЕРСИТЕТ УПРАВЛЕНИЯ</a:t>
            </a:r>
            <a:endParaRPr sz="12000"/>
          </a:p>
          <a:p>
            <a:pPr algn="ctr"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Институт делового администрирования и бизнеса</a:t>
            </a:r>
            <a:endParaRPr/>
          </a:p>
        </p:txBody>
      </p:sp>
      <p:sp>
        <p:nvSpPr>
          <p:cNvPr id="127526073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25000" lnSpcReduction="15000"/>
          </a:bodyPr>
          <a:lstStyle/>
          <a:p>
            <a:pPr marL="0" indent="0" algn="ctr">
              <a:buFont typeface="Arial"/>
              <a:buNone/>
              <a:defRPr/>
            </a:pPr>
            <a:endParaRPr sz="15000" b="1"/>
          </a:p>
          <a:p>
            <a:pPr marL="0" indent="0" algn="ctr">
              <a:buFont typeface="Arial"/>
              <a:buNone/>
              <a:defRPr/>
            </a:pPr>
            <a:r>
              <a:rPr sz="8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АТТЕСТАЦИОННАЯ РАБОТА </a:t>
            </a:r>
          </a:p>
          <a:p>
            <a:pPr marL="0" indent="0" algn="ctr">
              <a:buFont typeface="Arial"/>
              <a:buNone/>
              <a:defRPr/>
            </a:pPr>
            <a:r>
              <a:rPr sz="8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тему:</a:t>
            </a:r>
            <a:endParaRPr sz="15000" b="1"/>
          </a:p>
          <a:p>
            <a:pPr marL="0" indent="0" algn="ctr">
              <a:buFont typeface="Arial"/>
              <a:buNone/>
              <a:defRPr/>
            </a:pPr>
            <a:r>
              <a:rPr sz="8000" b="1" i="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Оптимизация расходов в сфере грузоперевозок на примере </a:t>
            </a:r>
            <a:endParaRPr sz="15000" b="1"/>
          </a:p>
          <a:p>
            <a:pPr marL="0" indent="0" algn="ctr">
              <a:buFont typeface="Arial"/>
              <a:buNone/>
              <a:defRPr/>
            </a:pPr>
            <a:r>
              <a:rPr sz="8000" b="1" i="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ООО «Контейнер-Трак»</a:t>
            </a:r>
            <a:endParaRPr sz="15000"/>
          </a:p>
          <a:p>
            <a:pPr marL="0" indent="0" algn="ctr">
              <a:buFont typeface="Arial"/>
              <a:buNone/>
              <a:defRPr/>
            </a:pPr>
            <a:r>
              <a:rPr sz="28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(название темы)</a:t>
            </a:r>
            <a:endParaRPr sz="15000"/>
          </a:p>
          <a:p>
            <a:pPr marL="0" indent="0">
              <a:buFont typeface="Arial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endParaRPr/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Слушатель программы «Организационные и экономические </a:t>
            </a:r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основы эффективного функционирования производственного комплекса» (тип –В)</a:t>
            </a:r>
            <a:endParaRPr sz="14000"/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Муравьев Дмитрий Васильевич</a:t>
            </a:r>
            <a:endParaRPr sz="14000"/>
          </a:p>
          <a:p>
            <a:pPr marL="0" indent="0" algn="r">
              <a:buFont typeface="Arial"/>
              <a:buNone/>
              <a:defRPr/>
            </a:pPr>
            <a:endParaRPr sz="14000"/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Научный руководитель:</a:t>
            </a:r>
            <a:endParaRPr sz="14000"/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Доктор экономических наук</a:t>
            </a:r>
            <a:endParaRPr sz="14000"/>
          </a:p>
          <a:p>
            <a:pPr marL="0" indent="0" algn="r">
              <a:buFont typeface="Arial"/>
              <a:buNone/>
              <a:defRPr/>
            </a:pPr>
            <a:r>
              <a:rPr sz="7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Кузнецов Николай Владимирович</a:t>
            </a:r>
            <a:endParaRPr sz="14000"/>
          </a:p>
          <a:p>
            <a:pPr marL="0" indent="0">
              <a:buFont typeface="Arial"/>
              <a:buNone/>
              <a:defRPr/>
            </a:pPr>
            <a:r>
              <a:rPr sz="1000" b="1" i="1" u="none" spc="-38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000" b="1" i="1" u="none" spc="-38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  <a:p>
            <a:pPr marL="0" indent="0" algn="ctr">
              <a:buFont typeface="Arial"/>
              <a:buNone/>
              <a:defRPr/>
            </a:pPr>
            <a:r>
              <a:rPr sz="1000" b="1" i="1" u="none" spc="-38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8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Москва 2023</a:t>
            </a:r>
            <a:endParaRPr/>
          </a:p>
        </p:txBody>
      </p:sp>
      <p:sp>
        <p:nvSpPr>
          <p:cNvPr id="41441998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704CB9-B6F2-6F9A-796F-85F16C9075C2}" type="slidenum">
              <a:rPr/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343929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Ubuntu"/>
                <a:ea typeface="Ubuntu"/>
                <a:cs typeface="Ubuntu"/>
              </a:rPr>
              <a:t>По данным Росстата, доля автомобильного транспорта в стране составляет около 75%</a:t>
            </a:r>
            <a:endParaRPr/>
          </a:p>
        </p:txBody>
      </p:sp>
      <p:sp>
        <p:nvSpPr>
          <p:cNvPr id="1972198517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8" y="1600200"/>
            <a:ext cx="5384799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4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Автомобильные грузоперевозки способствуют развитию региональной экономики так как обеспечивают связь между различными регионами страны и облегчают процесс перевозки товаров и сырья. </a:t>
            </a:r>
            <a:endParaRPr sz="80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Важно отметить, что автомобильные грузоперевозки играют значительную роль в формировании бюджетов всех уровней за счет уплаты налогов и сборов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>
              <a:defRPr/>
            </a:pPr>
            <a:r>
              <a:rPr sz="2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Однако, несмотря на значительную роль автомобильных грузоперевозок в экономике России, существует ряд проблем, которые затрудняют их развитие.</a:t>
            </a:r>
            <a:endParaRPr/>
          </a:p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1392523993" name="Объект 139252399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5825239" y="2428874"/>
            <a:ext cx="6268589" cy="2933699"/>
          </a:xfrm>
          <a:prstGeom prst="rect">
            <a:avLst/>
          </a:prstGeom>
        </p:spPr>
      </p:pic>
      <p:sp>
        <p:nvSpPr>
          <p:cNvPr id="1211256778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9F88FA9-0678-107B-3AB9-9FE1810A0FD2}" type="slidenum">
              <a:rPr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719801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Ubuntu"/>
                <a:ea typeface="Ubuntu"/>
                <a:cs typeface="Ubuntu"/>
              </a:rPr>
              <a:t>Оптимизация транспортных расходов</a:t>
            </a:r>
            <a:endParaRPr/>
          </a:p>
        </p:txBody>
      </p:sp>
      <p:pic>
        <p:nvPicPr>
          <p:cNvPr id="1232102629" name="Объект 123210262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609598" y="1843882"/>
            <a:ext cx="5384799" cy="4038598"/>
          </a:xfrm>
          <a:prstGeom prst="rect">
            <a:avLst/>
          </a:prstGeom>
        </p:spPr>
      </p:pic>
      <p:sp>
        <p:nvSpPr>
          <p:cNvPr id="1395078178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частности, это недостаточное развитие транспортной инфраструктуры, высокая стоимость автомобильного транспорта, недостаточное развитие логистической системы, а также проблемы с обеспечением безопасности перевозок</a:t>
            </a:r>
            <a:endParaRPr sz="7200"/>
          </a:p>
          <a:p>
            <a:pPr>
              <a:defRPr/>
            </a:pPr>
            <a:endParaRPr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решения этих проблем необходимо применять комплексный подход, включающий в себя улучшение инфраструктуры, </a:t>
            </a:r>
            <a:r>
              <a:rPr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оптимизацию транспортных расходов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внедрение новых технологий и повышение квалификации персонала.</a:t>
            </a:r>
            <a:endParaRPr sz="4800"/>
          </a:p>
        </p:txBody>
      </p:sp>
      <p:sp>
        <p:nvSpPr>
          <p:cNvPr id="141178903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8674118-6738-98D7-ABB1-7FABDD426B48}" type="slidenum">
              <a:rPr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98806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1364894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457200" lvl="1" indent="0" algn="just">
              <a:lnSpc>
                <a:spcPct val="150000"/>
              </a:lnSpc>
              <a:buFont typeface="Arial"/>
              <a:buNone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Ubuntu"/>
                <a:ea typeface="Ubuntu"/>
                <a:cs typeface="Ubuntu"/>
              </a:rPr>
              <a:t>	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Ubuntu"/>
                <a:ea typeface="Ubuntu"/>
                <a:cs typeface="Ubuntu"/>
              </a:rPr>
              <a:t>Ц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Ubuntu"/>
                <a:ea typeface="Ubuntu"/>
                <a:cs typeface="Ubuntu"/>
              </a:rPr>
              <a:t>елью данной дипломной работы является </a:t>
            </a:r>
            <a:r>
              <a:rPr lang="ru-RU" sz="2800" b="0" i="1" u="sng" strike="noStrike" cap="none" spc="0">
                <a:solidFill>
                  <a:schemeClr val="tx1"/>
                </a:solidFill>
                <a:latin typeface="Ubuntu"/>
                <a:ea typeface="Ubuntu"/>
                <a:cs typeface="Ubuntu"/>
              </a:rPr>
              <a:t>исследование Подходов и методов к оптимизации расходов в сфере автомобильных грузоперевозок на примере ООО «Контейнер-Трак».</a:t>
            </a:r>
            <a:endParaRPr sz="2800" i="1" u="sng"/>
          </a:p>
        </p:txBody>
      </p:sp>
      <p:sp>
        <p:nvSpPr>
          <p:cNvPr id="33088544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E5F5D6-6B4F-41B6-E1DD-F1B22573A41B}" type="slidenum">
              <a:rPr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8600347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2" y="273048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sz="2200">
                <a:solidFill>
                  <a:schemeClr val="tx1"/>
                </a:solidFill>
                <a:latin typeface="Ubuntu"/>
                <a:ea typeface="Ubuntu"/>
                <a:cs typeface="Ubuntu"/>
              </a:rPr>
              <a:t>ОСНОВНЫЕ ЗАДАЧИ АТТЕСТАЦИОННОЙ РАБОТЫ</a:t>
            </a:r>
            <a:endParaRPr sz="2200"/>
          </a:p>
        </p:txBody>
      </p:sp>
      <p:pic>
        <p:nvPicPr>
          <p:cNvPr id="324364300" name="Объект 324364299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766731" y="1435098"/>
            <a:ext cx="6815665" cy="4993161"/>
          </a:xfrm>
          <a:prstGeom prst="rect">
            <a:avLst/>
          </a:prstGeom>
        </p:spPr>
      </p:pic>
      <p:sp>
        <p:nvSpPr>
          <p:cNvPr id="81088779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2" y="1435101"/>
            <a:ext cx="4011084" cy="46910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5000" lnSpcReduction="5000"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Изучить теоретические основы и методы оптимизации расходов в сфере грузоперевозок.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Проанализировать текущее состояние и основные проблемы в области оптимизации расходов на грузоперевозки на предприятии ООО «Контейнер-Трак»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Исследовать возможности для оптимизации расходов на конкретном предприятии.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Внедрить подходы и методы оптимизации расходов.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Оценить потенциальную экономическую эффективность от внедрения предложенных мер по оптимизации расходов на грузоперевозки.</a:t>
            </a:r>
            <a:endParaRPr sz="1800"/>
          </a:p>
          <a:p>
            <a:pPr>
              <a:defRPr/>
            </a:pPr>
            <a:endParaRPr sz="1600"/>
          </a:p>
        </p:txBody>
      </p:sp>
      <p:sp>
        <p:nvSpPr>
          <p:cNvPr id="622682468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0392A6-5926-78C8-9FC7-59E5A14A6D7E}" type="slidenum">
              <a:rPr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161380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Ubuntu"/>
                <a:ea typeface="Ubuntu"/>
                <a:cs typeface="Ubuntu"/>
              </a:rPr>
              <a:t>Основные определения</a:t>
            </a:r>
            <a:endParaRPr/>
          </a:p>
        </p:txBody>
      </p:sp>
      <p:pic>
        <p:nvPicPr>
          <p:cNvPr id="931662851" name="Объект 93166285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1039017" y="1600200"/>
            <a:ext cx="4525961" cy="4525961"/>
          </a:xfrm>
          <a:prstGeom prst="rect">
            <a:avLst/>
          </a:prstGeom>
        </p:spPr>
      </p:pic>
      <p:sp>
        <p:nvSpPr>
          <p:cNvPr id="61126588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8" y="1600200"/>
            <a:ext cx="5384799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Затраты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характеризуют фактический объем ресурсов в денежном выражении, использованных в определенных целях</a:t>
            </a:r>
            <a:endParaRPr sz="4800"/>
          </a:p>
          <a:p>
            <a:pPr>
              <a:defRPr/>
            </a:pPr>
            <a:r>
              <a:rPr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Себестоимость</a:t>
            </a:r>
            <a:r>
              <a:rPr sz="18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это стоимостная оценка затрат всех видов ресурсов, используемых для осуществления перевозок автомобильным транспортом</a:t>
            </a:r>
            <a:endParaRPr sz="4800"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Экономическая основа себестоимости – </a:t>
            </a:r>
            <a:r>
              <a:rPr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издержки производства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которые представляют собой часть совокупного общественного продукта или продукции.</a:t>
            </a:r>
            <a:endParaRPr sz="4800"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точки зрения бухгалтерского учета </a:t>
            </a:r>
            <a:r>
              <a:rPr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расходами</a:t>
            </a:r>
            <a:r>
              <a:rPr sz="18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признается уменьшение экономических выгод в результате выбытия активов и (или) возникновения обязательств, приводящее к уменьшению капитала.</a:t>
            </a:r>
            <a:endParaRPr sz="3600"/>
          </a:p>
        </p:txBody>
      </p:sp>
      <p:sp>
        <p:nvSpPr>
          <p:cNvPr id="152073146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0717651-D9C0-DC45-73F2-579EE898D893}" type="slidenum">
              <a:rPr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879587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Ubuntu"/>
                <a:ea typeface="Ubuntu"/>
                <a:cs typeface="Ubuntu"/>
              </a:rPr>
              <a:t>Постоянные и переменные издержки</a:t>
            </a:r>
            <a:endParaRPr/>
          </a:p>
        </p:txBody>
      </p:sp>
      <p:sp>
        <p:nvSpPr>
          <p:cNvPr id="236359961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8" y="1600200"/>
            <a:ext cx="5384799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Издержки производства обычно делят на:</a:t>
            </a:r>
            <a:endParaRPr sz="8000"/>
          </a:p>
          <a:p>
            <a:pPr>
              <a:lnSpc>
                <a:spcPct val="150000"/>
              </a:lnSpc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Постоянные </a:t>
            </a:r>
            <a:endParaRPr sz="8000"/>
          </a:p>
          <a:p>
            <a:pPr>
              <a:lnSpc>
                <a:spcPct val="150000"/>
              </a:lnSpc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Переменные.</a:t>
            </a:r>
            <a:endParaRPr sz="11000" b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sz="20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 АТП наиболее актуальным является экономия от масштаба</a:t>
            </a:r>
            <a:endParaRPr sz="11000" b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Виды затрат имеющие и переменные и постоянные компоненты, считаются </a:t>
            </a:r>
            <a:r>
              <a:rPr sz="22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полупеременными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или </a:t>
            </a:r>
            <a:r>
              <a:rPr sz="22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полупостоянными</a:t>
            </a:r>
            <a:endParaRPr sz="11000" b="0">
              <a:solidFill>
                <a:schemeClr val="tx1"/>
              </a:solidFill>
            </a:endParaRPr>
          </a:p>
        </p:txBody>
      </p:sp>
      <p:pic>
        <p:nvPicPr>
          <p:cNvPr id="1658023070" name="Объект 165802306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197597" y="1701884"/>
            <a:ext cx="5384799" cy="4322592"/>
          </a:xfrm>
          <a:prstGeom prst="rect">
            <a:avLst/>
          </a:prstGeom>
        </p:spPr>
      </p:pic>
      <p:sp>
        <p:nvSpPr>
          <p:cNvPr id="1373669754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7C2F2B-EE61-8733-3D59-D48C5F9A5BEF}" type="slidenum">
              <a:rPr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325426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Ubuntu"/>
                <a:ea typeface="Ubuntu"/>
                <a:cs typeface="Ubuntu"/>
              </a:rPr>
              <a:t>Подходы и методы</a:t>
            </a:r>
            <a:endParaRPr/>
          </a:p>
        </p:txBody>
      </p:sp>
      <p:sp>
        <p:nvSpPr>
          <p:cNvPr id="409016131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8" y="1600200"/>
            <a:ext cx="5384799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sz="16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Системный подход</a:t>
            </a: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 оптимизации транспортных </a:t>
            </a:r>
            <a:r>
              <a:rPr lang="ru-RU" sz="15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затрат проявляется в рассмотрении всех элементов, зачастую разнокачественных и разнородных, как взаимосвязанных и взаимодействующих для достижения единой цели управления. Отличительная особенность такого подхода - оптимизация функционирования не отдельных элементов, а всей системы в целом</a:t>
            </a:r>
            <a:endParaRPr lang="ru-RU" sz="15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14999"/>
              </a:lnSpc>
              <a:defRPr/>
            </a:pPr>
            <a:r>
              <a:rPr sz="16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Процессный подход</a:t>
            </a: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предполагает выделение и анализ ключевых процессов в области оптимизации транспортных расходов, определение их взаимосвязей и влияния на общую эффективность работы предприятия.</a:t>
            </a:r>
            <a:endParaRPr sz="3600"/>
          </a:p>
          <a:p>
            <a:pPr>
              <a:lnSpc>
                <a:spcPct val="114999"/>
              </a:lnSpc>
              <a:defRPr/>
            </a:pPr>
            <a:r>
              <a:rPr sz="16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Стратегический подход</a:t>
            </a: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предполагает разработку и реализацию комплексной стратегии оптимизации транспортных затрат</a:t>
            </a:r>
            <a:endParaRPr sz="3600"/>
          </a:p>
          <a:p>
            <a:pPr>
              <a:lnSpc>
                <a:spcPct val="114999"/>
              </a:lnSpc>
              <a:defRPr/>
            </a:pPr>
            <a:endParaRPr sz="3600"/>
          </a:p>
        </p:txBody>
      </p:sp>
      <p:sp>
        <p:nvSpPr>
          <p:cNvPr id="123931455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50000"/>
              </a:lnSpc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 «Организации»</a:t>
            </a:r>
            <a:endParaRPr sz="7200"/>
          </a:p>
          <a:p>
            <a:pPr>
              <a:lnSpc>
                <a:spcPct val="150000"/>
              </a:lnSpc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Активация и стимулирование</a:t>
            </a:r>
            <a:endParaRPr sz="7200"/>
          </a:p>
          <a:p>
            <a:pPr>
              <a:lnSpc>
                <a:spcPct val="150000"/>
              </a:lnSpc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Нормативный метод</a:t>
            </a:r>
            <a:endParaRPr sz="7200"/>
          </a:p>
          <a:p>
            <a:pPr>
              <a:lnSpc>
                <a:spcPct val="150000"/>
              </a:lnSpc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Координация и регулирование затрат</a:t>
            </a:r>
            <a:endParaRPr sz="7200"/>
          </a:p>
          <a:p>
            <a:pPr>
              <a:lnSpc>
                <a:spcPct val="150000"/>
              </a:lnSpc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Учет и анализ</a:t>
            </a:r>
            <a:endParaRPr sz="7200"/>
          </a:p>
          <a:p>
            <a:pPr>
              <a:lnSpc>
                <a:spcPct val="150000"/>
              </a:lnSpc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 калькулирование</a:t>
            </a:r>
            <a:endParaRPr sz="7200"/>
          </a:p>
          <a:p>
            <a:pPr>
              <a:lnSpc>
                <a:spcPct val="150000"/>
              </a:lnSpc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 учета фактических затрат и расчета реальной себестоимости</a:t>
            </a:r>
            <a:endParaRPr sz="7200"/>
          </a:p>
          <a:p>
            <a:pPr>
              <a:defRPr/>
            </a:pPr>
            <a:endParaRPr/>
          </a:p>
        </p:txBody>
      </p:sp>
      <p:sp>
        <p:nvSpPr>
          <p:cNvPr id="529800146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F4974E-FA88-4658-BF5E-DBD02A1FF863}" type="slidenum">
              <a:rPr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698697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Ubuntu"/>
                <a:ea typeface="Ubuntu"/>
                <a:cs typeface="Ubuntu"/>
              </a:rPr>
              <a:t> Контейнер-Трак</a:t>
            </a:r>
            <a:endParaRPr/>
          </a:p>
        </p:txBody>
      </p:sp>
      <p:sp>
        <p:nvSpPr>
          <p:cNvPr id="211132609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8" y="1600200"/>
            <a:ext cx="5384799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50000"/>
              </a:lnSpc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ООО «Контейнер-Трак» была основана в 2016г. Единоличным участником Муравьевым Дмитрием Васильевичем с целью предоставления услуг в сфере автомобильных контейнерных перевозок</a:t>
            </a:r>
            <a:endParaRPr sz="3600" i="0"/>
          </a:p>
          <a:p>
            <a:pPr>
              <a:lnSpc>
                <a:spcPct val="150000"/>
              </a:lnSpc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Главная цель компании – стать успешной, современной транспортной компанией для любых групп потребителей.</a:t>
            </a:r>
            <a:endParaRPr sz="3600" i="0"/>
          </a:p>
          <a:p>
            <a:pPr>
              <a:lnSpc>
                <a:spcPct val="150000"/>
              </a:lnSpc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Головной офис компании расположен в г. Раменское с автостоянкой транспорта в с. Домодедово</a:t>
            </a:r>
            <a:endParaRPr sz="3600" i="0"/>
          </a:p>
          <a:p>
            <a:pPr>
              <a:lnSpc>
                <a:spcPct val="150000"/>
              </a:lnSpc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Нашими клиентами являются крупные и средние транспортные и экспедиторские компании, таможенные брокеры и грузовладельцы</a:t>
            </a:r>
            <a:endParaRPr sz="3600" i="0"/>
          </a:p>
        </p:txBody>
      </p:sp>
      <p:pic>
        <p:nvPicPr>
          <p:cNvPr id="1525250906" name="Объект 152525090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197598" y="3280434"/>
            <a:ext cx="5384799" cy="1165493"/>
          </a:xfrm>
          <a:prstGeom prst="rect">
            <a:avLst/>
          </a:prstGeom>
          <a:effectLst/>
        </p:spPr>
      </p:pic>
      <p:sp>
        <p:nvSpPr>
          <p:cNvPr id="72703118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DB1BAF7-14E9-8429-0874-98C8148E1597}" type="slidenum">
              <a:rPr/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1057</Words>
  <Application>Microsoft Office PowerPoint</Application>
  <DocSecurity>0</DocSecurity>
  <PresentationFormat>Произвольный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Turtle</vt:lpstr>
      <vt:lpstr>Федеральное государственное образовательное бюджетное учреждение высшего образования ГОСУДАРСТВЕННЫЙ УНИВЕРСИТЕТ УПРАВЛЕНИЯ Институт делового администрирования и бизнеса</vt:lpstr>
      <vt:lpstr>По данным Росстата, доля автомобильного транспорта в стране составляет около 75%</vt:lpstr>
      <vt:lpstr>Оптимизация транспортных расходов</vt:lpstr>
      <vt:lpstr>Презентация PowerPoint</vt:lpstr>
      <vt:lpstr>ОСНОВНЫЕ ЗАДАЧИ АТТЕСТАЦИОННОЙ РАБОТЫ</vt:lpstr>
      <vt:lpstr>Основные определения</vt:lpstr>
      <vt:lpstr>Постоянные и переменные издержки</vt:lpstr>
      <vt:lpstr>Подходы и методы</vt:lpstr>
      <vt:lpstr> Контейнер-Трак</vt:lpstr>
      <vt:lpstr>Контейнер-Трак 2021</vt:lpstr>
      <vt:lpstr>Анализ текущей ситуации Контейнер-Трак</vt:lpstr>
      <vt:lpstr>Стратегия Контейнер-Трак 2031</vt:lpstr>
      <vt:lpstr>Презентация PowerPoint</vt:lpstr>
      <vt:lpstr>Оценка эффективности</vt:lpstr>
      <vt:lpstr>Оценка эффективности</vt:lpstr>
      <vt:lpstr>Федеральное государственное образовательное бюджетное учреждение высшего образования ГОСУДАРСТВЕННЫЙ УНИВЕРСИТЕТ УПРАВЛЕНИЯ Институт делового администрирования и бизнеса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Старцева Ирина Анатольевна</dc:creator>
  <cp:lastModifiedBy>Старцева Ирина Анатольевна</cp:lastModifiedBy>
  <cp:revision>10</cp:revision>
  <dcterms:created xsi:type="dcterms:W3CDTF">2023-08-25T13:22:51Z</dcterms:created>
  <dcterms:modified xsi:type="dcterms:W3CDTF">2024-01-12T11:01:57Z</dcterms:modified>
  <dc:identifier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