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9"/>
  </p:notesMasterIdLst>
  <p:sldIdLst>
    <p:sldId id="662" r:id="rId5"/>
    <p:sldId id="684" r:id="rId6"/>
    <p:sldId id="671" r:id="rId7"/>
    <p:sldId id="672" r:id="rId8"/>
    <p:sldId id="685" r:id="rId9"/>
    <p:sldId id="674" r:id="rId10"/>
    <p:sldId id="676" r:id="rId11"/>
    <p:sldId id="673" r:id="rId12"/>
    <p:sldId id="681" r:id="rId13"/>
    <p:sldId id="677" r:id="rId14"/>
    <p:sldId id="679" r:id="rId15"/>
    <p:sldId id="683" r:id="rId16"/>
    <p:sldId id="686" r:id="rId17"/>
    <p:sldId id="680" r:id="rId1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3A1E"/>
    <a:srgbClr val="EB6521"/>
    <a:srgbClr val="D11D61"/>
    <a:srgbClr val="004492"/>
    <a:srgbClr val="D9D9D9"/>
    <a:srgbClr val="D11D60"/>
    <a:srgbClr val="FFFFFF"/>
    <a:srgbClr val="000000"/>
    <a:srgbClr val="E9ECF1"/>
    <a:srgbClr val="103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67" autoAdjust="0"/>
    <p:restoredTop sz="94796" autoAdjust="0"/>
  </p:normalViewPr>
  <p:slideViewPr>
    <p:cSldViewPr snapToGrid="0">
      <p:cViewPr>
        <p:scale>
          <a:sx n="118" d="100"/>
          <a:sy n="118" d="100"/>
        </p:scale>
        <p:origin x="-660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463247948949304"/>
          <c:y val="0.18702011703555799"/>
          <c:w val="0.4675065310510782"/>
          <c:h val="0.73148162184650911"/>
        </c:manualLayout>
      </c:layout>
      <c:pieChart>
        <c:varyColors val="1"/>
        <c:ser>
          <c:idx val="0"/>
          <c:order val="0"/>
          <c:tx>
            <c:strRef>
              <c:f>Лист2!$E$5</c:f>
              <c:strCache>
                <c:ptCount val="1"/>
                <c:pt idx="0">
                  <c:v>Мощность по выпустку ТБД, тыс тн.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FE6-47BE-AD28-C5B5C8E89D8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FE6-47BE-AD28-C5B5C8E89D8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FE6-47BE-AD28-C5B5C8E89D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FE6-47BE-AD28-C5B5C8E89D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FE6-47BE-AD28-C5B5C8E89D8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FE6-47BE-AD28-C5B5C8E89D8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Лист2!$D$6:$D$11</c:f>
              <c:strCache>
                <c:ptCount val="6"/>
                <c:pt idx="0">
                  <c:v>ТМК</c:v>
                </c:pt>
                <c:pt idx="1">
                  <c:v>ЧТПЗ</c:v>
                </c:pt>
                <c:pt idx="2">
                  <c:v>ВМЗ</c:v>
                </c:pt>
                <c:pt idx="3">
                  <c:v>Северсталь</c:v>
                </c:pt>
                <c:pt idx="4">
                  <c:v>ЗТЗ</c:v>
                </c:pt>
                <c:pt idx="5">
                  <c:v>Прочие</c:v>
                </c:pt>
              </c:strCache>
            </c:strRef>
          </c:cat>
          <c:val>
            <c:numRef>
              <c:f>Лист2!$E$6:$E$11</c:f>
              <c:numCache>
                <c:formatCode>#,##0</c:formatCode>
                <c:ptCount val="6"/>
                <c:pt idx="0" formatCode="General">
                  <c:v>700</c:v>
                </c:pt>
                <c:pt idx="1">
                  <c:v>1500</c:v>
                </c:pt>
                <c:pt idx="2">
                  <c:v>1700</c:v>
                </c:pt>
                <c:pt idx="3" formatCode="General">
                  <c:v>600</c:v>
                </c:pt>
                <c:pt idx="4" formatCode="General">
                  <c:v>700</c:v>
                </c:pt>
                <c:pt idx="5" formatCode="General">
                  <c:v>120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4FE6-47BE-AD28-C5B5C8E89D8B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Лист1!$F$5</c:f>
              <c:strCache>
                <c:ptCount val="1"/>
                <c:pt idx="0">
                  <c:v>Поставки ТБД, тыс. тн.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8944444444444443E-2"/>
                  <c:y val="-6.01851851851851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E73-4285-87A2-607B8BE2B9A2}"/>
                </c:ext>
              </c:extLst>
            </c:dLbl>
            <c:dLbl>
              <c:idx val="1"/>
              <c:layout>
                <c:manualLayout>
                  <c:x val="-3.227777777777778E-2"/>
                  <c:y val="-6.48148148148148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E73-4285-87A2-607B8BE2B9A2}"/>
                </c:ext>
              </c:extLst>
            </c:dLbl>
            <c:dLbl>
              <c:idx val="2"/>
              <c:layout>
                <c:manualLayout>
                  <c:x val="-6.8388888888888888E-2"/>
                  <c:y val="-6.0185185185185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E73-4285-87A2-607B8BE2B9A2}"/>
                </c:ext>
              </c:extLst>
            </c:dLbl>
            <c:dLbl>
              <c:idx val="3"/>
              <c:layout>
                <c:manualLayout>
                  <c:x val="-3.8154052148594492E-2"/>
                  <c:y val="-4.60191319677655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E73-4285-87A2-607B8BE2B9A2}"/>
                </c:ext>
              </c:extLst>
            </c:dLbl>
            <c:dLbl>
              <c:idx val="4"/>
              <c:layout>
                <c:manualLayout>
                  <c:x val="-2.0440310762954696E-2"/>
                  <c:y val="-4.1666735426768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AE73-4285-87A2-607B8BE2B9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Лист1!$G$4:$K$4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Ожид. 2023</c:v>
                </c:pt>
              </c:strCache>
            </c:strRef>
          </c:cat>
          <c:val>
            <c:numRef>
              <c:f>Лист1!$G$5:$K$5</c:f>
              <c:numCache>
                <c:formatCode>General</c:formatCode>
                <c:ptCount val="5"/>
                <c:pt idx="0">
                  <c:v>2853</c:v>
                </c:pt>
                <c:pt idx="1">
                  <c:v>1672</c:v>
                </c:pt>
                <c:pt idx="2">
                  <c:v>2018</c:v>
                </c:pt>
                <c:pt idx="3">
                  <c:v>2636</c:v>
                </c:pt>
                <c:pt idx="4">
                  <c:v>2005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AE73-4285-87A2-607B8BE2B9A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7215872"/>
        <c:axId val="127218816"/>
      </c:lineChart>
      <c:catAx>
        <c:axId val="127215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7218816"/>
        <c:crosses val="autoZero"/>
        <c:auto val="1"/>
        <c:lblAlgn val="ctr"/>
        <c:lblOffset val="100"/>
        <c:noMultiLvlLbl val="0"/>
      </c:catAx>
      <c:valAx>
        <c:axId val="127218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7215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/>
              <a:t>Загрузка производства</a:t>
            </a:r>
            <a:r>
              <a:rPr lang="ru-RU" sz="1600" b="1" baseline="0"/>
              <a:t> АО "ЗТЗ"</a:t>
            </a:r>
            <a:endParaRPr lang="ru-RU" sz="1600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9047836530070397E-2"/>
          <c:y val="8.9969709660585193E-2"/>
          <c:w val="0.66491009190030914"/>
          <c:h val="0.8029811577786585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Лист1!$B$6</c:f>
              <c:strCache>
                <c:ptCount val="1"/>
                <c:pt idx="0">
                  <c:v>Производство, тыс.тн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1.9219569456421642E-2"/>
                  <c:y val="-2.26229230776082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9670-4ECF-BD86-150965EBE027}"/>
                </c:ext>
              </c:extLst>
            </c:dLbl>
            <c:dLbl>
              <c:idx val="1"/>
              <c:layout>
                <c:manualLayout>
                  <c:x val="8.0081539401756843E-3"/>
                  <c:y val="-1.9795057692907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670-4ECF-BD86-150965EBE027}"/>
                </c:ext>
              </c:extLst>
            </c:dLbl>
            <c:dLbl>
              <c:idx val="2"/>
              <c:layout>
                <c:manualLayout>
                  <c:x val="-2.0821200244456783E-2"/>
                  <c:y val="-5.93851730787215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670-4ECF-BD86-150965EBE027}"/>
                </c:ext>
              </c:extLst>
            </c:dLbl>
            <c:dLbl>
              <c:idx val="3"/>
              <c:layout>
                <c:manualLayout>
                  <c:x val="-2.7227723396597389E-2"/>
                  <c:y val="-5.09015769246185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9670-4ECF-BD86-150965EBE027}"/>
                </c:ext>
              </c:extLst>
            </c:dLbl>
            <c:dLbl>
              <c:idx val="4"/>
              <c:layout>
                <c:manualLayout>
                  <c:x val="-2.0821200244456783E-2"/>
                  <c:y val="-4.52458461552164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9670-4ECF-BD86-150965EBE0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Лист1!$C$5:$G$5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Лист1!$C$6:$G$6</c:f>
              <c:numCache>
                <c:formatCode>General</c:formatCode>
                <c:ptCount val="5"/>
                <c:pt idx="0">
                  <c:v>595</c:v>
                </c:pt>
                <c:pt idx="1">
                  <c:v>454</c:v>
                </c:pt>
                <c:pt idx="2">
                  <c:v>328</c:v>
                </c:pt>
                <c:pt idx="3">
                  <c:v>442</c:v>
                </c:pt>
                <c:pt idx="4">
                  <c:v>370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670-4ECF-BD86-150965EBE027}"/>
            </c:ext>
          </c:extLst>
        </c:ser>
        <c:ser>
          <c:idx val="1"/>
          <c:order val="1"/>
          <c:tx>
            <c:strRef>
              <c:f>Лист1!$B$7</c:f>
              <c:strCache>
                <c:ptCount val="1"/>
                <c:pt idx="0">
                  <c:v>Мощность, тыс.тн.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elete val="1"/>
          </c:dLbls>
          <c:cat>
            <c:numRef>
              <c:f>Лист1!$C$5:$G$5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Лист1!$C$7:$G$7</c:f>
              <c:numCache>
                <c:formatCode>General</c:formatCode>
                <c:ptCount val="5"/>
                <c:pt idx="0">
                  <c:v>700</c:v>
                </c:pt>
                <c:pt idx="1">
                  <c:v>700</c:v>
                </c:pt>
                <c:pt idx="2">
                  <c:v>700</c:v>
                </c:pt>
                <c:pt idx="3">
                  <c:v>700</c:v>
                </c:pt>
                <c:pt idx="4">
                  <c:v>700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670-4ECF-BD86-150965EBE02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7702912"/>
        <c:axId val="127717376"/>
      </c:lineChart>
      <c:catAx>
        <c:axId val="127702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7717376"/>
        <c:crosses val="autoZero"/>
        <c:auto val="1"/>
        <c:lblAlgn val="ctr"/>
        <c:lblOffset val="100"/>
        <c:noMultiLvlLbl val="0"/>
      </c:catAx>
      <c:valAx>
        <c:axId val="127717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7702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65D78-42C4-324A-8DFF-E0C174E64A3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C57E46-5F19-7E4D-835A-DA118B3A27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54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D0F079-0972-2B4D-B6BC-EA7EAF592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466" y="1122363"/>
            <a:ext cx="5752214" cy="4013164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82CBFCB-5FCD-F143-B423-A9ADA3936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39E4-2D82-3141-A15A-69E03BEA12B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416A962-29B5-D348-BC04-7CAA55426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046DF2A-FF69-904B-B96C-66246763B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7EEF3-AB06-B745-A18A-2EB05C1F374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97" y="281558"/>
            <a:ext cx="2275368" cy="7391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98" y="5635263"/>
            <a:ext cx="1464544" cy="5741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337" y="5635263"/>
            <a:ext cx="1759574" cy="57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25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887737-AC98-E443-B06A-BBF86C9B45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63600"/>
            <a:ext cx="10696575" cy="708763"/>
          </a:xfrm>
        </p:spPr>
        <p:txBody>
          <a:bodyPr>
            <a:noAutofit/>
          </a:bodyPr>
          <a:lstStyle>
            <a:lvl1pPr>
              <a:defRPr sz="4800" b="1">
                <a:latin typeface="+mn-lt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22F6D86-66CF-5347-8FE2-EC03A6659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83169D-B077-A749-96CE-400AA3AE8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39E4-2D82-3141-A15A-69E03BEA12B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CF016C4-0C8B-7140-B7E8-764662ABA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898D9DA-7DFD-1F46-973B-BE5D87EAE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7EEF3-AB06-B745-A18A-2EB05C1F3748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686459" y="6541227"/>
            <a:ext cx="10819741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262" y="281558"/>
            <a:ext cx="1547624" cy="50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29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887737-AC98-E443-B06A-BBF86C9B45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63600"/>
            <a:ext cx="10696575" cy="708763"/>
          </a:xfrm>
        </p:spPr>
        <p:txBody>
          <a:bodyPr>
            <a:noAutofit/>
          </a:bodyPr>
          <a:lstStyle>
            <a:lvl1pPr>
              <a:defRPr sz="4800" b="1">
                <a:latin typeface="+mn-lt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22F6D86-66CF-5347-8FE2-EC03A6659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83169D-B077-A749-96CE-400AA3AE8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39E4-2D82-3141-A15A-69E03BEA12B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CF016C4-0C8B-7140-B7E8-764662ABA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898D9DA-7DFD-1F46-973B-BE5D87EAE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7EEF3-AB06-B745-A18A-2EB05C1F3748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686459" y="6541227"/>
            <a:ext cx="10819741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656" y="281558"/>
            <a:ext cx="1286836" cy="50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5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887737-AC98-E443-B06A-BBF86C9B45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0" y="363600"/>
            <a:ext cx="6546222" cy="708763"/>
          </a:xfrm>
        </p:spPr>
        <p:txBody>
          <a:bodyPr>
            <a:noAutofit/>
          </a:bodyPr>
          <a:lstStyle>
            <a:lvl1pPr>
              <a:defRPr sz="4800" b="1">
                <a:latin typeface="+mn-lt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22F6D86-66CF-5347-8FE2-EC03A6659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0" y="1825625"/>
            <a:ext cx="8626200" cy="435133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83169D-B077-A749-96CE-400AA3AE8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39E4-2D82-3141-A15A-69E03BEA12B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CF016C4-0C8B-7140-B7E8-764662ABA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898D9DA-7DFD-1F46-973B-BE5D87EAE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7EEF3-AB06-B745-A18A-2EB05C1F374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946" y="281558"/>
            <a:ext cx="1545776" cy="502173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>
            <a:off x="686459" y="6541227"/>
            <a:ext cx="10819741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Рисунок 4">
            <a:extLst>
              <a:ext uri="{FF2B5EF4-FFF2-40B4-BE49-F238E27FC236}">
                <a16:creationId xmlns:a16="http://schemas.microsoft.com/office/drawing/2014/main" xmlns="" id="{E53D1804-0EFE-AB4F-B2DB-B9BB9A8024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2436282" cy="6858000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 marL="228600" indent="-228600" algn="ctr">
              <a:buFontTx/>
              <a:buNone/>
              <a:defRPr lang="ru-RU" sz="1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en-US" dirty="0"/>
              <a:t> </a:t>
            </a:r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4039253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887737-AC98-E443-B06A-BBF86C9B45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63600"/>
            <a:ext cx="10696575" cy="708763"/>
          </a:xfrm>
        </p:spPr>
        <p:txBody>
          <a:bodyPr>
            <a:noAutofit/>
          </a:bodyPr>
          <a:lstStyle>
            <a:lvl1pPr>
              <a:defRPr sz="4800" b="1">
                <a:latin typeface="+mn-lt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22F6D86-66CF-5347-8FE2-EC03A6659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11913"/>
            <a:ext cx="10515600" cy="256505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83169D-B077-A749-96CE-400AA3AE8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39E4-2D82-3141-A15A-69E03BEA12B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CF016C4-0C8B-7140-B7E8-764662ABA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898D9DA-7DFD-1F46-973B-BE5D87EAE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7EEF3-AB06-B745-A18A-2EB05C1F374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946" y="281558"/>
            <a:ext cx="1545776" cy="502173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>
            <a:off x="686459" y="6541227"/>
            <a:ext cx="10819741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Рисунок 2">
            <a:extLst>
              <a:ext uri="{FF2B5EF4-FFF2-40B4-BE49-F238E27FC236}">
                <a16:creationId xmlns:a16="http://schemas.microsoft.com/office/drawing/2014/main" xmlns="" id="{B2B2737D-BCC6-B549-B21D-CC779C9711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8221" y="1573017"/>
            <a:ext cx="2365371" cy="1538242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xmlns="" id="{B2B2737D-BCC6-B549-B21D-CC779C9711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82991" y="1573017"/>
            <a:ext cx="2365371" cy="1538242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xmlns="" id="{B2B2737D-BCC6-B549-B21D-CC779C9711D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87762" y="1573017"/>
            <a:ext cx="2365371" cy="1538242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xmlns="" id="{B2B2737D-BCC6-B549-B21D-CC779C9711D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992533" y="1573017"/>
            <a:ext cx="2365371" cy="1538242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4067461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887737-AC98-E443-B06A-BBF86C9B45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225" y="2731808"/>
            <a:ext cx="10696575" cy="708763"/>
          </a:xfrm>
        </p:spPr>
        <p:txBody>
          <a:bodyPr>
            <a:noAutofit/>
          </a:bodyPr>
          <a:lstStyle>
            <a:lvl1pPr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 smtClean="0"/>
              <a:t>Заголовок раздела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22F6D86-66CF-5347-8FE2-EC03A6659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5" y="4141693"/>
            <a:ext cx="10696575" cy="20352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83169D-B077-A749-96CE-400AA3AE8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39E4-2D82-3141-A15A-69E03BEA12B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CF016C4-0C8B-7140-B7E8-764662ABA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898D9DA-7DFD-1F46-973B-BE5D87EAE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7EEF3-AB06-B745-A18A-2EB05C1F374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281558"/>
            <a:ext cx="1545776" cy="50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25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887737-AC98-E443-B06A-BBF86C9B45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225" y="2731808"/>
            <a:ext cx="10696575" cy="708763"/>
          </a:xfrm>
        </p:spPr>
        <p:txBody>
          <a:bodyPr>
            <a:noAutofit/>
          </a:bodyPr>
          <a:lstStyle>
            <a:lvl1pPr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 smtClean="0"/>
              <a:t>Заголовок раздела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22F6D86-66CF-5347-8FE2-EC03A6659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5" y="4141693"/>
            <a:ext cx="10696575" cy="20352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83169D-B077-A749-96CE-400AA3AE8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39E4-2D82-3141-A15A-69E03BEA12B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CF016C4-0C8B-7140-B7E8-764662ABA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898D9DA-7DFD-1F46-973B-BE5D87EAE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7EEF3-AB06-B745-A18A-2EB05C1F374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281558"/>
            <a:ext cx="1545776" cy="50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95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887737-AC98-E443-B06A-BBF86C9B45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225" y="2731808"/>
            <a:ext cx="10696575" cy="708763"/>
          </a:xfrm>
        </p:spPr>
        <p:txBody>
          <a:bodyPr>
            <a:noAutofit/>
          </a:bodyPr>
          <a:lstStyle>
            <a:lvl1pPr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 smtClean="0"/>
              <a:t>Заголовок раздела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22F6D86-66CF-5347-8FE2-EC03A6659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5" y="4141693"/>
            <a:ext cx="10696575" cy="20352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83169D-B077-A749-96CE-400AA3AE8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39E4-2D82-3141-A15A-69E03BEA12B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CF016C4-0C8B-7140-B7E8-764662ABA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898D9DA-7DFD-1F46-973B-BE5D87EAE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7EEF3-AB06-B745-A18A-2EB05C1F374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8" y="281558"/>
            <a:ext cx="1532949" cy="50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29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887737-AC98-E443-B06A-BBF86C9B45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225" y="2731808"/>
            <a:ext cx="10696575" cy="708763"/>
          </a:xfrm>
        </p:spPr>
        <p:txBody>
          <a:bodyPr>
            <a:noAutofit/>
          </a:bodyPr>
          <a:lstStyle>
            <a:lvl1pPr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 smtClean="0"/>
              <a:t>Заголовок раздела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22F6D86-66CF-5347-8FE2-EC03A6659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5" y="4141693"/>
            <a:ext cx="10696575" cy="20352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83169D-B077-A749-96CE-400AA3AE8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39E4-2D82-3141-A15A-69E03BEA12B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CF016C4-0C8B-7140-B7E8-764662ABA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898D9DA-7DFD-1F46-973B-BE5D87EAE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7EEF3-AB06-B745-A18A-2EB05C1F374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281558"/>
            <a:ext cx="1545776" cy="50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63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887737-AC98-E443-B06A-BBF86C9B45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225" y="2731808"/>
            <a:ext cx="10696575" cy="708763"/>
          </a:xfrm>
        </p:spPr>
        <p:txBody>
          <a:bodyPr>
            <a:noAutofit/>
          </a:bodyPr>
          <a:lstStyle>
            <a:lvl1pPr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 smtClean="0"/>
              <a:t>Заголовок раздела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22F6D86-66CF-5347-8FE2-EC03A6659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5" y="4141693"/>
            <a:ext cx="10696575" cy="20352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83169D-B077-A749-96CE-400AA3AE8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39E4-2D82-3141-A15A-69E03BEA12B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CF016C4-0C8B-7140-B7E8-764662ABA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898D9DA-7DFD-1F46-973B-BE5D87EAE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7EEF3-AB06-B745-A18A-2EB05C1F374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8" y="281558"/>
            <a:ext cx="1532949" cy="50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27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887737-AC98-E443-B06A-BBF86C9B45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225" y="2731808"/>
            <a:ext cx="10696575" cy="708763"/>
          </a:xfrm>
        </p:spPr>
        <p:txBody>
          <a:bodyPr>
            <a:noAutofit/>
          </a:bodyPr>
          <a:lstStyle>
            <a:lvl1pPr>
              <a:defRPr sz="4800" b="1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 smtClean="0"/>
              <a:t>Заголовок раздела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22F6D86-66CF-5347-8FE2-EC03A6659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5" y="4141693"/>
            <a:ext cx="10696575" cy="20352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83169D-B077-A749-96CE-400AA3AE8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39E4-2D82-3141-A15A-69E03BEA12B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CF016C4-0C8B-7140-B7E8-764662ABA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898D9DA-7DFD-1F46-973B-BE5D87EAE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7EEF3-AB06-B745-A18A-2EB05C1F374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281558"/>
            <a:ext cx="1545776" cy="50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68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D0F079-0972-2B4D-B6BC-EA7EAF592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466" y="1122363"/>
            <a:ext cx="5752214" cy="4013164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82CBFCB-5FCD-F143-B423-A9ADA3936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39E4-2D82-3141-A15A-69E03BEA12B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416A962-29B5-D348-BC04-7CAA55426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046DF2A-FF69-904B-B96C-66246763B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7EEF3-AB06-B745-A18A-2EB05C1F374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97" y="5635263"/>
            <a:ext cx="1767358" cy="5741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337" y="5635263"/>
            <a:ext cx="1759574" cy="5741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97" y="281558"/>
            <a:ext cx="1895936" cy="74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22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887737-AC98-E443-B06A-BBF86C9B45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225" y="2731808"/>
            <a:ext cx="10696575" cy="708763"/>
          </a:xfrm>
        </p:spPr>
        <p:txBody>
          <a:bodyPr>
            <a:noAutofit/>
          </a:bodyPr>
          <a:lstStyle>
            <a:lvl1pPr>
              <a:defRPr sz="4800" b="1" baseline="0">
                <a:solidFill>
                  <a:srgbClr val="E63A1E"/>
                </a:solidFill>
                <a:latin typeface="+mn-lt"/>
              </a:defRPr>
            </a:lvl1pPr>
          </a:lstStyle>
          <a:p>
            <a:r>
              <a:rPr lang="ru-RU" dirty="0" smtClean="0"/>
              <a:t>Заголовок раздела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22F6D86-66CF-5347-8FE2-EC03A6659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5" y="4141693"/>
            <a:ext cx="10696575" cy="2035269"/>
          </a:xfrm>
        </p:spPr>
        <p:txBody>
          <a:bodyPr/>
          <a:lstStyle>
            <a:lvl1pPr>
              <a:defRPr>
                <a:solidFill>
                  <a:srgbClr val="E63A1E"/>
                </a:solidFill>
              </a:defRPr>
            </a:lvl1pPr>
            <a:lvl2pPr>
              <a:defRPr>
                <a:solidFill>
                  <a:srgbClr val="E63A1E"/>
                </a:solidFill>
              </a:defRPr>
            </a:lvl2pPr>
            <a:lvl3pPr>
              <a:defRPr>
                <a:solidFill>
                  <a:srgbClr val="E63A1E"/>
                </a:solidFill>
              </a:defRPr>
            </a:lvl3pPr>
            <a:lvl4pPr>
              <a:defRPr>
                <a:solidFill>
                  <a:srgbClr val="E63A1E"/>
                </a:solidFill>
              </a:defRPr>
            </a:lvl4pPr>
            <a:lvl5pPr>
              <a:defRPr>
                <a:solidFill>
                  <a:srgbClr val="E63A1E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83169D-B077-A749-96CE-400AA3AE8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39E4-2D82-3141-A15A-69E03BEA12B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CF016C4-0C8B-7140-B7E8-764662ABA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898D9DA-7DFD-1F46-973B-BE5D87EAE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7EEF3-AB06-B745-A18A-2EB05C1F374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281558"/>
            <a:ext cx="1545776" cy="50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945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887737-AC98-E443-B06A-BBF86C9B45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225" y="2731808"/>
            <a:ext cx="10696575" cy="708763"/>
          </a:xfrm>
        </p:spPr>
        <p:txBody>
          <a:bodyPr>
            <a:noAutofit/>
          </a:bodyPr>
          <a:lstStyle>
            <a:lvl1pPr algn="ctr"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83169D-B077-A749-96CE-400AA3AE8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39E4-2D82-3141-A15A-69E03BEA12B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CF016C4-0C8B-7140-B7E8-764662ABA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898D9DA-7DFD-1F46-973B-BE5D87EAE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7EEF3-AB06-B745-A18A-2EB05C1F374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281558"/>
            <a:ext cx="1545776" cy="50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53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D0F079-0972-2B4D-B6BC-EA7EAF592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466" y="1122363"/>
            <a:ext cx="5752214" cy="4013164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82CBFCB-5FCD-F143-B423-A9ADA3936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39E4-2D82-3141-A15A-69E03BEA12B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416A962-29B5-D348-BC04-7CAA55426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046DF2A-FF69-904B-B96C-66246763B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7EEF3-AB06-B745-A18A-2EB05C1F374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97" y="5635263"/>
            <a:ext cx="1767358" cy="5741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337" y="5635263"/>
            <a:ext cx="1463253" cy="5736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97" y="281558"/>
            <a:ext cx="2277868" cy="74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81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887737-AC98-E443-B06A-BBF86C9B45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65125"/>
            <a:ext cx="10696575" cy="708763"/>
          </a:xfrm>
        </p:spPr>
        <p:txBody>
          <a:bodyPr>
            <a:noAutofit/>
          </a:bodyPr>
          <a:lstStyle>
            <a:lvl1pPr>
              <a:defRPr sz="4800" b="1">
                <a:latin typeface="+mn-lt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22F6D86-66CF-5347-8FE2-EC03A6659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83169D-B077-A749-96CE-400AA3AE8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39E4-2D82-3141-A15A-69E03BEA12B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CF016C4-0C8B-7140-B7E8-764662ABA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898D9DA-7DFD-1F46-973B-BE5D87EAE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7EEF3-AB06-B745-A18A-2EB05C1F374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946" y="281558"/>
            <a:ext cx="1545776" cy="502173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 userDrawn="1"/>
        </p:nvCxnSpPr>
        <p:spPr>
          <a:xfrm>
            <a:off x="686459" y="6541227"/>
            <a:ext cx="10819741" cy="0"/>
          </a:xfrm>
          <a:prstGeom prst="line">
            <a:avLst/>
          </a:prstGeom>
          <a:ln w="12700">
            <a:solidFill>
              <a:srgbClr val="E63A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760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887737-AC98-E443-B06A-BBF86C9B45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65125"/>
            <a:ext cx="10696575" cy="708763"/>
          </a:xfrm>
        </p:spPr>
        <p:txBody>
          <a:bodyPr>
            <a:noAutofit/>
          </a:bodyPr>
          <a:lstStyle>
            <a:lvl1pPr>
              <a:defRPr sz="4800" b="1">
                <a:latin typeface="+mn-lt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22F6D86-66CF-5347-8FE2-EC03A6659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83169D-B077-A749-96CE-400AA3AE8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39E4-2D82-3141-A15A-69E03BEA12B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CF016C4-0C8B-7140-B7E8-764662ABA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898D9DA-7DFD-1F46-973B-BE5D87EAE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7EEF3-AB06-B745-A18A-2EB05C1F3748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686459" y="6541227"/>
            <a:ext cx="10819741" cy="0"/>
          </a:xfrm>
          <a:prstGeom prst="line">
            <a:avLst/>
          </a:prstGeom>
          <a:ln w="12700">
            <a:solidFill>
              <a:srgbClr val="E63A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426" y="281558"/>
            <a:ext cx="1549296" cy="50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24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887737-AC98-E443-B06A-BBF86C9B45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65125"/>
            <a:ext cx="10696575" cy="708763"/>
          </a:xfrm>
        </p:spPr>
        <p:txBody>
          <a:bodyPr>
            <a:noAutofit/>
          </a:bodyPr>
          <a:lstStyle>
            <a:lvl1pPr>
              <a:defRPr sz="4800" b="1">
                <a:latin typeface="+mn-lt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22F6D86-66CF-5347-8FE2-EC03A6659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83169D-B077-A749-96CE-400AA3AE8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39E4-2D82-3141-A15A-69E03BEA12B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CF016C4-0C8B-7140-B7E8-764662ABA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898D9DA-7DFD-1F46-973B-BE5D87EAE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7EEF3-AB06-B745-A18A-2EB05C1F3748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686459" y="6541227"/>
            <a:ext cx="10819741" cy="0"/>
          </a:xfrm>
          <a:prstGeom prst="line">
            <a:avLst/>
          </a:prstGeom>
          <a:ln w="12700">
            <a:solidFill>
              <a:srgbClr val="E63A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426" y="281558"/>
            <a:ext cx="1320871" cy="51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72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887737-AC98-E443-B06A-BBF86C9B45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0" y="365125"/>
            <a:ext cx="6444622" cy="708763"/>
          </a:xfrm>
        </p:spPr>
        <p:txBody>
          <a:bodyPr>
            <a:noAutofit/>
          </a:bodyPr>
          <a:lstStyle>
            <a:lvl1pPr>
              <a:defRPr sz="4800" b="1">
                <a:latin typeface="+mn-lt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22F6D86-66CF-5347-8FE2-EC03A6659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0" y="1825625"/>
            <a:ext cx="862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83169D-B077-A749-96CE-400AA3AE8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39E4-2D82-3141-A15A-69E03BEA12B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CF016C4-0C8B-7140-B7E8-764662ABA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898D9DA-7DFD-1F46-973B-BE5D87EAE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7EEF3-AB06-B745-A18A-2EB05C1F374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946" y="281558"/>
            <a:ext cx="1545776" cy="502173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 userDrawn="1"/>
        </p:nvCxnSpPr>
        <p:spPr>
          <a:xfrm>
            <a:off x="686459" y="6541227"/>
            <a:ext cx="10819741" cy="0"/>
          </a:xfrm>
          <a:prstGeom prst="line">
            <a:avLst/>
          </a:prstGeom>
          <a:ln w="12700">
            <a:solidFill>
              <a:srgbClr val="E63A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Рисунок 4">
            <a:extLst>
              <a:ext uri="{FF2B5EF4-FFF2-40B4-BE49-F238E27FC236}">
                <a16:creationId xmlns:a16="http://schemas.microsoft.com/office/drawing/2014/main" xmlns="" id="{E53D1804-0EFE-AB4F-B2DB-B9BB9A8024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2436282" cy="6858000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 marL="228600" indent="-228600" algn="ctr">
              <a:buFontTx/>
              <a:buNone/>
              <a:defRPr lang="ru-RU" sz="1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en-US" dirty="0"/>
              <a:t> </a:t>
            </a:r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2608269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887737-AC98-E443-B06A-BBF86C9B45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65125"/>
            <a:ext cx="10696575" cy="708763"/>
          </a:xfrm>
        </p:spPr>
        <p:txBody>
          <a:bodyPr>
            <a:noAutofit/>
          </a:bodyPr>
          <a:lstStyle>
            <a:lvl1pPr>
              <a:defRPr sz="4800" b="1">
                <a:latin typeface="+mn-lt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22F6D86-66CF-5347-8FE2-EC03A6659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39937"/>
            <a:ext cx="10458450" cy="223837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83169D-B077-A749-96CE-400AA3AE8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39E4-2D82-3141-A15A-69E03BEA12B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CF016C4-0C8B-7140-B7E8-764662ABA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898D9DA-7DFD-1F46-973B-BE5D87EAE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7EEF3-AB06-B745-A18A-2EB05C1F374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946" y="281558"/>
            <a:ext cx="1545776" cy="502173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 userDrawn="1"/>
        </p:nvCxnSpPr>
        <p:spPr>
          <a:xfrm>
            <a:off x="686459" y="6541227"/>
            <a:ext cx="10819741" cy="0"/>
          </a:xfrm>
          <a:prstGeom prst="line">
            <a:avLst/>
          </a:prstGeom>
          <a:ln w="12700">
            <a:solidFill>
              <a:srgbClr val="E63A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Рисунок 2">
            <a:extLst>
              <a:ext uri="{FF2B5EF4-FFF2-40B4-BE49-F238E27FC236}">
                <a16:creationId xmlns:a16="http://schemas.microsoft.com/office/drawing/2014/main" xmlns="" id="{B2B2737D-BCC6-B549-B21D-CC779C9711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8221" y="1573017"/>
            <a:ext cx="2365371" cy="1538242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xmlns="" id="{B2B2737D-BCC6-B549-B21D-CC779C9711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82991" y="1573017"/>
            <a:ext cx="2365371" cy="1538242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xmlns="" id="{B2B2737D-BCC6-B549-B21D-CC779C9711D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87762" y="1573017"/>
            <a:ext cx="2365371" cy="1538242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xmlns="" id="{B2B2737D-BCC6-B549-B21D-CC779C9711D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992533" y="1573017"/>
            <a:ext cx="2365371" cy="1538242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3863117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887737-AC98-E443-B06A-BBF86C9B45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363600"/>
            <a:ext cx="10696575" cy="708763"/>
          </a:xfrm>
        </p:spPr>
        <p:txBody>
          <a:bodyPr>
            <a:noAutofit/>
          </a:bodyPr>
          <a:lstStyle>
            <a:lvl1pPr>
              <a:defRPr sz="4800" b="1">
                <a:latin typeface="+mn-lt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22F6D86-66CF-5347-8FE2-EC03A6659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83169D-B077-A749-96CE-400AA3AE8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39E4-2D82-3141-A15A-69E03BEA12B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CF016C4-0C8B-7140-B7E8-764662ABA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898D9DA-7DFD-1F46-973B-BE5D87EAE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7EEF3-AB06-B745-A18A-2EB05C1F374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946" y="281558"/>
            <a:ext cx="1545776" cy="502173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>
            <a:off x="686459" y="6541227"/>
            <a:ext cx="10819741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831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C27E98-2C93-E44F-A534-1F22FA6F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0C441D9-F92D-7240-85A6-A0A70C609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98402BA-D1F9-F946-9769-21607A55B5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706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939E4-2D82-3141-A15A-69E03BEA12B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E9A3B05-0924-844F-9483-1DD470889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706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7F340A1-AB8F-9F4F-A7B3-6FD546568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9250" y="63356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7EEF3-AB06-B745-A18A-2EB05C1F374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520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75" r:id="rId3"/>
    <p:sldLayoutId id="2147483660" r:id="rId4"/>
    <p:sldLayoutId id="2147483676" r:id="rId5"/>
    <p:sldLayoutId id="2147483679" r:id="rId6"/>
    <p:sldLayoutId id="2147483672" r:id="rId7"/>
    <p:sldLayoutId id="2147483670" r:id="rId8"/>
    <p:sldLayoutId id="2147483663" r:id="rId9"/>
    <p:sldLayoutId id="2147483677" r:id="rId10"/>
    <p:sldLayoutId id="2147483678" r:id="rId11"/>
    <p:sldLayoutId id="2147483673" r:id="rId12"/>
    <p:sldLayoutId id="2147483671" r:id="rId13"/>
    <p:sldLayoutId id="2147483661" r:id="rId14"/>
    <p:sldLayoutId id="2147483665" r:id="rId15"/>
    <p:sldLayoutId id="2147483666" r:id="rId16"/>
    <p:sldLayoutId id="2147483667" r:id="rId17"/>
    <p:sldLayoutId id="2147483668" r:id="rId18"/>
    <p:sldLayoutId id="2147483662" r:id="rId19"/>
    <p:sldLayoutId id="2147483669" r:id="rId20"/>
    <p:sldLayoutId id="214748366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2212" y="1967346"/>
            <a:ext cx="5752214" cy="2835672"/>
          </a:xfrm>
        </p:spPr>
        <p:txBody>
          <a:bodyPr>
            <a:noAutofit/>
          </a:bodyPr>
          <a:lstStyle/>
          <a:p>
            <a:r>
              <a:rPr lang="ru-RU" sz="4000" dirty="0"/>
              <a:t>Увеличение объема продаж трубной продукции посредством оптимизации логистических </a:t>
            </a:r>
            <a:r>
              <a:rPr lang="ru-RU" sz="4000" dirty="0" smtClean="0"/>
              <a:t>цепочек</a:t>
            </a:r>
            <a:endParaRPr lang="ru-RU" sz="40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55376" y="6216072"/>
            <a:ext cx="2324770" cy="5218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chemeClr val="tx1"/>
                </a:solidFill>
              </a:rPr>
              <a:t>Хисамов Р.М.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530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0075" y="364914"/>
            <a:ext cx="8543925" cy="708763"/>
          </a:xfrm>
        </p:spPr>
        <p:txBody>
          <a:bodyPr/>
          <a:lstStyle/>
          <a:p>
            <a:r>
              <a:rPr lang="ru-RU" sz="3000" dirty="0" smtClean="0"/>
              <a:t>Анализ применения различных способов поставки ТБД из г. </a:t>
            </a:r>
            <a:r>
              <a:rPr lang="ru-RU" sz="3000" dirty="0" err="1" smtClean="0"/>
              <a:t>Пересвет</a:t>
            </a:r>
            <a:r>
              <a:rPr lang="ru-RU" sz="3000" dirty="0" smtClean="0"/>
              <a:t> в г. Большой камень.</a:t>
            </a:r>
            <a:endParaRPr lang="ru-RU" sz="30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441674"/>
              </p:ext>
            </p:extLst>
          </p:nvPr>
        </p:nvGraphicFramePr>
        <p:xfrm>
          <a:off x="1893453" y="1413078"/>
          <a:ext cx="7924801" cy="471615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83718">
                  <a:extLst>
                    <a:ext uri="{9D8B030D-6E8A-4147-A177-3AD203B41FA5}">
                      <a16:colId xmlns:a16="http://schemas.microsoft.com/office/drawing/2014/main" xmlns="" val="4151932219"/>
                    </a:ext>
                  </a:extLst>
                </a:gridCol>
                <a:gridCol w="1175548">
                  <a:extLst>
                    <a:ext uri="{9D8B030D-6E8A-4147-A177-3AD203B41FA5}">
                      <a16:colId xmlns:a16="http://schemas.microsoft.com/office/drawing/2014/main" xmlns="" val="3048846526"/>
                    </a:ext>
                  </a:extLst>
                </a:gridCol>
                <a:gridCol w="1728588">
                  <a:extLst>
                    <a:ext uri="{9D8B030D-6E8A-4147-A177-3AD203B41FA5}">
                      <a16:colId xmlns:a16="http://schemas.microsoft.com/office/drawing/2014/main" xmlns="" val="1947171741"/>
                    </a:ext>
                  </a:extLst>
                </a:gridCol>
                <a:gridCol w="2536947">
                  <a:extLst>
                    <a:ext uri="{9D8B030D-6E8A-4147-A177-3AD203B41FA5}">
                      <a16:colId xmlns:a16="http://schemas.microsoft.com/office/drawing/2014/main" xmlns="" val="1086460462"/>
                    </a:ext>
                  </a:extLst>
                </a:gridCol>
              </a:tblGrid>
              <a:tr h="12016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Вариант перевозки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Транзитное время перевозки, сут.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Стоимость перевозки, руб/тн без НДС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Заключение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710653684"/>
                  </a:ext>
                </a:extLst>
              </a:tr>
              <a:tr h="5768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Автомобильный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50 715,00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Экономически не целесообразен.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677112924"/>
                  </a:ext>
                </a:extLst>
              </a:tr>
              <a:tr h="6008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Смешанный (полувагон + автодоставка по месту)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26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38 079,00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Экономически не целесообразен.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607301380"/>
                  </a:ext>
                </a:extLst>
              </a:tr>
              <a:tr h="6648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Смешанный (Трубовоз + автодоставка по месту)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26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28 247,00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Экономически не целесообразен.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73667962"/>
                  </a:ext>
                </a:extLst>
              </a:tr>
              <a:tr h="14910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Смешанный (контейнер </a:t>
                      </a:r>
                      <a:r>
                        <a:rPr lang="ru-RU" sz="1400" dirty="0">
                          <a:effectLst/>
                        </a:rPr>
                        <a:t>+ </a:t>
                      </a:r>
                      <a:r>
                        <a:rPr lang="ru-RU" sz="1400" dirty="0" err="1">
                          <a:effectLst/>
                        </a:rPr>
                        <a:t>автодоставка</a:t>
                      </a:r>
                      <a:r>
                        <a:rPr lang="ru-RU" sz="1400" dirty="0">
                          <a:effectLst/>
                        </a:rPr>
                        <a:t> по месту)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21 405,00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Экономически  целесообразен. Отсутствуют технические возможности загрузки контейнера.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854514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860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0075" y="364914"/>
            <a:ext cx="8543925" cy="708763"/>
          </a:xfrm>
        </p:spPr>
        <p:txBody>
          <a:bodyPr/>
          <a:lstStyle/>
          <a:p>
            <a:r>
              <a:rPr lang="ru-RU" sz="3000" dirty="0" smtClean="0"/>
              <a:t>Применение новой системы загрузки контейнера.</a:t>
            </a:r>
            <a:endParaRPr lang="ru-RU" sz="3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12" y="1300011"/>
            <a:ext cx="5172361" cy="290945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00075" y="4435799"/>
            <a:ext cx="109404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a typeface="Times New Roman" panose="02020603050405020304" pitchFamily="18" charset="0"/>
              </a:rPr>
              <a:t>Подходит для стандартных контейнеров ISO, 20 и 40 футов, с загрузкой с </a:t>
            </a:r>
            <a:r>
              <a:rPr lang="ru-RU" dirty="0" smtClean="0">
                <a:ea typeface="Times New Roman" panose="02020603050405020304" pitchFamily="18" charset="0"/>
              </a:rPr>
              <a:t>торца.</a:t>
            </a:r>
          </a:p>
          <a:p>
            <a:r>
              <a:rPr lang="ru-RU" dirty="0" smtClean="0">
                <a:ea typeface="Times New Roman" panose="02020603050405020304" pitchFamily="18" charset="0"/>
              </a:rPr>
              <a:t>Позволяет </a:t>
            </a:r>
            <a:r>
              <a:rPr lang="ru-RU" dirty="0">
                <a:ea typeface="Times New Roman" panose="02020603050405020304" pitchFamily="18" charset="0"/>
              </a:rPr>
              <a:t>загрузку под собственной тяжестью любых грузов длиной до 11,9 </a:t>
            </a:r>
            <a:r>
              <a:rPr lang="ru-RU" dirty="0" smtClean="0">
                <a:ea typeface="Times New Roman" panose="02020603050405020304" pitchFamily="18" charset="0"/>
              </a:rPr>
              <a:t>м, после </a:t>
            </a:r>
            <a:r>
              <a:rPr lang="ru-RU" dirty="0">
                <a:ea typeface="Times New Roman" panose="02020603050405020304" pitchFamily="18" charset="0"/>
              </a:rPr>
              <a:t>загрузки/разгрузки оборудование снимается.</a:t>
            </a:r>
          </a:p>
          <a:p>
            <a:r>
              <a:rPr lang="ru-RU" dirty="0">
                <a:ea typeface="Times New Roman" panose="02020603050405020304" pitchFamily="18" charset="0"/>
              </a:rPr>
              <a:t>Принцип работы установки JOLODA:</a:t>
            </a:r>
          </a:p>
          <a:p>
            <a:r>
              <a:rPr lang="ru-RU" dirty="0">
                <a:ea typeface="Times New Roman" panose="02020603050405020304" pitchFamily="18" charset="0"/>
              </a:rPr>
              <a:t>Устройство "JOLODA” предназначено для загрузки различных видов грузов в крупнотоннажные контейнеры 20 или 40 фут без применения погрузчиков с использованием 1-2 рабочих. </a:t>
            </a:r>
          </a:p>
          <a:p>
            <a:r>
              <a:rPr lang="ru-RU" dirty="0">
                <a:ea typeface="Times New Roman" panose="02020603050405020304" pitchFamily="18" charset="0"/>
              </a:rPr>
              <a:t>Масса груза, загружаемого в контейнер, может быть до 27 т. </a:t>
            </a:r>
          </a:p>
        </p:txBody>
      </p:sp>
    </p:spTree>
    <p:extLst>
      <p:ext uri="{BB962C8B-B14F-4D97-AF65-F5344CB8AC3E}">
        <p14:creationId xmlns:p14="http://schemas.microsoft.com/office/powerpoint/2010/main" val="265104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44657" y="660478"/>
            <a:ext cx="8543925" cy="708763"/>
          </a:xfrm>
        </p:spPr>
        <p:txBody>
          <a:bodyPr/>
          <a:lstStyle/>
          <a:p>
            <a:r>
              <a:rPr lang="ru-RU" sz="3000" dirty="0" smtClean="0"/>
              <a:t>Калькуляция стоимости поставки трубы по проекту с учетом внедрения системы боковой загрузки контейнера.</a:t>
            </a:r>
            <a:endParaRPr lang="ru-RU" sz="30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065221"/>
              </p:ext>
            </p:extLst>
          </p:nvPr>
        </p:nvGraphicFramePr>
        <p:xfrm>
          <a:off x="544657" y="1995053"/>
          <a:ext cx="6151418" cy="38404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09098">
                  <a:extLst>
                    <a:ext uri="{9D8B030D-6E8A-4147-A177-3AD203B41FA5}">
                      <a16:colId xmlns:a16="http://schemas.microsoft.com/office/drawing/2014/main" xmlns="" val="897535443"/>
                    </a:ext>
                  </a:extLst>
                </a:gridCol>
                <a:gridCol w="3598668">
                  <a:extLst>
                    <a:ext uri="{9D8B030D-6E8A-4147-A177-3AD203B41FA5}">
                      <a16:colId xmlns:a16="http://schemas.microsoft.com/office/drawing/2014/main" xmlns="" val="3909831169"/>
                    </a:ext>
                  </a:extLst>
                </a:gridCol>
                <a:gridCol w="1843652">
                  <a:extLst>
                    <a:ext uri="{9D8B030D-6E8A-4147-A177-3AD203B41FA5}">
                      <a16:colId xmlns:a16="http://schemas.microsoft.com/office/drawing/2014/main" xmlns="" val="3400848737"/>
                    </a:ext>
                  </a:extLst>
                </a:gridCol>
              </a:tblGrid>
              <a:tr h="1944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Статья затрат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Значение, руб./тн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37872808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Материальные затраты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72 800,00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980088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1.1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Листовой прокат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62 000,00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46877542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1.2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Основные материалы для производства трубы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2 300,00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80308672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1.3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Основные материалы для изоляции трубы трубы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8 500,00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511802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Условно-постоянные расходы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17 458,00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223497259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Расходы на доставку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21 405,00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238990272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Внедрение систем погрузки в контейнер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550,00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2189103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Прибыль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5 787,00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29693594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Цена Заказчика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118 000,00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45683247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124" y="2251075"/>
            <a:ext cx="4032962" cy="305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4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44657" y="660478"/>
            <a:ext cx="8543925" cy="708763"/>
          </a:xfrm>
        </p:spPr>
        <p:txBody>
          <a:bodyPr/>
          <a:lstStyle/>
          <a:p>
            <a:r>
              <a:rPr lang="ru-RU" sz="3000" dirty="0" smtClean="0"/>
              <a:t>Заключение.</a:t>
            </a:r>
            <a:endParaRPr lang="ru-RU" sz="3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44657" y="1720644"/>
            <a:ext cx="104927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a typeface="Times New Roman" panose="02020603050405020304" pitchFamily="18" charset="0"/>
              </a:rPr>
              <a:t>Изменение существующих цепей поставок труб большого диаметра способствуют повышению объема продаж за счет:</a:t>
            </a:r>
          </a:p>
          <a:p>
            <a:endParaRPr lang="ru-RU" dirty="0" smtClean="0">
              <a:ea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dirty="0" smtClean="0"/>
              <a:t>Снижения затрат на перевозку на 23% ;</a:t>
            </a:r>
          </a:p>
          <a:p>
            <a:pPr marL="342900" indent="-342900">
              <a:buAutoNum type="arabicPeriod"/>
            </a:pPr>
            <a:r>
              <a:rPr lang="ru-RU" dirty="0" smtClean="0"/>
              <a:t>Снижения времени на перевозку на сложных участках на 24%;</a:t>
            </a:r>
          </a:p>
          <a:p>
            <a:pPr marL="342900" indent="-342900">
              <a:buAutoNum type="arabicPeriod"/>
            </a:pPr>
            <a:r>
              <a:rPr lang="ru-RU" dirty="0" smtClean="0"/>
              <a:t>Повышения клиентского сервиса (высокая актуальность для грузополучателей в отдаленных регионах).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655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99057" y="2904914"/>
            <a:ext cx="3981161" cy="708763"/>
          </a:xfrm>
        </p:spPr>
        <p:txBody>
          <a:bodyPr/>
          <a:lstStyle/>
          <a:p>
            <a:r>
              <a:rPr lang="ru-RU" sz="3000" dirty="0" smtClean="0"/>
              <a:t>Спасибо за внимание.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126359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000" dirty="0" smtClean="0"/>
              <a:t>Загорский трубный завод.</a:t>
            </a:r>
            <a:endParaRPr lang="ru-RU" sz="3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0074" y="1073888"/>
            <a:ext cx="97077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Загорский трубный завод – завод по производству труб большого диаметра, расположенный в московской области, Сергиево-Посадском районе.</a:t>
            </a:r>
          </a:p>
          <a:p>
            <a:r>
              <a:rPr lang="ru-RU" b="1" dirty="0" smtClean="0"/>
              <a:t>Продукция  - трубы диаметром от 530 мм до 2520мм.</a:t>
            </a:r>
          </a:p>
          <a:p>
            <a:r>
              <a:rPr lang="ru-RU" b="1" dirty="0" smtClean="0"/>
              <a:t>Мощность по производству труб  - 700 тыс. </a:t>
            </a:r>
            <a:r>
              <a:rPr lang="ru-RU" b="1" dirty="0" err="1" smtClean="0"/>
              <a:t>тн</a:t>
            </a:r>
            <a:r>
              <a:rPr lang="ru-RU" b="1" dirty="0" smtClean="0"/>
              <a:t>. в год.</a:t>
            </a:r>
          </a:p>
          <a:p>
            <a:r>
              <a:rPr lang="ru-RU" b="1" dirty="0" smtClean="0"/>
              <a:t>Численность сотрудников – 1538 человек.</a:t>
            </a:r>
          </a:p>
          <a:p>
            <a:r>
              <a:rPr lang="ru-RU" b="1" dirty="0" smtClean="0"/>
              <a:t>Основные потребители – нефтегазовая отрасль (Газпром, Транснефть, Роснефть, Лукойл и др.),  строительная отрасль.</a:t>
            </a:r>
          </a:p>
          <a:p>
            <a:endParaRPr lang="ru-RU" b="1" dirty="0" smtClean="0"/>
          </a:p>
          <a:p>
            <a:endParaRPr lang="ru-RU" dirty="0"/>
          </a:p>
        </p:txBody>
      </p:sp>
      <p:pic>
        <p:nvPicPr>
          <p:cNvPr id="1026" name="Picture 2" descr="https://avatars.mds.yandex.net/get-altay/402558/2a0000016002a428456f1d642e83b7240f62/XXL_he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4" y="3202709"/>
            <a:ext cx="4711989" cy="314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491" y="3206824"/>
            <a:ext cx="4715018" cy="314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8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0075" y="364914"/>
            <a:ext cx="8543925" cy="708763"/>
          </a:xfrm>
        </p:spPr>
        <p:txBody>
          <a:bodyPr/>
          <a:lstStyle/>
          <a:p>
            <a:r>
              <a:rPr lang="ru-RU" sz="3000" dirty="0" smtClean="0"/>
              <a:t>Рынок труб большого диаметра.</a:t>
            </a:r>
            <a:endParaRPr lang="ru-RU" sz="3000" dirty="0"/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600075" y="868507"/>
            <a:ext cx="10696575" cy="70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Поставщики труб большого диаметра.</a:t>
            </a:r>
            <a:endParaRPr lang="ru-RU" sz="2400" dirty="0"/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5156740"/>
              </p:ext>
            </p:extLst>
          </p:nvPr>
        </p:nvGraphicFramePr>
        <p:xfrm>
          <a:off x="0" y="1626132"/>
          <a:ext cx="6502399" cy="4155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866747"/>
              </p:ext>
            </p:extLst>
          </p:nvPr>
        </p:nvGraphicFramePr>
        <p:xfrm>
          <a:off x="6919190" y="2483746"/>
          <a:ext cx="2742045" cy="244060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663208">
                  <a:extLst>
                    <a:ext uri="{9D8B030D-6E8A-4147-A177-3AD203B41FA5}">
                      <a16:colId xmlns:a16="http://schemas.microsoft.com/office/drawing/2014/main" xmlns="" val="1822020100"/>
                    </a:ext>
                  </a:extLst>
                </a:gridCol>
                <a:gridCol w="1078837">
                  <a:extLst>
                    <a:ext uri="{9D8B030D-6E8A-4147-A177-3AD203B41FA5}">
                      <a16:colId xmlns:a16="http://schemas.microsoft.com/office/drawing/2014/main" xmlns="" val="785179158"/>
                    </a:ext>
                  </a:extLst>
                </a:gridCol>
              </a:tblGrid>
              <a:tr h="8937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Производитель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Мощность по выпустку ТБД, тыс тн.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2594842803"/>
                  </a:ext>
                </a:extLst>
              </a:tr>
              <a:tr h="2107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ТМК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700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2250748702"/>
                  </a:ext>
                </a:extLst>
              </a:tr>
              <a:tr h="2107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ЧТПЗ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1 500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713369251"/>
                  </a:ext>
                </a:extLst>
              </a:tr>
              <a:tr h="2107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ВМЗ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1 700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3987203069"/>
                  </a:ext>
                </a:extLst>
              </a:tr>
              <a:tr h="2107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Северсталь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600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829619391"/>
                  </a:ext>
                </a:extLst>
              </a:tr>
              <a:tr h="2107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ЗТЗ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700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800870106"/>
                  </a:ext>
                </a:extLst>
              </a:tr>
              <a:tr h="2107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Прочие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120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300458038"/>
                  </a:ext>
                </a:extLst>
              </a:tr>
              <a:tr h="2107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Всего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5 320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791843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20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0075" y="364914"/>
            <a:ext cx="8543925" cy="708763"/>
          </a:xfrm>
        </p:spPr>
        <p:txBody>
          <a:bodyPr/>
          <a:lstStyle/>
          <a:p>
            <a:r>
              <a:rPr lang="ru-RU" sz="3000" dirty="0" smtClean="0"/>
              <a:t>Рынок труб большого диаметра.</a:t>
            </a:r>
            <a:endParaRPr lang="ru-RU" sz="3000" dirty="0"/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600075" y="868507"/>
            <a:ext cx="10696575" cy="70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Динамика потребления труб большого диаметра.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989454" y="2080863"/>
            <a:ext cx="33071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a typeface="Times New Roman" panose="02020603050405020304" pitchFamily="18" charset="0"/>
              </a:rPr>
              <a:t>В 2023 году отгрузки труб большого диаметра (ТБД) сократились на 24% по сравнению с предыдущим годом. Это связано с уменьшением объемов ремонтной программы ПАО "Газпром" и сокращением финансирования некоторых крупных проектов.</a:t>
            </a:r>
            <a:endParaRPr lang="ru-RU" dirty="0"/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2926922"/>
              </p:ext>
            </p:extLst>
          </p:nvPr>
        </p:nvGraphicFramePr>
        <p:xfrm>
          <a:off x="822036" y="1715654"/>
          <a:ext cx="6640946" cy="4241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4614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3"/>
          <p:cNvSpPr txBox="1">
            <a:spLocks/>
          </p:cNvSpPr>
          <p:nvPr/>
        </p:nvSpPr>
        <p:spPr>
          <a:xfrm>
            <a:off x="655495" y="277380"/>
            <a:ext cx="6493450" cy="70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Динамика загрузки производства АО «ЗТЗ»</a:t>
            </a:r>
            <a:endParaRPr lang="ru-RU" sz="2400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0498963"/>
              </p:ext>
            </p:extLst>
          </p:nvPr>
        </p:nvGraphicFramePr>
        <p:xfrm>
          <a:off x="655495" y="1253998"/>
          <a:ext cx="7929418" cy="4491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8584913" y="2136281"/>
            <a:ext cx="33071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a typeface="Times New Roman" panose="02020603050405020304" pitchFamily="18" charset="0"/>
              </a:rPr>
              <a:t>Причины снижения загрузки: уменьшением объемов ремонтной программы ПАО "Газпром" и сокращением финансирования некоторых крупных проектов, повышение цен на металл при неизменной цене на закупочную цен трубы.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706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0075" y="549641"/>
            <a:ext cx="8543925" cy="708763"/>
          </a:xfrm>
        </p:spPr>
        <p:txBody>
          <a:bodyPr/>
          <a:lstStyle/>
          <a:p>
            <a:r>
              <a:rPr lang="ru-RU" sz="3000" dirty="0" smtClean="0"/>
              <a:t>Поставка трубы 1020 мм в г. Большой камень.</a:t>
            </a:r>
            <a:br>
              <a:rPr lang="ru-RU" sz="3000" dirty="0" smtClean="0"/>
            </a:br>
            <a:endParaRPr lang="ru-RU" sz="3000" dirty="0"/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600075" y="1455121"/>
            <a:ext cx="10696575" cy="70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2000" b="0" dirty="0" smtClean="0"/>
              <a:t>Сортамент 1020*12мм.</a:t>
            </a:r>
          </a:p>
          <a:p>
            <a:r>
              <a:rPr lang="ru-RU" sz="2000" b="0" dirty="0" smtClean="0"/>
              <a:t>Объем – 20 000 </a:t>
            </a:r>
            <a:r>
              <a:rPr lang="ru-RU" sz="2000" b="0" dirty="0" err="1" smtClean="0"/>
              <a:t>тн</a:t>
            </a:r>
            <a:r>
              <a:rPr lang="ru-RU" sz="2000" b="0" dirty="0" smtClean="0"/>
              <a:t> (5 715труб).</a:t>
            </a:r>
          </a:p>
          <a:p>
            <a:r>
              <a:rPr lang="ru-RU" sz="2000" b="0" dirty="0" smtClean="0"/>
              <a:t>Период декабрь </a:t>
            </a:r>
            <a:r>
              <a:rPr lang="ru-RU" sz="1800" b="0" dirty="0" smtClean="0"/>
              <a:t>2023г</a:t>
            </a:r>
            <a:r>
              <a:rPr lang="ru-RU" sz="2000" b="0" dirty="0" smtClean="0"/>
              <a:t>. – февраль 2024г.</a:t>
            </a:r>
          </a:p>
          <a:p>
            <a:endParaRPr lang="ru-RU" sz="2000" b="0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6878" t="19753" r="18519" b="24986"/>
          <a:stretch/>
        </p:blipFill>
        <p:spPr bwMode="auto">
          <a:xfrm>
            <a:off x="1523999" y="2360601"/>
            <a:ext cx="8552873" cy="38767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0749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0075" y="364914"/>
            <a:ext cx="8543925" cy="708763"/>
          </a:xfrm>
        </p:spPr>
        <p:txBody>
          <a:bodyPr/>
          <a:lstStyle/>
          <a:p>
            <a:r>
              <a:rPr lang="ru-RU" sz="3000" dirty="0" smtClean="0"/>
              <a:t>Калькуляция стоимости трубы по проекту.</a:t>
            </a:r>
            <a:endParaRPr lang="ru-RU" sz="30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770336"/>
              </p:ext>
            </p:extLst>
          </p:nvPr>
        </p:nvGraphicFramePr>
        <p:xfrm>
          <a:off x="3029528" y="1926921"/>
          <a:ext cx="5763491" cy="375809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54014">
                  <a:extLst>
                    <a:ext uri="{9D8B030D-6E8A-4147-A177-3AD203B41FA5}">
                      <a16:colId xmlns:a16="http://schemas.microsoft.com/office/drawing/2014/main" xmlns="" val="2620632235"/>
                    </a:ext>
                  </a:extLst>
                </a:gridCol>
                <a:gridCol w="3049042">
                  <a:extLst>
                    <a:ext uri="{9D8B030D-6E8A-4147-A177-3AD203B41FA5}">
                      <a16:colId xmlns:a16="http://schemas.microsoft.com/office/drawing/2014/main" xmlns="" val="196931576"/>
                    </a:ext>
                  </a:extLst>
                </a:gridCol>
                <a:gridCol w="1960435">
                  <a:extLst>
                    <a:ext uri="{9D8B030D-6E8A-4147-A177-3AD203B41FA5}">
                      <a16:colId xmlns:a16="http://schemas.microsoft.com/office/drawing/2014/main" xmlns="" val="2693282222"/>
                    </a:ext>
                  </a:extLst>
                </a:gridCol>
              </a:tblGrid>
              <a:tr h="280998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Статьи затрат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руб./</a:t>
                      </a:r>
                      <a:r>
                        <a:rPr lang="ru-RU" sz="1400" b="1" dirty="0" err="1">
                          <a:effectLst/>
                        </a:rPr>
                        <a:t>тн</a:t>
                      </a:r>
                      <a:r>
                        <a:rPr lang="ru-RU" sz="1400" b="1" dirty="0">
                          <a:effectLst/>
                        </a:rPr>
                        <a:t> без НДС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20033369"/>
                  </a:ext>
                </a:extLst>
              </a:tr>
              <a:tr h="3065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Материальные затраты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72 800,00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79523122"/>
                  </a:ext>
                </a:extLst>
              </a:tr>
              <a:tr h="2809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1.1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Листовой прокат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62 000,00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17015675"/>
                  </a:ext>
                </a:extLst>
              </a:tr>
              <a:tr h="5619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1.2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Основные материалы для производства трубы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2 300,00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0645875"/>
                  </a:ext>
                </a:extLst>
              </a:tr>
              <a:tr h="5619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1.3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Основные материалы для изоляции трубы трубы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8 500,00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92453944"/>
                  </a:ext>
                </a:extLst>
              </a:tr>
              <a:tr h="2809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Условно-постоянные расходы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17 458,00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60555904"/>
                  </a:ext>
                </a:extLst>
              </a:tr>
              <a:tr h="2809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Предельные расходы </a:t>
                      </a:r>
                      <a:r>
                        <a:rPr lang="ru-RU" sz="1400" dirty="0">
                          <a:effectLst/>
                        </a:rPr>
                        <a:t>на доставку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22 742,00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97682138"/>
                  </a:ext>
                </a:extLst>
              </a:tr>
              <a:tr h="5576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Минимальный уровень прибыли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5 000,00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79175432"/>
                  </a:ext>
                </a:extLst>
              </a:tr>
              <a:tr h="2809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Цена Заказчика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118 000,00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606711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269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0075" y="364914"/>
            <a:ext cx="8543925" cy="708763"/>
          </a:xfrm>
        </p:spPr>
        <p:txBody>
          <a:bodyPr/>
          <a:lstStyle/>
          <a:p>
            <a:r>
              <a:rPr lang="ru-RU" sz="3000" dirty="0" smtClean="0"/>
              <a:t>Способы </a:t>
            </a:r>
            <a:r>
              <a:rPr lang="ru-RU" sz="3000" dirty="0"/>
              <a:t>перевозки труб большого диаметра.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66" y="1104978"/>
            <a:ext cx="3914371" cy="26095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862" y="1073677"/>
            <a:ext cx="4111337" cy="27408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251" y="3845869"/>
            <a:ext cx="554355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7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0075" y="364914"/>
            <a:ext cx="8543925" cy="708763"/>
          </a:xfrm>
        </p:spPr>
        <p:txBody>
          <a:bodyPr/>
          <a:lstStyle/>
          <a:p>
            <a:r>
              <a:rPr lang="ru-RU" sz="3000" dirty="0" smtClean="0"/>
              <a:t>Применение нового вида транспорта для перевозки ТБД.</a:t>
            </a:r>
            <a:endParaRPr lang="ru-RU" sz="3000" dirty="0"/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96" y="1967402"/>
            <a:ext cx="4519267" cy="3712961"/>
          </a:xfrm>
          <a:prstGeom prst="rect">
            <a:avLst/>
          </a:prstGeom>
          <a:noFill/>
        </p:spPr>
      </p:pic>
      <p:pic>
        <p:nvPicPr>
          <p:cNvPr id="6" name="Рисунок 5" descr="https://www.iport.com/wp-content/uploads/2020/09/containers-for-sale-40ft-open-top-containers-03-whit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908" y="1967402"/>
            <a:ext cx="4808220" cy="3606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389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 2013 – 202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6373CFCDC6A76499864C7EBDD460342" ma:contentTypeVersion="11" ma:contentTypeDescription="Ein neues Dokument erstellen." ma:contentTypeScope="" ma:versionID="f4e94fa0751eb1612abef2dc464c2dd9">
  <xsd:schema xmlns:xsd="http://www.w3.org/2001/XMLSchema" xmlns:xs="http://www.w3.org/2001/XMLSchema" xmlns:p="http://schemas.microsoft.com/office/2006/metadata/properties" xmlns:ns3="0e588de9-4a0c-40b6-8bc0-4b05d41c849d" xmlns:ns4="a2b60d24-6542-4a63-9083-8bb68498af02" targetNamespace="http://schemas.microsoft.com/office/2006/metadata/properties" ma:root="true" ma:fieldsID="acdee1d4f1c6176f03d488415a851d9b" ns3:_="" ns4:_="">
    <xsd:import namespace="0e588de9-4a0c-40b6-8bc0-4b05d41c849d"/>
    <xsd:import namespace="a2b60d24-6542-4a63-9083-8bb68498af0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588de9-4a0c-40b6-8bc0-4b05d41c84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b60d24-6542-4a63-9083-8bb68498af0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E503640-1540-4515-856F-097DB5FC98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97B7E6-1592-4DDC-850D-9F57FC642DA0}">
  <ds:schemaRefs>
    <ds:schemaRef ds:uri="0e588de9-4a0c-40b6-8bc0-4b05d41c849d"/>
    <ds:schemaRef ds:uri="a2b60d24-6542-4a63-9083-8bb68498af0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4B5BB13-1B52-4AD6-899D-603B4F3BFE0D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a2b60d24-6542-4a63-9083-8bb68498af02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0e588de9-4a0c-40b6-8bc0-4b05d41c849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4424</TotalTime>
  <Words>646</Words>
  <Application>Microsoft Office PowerPoint</Application>
  <PresentationFormat>Произвольный</PresentationFormat>
  <Paragraphs>147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Увеличение объема продаж трубной продукции посредством оптимизации логистических цепочек</vt:lpstr>
      <vt:lpstr>Загорский трубный завод.</vt:lpstr>
      <vt:lpstr>Рынок труб большого диаметра.</vt:lpstr>
      <vt:lpstr>Рынок труб большого диаметра.</vt:lpstr>
      <vt:lpstr>Презентация PowerPoint</vt:lpstr>
      <vt:lpstr>Поставка трубы 1020 мм в г. Большой камень. </vt:lpstr>
      <vt:lpstr>Калькуляция стоимости трубы по проекту.</vt:lpstr>
      <vt:lpstr>Способы перевозки труб большого диаметра.</vt:lpstr>
      <vt:lpstr>Применение нового вида транспорта для перевозки ТБД.</vt:lpstr>
      <vt:lpstr>Анализ применения различных способов поставки ТБД из г. Пересвет в г. Большой камень.</vt:lpstr>
      <vt:lpstr>Применение новой системы загрузки контейнера.</vt:lpstr>
      <vt:lpstr>Калькуляция стоимости поставки трубы по проекту с учетом внедрения системы боковой загрузки контейнера.</vt:lpstr>
      <vt:lpstr>Заключение.</vt:lpstr>
      <vt:lpstr>Спасибо за внимание.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Сметанин</dc:creator>
  <cp:lastModifiedBy>Старцева Ирина Анатольевна</cp:lastModifiedBy>
  <cp:revision>369</cp:revision>
  <cp:lastPrinted>2023-10-23T13:23:37Z</cp:lastPrinted>
  <dcterms:created xsi:type="dcterms:W3CDTF">2021-12-01T21:23:54Z</dcterms:created>
  <dcterms:modified xsi:type="dcterms:W3CDTF">2024-01-17T12:38:20Z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0x01010096373CFCDC6A76499864C7EBDD460342</vt:lpwstr>
  </property>
  <property fmtid="{D5CDD505-2E9C-101B-9397-08002B2CF9AE}" pid="3" name="MSIP_Label_defa4170-0d19-0005-0004-bc88714345d2_Enabled">
    <vt:lpwstr>true</vt:lpwstr>
  </property>
  <property fmtid="{D5CDD505-2E9C-101B-9397-08002B2CF9AE}" pid="4" name="MSIP_Label_defa4170-0d19-0005-0004-bc88714345d2_SetDate">
    <vt:lpwstr>2022-12-27T21:39:15Z</vt:lpwstr>
  </property>
  <property fmtid="{D5CDD505-2E9C-101B-9397-08002B2CF9AE}" pid="5" name="MSIP_Label_defa4170-0d19-0005-0004-bc88714345d2_Method">
    <vt:lpwstr>Standard</vt:lpwstr>
  </property>
  <property fmtid="{D5CDD505-2E9C-101B-9397-08002B2CF9AE}" pid="6" name="MSIP_Label_defa4170-0d19-0005-0004-bc88714345d2_Name">
    <vt:lpwstr>defa4170-0d19-0005-0004-bc88714345d2</vt:lpwstr>
  </property>
  <property fmtid="{D5CDD505-2E9C-101B-9397-08002B2CF9AE}" pid="7" name="MSIP_Label_defa4170-0d19-0005-0004-bc88714345d2_SiteId">
    <vt:lpwstr>66c8cf30-dc3a-4a90-8240-03bc31efae54</vt:lpwstr>
  </property>
  <property fmtid="{D5CDD505-2E9C-101B-9397-08002B2CF9AE}" pid="8" name="MSIP_Label_defa4170-0d19-0005-0004-bc88714345d2_ActionId">
    <vt:lpwstr>d8148c15-759d-4424-9450-ed08e030f1a7</vt:lpwstr>
  </property>
  <property fmtid="{D5CDD505-2E9C-101B-9397-08002B2CF9AE}" pid="9" name="MSIP_Label_defa4170-0d19-0005-0004-bc88714345d2_ContentBits">
    <vt:lpwstr>0</vt:lpwstr>
  </property>
</Properties>
</file>