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21"/>
  </p:notesMasterIdLst>
  <p:sldIdLst>
    <p:sldId id="256" r:id="rId3"/>
    <p:sldId id="266" r:id="rId4"/>
    <p:sldId id="334" r:id="rId5"/>
    <p:sldId id="288" r:id="rId6"/>
    <p:sldId id="340" r:id="rId7"/>
    <p:sldId id="286" r:id="rId8"/>
    <p:sldId id="257" r:id="rId9"/>
    <p:sldId id="336" r:id="rId10"/>
    <p:sldId id="284" r:id="rId11"/>
    <p:sldId id="258" r:id="rId12"/>
    <p:sldId id="259" r:id="rId13"/>
    <p:sldId id="263" r:id="rId14"/>
    <p:sldId id="337" r:id="rId15"/>
    <p:sldId id="338" r:id="rId16"/>
    <p:sldId id="280" r:id="rId17"/>
    <p:sldId id="339" r:id="rId18"/>
    <p:sldId id="262" r:id="rId19"/>
    <p:sldId id="269" r:id="rId20"/>
  </p:sldIdLst>
  <p:sldSz cx="9144000" cy="5143500" type="screen16x9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CFF"/>
    <a:srgbClr val="FF2C9C"/>
    <a:srgbClr val="67E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977" autoAdjust="0"/>
  </p:normalViewPr>
  <p:slideViewPr>
    <p:cSldViewPr snapToGrid="0">
      <p:cViewPr varScale="1">
        <p:scale>
          <a:sx n="109" d="100"/>
          <a:sy n="109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0690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bb8b69c7d_2_138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Доброго, летнего, солнечного дня ….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Представляю Вашему вниманию проект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100" b="1" dirty="0">
                <a:solidFill>
                  <a:srgbClr val="00B050"/>
                </a:solidFill>
              </a:rPr>
              <a:t> «Создание частной ИТ школы  «</a:t>
            </a:r>
            <a:r>
              <a:rPr lang="ru-RU" altLang="ko" sz="1100" b="1" dirty="0" err="1">
                <a:solidFill>
                  <a:srgbClr val="00B050"/>
                </a:solidFill>
              </a:rPr>
              <a:t>СибириУм</a:t>
            </a:r>
            <a:r>
              <a:rPr lang="ru-RU" altLang="ko" sz="1100" b="1" dirty="0">
                <a:solidFill>
                  <a:srgbClr val="00B050"/>
                </a:solidFill>
              </a:rPr>
              <a:t>» с полным пансионом»  </a:t>
            </a:r>
            <a:endParaRPr lang="ru-RU" sz="1100" b="1" dirty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является внешним проектом ООО «Центра образовательных инициатив «СТЕМ».  </a:t>
            </a:r>
            <a:endParaRPr lang="ru-RU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g5bb8b69c7d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bb8b69c7d_2_163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bb8b69c7d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bb8b69c7d_2_214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g5bb8b69c7d_2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bb8b69c7d_2_30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Покупателями услуг школы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СибириУм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будут являться физические лица – родители детей, а также юридические лица, которым будет предоставляться свободные помещения школы в аренду, так как планируется постепенный набор классов (в первый год реализация проекта – 3 класса).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dirty="0"/>
          </a:p>
        </p:txBody>
      </p:sp>
      <p:sp>
        <p:nvSpPr>
          <p:cNvPr id="360" name="Google Shape;360;g5bb8b69c7d_2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bb8b69c7d_2_30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dirty="0"/>
          </a:p>
        </p:txBody>
      </p:sp>
      <p:sp>
        <p:nvSpPr>
          <p:cNvPr id="360" name="Google Shape;360;g5bb8b69c7d_2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744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bb8b69c7d_2_30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dirty="0"/>
          </a:p>
        </p:txBody>
      </p:sp>
      <p:sp>
        <p:nvSpPr>
          <p:cNvPr id="360" name="Google Shape;360;g5bb8b69c7d_2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038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5bb8b69c7d_2_1798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3" name="Google Shape;1873;g5bb8b69c7d_2_1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bb8b69c7d_2_277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финансирование составит 8 млн. руб. Кредитные средства будут получены на льготных условиях с отсрочкой по выплате основного долга 24 мес. Расчет выплат процентов по кредиту представлен в Приложении 14. 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 денежных потоков проекта представлен в приложении 11. Мы наблюдаем отсутствие сальдо накопленного чистого денежного потока, что говорит о том, что рассчитанной суммы финансирования достаточно для реализации проекта. 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g5bb8b69c7d_2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310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bb8b69c7d_2_277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за рассматриваемый период в 4,5 года чистый приведенный доход с учетом налогов и процентов по кредиту составит 11,4 млн. руб. Проект выйдет на окупаемости за 3 года. Однако, стоит учесть тот факт, что возможно получение субсидий и грантов на сумму более, чем 3 млн. руб., в этом случае показатели эффективности улучшатся. Индекс рентабельности проекта больше единицы, что говорит о том, что проект приносит прибыль, превышающую вложенные средства.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g5bb8b69c7d_2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5bb8b69c7d_2_53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частной школы с пансионом потребует высокого уровня стартовых затрат, что обусловлено большим объемом работы по ремонту и необходимостью закупки большого перечня оборудования, включающего не менее 32 позиций. Дисконтированный срок окупаемости составит 3 года, ставке дисконтирования 14%.  Ставка дисконтирования 14% годовых. Показатели эффективности проекта приведены в таблице 26.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за рассматриваемый период в 4,5 года чистый приведенный доход с учетом налогов и процентов по кредиту составит 11,4 млн. руб. Проект выйдет на окупаемости за 3 года. Однако, стоит учесть тот факт, что возможно получение субсидий и грантов на сумму более, чем 3 млн. руб., в этом случае показатели эффективности улучшатся. Индекс рентабельности проекта больше единицы, что говорит о том, что проект приносит прибыль, превышающую вложенные средства.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5" name="Google Shape;595;g5bb8b69c7d_2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bb8b69c7d_2_439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endParaRPr lang="ru-RU" sz="1200" b="1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«ЦОИ «СТЕМ», это лицензированный центр дополнительного образования, ориентированный на формирование и развитие ИТ компетенций у детей и молодежи в городе Омске, и раннюю их пробу в профессии. У команды центра есть успешный опыт в реализации грантовых проектов в развитии у детей Софт-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скилс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Хард-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скилс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0" name="Google Shape;500;g5bb8b69c7d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bb8b69c7d_2_30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Обобщив накопленный педагогический опыт, имея современную и технически оснащенную материально-техническую базу, </a:t>
            </a:r>
            <a:endParaRPr dirty="0"/>
          </a:p>
        </p:txBody>
      </p:sp>
      <p:sp>
        <p:nvSpPr>
          <p:cNvPr id="360" name="Google Shape;360;g5bb8b69c7d_2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851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bb8b69c7d_2_439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расширения деятельности и преследуя миссию что «со школьной скамьи учить тому, что востребовано сегодня и будет важно завтра»</a:t>
            </a:r>
          </a:p>
        </p:txBody>
      </p:sp>
      <p:sp>
        <p:nvSpPr>
          <p:cNvPr id="500" name="Google Shape;500;g5bb8b69c7d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35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bb8b69c7d_2_138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пришли к идее разработки проекта «Создание частной ИТ школы «</a:t>
            </a:r>
            <a:r>
              <a:rPr lang="ru-RU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СибириУм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развивая образование в регионе.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ru-RU" sz="110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sz="1100" dirty="0"/>
              <a:t>Проанализировав сильные и слабые стороны организации,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 также возможностей и угроз, существующих в ее внешней среде, была рассмотрена идея создания школы.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ru-RU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sz="1100" dirty="0"/>
              <a:t> 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SWOT анализ позволил взглянуть на идею проекта с разных сторон и открыть новые возможности для развития и улучшения образовательного учреждения. И выход его на новый уровень</a:t>
            </a:r>
            <a:endParaRPr dirty="0"/>
          </a:p>
        </p:txBody>
      </p:sp>
      <p:sp>
        <p:nvSpPr>
          <p:cNvPr id="190" name="Google Shape;190;g5bb8b69c7d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659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 Создать школу с пансионом в городе Омск к сентябрю 2024 года для детей, родители, которых хотят дать своему ребенку образование выше школьной программы, с практическими (предпрофессиональными навыками) в ИТ отрасли, находящиеся в частых командировках по работе, имеющие высокую загруженность, проживающие на достаточном удалении от крупных населённых пунктов с развитой инфраструктурой.   </a:t>
            </a:r>
          </a:p>
          <a:p>
            <a:pPr indent="450215" algn="just">
              <a:lnSpc>
                <a:spcPct val="150000"/>
              </a:lnSpc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pPr marL="457200" indent="0" algn="just">
              <a:lnSpc>
                <a:spcPct val="150000"/>
              </a:lnSpc>
              <a:buNone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492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bb8b69c7d_2_146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g5bb8b69c7d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bb8b69c7d_2_439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450215" algn="just">
              <a:lnSpc>
                <a:spcPct val="150000"/>
              </a:lnSpc>
            </a:pPr>
            <a:endParaRPr lang="ru-RU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Анализируя рынок образования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частных школ России в сентябре 2022 году достигла рекордного уровня порядка 200 тыс. человек, что на 14,3% больше, чем в 2022 году (175 тыс. человек). При этом общее число обучающихся в частных школах остается незначительным — менее 1% от общей численности российских школьников. [17]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целом внимание к частному (негосударственному) сектору школьного образования в мире значительно выше, чем в России.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Анализируя международный рынок образования частные школы,  частные школы- пансионы считаются наилучшими и наиболее престижными учебными заведениями для получения среднего образования. Страны, которые лидируют по расходам на образование в % соотношении к ВВП: Швейцария, Великобритания, США, Франция, Германия, Республика Корея, Италия, Россия. [14]</a:t>
            </a:r>
          </a:p>
          <a:p>
            <a:pPr marL="45720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сравнить частных школ с пансионом в Швейцарии и Великобритании, в них обучаются иностранные дети со всего мира. В Швейцарии 10% — это доля обучающихся всех швейцарских детей, в отличии от Великобритании, где большинство учащихся – британские дети, а иностранцев – до 10%. Спрос на получение услуги школы-пансион связан с получением исключительного и даже в чем-то эксклюзивного образована при достаточно высокой стоимости за один учебный год. На данную услугу спрос растет с каждым годом.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Соотношение частных (негосударственных) школ к государственным (муниципальными) зависит от региона, по стране составляет примерно 1-2% от общего числа школ. Однако, в некоторых крупных городах, таких как Москва и Санкт-Петербург, доля частных (негосударственных) школ может быть выше и составлять около 5–10%. Это связано с тем, что в этих городах есть больше возможностей для развития частного образования и высокий спрос на него со стороны родителей. [3, стр. 235]. В г. Омске только 11 частных (негосударственных) школ имеют лицензию и аккредитацию конкурируют с государственными школами на равных. А остальные школы позиционируют себя, как семейные классы, имеют лицензию на дополнительные образовательные услуги для детей и взрослых. В Омской области есть 4-ре специализированные образовательных учреждений с пансионом, одна из них о является «Частным общеобразовательным учреждением "Школа-интернат № 20 среднего общего образования открытого акционерного общества "Российские железные дороги"[15].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dirty="0"/>
          </a:p>
        </p:txBody>
      </p:sp>
      <p:sp>
        <p:nvSpPr>
          <p:cNvPr id="500" name="Google Shape;500;g5bb8b69c7d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21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bb8b69c7d_2_439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Модель школы с пансионом включает в себя основные блоки,  </a:t>
            </a:r>
            <a:endParaRPr dirty="0"/>
          </a:p>
        </p:txBody>
      </p:sp>
      <p:sp>
        <p:nvSpPr>
          <p:cNvPr id="500" name="Google Shape;500;g5bb8b69c7d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5881577" y="0"/>
            <a:ext cx="3262423" cy="3215672"/>
          </a:xfrm>
          <a:custGeom>
            <a:avLst/>
            <a:gdLst/>
            <a:ahLst/>
            <a:cxnLst/>
            <a:rect l="l" t="t" r="r" b="b"/>
            <a:pathLst>
              <a:path w="4349897" h="4287563" extrusionOk="0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3694624" y="3364683"/>
            <a:ext cx="1647825" cy="1647825"/>
          </a:xfrm>
          <a:prstGeom prst="ellipse">
            <a:avLst/>
          </a:prstGeom>
          <a:solidFill>
            <a:srgbClr val="C1CFF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662759" y="202796"/>
            <a:ext cx="919422" cy="919422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278130" y="1083859"/>
            <a:ext cx="504825" cy="504825"/>
          </a:xfrm>
          <a:prstGeom prst="donut">
            <a:avLst>
              <a:gd name="adj" fmla="val 25000"/>
            </a:avLst>
          </a:pr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 flipH="1">
            <a:off x="3694624" y="4660083"/>
            <a:ext cx="352425" cy="352425"/>
          </a:xfrm>
          <a:prstGeom prst="rtTriangle">
            <a:avLst/>
          </a:prstGeom>
          <a:solidFill>
            <a:srgbClr val="FFB6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 flipH="1">
            <a:off x="3312433" y="4660083"/>
            <a:ext cx="352425" cy="352425"/>
          </a:xfrm>
          <a:prstGeom prst="rtTriangl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 rot="2700000">
            <a:off x="5510617" y="-367643"/>
            <a:ext cx="39598" cy="2539111"/>
          </a:xfrm>
          <a:custGeom>
            <a:avLst/>
            <a:gdLst/>
            <a:ahLst/>
            <a:cxnLst/>
            <a:rect l="l" t="t" r="r" b="b"/>
            <a:pathLst>
              <a:path w="52798" h="3385481" extrusionOk="0">
                <a:moveTo>
                  <a:pt x="0" y="18479"/>
                </a:moveTo>
                <a:lnTo>
                  <a:pt x="18479" y="0"/>
                </a:lnTo>
                <a:lnTo>
                  <a:pt x="18479" y="1932652"/>
                </a:lnTo>
                <a:lnTo>
                  <a:pt x="52798" y="1932652"/>
                </a:lnTo>
                <a:lnTo>
                  <a:pt x="52798" y="3385481"/>
                </a:lnTo>
                <a:lnTo>
                  <a:pt x="18479" y="3385481"/>
                </a:lnTo>
                <a:lnTo>
                  <a:pt x="0" y="3385481"/>
                </a:lnTo>
                <a:lnTo>
                  <a:pt x="0" y="1932652"/>
                </a:lnTo>
                <a:close/>
              </a:path>
            </a:pathLst>
          </a:custGeom>
          <a:solidFill>
            <a:srgbClr val="FFAC1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 rot="2700000">
            <a:off x="5509259" y="-289939"/>
            <a:ext cx="39599" cy="2969895"/>
          </a:xfrm>
          <a:custGeom>
            <a:avLst/>
            <a:gdLst/>
            <a:ahLst/>
            <a:cxnLst/>
            <a:rect l="l" t="t" r="r" b="b"/>
            <a:pathLst>
              <a:path w="72000" h="5400000" extrusionOk="0">
                <a:moveTo>
                  <a:pt x="0" y="0"/>
                </a:moveTo>
                <a:lnTo>
                  <a:pt x="25200" y="0"/>
                </a:lnTo>
                <a:lnTo>
                  <a:pt x="25200" y="3418800"/>
                </a:lnTo>
                <a:lnTo>
                  <a:pt x="72000" y="3418800"/>
                </a:lnTo>
                <a:lnTo>
                  <a:pt x="72000" y="5400000"/>
                </a:lnTo>
                <a:lnTo>
                  <a:pt x="25200" y="5400000"/>
                </a:lnTo>
                <a:lnTo>
                  <a:pt x="0" y="5400000"/>
                </a:lnTo>
                <a:lnTo>
                  <a:pt x="0" y="3418800"/>
                </a:lnTo>
                <a:close/>
              </a:path>
            </a:pathLst>
          </a:custGeom>
          <a:solidFill>
            <a:srgbClr val="FFDB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9214" y="352424"/>
            <a:ext cx="4484506" cy="4208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PPTMON slide">
  <p:cSld name="17_PPTMON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4476226"/>
            <a:ext cx="705221" cy="667273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/>
          <p:nvPr/>
        </p:nvSpPr>
        <p:spPr>
          <a:xfrm rot="10800000">
            <a:off x="229843" y="0"/>
            <a:ext cx="2524409" cy="1138770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280400" y="1174919"/>
            <a:ext cx="647536" cy="647536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15"/>
          <p:cNvGrpSpPr/>
          <p:nvPr/>
        </p:nvGrpSpPr>
        <p:grpSpPr>
          <a:xfrm>
            <a:off x="8399256" y="713946"/>
            <a:ext cx="596092" cy="464343"/>
            <a:chOff x="494497" y="5814365"/>
            <a:chExt cx="1017755" cy="792810"/>
          </a:xfrm>
        </p:grpSpPr>
        <p:sp>
          <p:nvSpPr>
            <p:cNvPr id="70" name="Google Shape;70;p15"/>
            <p:cNvSpPr/>
            <p:nvPr/>
          </p:nvSpPr>
          <p:spPr>
            <a:xfrm>
              <a:off x="494497" y="5814365"/>
              <a:ext cx="792810" cy="792810"/>
            </a:xfrm>
            <a:prstGeom prst="donut">
              <a:avLst>
                <a:gd name="adj" fmla="val 25000"/>
              </a:avLst>
            </a:prstGeom>
            <a:solidFill>
              <a:srgbClr val="67EFB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890902" y="5982640"/>
              <a:ext cx="621350" cy="86995"/>
            </a:xfrm>
            <a:prstGeom prst="rect">
              <a:avLst/>
            </a:prstGeom>
            <a:solidFill>
              <a:srgbClr val="2366E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778430" y="6144880"/>
              <a:ext cx="621350" cy="86995"/>
            </a:xfrm>
            <a:prstGeom prst="rect">
              <a:avLst/>
            </a:prstGeom>
            <a:solidFill>
              <a:srgbClr val="2366E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5"/>
          <p:cNvSpPr/>
          <p:nvPr/>
        </p:nvSpPr>
        <p:spPr>
          <a:xfrm rot="2700000">
            <a:off x="8661722" y="3549642"/>
            <a:ext cx="27866" cy="1392325"/>
          </a:xfrm>
          <a:custGeom>
            <a:avLst/>
            <a:gdLst/>
            <a:ahLst/>
            <a:cxnLst/>
            <a:rect l="l" t="t" r="r" b="b"/>
            <a:pathLst>
              <a:path w="52798" h="2638057" extrusionOk="0">
                <a:moveTo>
                  <a:pt x="0" y="0"/>
                </a:moveTo>
                <a:lnTo>
                  <a:pt x="18479" y="18479"/>
                </a:lnTo>
                <a:lnTo>
                  <a:pt x="18479" y="1185228"/>
                </a:lnTo>
                <a:lnTo>
                  <a:pt x="52798" y="1185228"/>
                </a:lnTo>
                <a:lnTo>
                  <a:pt x="52798" y="2638057"/>
                </a:lnTo>
                <a:lnTo>
                  <a:pt x="18479" y="2638057"/>
                </a:lnTo>
                <a:lnTo>
                  <a:pt x="0" y="2638057"/>
                </a:lnTo>
                <a:lnTo>
                  <a:pt x="0" y="1185228"/>
                </a:lnTo>
                <a:close/>
              </a:path>
            </a:pathLst>
          </a:custGeom>
          <a:solidFill>
            <a:srgbClr val="FFAC1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/>
          <p:nvPr/>
        </p:nvSpPr>
        <p:spPr>
          <a:xfrm rot="2700000">
            <a:off x="8607655" y="3732546"/>
            <a:ext cx="27866" cy="1545250"/>
          </a:xfrm>
          <a:custGeom>
            <a:avLst/>
            <a:gdLst/>
            <a:ahLst/>
            <a:cxnLst/>
            <a:rect l="l" t="t" r="r" b="b"/>
            <a:pathLst>
              <a:path w="52798" h="2927808" extrusionOk="0">
                <a:moveTo>
                  <a:pt x="0" y="0"/>
                </a:moveTo>
                <a:lnTo>
                  <a:pt x="18479" y="18479"/>
                </a:lnTo>
                <a:lnTo>
                  <a:pt x="18479" y="1474979"/>
                </a:lnTo>
                <a:lnTo>
                  <a:pt x="52798" y="1474979"/>
                </a:lnTo>
                <a:lnTo>
                  <a:pt x="52798" y="2927808"/>
                </a:lnTo>
                <a:lnTo>
                  <a:pt x="18479" y="2927808"/>
                </a:lnTo>
                <a:lnTo>
                  <a:pt x="0" y="2927808"/>
                </a:lnTo>
                <a:lnTo>
                  <a:pt x="0" y="1474979"/>
                </a:lnTo>
                <a:close/>
              </a:path>
            </a:pathLst>
          </a:custGeom>
          <a:solidFill>
            <a:srgbClr val="FFDB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8846697" y="146211"/>
            <a:ext cx="297304" cy="594607"/>
          </a:xfrm>
          <a:custGeom>
            <a:avLst/>
            <a:gdLst/>
            <a:ahLst/>
            <a:cxnLst/>
            <a:rect l="l" t="t" r="r" b="b"/>
            <a:pathLst>
              <a:path w="396405" h="792810" extrusionOk="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7746" y="3471138"/>
            <a:ext cx="1693069" cy="169306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1752269" y="3362449"/>
            <a:ext cx="577081" cy="577081"/>
          </a:xfrm>
          <a:prstGeom prst="donut">
            <a:avLst>
              <a:gd name="adj" fmla="val 25002"/>
            </a:avLst>
          </a:prstGeom>
          <a:solidFill>
            <a:srgbClr val="75AA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4708550"/>
            <a:ext cx="459686" cy="434950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 rot="10800000">
            <a:off x="194540" y="-1"/>
            <a:ext cx="1076859" cy="485775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1092899" y="409575"/>
            <a:ext cx="276225" cy="276225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/>
          <p:nvPr/>
        </p:nvSpPr>
        <p:spPr>
          <a:xfrm flipH="1">
            <a:off x="881291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/>
          <p:nvPr/>
        </p:nvSpPr>
        <p:spPr>
          <a:xfrm flipH="1">
            <a:off x="859436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/>
          <p:nvPr/>
        </p:nvSpPr>
        <p:spPr>
          <a:xfrm flipH="1">
            <a:off x="8375811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/>
          <p:nvPr/>
        </p:nvSpPr>
        <p:spPr>
          <a:xfrm flipH="1">
            <a:off x="815726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 flipH="1">
            <a:off x="793871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8846697" y="146211"/>
            <a:ext cx="297304" cy="594607"/>
          </a:xfrm>
          <a:custGeom>
            <a:avLst/>
            <a:gdLst/>
            <a:ahLst/>
            <a:cxnLst/>
            <a:rect l="l" t="t" r="r" b="b"/>
            <a:pathLst>
              <a:path w="396405" h="792810" extrusionOk="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5881577" y="0"/>
            <a:ext cx="3262423" cy="3215672"/>
          </a:xfrm>
          <a:custGeom>
            <a:avLst/>
            <a:gdLst/>
            <a:ahLst/>
            <a:cxnLst/>
            <a:rect l="l" t="t" r="r" b="b"/>
            <a:pathLst>
              <a:path w="4349897" h="4287563" extrusionOk="0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/>
          <p:nvPr/>
        </p:nvSpPr>
        <p:spPr>
          <a:xfrm rot="10800000">
            <a:off x="0" y="2918424"/>
            <a:ext cx="2257424" cy="2225075"/>
          </a:xfrm>
          <a:custGeom>
            <a:avLst/>
            <a:gdLst/>
            <a:ahLst/>
            <a:cxnLst/>
            <a:rect l="l" t="t" r="r" b="b"/>
            <a:pathLst>
              <a:path w="4349897" h="4287563" extrusionOk="0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C1CFF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PTMON slide">
  <p:cSld name="4_PPTMON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0" y="4708550"/>
            <a:ext cx="459686" cy="434950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/>
          <p:nvPr/>
        </p:nvSpPr>
        <p:spPr>
          <a:xfrm rot="10800000">
            <a:off x="194540" y="-1"/>
            <a:ext cx="1076859" cy="485775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1092899" y="409575"/>
            <a:ext cx="276225" cy="276225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/>
          <p:nvPr/>
        </p:nvSpPr>
        <p:spPr>
          <a:xfrm flipH="1">
            <a:off x="881291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/>
          <p:nvPr/>
        </p:nvSpPr>
        <p:spPr>
          <a:xfrm flipH="1">
            <a:off x="859436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/>
          <p:nvPr/>
        </p:nvSpPr>
        <p:spPr>
          <a:xfrm flipH="1">
            <a:off x="8375811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/>
          <p:nvPr/>
        </p:nvSpPr>
        <p:spPr>
          <a:xfrm flipH="1">
            <a:off x="815726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/>
          <p:nvPr/>
        </p:nvSpPr>
        <p:spPr>
          <a:xfrm flipH="1">
            <a:off x="793871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8846697" y="146211"/>
            <a:ext cx="297304" cy="594607"/>
          </a:xfrm>
          <a:custGeom>
            <a:avLst/>
            <a:gdLst/>
            <a:ahLst/>
            <a:cxnLst/>
            <a:rect l="l" t="t" r="r" b="b"/>
            <a:pathLst>
              <a:path w="396405" h="792810" extrusionOk="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>
            <a:spLocks noGrp="1"/>
          </p:cNvSpPr>
          <p:nvPr>
            <p:ph type="pic" idx="2"/>
          </p:nvPr>
        </p:nvSpPr>
        <p:spPr>
          <a:xfrm>
            <a:off x="3686175" y="1249645"/>
            <a:ext cx="1771650" cy="177164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>
            <a:spLocks noGrp="1"/>
          </p:cNvSpPr>
          <p:nvPr>
            <p:ph type="pic" idx="3"/>
          </p:nvPr>
        </p:nvSpPr>
        <p:spPr>
          <a:xfrm>
            <a:off x="1369124" y="1249645"/>
            <a:ext cx="1771650" cy="177164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>
            <a:spLocks noGrp="1"/>
          </p:cNvSpPr>
          <p:nvPr>
            <p:ph type="pic" idx="4"/>
          </p:nvPr>
        </p:nvSpPr>
        <p:spPr>
          <a:xfrm>
            <a:off x="6003226" y="1249645"/>
            <a:ext cx="1771650" cy="177164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b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71" r:id="rId6"/>
    <p:sldLayoutId id="214748367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/>
        </p:nvSpPr>
        <p:spPr>
          <a:xfrm>
            <a:off x="223129" y="1491215"/>
            <a:ext cx="3981018" cy="1614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2400" b="1" dirty="0">
                <a:solidFill>
                  <a:srgbClr val="00B050"/>
                </a:solidFill>
              </a:rPr>
              <a:t>Проект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2400" b="1" dirty="0">
                <a:solidFill>
                  <a:srgbClr val="00B050"/>
                </a:solidFill>
              </a:rPr>
              <a:t> «Создание частной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2400" b="1" dirty="0">
                <a:solidFill>
                  <a:srgbClr val="00B050"/>
                </a:solidFill>
              </a:rPr>
              <a:t>ИТ школы  «</a:t>
            </a:r>
            <a:r>
              <a:rPr lang="ru-RU" altLang="ko" sz="2400" b="1" dirty="0" err="1">
                <a:solidFill>
                  <a:srgbClr val="00B050"/>
                </a:solidFill>
              </a:rPr>
              <a:t>СибириУм</a:t>
            </a:r>
            <a:r>
              <a:rPr lang="ru-RU" altLang="ko" sz="2400" b="1" dirty="0">
                <a:solidFill>
                  <a:srgbClr val="00B050"/>
                </a:solidFill>
              </a:rPr>
              <a:t>»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2400" b="1" dirty="0">
                <a:solidFill>
                  <a:srgbClr val="00B050"/>
                </a:solidFill>
              </a:rPr>
              <a:t>с полным пансионом»  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5663398" y="4584700"/>
            <a:ext cx="2617001" cy="394192"/>
          </a:xfrm>
          <a:prstGeom prst="roundRect">
            <a:avLst>
              <a:gd name="adj" fmla="val 50000"/>
            </a:avLst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600" b="1" dirty="0">
                <a:solidFill>
                  <a:schemeClr val="lt1"/>
                </a:solidFill>
              </a:rPr>
              <a:t>12.07.</a:t>
            </a:r>
            <a:r>
              <a:rPr lang="ko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ru-RU" altLang="ko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2864" y="3652285"/>
            <a:ext cx="31159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</a:rPr>
              <a:t>Выполнил: слушатель группы </a:t>
            </a:r>
          </a:p>
          <a:p>
            <a:r>
              <a:rPr lang="ru-RU" sz="1000" dirty="0">
                <a:solidFill>
                  <a:srgbClr val="595959"/>
                </a:solidFill>
              </a:rPr>
              <a:t>«Управление устойчивым развитием организации в условиях глобальных вызовов» Программы подготовки управленческих кадров,</a:t>
            </a:r>
          </a:p>
          <a:p>
            <a:r>
              <a:rPr lang="ru-RU" sz="1000" dirty="0">
                <a:solidFill>
                  <a:srgbClr val="595959"/>
                </a:solidFill>
              </a:rPr>
              <a:t>Елисеенко Елена Юрьевна</a:t>
            </a:r>
          </a:p>
          <a:p>
            <a:endParaRPr lang="ru-RU" sz="1000" dirty="0">
              <a:solidFill>
                <a:srgbClr val="595959"/>
              </a:solidFill>
            </a:endParaRPr>
          </a:p>
          <a:p>
            <a:r>
              <a:rPr lang="ru-RU" sz="1000" dirty="0">
                <a:solidFill>
                  <a:srgbClr val="595959"/>
                </a:solidFill>
              </a:rPr>
              <a:t>Научный руководитель:</a:t>
            </a:r>
          </a:p>
          <a:p>
            <a:r>
              <a:rPr lang="ru-RU" sz="1000" dirty="0" err="1">
                <a:solidFill>
                  <a:srgbClr val="595959"/>
                </a:solidFill>
              </a:rPr>
              <a:t>доктор.экон.наук</a:t>
            </a:r>
            <a:r>
              <a:rPr lang="ru-RU" sz="1000" dirty="0">
                <a:solidFill>
                  <a:srgbClr val="595959"/>
                </a:solidFill>
              </a:rPr>
              <a:t>, </a:t>
            </a:r>
          </a:p>
          <a:p>
            <a:r>
              <a:rPr lang="ru-RU" sz="1000" dirty="0">
                <a:solidFill>
                  <a:srgbClr val="595959"/>
                </a:solidFill>
              </a:rPr>
              <a:t>Козлова Оксана Александровна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0"/>
            <a:ext cx="2913380" cy="1524000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1AA2FC-FCDB-6B1B-2A39-FF751078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64" y="50801"/>
            <a:ext cx="1851309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/>
          <p:nvPr/>
        </p:nvSpPr>
        <p:spPr>
          <a:xfrm>
            <a:off x="1448232" y="1724026"/>
            <a:ext cx="673943" cy="673943"/>
          </a:xfrm>
          <a:prstGeom prst="ellipse">
            <a:avLst/>
          </a:pr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751387" y="1724026"/>
            <a:ext cx="673943" cy="673943"/>
          </a:xfrm>
          <a:prstGeom prst="ellipse">
            <a:avLst/>
          </a:pr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30"/>
          <p:cNvGrpSpPr/>
          <p:nvPr/>
        </p:nvGrpSpPr>
        <p:grpSpPr>
          <a:xfrm>
            <a:off x="4986485" y="1929493"/>
            <a:ext cx="186389" cy="248560"/>
            <a:chOff x="3471472" y="902398"/>
            <a:chExt cx="295275" cy="393763"/>
          </a:xfrm>
        </p:grpSpPr>
        <p:sp>
          <p:nvSpPr>
            <p:cNvPr id="221" name="Google Shape;221;p30"/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/>
              <a:ahLst/>
              <a:cxnLst/>
              <a:rect l="l" t="t" r="r" b="b"/>
              <a:pathLst>
                <a:path w="142875" h="76200" extrusionOk="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/>
              <a:ahLst/>
              <a:cxnLst/>
              <a:rect l="l" t="t" r="r" b="b"/>
              <a:pathLst>
                <a:path w="295275" h="371475" extrusionOk="0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30"/>
          <p:cNvGrpSpPr/>
          <p:nvPr/>
        </p:nvGrpSpPr>
        <p:grpSpPr>
          <a:xfrm>
            <a:off x="1687794" y="1920460"/>
            <a:ext cx="245373" cy="245072"/>
            <a:chOff x="2090919" y="902017"/>
            <a:chExt cx="388715" cy="388239"/>
          </a:xfrm>
        </p:grpSpPr>
        <p:sp>
          <p:nvSpPr>
            <p:cNvPr id="224" name="Google Shape;224;p30"/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 extrusionOk="0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 extrusionOk="0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/>
              <a:ahLst/>
              <a:cxnLst/>
              <a:rect l="l" t="t" r="r" b="b"/>
              <a:pathLst>
                <a:path w="257175" h="342900" extrusionOk="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 extrusionOk="0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/>
              <a:ahLst/>
              <a:cxnLst/>
              <a:rect l="l" t="t" r="r" b="b"/>
              <a:pathLst>
                <a:path w="76200" h="57150" extrusionOk="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/>
              <a:ahLst/>
              <a:cxnLst/>
              <a:rect l="l" t="t" r="r" b="b"/>
              <a:pathLst>
                <a:path w="257175" h="342900" extrusionOk="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30"/>
          <p:cNvSpPr txBox="1"/>
          <p:nvPr/>
        </p:nvSpPr>
        <p:spPr>
          <a:xfrm>
            <a:off x="2249875" y="1968431"/>
            <a:ext cx="22563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adipisicing elit, sed do eiusmod tempor</a:t>
            </a:r>
            <a:endParaRPr sz="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0"/>
          <p:cNvSpPr/>
          <p:nvPr/>
        </p:nvSpPr>
        <p:spPr>
          <a:xfrm>
            <a:off x="2235151" y="1762013"/>
            <a:ext cx="2271071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sz="11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5572642" y="1968431"/>
            <a:ext cx="22563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adipisicing elit, sed do eiusmod tempor</a:t>
            </a:r>
            <a:endParaRPr sz="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5557918" y="1762013"/>
            <a:ext cx="2271071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1448232" y="2710865"/>
            <a:ext cx="673943" cy="673943"/>
          </a:xfrm>
          <a:prstGeom prst="ellipse">
            <a:avLst/>
          </a:pr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4751387" y="2710865"/>
            <a:ext cx="673943" cy="673943"/>
          </a:xfrm>
          <a:prstGeom prst="ellipse">
            <a:avLst/>
          </a:pr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30"/>
          <p:cNvGrpSpPr/>
          <p:nvPr/>
        </p:nvGrpSpPr>
        <p:grpSpPr>
          <a:xfrm>
            <a:off x="1663735" y="2907880"/>
            <a:ext cx="237472" cy="243599"/>
            <a:chOff x="2772242" y="1560385"/>
            <a:chExt cx="376198" cy="385905"/>
          </a:xfrm>
        </p:grpSpPr>
        <p:sp>
          <p:nvSpPr>
            <p:cNvPr id="238" name="Google Shape;238;p30"/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 extrusionOk="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/>
              <a:ahLst/>
              <a:cxnLst/>
              <a:rect l="l" t="t" r="r" b="b"/>
              <a:pathLst>
                <a:path w="238125" h="171450" extrusionOk="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/>
              <a:ahLst/>
              <a:cxnLst/>
              <a:rect l="l" t="t" r="r" b="b"/>
              <a:pathLst>
                <a:path w="142875" h="133350" extrusionOk="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30"/>
          <p:cNvGrpSpPr/>
          <p:nvPr/>
        </p:nvGrpSpPr>
        <p:grpSpPr>
          <a:xfrm>
            <a:off x="4965100" y="2924578"/>
            <a:ext cx="246515" cy="246515"/>
            <a:chOff x="752656" y="1562597"/>
            <a:chExt cx="390525" cy="390525"/>
          </a:xfrm>
        </p:grpSpPr>
        <p:sp>
          <p:nvSpPr>
            <p:cNvPr id="243" name="Google Shape;243;p30"/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/>
              <a:ahLst/>
              <a:cxnLst/>
              <a:rect l="l" t="t" r="r" b="b"/>
              <a:pathLst>
                <a:path w="209550" h="161925" extrusionOk="0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/>
              <a:ahLst/>
              <a:cxnLst/>
              <a:rect l="l" t="t" r="r" b="b"/>
              <a:pathLst>
                <a:path w="95250" h="104775" extrusionOk="0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/>
              <a:ahLst/>
              <a:cxnLst/>
              <a:rect l="l" t="t" r="r" b="b"/>
              <a:pathLst>
                <a:path w="95250" h="171450" extrusionOk="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/>
              <a:ahLst/>
              <a:cxnLst/>
              <a:rect l="l" t="t" r="r" b="b"/>
              <a:pathLst>
                <a:path w="142875" h="304800" extrusionOk="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 extrusionOk="0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30"/>
          <p:cNvSpPr txBox="1"/>
          <p:nvPr/>
        </p:nvSpPr>
        <p:spPr>
          <a:xfrm>
            <a:off x="2249875" y="2950803"/>
            <a:ext cx="22563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adipisicing elit, sed do eiusmod tempor</a:t>
            </a:r>
            <a:endParaRPr sz="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0"/>
          <p:cNvSpPr/>
          <p:nvPr/>
        </p:nvSpPr>
        <p:spPr>
          <a:xfrm>
            <a:off x="2235151" y="2744384"/>
            <a:ext cx="2271071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5572642" y="2950803"/>
            <a:ext cx="22563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adipisicing elit, sed do eiusmod tempor</a:t>
            </a:r>
            <a:endParaRPr sz="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0"/>
          <p:cNvSpPr/>
          <p:nvPr/>
        </p:nvSpPr>
        <p:spPr>
          <a:xfrm>
            <a:off x="5557918" y="2744384"/>
            <a:ext cx="2271071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0"/>
          <p:cNvSpPr/>
          <p:nvPr/>
        </p:nvSpPr>
        <p:spPr>
          <a:xfrm>
            <a:off x="1448232" y="3697704"/>
            <a:ext cx="673943" cy="673943"/>
          </a:xfrm>
          <a:prstGeom prst="ellipse">
            <a:avLst/>
          </a:pr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0"/>
          <p:cNvSpPr/>
          <p:nvPr/>
        </p:nvSpPr>
        <p:spPr>
          <a:xfrm>
            <a:off x="4751387" y="3697704"/>
            <a:ext cx="673943" cy="673943"/>
          </a:xfrm>
          <a:prstGeom prst="ellipse">
            <a:avLst/>
          </a:pr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0"/>
          <p:cNvSpPr/>
          <p:nvPr/>
        </p:nvSpPr>
        <p:spPr>
          <a:xfrm>
            <a:off x="4980132" y="3936280"/>
            <a:ext cx="216453" cy="246515"/>
          </a:xfrm>
          <a:custGeom>
            <a:avLst/>
            <a:gdLst/>
            <a:ahLst/>
            <a:cxnLst/>
            <a:rect l="l" t="t" r="r" b="b"/>
            <a:pathLst>
              <a:path w="342900" h="390525" extrusionOk="0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30"/>
          <p:cNvGrpSpPr/>
          <p:nvPr/>
        </p:nvGrpSpPr>
        <p:grpSpPr>
          <a:xfrm>
            <a:off x="1675845" y="3916618"/>
            <a:ext cx="246336" cy="236114"/>
            <a:chOff x="6793030" y="2235612"/>
            <a:chExt cx="390241" cy="374047"/>
          </a:xfrm>
        </p:grpSpPr>
        <p:sp>
          <p:nvSpPr>
            <p:cNvPr id="256" name="Google Shape;256;p30"/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 extrusionOk="0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/>
              <a:ahLst/>
              <a:cxnLst/>
              <a:rect l="l" t="t" r="r" b="b"/>
              <a:pathLst>
                <a:path w="285750" h="304800" extrusionOk="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30"/>
          <p:cNvSpPr txBox="1"/>
          <p:nvPr/>
        </p:nvSpPr>
        <p:spPr>
          <a:xfrm>
            <a:off x="2249875" y="3933174"/>
            <a:ext cx="22563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adipisicing elit, sed do eiusmod tempor</a:t>
            </a:r>
            <a:endParaRPr sz="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0"/>
          <p:cNvSpPr/>
          <p:nvPr/>
        </p:nvSpPr>
        <p:spPr>
          <a:xfrm>
            <a:off x="2235151" y="3726755"/>
            <a:ext cx="2271071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5572642" y="3933174"/>
            <a:ext cx="22563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adipisicing elit, sed do eiusmod tempor</a:t>
            </a:r>
            <a:endParaRPr sz="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5557918" y="3726755"/>
            <a:ext cx="2271071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6677" y="264770"/>
            <a:ext cx="1371228" cy="137122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/>
          <p:nvPr/>
        </p:nvSpPr>
        <p:spPr>
          <a:xfrm>
            <a:off x="7404557" y="176742"/>
            <a:ext cx="467382" cy="467382"/>
          </a:xfrm>
          <a:prstGeom prst="donut">
            <a:avLst>
              <a:gd name="adj" fmla="val 25002"/>
            </a:avLst>
          </a:prstGeom>
          <a:solidFill>
            <a:srgbClr val="75AA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431800" y="92051"/>
            <a:ext cx="8229600" cy="1035103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B050"/>
                </a:solidFill>
              </a:rPr>
              <a:t>Организационная структура проекта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B050"/>
                </a:solidFill>
              </a:rPr>
              <a:t> школы с пансионом «</a:t>
            </a:r>
            <a:r>
              <a:rPr lang="ru-RU" sz="2400" b="1" dirty="0" err="1">
                <a:solidFill>
                  <a:srgbClr val="00B050"/>
                </a:solidFill>
              </a:rPr>
              <a:t>СибириУм</a:t>
            </a:r>
            <a:r>
              <a:rPr lang="ru-RU" sz="2400" b="1" dirty="0">
                <a:solidFill>
                  <a:srgbClr val="00B050"/>
                </a:solidFill>
              </a:rPr>
              <a:t>»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9885714-3F92-CC05-2122-769B8EAF9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55" y="742934"/>
            <a:ext cx="6724089" cy="38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E467A-C4EB-92F6-B56A-1CF8334790FF}"/>
              </a:ext>
            </a:extLst>
          </p:cNvPr>
          <p:cNvSpPr txBox="1"/>
          <p:nvPr/>
        </p:nvSpPr>
        <p:spPr>
          <a:xfrm>
            <a:off x="262082" y="4524562"/>
            <a:ext cx="3720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ШМО – школьное методическое объединение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АХЧ – административно хозяйственная деятельность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ДО – дополнительное образование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/>
        </p:nvSpPr>
        <p:spPr>
          <a:xfrm>
            <a:off x="1419981" y="223485"/>
            <a:ext cx="441355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/>
            <a:r>
              <a:rPr lang="ru-RU" sz="2400" b="1" dirty="0">
                <a:solidFill>
                  <a:srgbClr val="00B050"/>
                </a:solidFill>
              </a:rPr>
              <a:t>Расчет</a:t>
            </a:r>
            <a:r>
              <a:rPr lang="ru-RU" sz="1800" b="1" dirty="0">
                <a:solidFill>
                  <a:srgbClr val="2366E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стоимости</a:t>
            </a:r>
            <a:r>
              <a:rPr lang="ru-RU" sz="1800" b="1" dirty="0">
                <a:solidFill>
                  <a:srgbClr val="2366E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проекта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93143" y="464611"/>
            <a:ext cx="948248" cy="34289"/>
          </a:xfrm>
          <a:prstGeom prst="rect">
            <a:avLst/>
          </a:pr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93143" y="223485"/>
            <a:ext cx="948248" cy="34289"/>
          </a:xfrm>
          <a:prstGeom prst="rect">
            <a:avLst/>
          </a:pr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57BD1E-FEEF-EAD2-3057-82AF9B42E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72092"/>
              </p:ext>
            </p:extLst>
          </p:nvPr>
        </p:nvGraphicFramePr>
        <p:xfrm>
          <a:off x="244328" y="846733"/>
          <a:ext cx="5215457" cy="3116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6225">
                  <a:extLst>
                    <a:ext uri="{9D8B030D-6E8A-4147-A177-3AD203B41FA5}">
                      <a16:colId xmlns:a16="http://schemas.microsoft.com/office/drawing/2014/main" val="864476208"/>
                    </a:ext>
                  </a:extLst>
                </a:gridCol>
                <a:gridCol w="1539232">
                  <a:extLst>
                    <a:ext uri="{9D8B030D-6E8A-4147-A177-3AD203B41FA5}">
                      <a16:colId xmlns:a16="http://schemas.microsoft.com/office/drawing/2014/main" val="3916304928"/>
                    </a:ext>
                  </a:extLst>
                </a:gridCol>
              </a:tblGrid>
              <a:tr h="3363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Сводный сметный расчет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53014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7537675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Наименование статей расходов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Сумма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539979469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Расходы на оплату труда,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254764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1742914040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Страховые платежи (30%) 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76429,2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4123694421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Приобретение оборудования,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3189744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1548290137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Приобретение материалов,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664944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3594046173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Прочие расходы,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3706138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904816779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Итого,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7892019,2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extLst>
                  <a:ext uri="{0D108BD9-81ED-4DB2-BD59-A6C34878D82A}">
                    <a16:rowId xmlns:a16="http://schemas.microsoft.com/office/drawing/2014/main" val="2270215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F854F4A-3619-04B0-0094-59A3D56C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62200"/>
              </p:ext>
            </p:extLst>
          </p:nvPr>
        </p:nvGraphicFramePr>
        <p:xfrm>
          <a:off x="330200" y="990447"/>
          <a:ext cx="8547100" cy="41447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4125">
                  <a:extLst>
                    <a:ext uri="{9D8B030D-6E8A-4147-A177-3AD203B41FA5}">
                      <a16:colId xmlns:a16="http://schemas.microsoft.com/office/drawing/2014/main" val="1387613452"/>
                    </a:ext>
                  </a:extLst>
                </a:gridCol>
                <a:gridCol w="2499172">
                  <a:extLst>
                    <a:ext uri="{9D8B030D-6E8A-4147-A177-3AD203B41FA5}">
                      <a16:colId xmlns:a16="http://schemas.microsoft.com/office/drawing/2014/main" val="3396570275"/>
                    </a:ext>
                  </a:extLst>
                </a:gridCol>
                <a:gridCol w="277003">
                  <a:extLst>
                    <a:ext uri="{9D8B030D-6E8A-4147-A177-3AD203B41FA5}">
                      <a16:colId xmlns:a16="http://schemas.microsoft.com/office/drawing/2014/main" val="2128136914"/>
                    </a:ext>
                  </a:extLst>
                </a:gridCol>
                <a:gridCol w="2083706">
                  <a:extLst>
                    <a:ext uri="{9D8B030D-6E8A-4147-A177-3AD203B41FA5}">
                      <a16:colId xmlns:a16="http://schemas.microsoft.com/office/drawing/2014/main" val="263338955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98775318"/>
                    </a:ext>
                  </a:extLst>
                </a:gridCol>
                <a:gridCol w="981646">
                  <a:extLst>
                    <a:ext uri="{9D8B030D-6E8A-4147-A177-3AD203B41FA5}">
                      <a16:colId xmlns:a16="http://schemas.microsoft.com/office/drawing/2014/main" val="935960273"/>
                    </a:ext>
                  </a:extLst>
                </a:gridCol>
              </a:tblGrid>
              <a:tr h="227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spc="-10" dirty="0">
                          <a:effectLst/>
                        </a:rPr>
                        <a:t>Основные группы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spc="-10">
                          <a:effectLst/>
                        </a:rPr>
                        <a:t>Характеристики группы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Требования</a:t>
                      </a:r>
                      <a:r>
                        <a:rPr lang="ru-RU" sz="900" spc="-9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 </a:t>
                      </a:r>
                      <a:r>
                        <a:rPr lang="ru-RU" sz="900" spc="-10">
                          <a:effectLst/>
                        </a:rPr>
                        <a:t>продукту проекта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spc="-10" dirty="0">
                          <a:effectLst/>
                        </a:rPr>
                        <a:t>Прогнозируемый </a:t>
                      </a:r>
                      <a:r>
                        <a:rPr lang="ru-RU" sz="900" dirty="0">
                          <a:effectLst/>
                        </a:rPr>
                        <a:t>объем сбыта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 anchor="ctr"/>
                </a:tc>
                <a:extLst>
                  <a:ext uri="{0D108BD9-81ED-4DB2-BD59-A6C34878D82A}">
                    <a16:rowId xmlns:a16="http://schemas.microsoft.com/office/drawing/2014/main" val="1706213940"/>
                  </a:ext>
                </a:extLst>
              </a:tr>
              <a:tr h="10907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spc="-10" dirty="0">
                          <a:effectLst/>
                        </a:rPr>
                        <a:t>Потребительский рынок: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extLst>
                  <a:ext uri="{0D108BD9-81ED-4DB2-BD59-A6C34878D82A}">
                    <a16:rowId xmlns:a16="http://schemas.microsoft.com/office/drawing/2014/main" val="2586228582"/>
                  </a:ext>
                </a:extLst>
              </a:tr>
              <a:tr h="535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Сегмент 1. Родители одаренных детей, проживающих на сельских территориях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Не имеющие доступа к качественному образованию в зоне проживания. Средние доходы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Получение качественного образование. полный пансион, питание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Получение качественного образование. полный пансион, питание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7 чел.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7 чел.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extLst>
                  <a:ext uri="{0D108BD9-81ED-4DB2-BD59-A6C34878D82A}">
                    <a16:rowId xmlns:a16="http://schemas.microsoft.com/office/drawing/2014/main" val="2747639368"/>
                  </a:ext>
                </a:extLst>
              </a:tr>
              <a:tr h="70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spc="-10">
                          <a:effectLst/>
                        </a:rPr>
                        <a:t>Сегмент 2. </a:t>
                      </a:r>
                      <a:r>
                        <a:rPr lang="ru-RU" sz="900">
                          <a:effectLst/>
                        </a:rPr>
                        <a:t>Родители городских детей, находящиеся в частых командировках по работе, имеющие высокую загруженность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Не всегда имеют возможность забирать ребенка после занятий, заниматься его доп. образованием. Средние и высокие доходы.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Полный день, возможность оставить ребенка в пансионе, всесторонние развитие ребенка доп. кружками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Полный день, возможность оставить ребенка в пансионе, всесторонние развитие ребенка доп. кружками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16 чел.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16 чел.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extLst>
                  <a:ext uri="{0D108BD9-81ED-4DB2-BD59-A6C34878D82A}">
                    <a16:rowId xmlns:a16="http://schemas.microsoft.com/office/drawing/2014/main" val="3307188074"/>
                  </a:ext>
                </a:extLst>
              </a:tr>
              <a:tr h="70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spc="-10">
                          <a:effectLst/>
                        </a:rPr>
                        <a:t>Сегмент 3. </a:t>
                      </a:r>
                      <a:r>
                        <a:rPr lang="ru-RU" sz="900">
                          <a:effectLst/>
                        </a:rPr>
                        <a:t>Родители одаренных городских детей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Основная цель – получение более качественного образования, развитие образовательной траектории ребенка, получение прикладных актуальных знаний.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Средние и высокие доходы.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Качественное образование, получение ребенком знаний в IT, построение траектории обучения, </a:t>
                      </a:r>
                      <a:r>
                        <a:rPr lang="ru-RU" sz="600" dirty="0" err="1">
                          <a:effectLst/>
                        </a:rPr>
                        <a:t>тьюторство</a:t>
                      </a:r>
                      <a:r>
                        <a:rPr lang="ru-RU" sz="600" dirty="0">
                          <a:effectLst/>
                        </a:rPr>
                        <a:t>. Полный день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Качественное образование, получение ребенком знаний в IT, построение траектории обучения, тьюторство. Полный день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24 чел.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24 чел.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extLst>
                  <a:ext uri="{0D108BD9-81ED-4DB2-BD59-A6C34878D82A}">
                    <a16:rowId xmlns:a16="http://schemas.microsoft.com/office/drawing/2014/main" val="54751028"/>
                  </a:ext>
                </a:extLst>
              </a:tr>
              <a:tr h="396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spc="-10" dirty="0">
                          <a:effectLst/>
                        </a:rPr>
                        <a:t>Сегмент 4. Родители городских детей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spc="-10" dirty="0">
                          <a:effectLst/>
                        </a:rPr>
                        <a:t>Цель- получение ребенком дополнительного образования, занятость во внеурочное время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spc="-10" dirty="0">
                          <a:effectLst/>
                        </a:rPr>
                        <a:t>Получение актуальных знаний, не входящих в общеобразовательную программу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spc="-10" dirty="0">
                          <a:effectLst/>
                        </a:rPr>
                        <a:t>Получение актуальных знаний, не входящих в общеобразовательную программу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90 чел.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90 чел.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extLst>
                  <a:ext uri="{0D108BD9-81ED-4DB2-BD59-A6C34878D82A}">
                    <a16:rowId xmlns:a16="http://schemas.microsoft.com/office/drawing/2014/main" val="2437492663"/>
                  </a:ext>
                </a:extLst>
              </a:tr>
              <a:tr h="2286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Рынок образовательных услуг: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extLst>
                  <a:ext uri="{0D108BD9-81ED-4DB2-BD59-A6C34878D82A}">
                    <a16:rowId xmlns:a16="http://schemas.microsoft.com/office/drawing/2014/main" val="27799939"/>
                  </a:ext>
                </a:extLst>
              </a:tr>
              <a:tr h="105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Сегмент 1. Юридические лица, осуществляющие деятельность в сфере доп. образования детей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Юр. Лица, нуждающиеся в помещении для проведения образовательных занятий с детьми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Помещения, соответствующие санитарным нормам. Температура в помещении должна быть комфортной для ребенка.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Удобное местоположение в спальном районе, удаленное от транспортных узлов, с зеленой территорией.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Помещения, соответствующие санитарным нормам. Температура в помещении должна быть комфортной для ребенка.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Удобное местоположение в спальном районе, удаленное от транспортных узлов, с зеленой территорией.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200 кв. м.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200 кв. м.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91" marR="39791" marT="0" marB="0"/>
                </a:tc>
                <a:extLst>
                  <a:ext uri="{0D108BD9-81ED-4DB2-BD59-A6C34878D82A}">
                    <a16:rowId xmlns:a16="http://schemas.microsoft.com/office/drawing/2014/main" val="1328993541"/>
                  </a:ext>
                </a:extLst>
              </a:tr>
            </a:tbl>
          </a:graphicData>
        </a:graphic>
      </p:graphicFrame>
      <p:sp>
        <p:nvSpPr>
          <p:cNvPr id="24" name="Google Shape;362;p35">
            <a:extLst>
              <a:ext uri="{FF2B5EF4-FFF2-40B4-BE49-F238E27FC236}">
                <a16:creationId xmlns:a16="http://schemas.microsoft.com/office/drawing/2014/main" id="{7D6287EF-3157-1F97-59EE-6B1840AED74E}"/>
              </a:ext>
            </a:extLst>
          </p:cNvPr>
          <p:cNvSpPr txBox="1"/>
          <p:nvPr/>
        </p:nvSpPr>
        <p:spPr>
          <a:xfrm>
            <a:off x="952500" y="149804"/>
            <a:ext cx="8191500" cy="10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indent="450215" algn="ctr"/>
            <a:r>
              <a:rPr lang="ru-RU" sz="2400" b="1" dirty="0">
                <a:solidFill>
                  <a:srgbClr val="00B050"/>
                </a:solidFill>
              </a:rPr>
              <a:t>Характеристики потенциальных покупателей/потребителей сегментов рынка</a:t>
            </a:r>
            <a:endParaRPr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DD6C8B0-62DB-082E-848F-AD6D96DFD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44313"/>
              </p:ext>
            </p:extLst>
          </p:nvPr>
        </p:nvGraphicFramePr>
        <p:xfrm>
          <a:off x="185522" y="339281"/>
          <a:ext cx="4327953" cy="2095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904">
                  <a:extLst>
                    <a:ext uri="{9D8B030D-6E8A-4147-A177-3AD203B41FA5}">
                      <a16:colId xmlns:a16="http://schemas.microsoft.com/office/drawing/2014/main" val="842787406"/>
                    </a:ext>
                  </a:extLst>
                </a:gridCol>
                <a:gridCol w="2586383">
                  <a:extLst>
                    <a:ext uri="{9D8B030D-6E8A-4147-A177-3AD203B41FA5}">
                      <a16:colId xmlns:a16="http://schemas.microsoft.com/office/drawing/2014/main" val="3282167077"/>
                    </a:ext>
                  </a:extLst>
                </a:gridCol>
                <a:gridCol w="501177">
                  <a:extLst>
                    <a:ext uri="{9D8B030D-6E8A-4147-A177-3AD203B41FA5}">
                      <a16:colId xmlns:a16="http://schemas.microsoft.com/office/drawing/2014/main" val="2000825043"/>
                    </a:ext>
                  </a:extLst>
                </a:gridCol>
                <a:gridCol w="500312">
                  <a:extLst>
                    <a:ext uri="{9D8B030D-6E8A-4147-A177-3AD203B41FA5}">
                      <a16:colId xmlns:a16="http://schemas.microsoft.com/office/drawing/2014/main" val="1397866608"/>
                    </a:ext>
                  </a:extLst>
                </a:gridCol>
                <a:gridCol w="501177">
                  <a:extLst>
                    <a:ext uri="{9D8B030D-6E8A-4147-A177-3AD203B41FA5}">
                      <a16:colId xmlns:a16="http://schemas.microsoft.com/office/drawing/2014/main" val="776211474"/>
                    </a:ext>
                  </a:extLst>
                </a:gridCol>
              </a:tblGrid>
              <a:tr h="238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</a:rPr>
                        <a:t>Частные школы дневного пребывания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Стоимость обучения, руб./мес.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971900"/>
                  </a:ext>
                </a:extLst>
              </a:tr>
              <a:tr h="22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№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5 класс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6 класс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7 класс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901696435"/>
                  </a:ext>
                </a:extLst>
              </a:tr>
              <a:tr h="14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JandS Российско-Британская школа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22440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22440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24792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937178418"/>
                  </a:ext>
                </a:extLst>
              </a:tr>
              <a:tr h="14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Юнита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21750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21750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21750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2224920142"/>
                  </a:ext>
                </a:extLst>
              </a:tr>
              <a:tr h="14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Школа "Интеллект"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18200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18200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18200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3153848355"/>
                  </a:ext>
                </a:extLst>
              </a:tr>
              <a:tr h="14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Славянская школа Кирилла и Мефодия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15000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15000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15000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2776766253"/>
                  </a:ext>
                </a:extLst>
              </a:tr>
              <a:tr h="14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Школа-интернат №20 ОАО "РЖД"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22355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22355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22355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1437201093"/>
                  </a:ext>
                </a:extLst>
              </a:tr>
              <a:tr h="14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Эвррика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20000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20000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20000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211659835"/>
                  </a:ext>
                </a:extLst>
              </a:tr>
              <a:tr h="14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Наша школа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27500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27500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27500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2628047041"/>
                  </a:ext>
                </a:extLst>
              </a:tr>
              <a:tr h="14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РОСТ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50000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50000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50000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595905861"/>
                  </a:ext>
                </a:extLst>
              </a:tr>
              <a:tr h="148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София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22000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22000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22000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593814944"/>
                  </a:ext>
                </a:extLst>
              </a:tr>
              <a:tr h="2383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</a:rPr>
                        <a:t>Ср. значение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24360,56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24360,56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</a:rPr>
                        <a:t>24621,89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98" marR="68498" marT="0" marB="0" anchor="ctr"/>
                </a:tc>
                <a:extLst>
                  <a:ext uri="{0D108BD9-81ED-4DB2-BD59-A6C34878D82A}">
                    <a16:rowId xmlns:a16="http://schemas.microsoft.com/office/drawing/2014/main" val="153682878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421C3E8-F610-D2BF-AE1D-8C434209C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02658"/>
              </p:ext>
            </p:extLst>
          </p:nvPr>
        </p:nvGraphicFramePr>
        <p:xfrm>
          <a:off x="126999" y="2571750"/>
          <a:ext cx="4445001" cy="26205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0346">
                  <a:extLst>
                    <a:ext uri="{9D8B030D-6E8A-4147-A177-3AD203B41FA5}">
                      <a16:colId xmlns:a16="http://schemas.microsoft.com/office/drawing/2014/main" val="3869357937"/>
                    </a:ext>
                  </a:extLst>
                </a:gridCol>
                <a:gridCol w="990346">
                  <a:extLst>
                    <a:ext uri="{9D8B030D-6E8A-4147-A177-3AD203B41FA5}">
                      <a16:colId xmlns:a16="http://schemas.microsoft.com/office/drawing/2014/main" val="3933502762"/>
                    </a:ext>
                  </a:extLst>
                </a:gridCol>
                <a:gridCol w="831215">
                  <a:extLst>
                    <a:ext uri="{9D8B030D-6E8A-4147-A177-3AD203B41FA5}">
                      <a16:colId xmlns:a16="http://schemas.microsoft.com/office/drawing/2014/main" val="1136813009"/>
                    </a:ext>
                  </a:extLst>
                </a:gridCol>
                <a:gridCol w="528863">
                  <a:extLst>
                    <a:ext uri="{9D8B030D-6E8A-4147-A177-3AD203B41FA5}">
                      <a16:colId xmlns:a16="http://schemas.microsoft.com/office/drawing/2014/main" val="3585012252"/>
                    </a:ext>
                  </a:extLst>
                </a:gridCol>
                <a:gridCol w="1104231">
                  <a:extLst>
                    <a:ext uri="{9D8B030D-6E8A-4147-A177-3AD203B41FA5}">
                      <a16:colId xmlns:a16="http://schemas.microsoft.com/office/drawing/2014/main" val="3371589154"/>
                    </a:ext>
                  </a:extLst>
                </a:gridCol>
              </a:tblGrid>
              <a:tr h="30922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сегмент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Продукт/услуга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Цена, руб.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81050"/>
                  </a:ext>
                </a:extLst>
              </a:tr>
              <a:tr h="415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характеристики/ услуги/сервис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условия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(надбавки,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скидки,</a:t>
                      </a:r>
                      <a:r>
                        <a:rPr lang="ru-RU" sz="700" spc="9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</a:t>
                      </a: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оплаты)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extLst>
                  <a:ext uri="{0D108BD9-81ED-4DB2-BD59-A6C34878D82A}">
                    <a16:rowId xmlns:a16="http://schemas.microsoft.com/office/drawing/2014/main" val="1916318874"/>
                  </a:ext>
                </a:extLst>
              </a:tr>
              <a:tr h="309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 1: Родители пятиклассников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 услуги полного дня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класс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Питание, проживание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+12000 руб. в месяц на питание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extLst>
                  <a:ext uri="{0D108BD9-81ED-4DB2-BD59-A6C34878D82A}">
                    <a16:rowId xmlns:a16="http://schemas.microsoft.com/office/drawing/2014/main" val="2498403117"/>
                  </a:ext>
                </a:extLst>
              </a:tr>
              <a:tr h="309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 2: Родители шестиклассников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 услуги полного дня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Питание, проживание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+12000 руб. в месяц на питание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extLst>
                  <a:ext uri="{0D108BD9-81ED-4DB2-BD59-A6C34878D82A}">
                    <a16:rowId xmlns:a16="http://schemas.microsoft.com/office/drawing/2014/main" val="4060174775"/>
                  </a:ext>
                </a:extLst>
              </a:tr>
              <a:tr h="309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 3: Родители семиклассников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 услуги полного дня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класс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Питание, проживание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+12000 руб. в месяц на питание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extLst>
                  <a:ext uri="{0D108BD9-81ED-4DB2-BD59-A6C34878D82A}">
                    <a16:rowId xmlns:a16="http://schemas.microsoft.com/office/drawing/2014/main" val="68546279"/>
                  </a:ext>
                </a:extLst>
              </a:tr>
              <a:tr h="309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 4: Родители городских детей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месячного абонемента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extLst>
                  <a:ext uri="{0D108BD9-81ED-4DB2-BD59-A6C34878D82A}">
                    <a16:rowId xmlns:a16="http://schemas.microsoft.com/office/drawing/2014/main" val="347820348"/>
                  </a:ext>
                </a:extLst>
              </a:tr>
              <a:tr h="626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 5: Юр. лица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помещения 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 руб. за м² в год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клининговые услуги включены, коммунальные услуги по счётчикам оплачиваются отдельно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54" marR="47854" marT="0" marB="0" anchor="ctr"/>
                </a:tc>
                <a:extLst>
                  <a:ext uri="{0D108BD9-81ED-4DB2-BD59-A6C34878D82A}">
                    <a16:rowId xmlns:a16="http://schemas.microsoft.com/office/drawing/2014/main" val="1596254394"/>
                  </a:ext>
                </a:extLst>
              </a:tr>
            </a:tbl>
          </a:graphicData>
        </a:graphic>
      </p:graphicFrame>
      <p:sp>
        <p:nvSpPr>
          <p:cNvPr id="6" name="Google Shape;362;p35">
            <a:extLst>
              <a:ext uri="{FF2B5EF4-FFF2-40B4-BE49-F238E27FC236}">
                <a16:creationId xmlns:a16="http://schemas.microsoft.com/office/drawing/2014/main" id="{CA9A23B3-2958-A159-C0A5-325358386A8B}"/>
              </a:ext>
            </a:extLst>
          </p:cNvPr>
          <p:cNvSpPr txBox="1"/>
          <p:nvPr/>
        </p:nvSpPr>
        <p:spPr>
          <a:xfrm>
            <a:off x="5153451" y="0"/>
            <a:ext cx="4445001" cy="68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ru-RU" sz="2400" b="1" dirty="0">
                <a:solidFill>
                  <a:srgbClr val="00B050"/>
                </a:solidFill>
              </a:rPr>
              <a:t>Ценообразование</a:t>
            </a:r>
            <a:endParaRPr sz="24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B49886-FE93-2044-0A70-42771075D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86" y="1446093"/>
            <a:ext cx="4347048" cy="28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8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31641EE-4146-E0B9-962F-27CA5B361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3034"/>
              </p:ext>
            </p:extLst>
          </p:nvPr>
        </p:nvGraphicFramePr>
        <p:xfrm>
          <a:off x="39709" y="0"/>
          <a:ext cx="4887891" cy="53059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536">
                  <a:extLst>
                    <a:ext uri="{9D8B030D-6E8A-4147-A177-3AD203B41FA5}">
                      <a16:colId xmlns:a16="http://schemas.microsoft.com/office/drawing/2014/main" val="3360031641"/>
                    </a:ext>
                  </a:extLst>
                </a:gridCol>
                <a:gridCol w="1262417">
                  <a:extLst>
                    <a:ext uri="{9D8B030D-6E8A-4147-A177-3AD203B41FA5}">
                      <a16:colId xmlns:a16="http://schemas.microsoft.com/office/drawing/2014/main" val="592082657"/>
                    </a:ext>
                  </a:extLst>
                </a:gridCol>
                <a:gridCol w="3345938">
                  <a:extLst>
                    <a:ext uri="{9D8B030D-6E8A-4147-A177-3AD203B41FA5}">
                      <a16:colId xmlns:a16="http://schemas.microsoft.com/office/drawing/2014/main" val="4261688291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Заинтересованные стороны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интересы (ожидания)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4075931892"/>
                  </a:ext>
                </a:extLst>
              </a:tr>
              <a:tr h="7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среда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53273"/>
                  </a:ext>
                </a:extLst>
              </a:tr>
              <a:tr h="33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 качество образования и досуга, комфортность среды, получение практических навыков в профессиональных сферах в области ИТ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3620957361"/>
                  </a:ext>
                </a:extLst>
              </a:tr>
              <a:tr h="58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школьников или их законные представители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 качество образования и социализации, многообразие образовательных услуг, оздоровление, приобщение к культуре и спорту, комфортность среды, территориальная доступность, доступность информации о школе, возможность участвовать в управлении школой, надзор и присмотр за детьми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1818326250"/>
                  </a:ext>
                </a:extLst>
              </a:tr>
              <a:tr h="414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 –управленческий ресурс (директор, заместители)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достойно оплачиваемой интересной творческой работы, построения успешной карьеры, участия в управлении школой, в выработке и реализации стратегических решений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4293276343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(работники)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реальной (достойной) зарплаты.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найма.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Поддержку со стороны руководства школы.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224403977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школы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достойно оплачиваемой интересной творческой работы, построения успешной карьеры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248412854"/>
                  </a:ext>
                </a:extLst>
              </a:tr>
              <a:tr h="414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педагогического, детского, родительского самоуправления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решении важных вопросов.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образовательно-воспитательный процесс. и Обеспечение связь между школой и родителями.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2880069053"/>
                  </a:ext>
                </a:extLst>
              </a:tr>
              <a:tr h="7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среда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18135"/>
                  </a:ext>
                </a:extLst>
              </a:tr>
              <a:tr h="667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(субъекта РФ) администрация, включая органы, осуществляющие управление в сфере образования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школой региональных стратегий в сфере образования. Контроль качества образования и соблюдение законов и стандартов в сфере образования.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944980970"/>
                  </a:ext>
                </a:extLst>
              </a:tr>
              <a:tr h="33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Местное сообщество, попечительский совет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Влиять на развитие местной инфраструктуры.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обеспечивать рабочие места и дополнительные услуги для местных жителей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3821536154"/>
                  </a:ext>
                </a:extLst>
              </a:tr>
              <a:tr h="16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школы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достижениях, лучших практиках, передовом опыте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2530384736"/>
                  </a:ext>
                </a:extLst>
              </a:tr>
              <a:tr h="33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Партнеры школы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к равноправному и взаимовыгодному партнерству, предоставление школой в рамках партнерства имеющихся у нее ресурсов необходимых партнерам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322011918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 качество подготовки, мотивированность к дальнейшему обучению, запросы на сотрудничество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2031122956"/>
                  </a:ext>
                </a:extLst>
              </a:tr>
              <a:tr h="16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Инвесторы и спонсоры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Прозрачность деятельности компании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дивидендов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2468225683"/>
                  </a:ext>
                </a:extLst>
              </a:tr>
              <a:tr h="16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школе, интересный для СМИ контент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2777674225"/>
                  </a:ext>
                </a:extLst>
              </a:tr>
              <a:tr h="16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НКО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содействия развитию школ через проекты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3699196806"/>
                  </a:ext>
                </a:extLst>
              </a:tr>
              <a:tr h="16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Конкуренты школы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Предсказуемость и вменяемость конкурентного поведения школы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1" marR="28621" marT="0" marB="0" anchor="ctr"/>
                </a:tc>
                <a:extLst>
                  <a:ext uri="{0D108BD9-81ED-4DB2-BD59-A6C34878D82A}">
                    <a16:rowId xmlns:a16="http://schemas.microsoft.com/office/drawing/2014/main" val="2553033902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E9FC9B1-E3ED-63B6-9B6C-4E2133BEFC5B}"/>
              </a:ext>
            </a:extLst>
          </p:cNvPr>
          <p:cNvGrpSpPr/>
          <p:nvPr/>
        </p:nvGrpSpPr>
        <p:grpSpPr>
          <a:xfrm>
            <a:off x="4927600" y="677060"/>
            <a:ext cx="4036991" cy="2764640"/>
            <a:chOff x="1847253" y="943760"/>
            <a:chExt cx="5449495" cy="3189564"/>
          </a:xfrm>
        </p:grpSpPr>
        <p:pic>
          <p:nvPicPr>
            <p:cNvPr id="5" name="Google Shape;338;p34">
              <a:extLst>
                <a:ext uri="{FF2B5EF4-FFF2-40B4-BE49-F238E27FC236}">
                  <a16:creationId xmlns:a16="http://schemas.microsoft.com/office/drawing/2014/main" id="{90467879-C046-83DA-9586-BA609D67966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228" y="2167067"/>
              <a:ext cx="3207544" cy="74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339;p34">
              <a:extLst>
                <a:ext uri="{FF2B5EF4-FFF2-40B4-BE49-F238E27FC236}">
                  <a16:creationId xmlns:a16="http://schemas.microsoft.com/office/drawing/2014/main" id="{DEBC23A5-9A24-A1D8-87A2-39FCF0EF5BA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31875" y="1758415"/>
              <a:ext cx="292894" cy="307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40;p34">
              <a:extLst>
                <a:ext uri="{FF2B5EF4-FFF2-40B4-BE49-F238E27FC236}">
                  <a16:creationId xmlns:a16="http://schemas.microsoft.com/office/drawing/2014/main" id="{A23DEA4D-80E1-BF93-A82D-AC107BAB967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47253" y="943760"/>
              <a:ext cx="1293019" cy="74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41;p34">
              <a:extLst>
                <a:ext uri="{FF2B5EF4-FFF2-40B4-BE49-F238E27FC236}">
                  <a16:creationId xmlns:a16="http://schemas.microsoft.com/office/drawing/2014/main" id="{B8B9BDFF-A244-1E4D-5412-F5063C47694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14849" y="1758415"/>
              <a:ext cx="114300" cy="307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42;p34">
              <a:extLst>
                <a:ext uri="{FF2B5EF4-FFF2-40B4-BE49-F238E27FC236}">
                  <a16:creationId xmlns:a16="http://schemas.microsoft.com/office/drawing/2014/main" id="{106930CF-1084-DA8C-2DCC-1CC76D6421A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925491" y="943760"/>
              <a:ext cx="1293019" cy="74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43;p34">
              <a:extLst>
                <a:ext uri="{FF2B5EF4-FFF2-40B4-BE49-F238E27FC236}">
                  <a16:creationId xmlns:a16="http://schemas.microsoft.com/office/drawing/2014/main" id="{40C41141-D471-E275-31AF-B133E553718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03729" y="1754576"/>
              <a:ext cx="392906" cy="357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44;p34">
              <a:extLst>
                <a:ext uri="{FF2B5EF4-FFF2-40B4-BE49-F238E27FC236}">
                  <a16:creationId xmlns:a16="http://schemas.microsoft.com/office/drawing/2014/main" id="{5F8F2B51-1814-997A-8A5F-8F0B11AA6BC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003729" y="943760"/>
              <a:ext cx="1293019" cy="74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45;p34">
              <a:extLst>
                <a:ext uri="{FF2B5EF4-FFF2-40B4-BE49-F238E27FC236}">
                  <a16:creationId xmlns:a16="http://schemas.microsoft.com/office/drawing/2014/main" id="{99DA4919-0952-01A8-8E6A-E1C9B1EEC45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728315" y="2964664"/>
              <a:ext cx="392906" cy="357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346;p34">
              <a:extLst>
                <a:ext uri="{FF2B5EF4-FFF2-40B4-BE49-F238E27FC236}">
                  <a16:creationId xmlns:a16="http://schemas.microsoft.com/office/drawing/2014/main" id="{A97DB0CD-0904-E243-E6E2-F8482D5A04F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47253" y="3390374"/>
              <a:ext cx="1293019" cy="74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47;p34">
              <a:extLst>
                <a:ext uri="{FF2B5EF4-FFF2-40B4-BE49-F238E27FC236}">
                  <a16:creationId xmlns:a16="http://schemas.microsoft.com/office/drawing/2014/main" id="{4F967DAA-AACE-4C38-7CFC-759DA9945530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604146" y="2989668"/>
              <a:ext cx="114300" cy="307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48;p34">
              <a:extLst>
                <a:ext uri="{FF2B5EF4-FFF2-40B4-BE49-F238E27FC236}">
                  <a16:creationId xmlns:a16="http://schemas.microsoft.com/office/drawing/2014/main" id="{B0C57AFC-FDCC-1F4F-98E6-74DDDE67F8EB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925491" y="3390374"/>
              <a:ext cx="1293019" cy="74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49;p34">
              <a:extLst>
                <a:ext uri="{FF2B5EF4-FFF2-40B4-BE49-F238E27FC236}">
                  <a16:creationId xmlns:a16="http://schemas.microsoft.com/office/drawing/2014/main" id="{D7BFF960-8955-F5F7-149E-73D62E27DFAE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029324" y="2996605"/>
              <a:ext cx="292894" cy="307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350;p34">
              <a:extLst>
                <a:ext uri="{FF2B5EF4-FFF2-40B4-BE49-F238E27FC236}">
                  <a16:creationId xmlns:a16="http://schemas.microsoft.com/office/drawing/2014/main" id="{1AA6C96F-30C9-6F35-5604-37A22240C919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003729" y="3390374"/>
              <a:ext cx="1293019" cy="742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351;p34">
              <a:extLst>
                <a:ext uri="{FF2B5EF4-FFF2-40B4-BE49-F238E27FC236}">
                  <a16:creationId xmlns:a16="http://schemas.microsoft.com/office/drawing/2014/main" id="{7FEDAE21-AA62-9BE7-8643-1FD9B441304E}"/>
                </a:ext>
              </a:extLst>
            </p:cNvPr>
            <p:cNvSpPr/>
            <p:nvPr/>
          </p:nvSpPr>
          <p:spPr>
            <a:xfrm>
              <a:off x="1962151" y="1167615"/>
              <a:ext cx="1159071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900" b="1" dirty="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РОДИТЕЛИ</a:t>
              </a:r>
              <a:endParaRPr sz="1100" dirty="0"/>
            </a:p>
          </p:txBody>
        </p:sp>
        <p:sp>
          <p:nvSpPr>
            <p:cNvPr id="19" name="Google Shape;352;p34">
              <a:extLst>
                <a:ext uri="{FF2B5EF4-FFF2-40B4-BE49-F238E27FC236}">
                  <a16:creationId xmlns:a16="http://schemas.microsoft.com/office/drawing/2014/main" id="{7BDB8DCF-1EB3-486B-CBC6-5FFC401C6166}"/>
                </a:ext>
              </a:extLst>
            </p:cNvPr>
            <p:cNvSpPr/>
            <p:nvPr/>
          </p:nvSpPr>
          <p:spPr>
            <a:xfrm>
              <a:off x="4037896" y="1167615"/>
              <a:ext cx="1159071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900" b="1" dirty="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ДЕТИ </a:t>
              </a:r>
              <a:endParaRPr sz="1100" dirty="0"/>
            </a:p>
          </p:txBody>
        </p:sp>
        <p:sp>
          <p:nvSpPr>
            <p:cNvPr id="20" name="Google Shape;353;p34">
              <a:extLst>
                <a:ext uri="{FF2B5EF4-FFF2-40B4-BE49-F238E27FC236}">
                  <a16:creationId xmlns:a16="http://schemas.microsoft.com/office/drawing/2014/main" id="{2D1D63E1-6AE9-DADF-820F-F53121806E01}"/>
                </a:ext>
              </a:extLst>
            </p:cNvPr>
            <p:cNvSpPr/>
            <p:nvPr/>
          </p:nvSpPr>
          <p:spPr>
            <a:xfrm>
              <a:off x="6117701" y="1167615"/>
              <a:ext cx="1159071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dirty="0">
                  <a:solidFill>
                    <a:srgbClr val="3A3838"/>
                  </a:solidFill>
                </a:rPr>
                <a:t>ИТ КОМПАНИИ</a:t>
              </a:r>
              <a:endParaRPr sz="1100" dirty="0"/>
            </a:p>
          </p:txBody>
        </p:sp>
        <p:sp>
          <p:nvSpPr>
            <p:cNvPr id="21" name="Google Shape;354;p34">
              <a:extLst>
                <a:ext uri="{FF2B5EF4-FFF2-40B4-BE49-F238E27FC236}">
                  <a16:creationId xmlns:a16="http://schemas.microsoft.com/office/drawing/2014/main" id="{E8F11293-89FC-2C40-C73C-F80B4277563A}"/>
                </a:ext>
              </a:extLst>
            </p:cNvPr>
            <p:cNvSpPr/>
            <p:nvPr/>
          </p:nvSpPr>
          <p:spPr>
            <a:xfrm>
              <a:off x="1962151" y="3620176"/>
              <a:ext cx="1159071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900" b="1" dirty="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ГОСУДАРСТВО</a:t>
              </a:r>
              <a:endParaRPr sz="1100" dirty="0"/>
            </a:p>
          </p:txBody>
        </p:sp>
        <p:sp>
          <p:nvSpPr>
            <p:cNvPr id="22" name="Google Shape;355;p34">
              <a:extLst>
                <a:ext uri="{FF2B5EF4-FFF2-40B4-BE49-F238E27FC236}">
                  <a16:creationId xmlns:a16="http://schemas.microsoft.com/office/drawing/2014/main" id="{94106DD4-1A4C-29D2-5E8F-ECFF99C85C3F}"/>
                </a:ext>
              </a:extLst>
            </p:cNvPr>
            <p:cNvSpPr/>
            <p:nvPr/>
          </p:nvSpPr>
          <p:spPr>
            <a:xfrm>
              <a:off x="4037896" y="3620176"/>
              <a:ext cx="1159071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900" b="1" dirty="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СОТРУДНИКИ </a:t>
              </a:r>
              <a:endParaRPr sz="1100" dirty="0"/>
            </a:p>
          </p:txBody>
        </p:sp>
        <p:sp>
          <p:nvSpPr>
            <p:cNvPr id="23" name="Google Shape;356;p34">
              <a:extLst>
                <a:ext uri="{FF2B5EF4-FFF2-40B4-BE49-F238E27FC236}">
                  <a16:creationId xmlns:a16="http://schemas.microsoft.com/office/drawing/2014/main" id="{1317E3D2-4B3C-3B1E-E0D3-0A19663F7DE6}"/>
                </a:ext>
              </a:extLst>
            </p:cNvPr>
            <p:cNvSpPr/>
            <p:nvPr/>
          </p:nvSpPr>
          <p:spPr>
            <a:xfrm>
              <a:off x="6117701" y="3620176"/>
              <a:ext cx="1159071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900" b="1" dirty="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ГРАНТОДАТЕЛИ</a:t>
              </a:r>
              <a:endParaRPr sz="1100" dirty="0"/>
            </a:p>
          </p:txBody>
        </p:sp>
        <p:sp>
          <p:nvSpPr>
            <p:cNvPr id="24" name="Google Shape;357;p34">
              <a:extLst>
                <a:ext uri="{FF2B5EF4-FFF2-40B4-BE49-F238E27FC236}">
                  <a16:creationId xmlns:a16="http://schemas.microsoft.com/office/drawing/2014/main" id="{BC6FD343-D33C-895A-6281-A21BF9A27B32}"/>
                </a:ext>
              </a:extLst>
            </p:cNvPr>
            <p:cNvSpPr/>
            <p:nvPr/>
          </p:nvSpPr>
          <p:spPr>
            <a:xfrm>
              <a:off x="3117162" y="2367366"/>
              <a:ext cx="30005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1400" b="1" dirty="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rPr>
                <a:t>СТЕЙКХОЛДЕРЫ</a:t>
              </a:r>
              <a:endParaRPr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130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016159-F19D-B643-1AC1-725FEA972BD5}"/>
              </a:ext>
            </a:extLst>
          </p:cNvPr>
          <p:cNvSpPr txBox="1"/>
          <p:nvPr/>
        </p:nvSpPr>
        <p:spPr>
          <a:xfrm>
            <a:off x="3003550" y="6351"/>
            <a:ext cx="458470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ctr">
              <a:lnSpc>
                <a:spcPct val="150000"/>
              </a:lnSpc>
              <a:tabLst>
                <a:tab pos="630555" algn="l"/>
              </a:tabLst>
            </a:pPr>
            <a:r>
              <a:rPr lang="ru-RU" sz="2400" b="1" dirty="0">
                <a:solidFill>
                  <a:srgbClr val="00B050"/>
                </a:solidFill>
              </a:rPr>
              <a:t>План управления рисками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ECB0D69-AD79-A35E-EA63-C916F280B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85186"/>
              </p:ext>
            </p:extLst>
          </p:nvPr>
        </p:nvGraphicFramePr>
        <p:xfrm>
          <a:off x="246481" y="572275"/>
          <a:ext cx="8651038" cy="2022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157">
                  <a:extLst>
                    <a:ext uri="{9D8B030D-6E8A-4147-A177-3AD203B41FA5}">
                      <a16:colId xmlns:a16="http://schemas.microsoft.com/office/drawing/2014/main" val="2342837287"/>
                    </a:ext>
                  </a:extLst>
                </a:gridCol>
                <a:gridCol w="849561">
                  <a:extLst>
                    <a:ext uri="{9D8B030D-6E8A-4147-A177-3AD203B41FA5}">
                      <a16:colId xmlns:a16="http://schemas.microsoft.com/office/drawing/2014/main" val="2288956335"/>
                    </a:ext>
                  </a:extLst>
                </a:gridCol>
                <a:gridCol w="465042">
                  <a:extLst>
                    <a:ext uri="{9D8B030D-6E8A-4147-A177-3AD203B41FA5}">
                      <a16:colId xmlns:a16="http://schemas.microsoft.com/office/drawing/2014/main" val="2526201804"/>
                    </a:ext>
                  </a:extLst>
                </a:gridCol>
                <a:gridCol w="1503878">
                  <a:extLst>
                    <a:ext uri="{9D8B030D-6E8A-4147-A177-3AD203B41FA5}">
                      <a16:colId xmlns:a16="http://schemas.microsoft.com/office/drawing/2014/main" val="1132944829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4213052870"/>
                    </a:ext>
                  </a:extLst>
                </a:gridCol>
                <a:gridCol w="652330">
                  <a:extLst>
                    <a:ext uri="{9D8B030D-6E8A-4147-A177-3AD203B41FA5}">
                      <a16:colId xmlns:a16="http://schemas.microsoft.com/office/drawing/2014/main" val="396266418"/>
                    </a:ext>
                  </a:extLst>
                </a:gridCol>
                <a:gridCol w="495851">
                  <a:extLst>
                    <a:ext uri="{9D8B030D-6E8A-4147-A177-3AD203B41FA5}">
                      <a16:colId xmlns:a16="http://schemas.microsoft.com/office/drawing/2014/main" val="1167856070"/>
                    </a:ext>
                  </a:extLst>
                </a:gridCol>
                <a:gridCol w="706019">
                  <a:extLst>
                    <a:ext uri="{9D8B030D-6E8A-4147-A177-3AD203B41FA5}">
                      <a16:colId xmlns:a16="http://schemas.microsoft.com/office/drawing/2014/main" val="2648888245"/>
                    </a:ext>
                  </a:extLst>
                </a:gridCol>
                <a:gridCol w="2010981">
                  <a:extLst>
                    <a:ext uri="{9D8B030D-6E8A-4147-A177-3AD203B41FA5}">
                      <a16:colId xmlns:a16="http://schemas.microsoft.com/office/drawing/2014/main" val="4292586816"/>
                    </a:ext>
                  </a:extLst>
                </a:gridCol>
                <a:gridCol w="1062419">
                  <a:extLst>
                    <a:ext uri="{9D8B030D-6E8A-4147-A177-3AD203B41FA5}">
                      <a16:colId xmlns:a16="http://schemas.microsoft.com/office/drawing/2014/main" val="1398336136"/>
                    </a:ext>
                  </a:extLst>
                </a:gridCol>
              </a:tblGrid>
              <a:tr h="38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№ п/п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Причина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Риск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Последствия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Вероятность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Степень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воздействия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Оценка риска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Метод реагирования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План предотвращения риска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План реагирования при возникновении риска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extLst>
                  <a:ext uri="{0D108BD9-81ED-4DB2-BD59-A6C34878D82A}">
                    <a16:rowId xmlns:a16="http://schemas.microsoft.com/office/drawing/2014/main" val="3280760081"/>
                  </a:ext>
                </a:extLst>
              </a:tr>
              <a:tr h="809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Репутация школы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Информационные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Отрицательная репутация, вызванная некачественным образованием, проблемами с безопасностью, финансовыми трудностями или другими проблемами, может отпугнуть родителей и учащихся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0,1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0,9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0,09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Предупреждение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Снижение последствий.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Локализации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Анализ информации о возможности риска.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Стратегическое планирование деятельности.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Активный целенаправленный маркетинг.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Прогнозирование изменений во внешней среде.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Обучение персонала и его инструктирование.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Осуществление предупредительных мероприятий.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Мониторинг изменений ситуаций.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Анализ информации о возможности риска.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Использование бенчмаркетинга.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Мониторинг изменений ситуаций.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extLst>
                  <a:ext uri="{0D108BD9-81ED-4DB2-BD59-A6C34878D82A}">
                    <a16:rowId xmlns:a16="http://schemas.microsoft.com/office/drawing/2014/main" val="968869168"/>
                  </a:ext>
                </a:extLst>
              </a:tr>
              <a:tr h="809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Недостаточное качество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Кадровый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Недостаток квалифицированных преподавателей, ослабленная образовательная программа или неправильное сочетание методик обучения могут привести к низкому качеству образования и оттоку учащихся.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0,1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0,9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</a:rPr>
                        <a:t>0,09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Предупреждение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Избежание 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Прогнозирование изменений во внешней среде.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Обучение персонала и его инструктирование.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Увольнение некомпетентных работников.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Исследование 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Обучение персонала и его инструктирование.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Принятие административных решений (увольнение некомпетентных работников).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07" marR="41207" marT="0" marB="0"/>
                </a:tc>
                <a:extLst>
                  <a:ext uri="{0D108BD9-81ED-4DB2-BD59-A6C34878D82A}">
                    <a16:rowId xmlns:a16="http://schemas.microsoft.com/office/drawing/2014/main" val="411296119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DE8127B-35A9-7DA7-5D56-63BE77894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98135"/>
              </p:ext>
            </p:extLst>
          </p:nvPr>
        </p:nvGraphicFramePr>
        <p:xfrm>
          <a:off x="246478" y="2594745"/>
          <a:ext cx="8651036" cy="2496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818">
                  <a:extLst>
                    <a:ext uri="{9D8B030D-6E8A-4147-A177-3AD203B41FA5}">
                      <a16:colId xmlns:a16="http://schemas.microsoft.com/office/drawing/2014/main" val="2274976854"/>
                    </a:ext>
                  </a:extLst>
                </a:gridCol>
                <a:gridCol w="849849">
                  <a:extLst>
                    <a:ext uri="{9D8B030D-6E8A-4147-A177-3AD203B41FA5}">
                      <a16:colId xmlns:a16="http://schemas.microsoft.com/office/drawing/2014/main" val="462766116"/>
                    </a:ext>
                  </a:extLst>
                </a:gridCol>
                <a:gridCol w="464886">
                  <a:extLst>
                    <a:ext uri="{9D8B030D-6E8A-4147-A177-3AD203B41FA5}">
                      <a16:colId xmlns:a16="http://schemas.microsoft.com/office/drawing/2014/main" val="2830765286"/>
                    </a:ext>
                  </a:extLst>
                </a:gridCol>
                <a:gridCol w="1709464">
                  <a:extLst>
                    <a:ext uri="{9D8B030D-6E8A-4147-A177-3AD203B41FA5}">
                      <a16:colId xmlns:a16="http://schemas.microsoft.com/office/drawing/2014/main" val="1126138032"/>
                    </a:ext>
                  </a:extLst>
                </a:gridCol>
                <a:gridCol w="392284">
                  <a:extLst>
                    <a:ext uri="{9D8B030D-6E8A-4147-A177-3AD203B41FA5}">
                      <a16:colId xmlns:a16="http://schemas.microsoft.com/office/drawing/2014/main" val="1921963080"/>
                    </a:ext>
                  </a:extLst>
                </a:gridCol>
                <a:gridCol w="486239">
                  <a:extLst>
                    <a:ext uri="{9D8B030D-6E8A-4147-A177-3AD203B41FA5}">
                      <a16:colId xmlns:a16="http://schemas.microsoft.com/office/drawing/2014/main" val="2093146310"/>
                    </a:ext>
                  </a:extLst>
                </a:gridCol>
                <a:gridCol w="388016">
                  <a:extLst>
                    <a:ext uri="{9D8B030D-6E8A-4147-A177-3AD203B41FA5}">
                      <a16:colId xmlns:a16="http://schemas.microsoft.com/office/drawing/2014/main" val="2261210594"/>
                    </a:ext>
                  </a:extLst>
                </a:gridCol>
                <a:gridCol w="971871">
                  <a:extLst>
                    <a:ext uri="{9D8B030D-6E8A-4147-A177-3AD203B41FA5}">
                      <a16:colId xmlns:a16="http://schemas.microsoft.com/office/drawing/2014/main" val="3295121776"/>
                    </a:ext>
                  </a:extLst>
                </a:gridCol>
                <a:gridCol w="1852837">
                  <a:extLst>
                    <a:ext uri="{9D8B030D-6E8A-4147-A177-3AD203B41FA5}">
                      <a16:colId xmlns:a16="http://schemas.microsoft.com/office/drawing/2014/main" val="2051294744"/>
                    </a:ext>
                  </a:extLst>
                </a:gridCol>
                <a:gridCol w="1062772">
                  <a:extLst>
                    <a:ext uri="{9D8B030D-6E8A-4147-A177-3AD203B41FA5}">
                      <a16:colId xmlns:a16="http://schemas.microsoft.com/office/drawing/2014/main" val="2950289876"/>
                    </a:ext>
                  </a:extLst>
                </a:gridCol>
              </a:tblGrid>
              <a:tr h="296099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30571" marR="30571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Законодательство и регулирование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30571" marR="30571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Правовые</a:t>
                      </a:r>
                    </a:p>
                  </a:txBody>
                  <a:tcPr marL="30571" marR="30571" marT="0" marB="0" vert="vert27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Юридические проблемы, штрафы или санкции</a:t>
                      </a:r>
                    </a:p>
                  </a:txBody>
                  <a:tcPr marL="30571" marR="3057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0,5</a:t>
                      </a:r>
                    </a:p>
                  </a:txBody>
                  <a:tcPr marL="30571" marR="3057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0,5</a:t>
                      </a:r>
                    </a:p>
                  </a:txBody>
                  <a:tcPr marL="30571" marR="3057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0,25</a:t>
                      </a:r>
                    </a:p>
                  </a:txBody>
                  <a:tcPr marL="30571" marR="3057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Предупреждение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Локализация 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Снижение последствий</a:t>
                      </a:r>
                    </a:p>
                  </a:txBody>
                  <a:tcPr marL="30571" marR="3057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Осуществление предупредительных мероприятий.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Мониторинг изменений ситуаций.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30571" marR="3057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Принятие административных решений</a:t>
                      </a:r>
                    </a:p>
                  </a:txBody>
                  <a:tcPr marL="30571" marR="3057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901200"/>
                  </a:ext>
                </a:extLst>
              </a:tr>
              <a:tr h="75514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30571" marR="30571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 дополученное финансирование</a:t>
                      </a:r>
                    </a:p>
                  </a:txBody>
                  <a:tcPr marL="30571" marR="30571" marT="0" marB="0" anchor="ctr"/>
                </a:tc>
                <a:tc>
                  <a:txBody>
                    <a:bodyPr/>
                    <a:lstStyle/>
                    <a:p>
                      <a:pPr marL="71755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Недостаточные объемы финансирования</a:t>
                      </a:r>
                    </a:p>
                    <a:p>
                      <a:pPr marL="71755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Финансово -экономические</a:t>
                      </a:r>
                    </a:p>
                  </a:txBody>
                  <a:tcPr marL="30571" marR="30571" marT="0" marB="0" vert="vert27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 достаточный объем финансирования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0,5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0,9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0,45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Предупреждение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Диверсификация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Снижение последствий 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Диверсификация: инвестиций, видов деятельности (функций).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Распределение риска по времени.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Самострахование (создание запасов и резервирование)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Распределение риска по времени. Самострахование (создание запасов и резервирование).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Программы стабилизации деятельности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Получение поддержки (гранты, субсидии)</a:t>
                      </a:r>
                    </a:p>
                  </a:txBody>
                  <a:tcPr marL="30571" marR="30571" marT="0" marB="0"/>
                </a:tc>
                <a:extLst>
                  <a:ext uri="{0D108BD9-81ED-4DB2-BD59-A6C34878D82A}">
                    <a16:rowId xmlns:a16="http://schemas.microsoft.com/office/drawing/2014/main" val="2574308014"/>
                  </a:ext>
                </a:extLst>
              </a:tr>
              <a:tr h="7997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30571" marR="30571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Недостаточно прописано бизнес-процессы в организации</a:t>
                      </a:r>
                    </a:p>
                  </a:txBody>
                  <a:tcPr marL="30571" marR="30571" marT="0" marB="0" anchor="ctr"/>
                </a:tc>
                <a:tc>
                  <a:txBody>
                    <a:bodyPr/>
                    <a:lstStyle/>
                    <a:p>
                      <a:pPr marL="71755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Неэффективная организация планирования и реализации проекта</a:t>
                      </a:r>
                    </a:p>
                  </a:txBody>
                  <a:tcPr marL="30571" marR="30571" marT="0" marB="0" vert="vert27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Срыв сроков реализации проекта.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0,1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0,5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0,05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Предупреждение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Снижение последствий. 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Локализации 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Анализ информации о возможности риска.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Контроль исполнения должностных обязанностей.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30571" marR="30571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Анализ информации о возможности риска.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Принятие административных решений. 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Мониторинг изменений ситуаций.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Корректировка локальных актов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30571" marR="30571" marT="0" marB="0"/>
                </a:tc>
                <a:extLst>
                  <a:ext uri="{0D108BD9-81ED-4DB2-BD59-A6C34878D82A}">
                    <a16:rowId xmlns:a16="http://schemas.microsoft.com/office/drawing/2014/main" val="28364332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FE4C1BA-5EA7-343D-A007-B06CB54815CD}"/>
              </a:ext>
            </a:extLst>
          </p:cNvPr>
          <p:cNvSpPr txBox="1"/>
          <p:nvPr/>
        </p:nvSpPr>
        <p:spPr>
          <a:xfrm>
            <a:off x="1727200" y="220762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План финансирования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F0EC123-81F7-20AD-8F44-B33AC090B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25815"/>
              </p:ext>
            </p:extLst>
          </p:nvPr>
        </p:nvGraphicFramePr>
        <p:xfrm>
          <a:off x="228600" y="1085850"/>
          <a:ext cx="4572000" cy="297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4484">
                  <a:extLst>
                    <a:ext uri="{9D8B030D-6E8A-4147-A177-3AD203B41FA5}">
                      <a16:colId xmlns:a16="http://schemas.microsoft.com/office/drawing/2014/main" val="314122928"/>
                    </a:ext>
                  </a:extLst>
                </a:gridCol>
                <a:gridCol w="1517516">
                  <a:extLst>
                    <a:ext uri="{9D8B030D-6E8A-4147-A177-3AD203B41FA5}">
                      <a16:colId xmlns:a16="http://schemas.microsoft.com/office/drawing/2014/main" val="334622718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Источники финансирования проекта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Сумма, руб.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70813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Собственные средства - всего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</a:rPr>
                        <a:t>3000000 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43762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Грант/субсидия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</a:rPr>
                        <a:t>3 000 000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65307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>
                          <a:effectLst/>
                        </a:rPr>
                        <a:t>Заемные средства - всего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</a:rPr>
                        <a:t>5 000 000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377618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Кредит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</a:rPr>
                        <a:t>5000000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096043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Итого источников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</a:rPr>
                        <a:t>8000000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523752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E0B8AD-D309-D1CA-454B-5C5FA65F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825" y="1184274"/>
            <a:ext cx="4159175" cy="28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0974E3C-90CF-C780-4EEB-257237B5EFE7}"/>
              </a:ext>
            </a:extLst>
          </p:cNvPr>
          <p:cNvSpPr txBox="1"/>
          <p:nvPr/>
        </p:nvSpPr>
        <p:spPr>
          <a:xfrm>
            <a:off x="1828800" y="30966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Эффективность проекта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0F421F3-29E2-EBAD-406D-6430EC63B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817556"/>
              </p:ext>
            </p:extLst>
          </p:nvPr>
        </p:nvGraphicFramePr>
        <p:xfrm>
          <a:off x="3578860" y="1117599"/>
          <a:ext cx="5107940" cy="2908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3528">
                  <a:extLst>
                    <a:ext uri="{9D8B030D-6E8A-4147-A177-3AD203B41FA5}">
                      <a16:colId xmlns:a16="http://schemas.microsoft.com/office/drawing/2014/main" val="3061626696"/>
                    </a:ext>
                  </a:extLst>
                </a:gridCol>
                <a:gridCol w="1344412">
                  <a:extLst>
                    <a:ext uri="{9D8B030D-6E8A-4147-A177-3AD203B41FA5}">
                      <a16:colId xmlns:a16="http://schemas.microsoft.com/office/drawing/2014/main" val="271027666"/>
                    </a:ext>
                  </a:extLst>
                </a:gridCol>
              </a:tblGrid>
              <a:tr h="726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Значение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7350722"/>
                  </a:ext>
                </a:extLst>
              </a:tr>
              <a:tr h="4243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Чистый доход, млн. руб.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20,159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3127054"/>
                  </a:ext>
                </a:extLst>
              </a:tr>
              <a:tr h="4243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Чистый приведенный доход (NPV), млн. руб.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11,440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8070394"/>
                  </a:ext>
                </a:extLst>
              </a:tr>
              <a:tr h="4243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Индекс рентабельности проекта (PI)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655866"/>
                  </a:ext>
                </a:extLst>
              </a:tr>
              <a:tr h="9084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Дисконтированный срок окупаемости (DPP), г.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293030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A20266-5A4E-BD8A-D492-D427B2EB5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2" y="1117599"/>
            <a:ext cx="3397956" cy="1911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1"/>
          <p:cNvSpPr/>
          <p:nvPr/>
        </p:nvSpPr>
        <p:spPr>
          <a:xfrm>
            <a:off x="84309" y="2127166"/>
            <a:ext cx="2095500" cy="2493680"/>
          </a:xfrm>
          <a:prstGeom prst="rect">
            <a:avLst/>
          </a:pr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1"/>
          <p:cNvSpPr/>
          <p:nvPr/>
        </p:nvSpPr>
        <p:spPr>
          <a:xfrm>
            <a:off x="2350557" y="2139743"/>
            <a:ext cx="2095500" cy="2493680"/>
          </a:xfrm>
          <a:prstGeom prst="rect">
            <a:avLst/>
          </a:prstGeom>
          <a:solidFill>
            <a:srgbClr val="047C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1"/>
          <p:cNvSpPr/>
          <p:nvPr/>
        </p:nvSpPr>
        <p:spPr>
          <a:xfrm>
            <a:off x="4667608" y="2127096"/>
            <a:ext cx="2095500" cy="2493680"/>
          </a:xfrm>
          <a:prstGeom prst="rect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1"/>
          <p:cNvSpPr txBox="1"/>
          <p:nvPr/>
        </p:nvSpPr>
        <p:spPr>
          <a:xfrm>
            <a:off x="1226124" y="372612"/>
            <a:ext cx="6882968" cy="87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/>
            <a:r>
              <a:rPr lang="ru-RU" sz="2400" b="1" dirty="0">
                <a:solidFill>
                  <a:srgbClr val="00B050"/>
                </a:solidFill>
              </a:rPr>
              <a:t>Показатели</a:t>
            </a:r>
            <a:r>
              <a:rPr lang="ru-RU" sz="1800" dirty="0"/>
              <a:t> </a:t>
            </a:r>
            <a:r>
              <a:rPr lang="ru-RU" sz="2400" b="1" dirty="0">
                <a:solidFill>
                  <a:srgbClr val="00B050"/>
                </a:solidFill>
              </a:rPr>
              <a:t>экономической</a:t>
            </a:r>
            <a:r>
              <a:rPr lang="ru-RU" sz="1800" dirty="0"/>
              <a:t> </a:t>
            </a:r>
            <a:r>
              <a:rPr lang="ru-RU" sz="2400" b="1" dirty="0">
                <a:solidFill>
                  <a:srgbClr val="00B050"/>
                </a:solidFill>
              </a:rPr>
              <a:t>эффективности</a:t>
            </a:r>
            <a:r>
              <a:rPr lang="ru-RU" sz="1800" dirty="0"/>
              <a:t> </a:t>
            </a:r>
            <a:r>
              <a:rPr lang="ru-RU" sz="2400" b="1" dirty="0">
                <a:solidFill>
                  <a:srgbClr val="00B050"/>
                </a:solidFill>
              </a:rPr>
              <a:t>проекта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605" name="Google Shape;605;p41"/>
          <p:cNvSpPr txBox="1"/>
          <p:nvPr/>
        </p:nvSpPr>
        <p:spPr>
          <a:xfrm>
            <a:off x="233371" y="3539067"/>
            <a:ext cx="1771653" cy="90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20,159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606" name="Google Shape;606;p41"/>
          <p:cNvSpPr/>
          <p:nvPr/>
        </p:nvSpPr>
        <p:spPr>
          <a:xfrm>
            <a:off x="246232" y="3140898"/>
            <a:ext cx="177165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100" b="1" dirty="0">
                <a:solidFill>
                  <a:schemeClr val="bg1"/>
                </a:solidFill>
                <a:sym typeface="Arial"/>
              </a:rPr>
              <a:t>ЗНАЧЕНИЕ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610" name="Google Shape;610;p41"/>
          <p:cNvSpPr/>
          <p:nvPr/>
        </p:nvSpPr>
        <p:spPr>
          <a:xfrm>
            <a:off x="4829532" y="3138951"/>
            <a:ext cx="177165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2" name="Овал 1"/>
          <p:cNvSpPr/>
          <p:nvPr/>
        </p:nvSpPr>
        <p:spPr>
          <a:xfrm>
            <a:off x="246232" y="1247700"/>
            <a:ext cx="1758792" cy="175879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Чистый  доход ,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Млн.. руб.</a:t>
            </a: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525342" y="1260277"/>
            <a:ext cx="1758792" cy="175879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Чистый приведенный доход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(NPV),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Млн.. руб.</a:t>
            </a:r>
          </a:p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810611" y="1247630"/>
            <a:ext cx="1790574" cy="175879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 рентабельности проекта (PI)</a:t>
            </a:r>
          </a:p>
          <a:p>
            <a:pPr algn="ctr"/>
            <a:endParaRPr lang="ru-RU" dirty="0"/>
          </a:p>
        </p:txBody>
      </p:sp>
      <p:sp>
        <p:nvSpPr>
          <p:cNvPr id="19" name="Google Shape;599;p41"/>
          <p:cNvSpPr/>
          <p:nvPr/>
        </p:nvSpPr>
        <p:spPr>
          <a:xfrm>
            <a:off x="6935818" y="2135591"/>
            <a:ext cx="2095500" cy="2493680"/>
          </a:xfrm>
          <a:prstGeom prst="rect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097742" y="1256125"/>
            <a:ext cx="1758792" cy="175879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Дисконтированный </a:t>
            </a:r>
          </a:p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(DPP)</a:t>
            </a:r>
          </a:p>
          <a:p>
            <a:pPr algn="ctr"/>
            <a:endParaRPr lang="ru-RU" dirty="0"/>
          </a:p>
        </p:txBody>
      </p:sp>
      <p:sp>
        <p:nvSpPr>
          <p:cNvPr id="23" name="Google Shape;605;p41"/>
          <p:cNvSpPr txBox="1"/>
          <p:nvPr/>
        </p:nvSpPr>
        <p:spPr>
          <a:xfrm>
            <a:off x="2499620" y="3561790"/>
            <a:ext cx="1771653" cy="90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11,440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4" name="Google Shape;606;p41"/>
          <p:cNvSpPr/>
          <p:nvPr/>
        </p:nvSpPr>
        <p:spPr>
          <a:xfrm>
            <a:off x="2512481" y="3163621"/>
            <a:ext cx="177165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100" b="1" dirty="0">
                <a:solidFill>
                  <a:schemeClr val="bg1"/>
                </a:solidFill>
                <a:sym typeface="Arial"/>
              </a:rPr>
              <a:t>ЗНАЧЕНИЕ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25" name="Google Shape;605;p41"/>
          <p:cNvSpPr txBox="1"/>
          <p:nvPr/>
        </p:nvSpPr>
        <p:spPr>
          <a:xfrm>
            <a:off x="4810611" y="3537120"/>
            <a:ext cx="1771653" cy="90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1,5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6" name="Google Shape;606;p41"/>
          <p:cNvSpPr/>
          <p:nvPr/>
        </p:nvSpPr>
        <p:spPr>
          <a:xfrm>
            <a:off x="4823471" y="3138951"/>
            <a:ext cx="177165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100" b="1" dirty="0">
                <a:solidFill>
                  <a:schemeClr val="bg1"/>
                </a:solidFill>
                <a:sym typeface="Arial"/>
              </a:rPr>
              <a:t>ЗНАЧЕНИЕ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27" name="Google Shape;605;p41"/>
          <p:cNvSpPr txBox="1"/>
          <p:nvPr/>
        </p:nvSpPr>
        <p:spPr>
          <a:xfrm>
            <a:off x="7072020" y="3537120"/>
            <a:ext cx="1771653" cy="90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3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8" name="Google Shape;606;p41"/>
          <p:cNvSpPr/>
          <p:nvPr/>
        </p:nvSpPr>
        <p:spPr>
          <a:xfrm>
            <a:off x="7084881" y="3138951"/>
            <a:ext cx="177165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100" b="1" dirty="0">
                <a:solidFill>
                  <a:schemeClr val="bg1"/>
                </a:solidFill>
                <a:sym typeface="Arial"/>
              </a:rPr>
              <a:t>ЗНАЧЕНИЕ</a:t>
            </a:r>
            <a:endParaRPr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3" descr="F:\СТЕМ материалы\Городской лагерь 1 смена\7 июня\IMG_3303.JPG">
            <a:extLst>
              <a:ext uri="{FF2B5EF4-FFF2-40B4-BE49-F238E27FC236}">
                <a16:creationId xmlns:a16="http://schemas.microsoft.com/office/drawing/2014/main" id="{94847DEF-75EB-049B-AAAB-9AE2D488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94" y="1097597"/>
            <a:ext cx="2071849" cy="12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>
            <a:extLst>
              <a:ext uri="{FF2B5EF4-FFF2-40B4-BE49-F238E27FC236}">
                <a16:creationId xmlns:a16="http://schemas.microsoft.com/office/drawing/2014/main" id="{1408E333-4614-97C4-3571-271377F1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2691" y="3669175"/>
            <a:ext cx="2056737" cy="135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3" descr="C:\Users\eue_2\Desktop\0Qm471nt56o.jpg">
            <a:extLst>
              <a:ext uri="{FF2B5EF4-FFF2-40B4-BE49-F238E27FC236}">
                <a16:creationId xmlns:a16="http://schemas.microsoft.com/office/drawing/2014/main" id="{0CA3DBF6-D5DC-12A6-BE1A-E4864BF74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307" y="1074089"/>
            <a:ext cx="2008451" cy="1355230"/>
          </a:xfrm>
          <a:prstGeom prst="rect">
            <a:avLst/>
          </a:prstGeom>
          <a:noFill/>
        </p:spPr>
      </p:pic>
      <p:sp>
        <p:nvSpPr>
          <p:cNvPr id="43" name="Google Shape;362;p35"/>
          <p:cNvSpPr txBox="1"/>
          <p:nvPr/>
        </p:nvSpPr>
        <p:spPr>
          <a:xfrm>
            <a:off x="1809452" y="63399"/>
            <a:ext cx="7624180" cy="68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Образовательные модули</a:t>
            </a:r>
            <a:endParaRPr sz="2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F702F-FB13-7713-4B3A-E0F914CBD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570" y="3720188"/>
            <a:ext cx="2153702" cy="12414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E6CB7C-A7D5-59A0-00B7-49C22AF39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59" y="3534171"/>
            <a:ext cx="1891244" cy="14178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4EB0E6-9ED7-03EB-CA73-0972C02BA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8236" y="3732120"/>
            <a:ext cx="1793154" cy="1275076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D05275-46EB-7795-5F7A-C13AB7C03F12}"/>
              </a:ext>
            </a:extLst>
          </p:cNvPr>
          <p:cNvGrpSpPr/>
          <p:nvPr/>
        </p:nvGrpSpPr>
        <p:grpSpPr>
          <a:xfrm>
            <a:off x="1198298" y="1411380"/>
            <a:ext cx="6366272" cy="3422987"/>
            <a:chOff x="682228" y="996613"/>
            <a:chExt cx="7779544" cy="4057650"/>
          </a:xfrm>
        </p:grpSpPr>
        <p:pic>
          <p:nvPicPr>
            <p:cNvPr id="76" name="Google Shape;364;p35">
              <a:extLst>
                <a:ext uri="{FF2B5EF4-FFF2-40B4-BE49-F238E27FC236}">
                  <a16:creationId xmlns:a16="http://schemas.microsoft.com/office/drawing/2014/main" id="{08FF2094-AE01-9883-85FE-E1269D67BF0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82228" y="996613"/>
              <a:ext cx="7779544" cy="405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367;p35">
              <a:extLst>
                <a:ext uri="{FF2B5EF4-FFF2-40B4-BE49-F238E27FC236}">
                  <a16:creationId xmlns:a16="http://schemas.microsoft.com/office/drawing/2014/main" id="{4691D241-D404-5637-F886-DDD88608EA7B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648495" y="1217752"/>
              <a:ext cx="432135" cy="385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368;p35">
              <a:extLst>
                <a:ext uri="{FF2B5EF4-FFF2-40B4-BE49-F238E27FC236}">
                  <a16:creationId xmlns:a16="http://schemas.microsoft.com/office/drawing/2014/main" id="{18B5FC2E-BD3B-063A-C8E9-D78DDCADDB0E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65615" y="2607071"/>
              <a:ext cx="385834" cy="385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369;p35">
              <a:extLst>
                <a:ext uri="{FF2B5EF4-FFF2-40B4-BE49-F238E27FC236}">
                  <a16:creationId xmlns:a16="http://schemas.microsoft.com/office/drawing/2014/main" id="{C4249678-F0F1-BDA4-02B8-380D22D23286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780297" y="1865456"/>
              <a:ext cx="385834" cy="385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370;p35">
              <a:extLst>
                <a:ext uri="{FF2B5EF4-FFF2-40B4-BE49-F238E27FC236}">
                  <a16:creationId xmlns:a16="http://schemas.microsoft.com/office/drawing/2014/main" id="{78472924-EAD5-C612-EBAD-E5E90EA62759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490705" y="3368405"/>
              <a:ext cx="385834" cy="385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371;p35">
              <a:extLst>
                <a:ext uri="{FF2B5EF4-FFF2-40B4-BE49-F238E27FC236}">
                  <a16:creationId xmlns:a16="http://schemas.microsoft.com/office/drawing/2014/main" id="{6CCB26A6-0E12-179D-54A1-8D02C78967CE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283296" y="1165334"/>
              <a:ext cx="424418" cy="385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372;p35">
              <a:extLst>
                <a:ext uri="{FF2B5EF4-FFF2-40B4-BE49-F238E27FC236}">
                  <a16:creationId xmlns:a16="http://schemas.microsoft.com/office/drawing/2014/main" id="{1B93A042-BF9E-E05A-242D-2CF6B3474EE8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820109" y="3245622"/>
              <a:ext cx="385834" cy="385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374;p35">
              <a:extLst>
                <a:ext uri="{FF2B5EF4-FFF2-40B4-BE49-F238E27FC236}">
                  <a16:creationId xmlns:a16="http://schemas.microsoft.com/office/drawing/2014/main" id="{C5FD2ACF-97D3-9F0C-7675-1435A8B12F77}"/>
                </a:ext>
              </a:extLst>
            </p:cNvPr>
            <p:cNvSpPr/>
            <p:nvPr/>
          </p:nvSpPr>
          <p:spPr>
            <a:xfrm>
              <a:off x="2211890" y="1273080"/>
              <a:ext cx="2186570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ФИЗИКА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76;p35">
              <a:extLst>
                <a:ext uri="{FF2B5EF4-FFF2-40B4-BE49-F238E27FC236}">
                  <a16:creationId xmlns:a16="http://schemas.microsoft.com/office/drawing/2014/main" id="{C88C87B1-2B2D-72DB-87FD-E76BD8867661}"/>
                </a:ext>
              </a:extLst>
            </p:cNvPr>
            <p:cNvSpPr/>
            <p:nvPr/>
          </p:nvSpPr>
          <p:spPr>
            <a:xfrm>
              <a:off x="1765616" y="1853342"/>
              <a:ext cx="2568259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>
                  <a:solidFill>
                    <a:schemeClr val="lt1"/>
                  </a:solidFill>
                </a:rPr>
                <a:t>РОБОТОТЕХНИКА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78;p35">
              <a:extLst>
                <a:ext uri="{FF2B5EF4-FFF2-40B4-BE49-F238E27FC236}">
                  <a16:creationId xmlns:a16="http://schemas.microsoft.com/office/drawing/2014/main" id="{1880EE79-5807-4424-1EB6-FF08561BC77D}"/>
                </a:ext>
              </a:extLst>
            </p:cNvPr>
            <p:cNvSpPr/>
            <p:nvPr/>
          </p:nvSpPr>
          <p:spPr>
            <a:xfrm>
              <a:off x="2276475" y="2491552"/>
              <a:ext cx="2057400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ИНОСТРАННЫЕ ЯЗЫКИ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80;p35">
              <a:extLst>
                <a:ext uri="{FF2B5EF4-FFF2-40B4-BE49-F238E27FC236}">
                  <a16:creationId xmlns:a16="http://schemas.microsoft.com/office/drawing/2014/main" id="{823754A7-8464-AE7E-6C86-38810C4C8497}"/>
                </a:ext>
              </a:extLst>
            </p:cNvPr>
            <p:cNvSpPr/>
            <p:nvPr/>
          </p:nvSpPr>
          <p:spPr>
            <a:xfrm>
              <a:off x="1990726" y="3245621"/>
              <a:ext cx="2343150" cy="508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ОБРАЗОВАТЕЛЬНЫЕ мастер-классы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82;p35">
              <a:extLst>
                <a:ext uri="{FF2B5EF4-FFF2-40B4-BE49-F238E27FC236}">
                  <a16:creationId xmlns:a16="http://schemas.microsoft.com/office/drawing/2014/main" id="{3986F08F-07CD-91B1-D266-12018428B678}"/>
                </a:ext>
              </a:extLst>
            </p:cNvPr>
            <p:cNvSpPr/>
            <p:nvPr/>
          </p:nvSpPr>
          <p:spPr>
            <a:xfrm>
              <a:off x="5317483" y="1088972"/>
              <a:ext cx="1965813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>
                  <a:solidFill>
                    <a:schemeClr val="lt1"/>
                  </a:solidFill>
                </a:rPr>
                <a:t>СПОРТ и КИБЕРСПОРТ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84;p35">
              <a:extLst>
                <a:ext uri="{FF2B5EF4-FFF2-40B4-BE49-F238E27FC236}">
                  <a16:creationId xmlns:a16="http://schemas.microsoft.com/office/drawing/2014/main" id="{788106E0-CDF4-12E8-0D81-A84FC2616DD5}"/>
                </a:ext>
              </a:extLst>
            </p:cNvPr>
            <p:cNvSpPr/>
            <p:nvPr/>
          </p:nvSpPr>
          <p:spPr>
            <a:xfrm>
              <a:off x="5317482" y="1777142"/>
              <a:ext cx="2342198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МАТЕМАТИКА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86;p35">
              <a:extLst>
                <a:ext uri="{FF2B5EF4-FFF2-40B4-BE49-F238E27FC236}">
                  <a16:creationId xmlns:a16="http://schemas.microsoft.com/office/drawing/2014/main" id="{F4304771-B9D8-8D60-98EC-5A95C81910BE}"/>
                </a:ext>
              </a:extLst>
            </p:cNvPr>
            <p:cNvSpPr/>
            <p:nvPr/>
          </p:nvSpPr>
          <p:spPr>
            <a:xfrm>
              <a:off x="5317482" y="2453452"/>
              <a:ext cx="2050049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>
                  <a:solidFill>
                    <a:schemeClr val="lt1"/>
                  </a:solidFill>
                </a:rPr>
                <a:t>Цифровая графика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88;p35">
              <a:extLst>
                <a:ext uri="{FF2B5EF4-FFF2-40B4-BE49-F238E27FC236}">
                  <a16:creationId xmlns:a16="http://schemas.microsoft.com/office/drawing/2014/main" id="{6EA3C561-BD30-99A1-E378-B393D163D83F}"/>
                </a:ext>
              </a:extLst>
            </p:cNvPr>
            <p:cNvSpPr/>
            <p:nvPr/>
          </p:nvSpPr>
          <p:spPr>
            <a:xfrm>
              <a:off x="5317481" y="3178947"/>
              <a:ext cx="2462815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ПРОЕКТНЫЕ ЛАБОРАТОРИИ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545;p39">
              <a:extLst>
                <a:ext uri="{FF2B5EF4-FFF2-40B4-BE49-F238E27FC236}">
                  <a16:creationId xmlns:a16="http://schemas.microsoft.com/office/drawing/2014/main" id="{64A1A671-B46E-CCBA-0906-E90C2AED9D28}"/>
                </a:ext>
              </a:extLst>
            </p:cNvPr>
            <p:cNvGrpSpPr/>
            <p:nvPr/>
          </p:nvGrpSpPr>
          <p:grpSpPr>
            <a:xfrm>
              <a:off x="7586825" y="2548939"/>
              <a:ext cx="386943" cy="372647"/>
              <a:chOff x="2583325" y="2972875"/>
              <a:chExt cx="462850" cy="445750"/>
            </a:xfrm>
          </p:grpSpPr>
          <p:sp>
            <p:nvSpPr>
              <p:cNvPr id="93" name="Google Shape;546;p39">
                <a:extLst>
                  <a:ext uri="{FF2B5EF4-FFF2-40B4-BE49-F238E27FC236}">
                    <a16:creationId xmlns:a16="http://schemas.microsoft.com/office/drawing/2014/main" id="{26048781-AAD0-98F3-853E-74031ABDD30C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47;p39">
                <a:extLst>
                  <a:ext uri="{FF2B5EF4-FFF2-40B4-BE49-F238E27FC236}">
                    <a16:creationId xmlns:a16="http://schemas.microsoft.com/office/drawing/2014/main" id="{19AE284D-3ACA-EBDE-BEFF-B4A693508BE6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2" name="Picture 2" descr="C:\Users\Елена\Desktop\kissclipart-coconut-oil-clipart-coconut-oil-8137ac533a23f0e6.png">
              <a:extLst>
                <a:ext uri="{FF2B5EF4-FFF2-40B4-BE49-F238E27FC236}">
                  <a16:creationId xmlns:a16="http://schemas.microsoft.com/office/drawing/2014/main" id="{2439C257-B8ED-8A37-8ECB-BBFC1DE06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421" y="1777142"/>
              <a:ext cx="659267" cy="4944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8" name="Google Shape;302;p33">
            <a:extLst>
              <a:ext uri="{FF2B5EF4-FFF2-40B4-BE49-F238E27FC236}">
                <a16:creationId xmlns:a16="http://schemas.microsoft.com/office/drawing/2014/main" id="{33D4A34F-10C7-C423-80B4-780C5B49BDAD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6167" y="611377"/>
            <a:ext cx="2086524" cy="42604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328;p33">
            <a:extLst>
              <a:ext uri="{FF2B5EF4-FFF2-40B4-BE49-F238E27FC236}">
                <a16:creationId xmlns:a16="http://schemas.microsoft.com/office/drawing/2014/main" id="{28D27BE3-854F-650D-2DF4-19164261B2CA}"/>
              </a:ext>
            </a:extLst>
          </p:cNvPr>
          <p:cNvSpPr/>
          <p:nvPr/>
        </p:nvSpPr>
        <p:spPr>
          <a:xfrm>
            <a:off x="527854" y="688611"/>
            <a:ext cx="1365827" cy="22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 СТЕМ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8495" y="1217752"/>
            <a:ext cx="432135" cy="38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5615" y="2607071"/>
            <a:ext cx="385834" cy="38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0297" y="1865456"/>
            <a:ext cx="385834" cy="38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0705" y="3368405"/>
            <a:ext cx="385834" cy="38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83296" y="1165334"/>
            <a:ext cx="424418" cy="38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0109" y="3245622"/>
            <a:ext cx="385834" cy="38583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5"/>
          <p:cNvSpPr/>
          <p:nvPr/>
        </p:nvSpPr>
        <p:spPr>
          <a:xfrm>
            <a:off x="2211890" y="1273080"/>
            <a:ext cx="218657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ФИЗИКА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5"/>
          <p:cNvSpPr/>
          <p:nvPr/>
        </p:nvSpPr>
        <p:spPr>
          <a:xfrm>
            <a:off x="1765616" y="1853342"/>
            <a:ext cx="256825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</a:rPr>
              <a:t>РОБОТОТЕХНИКА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5"/>
          <p:cNvSpPr/>
          <p:nvPr/>
        </p:nvSpPr>
        <p:spPr>
          <a:xfrm>
            <a:off x="2276475" y="2491552"/>
            <a:ext cx="205740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ИНОСТРАННЫЕ ЯЗЫКИ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5"/>
          <p:cNvSpPr/>
          <p:nvPr/>
        </p:nvSpPr>
        <p:spPr>
          <a:xfrm>
            <a:off x="1990726" y="3245621"/>
            <a:ext cx="2343150" cy="50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ОБРАЗОВАТЕЛЬНЫЕ мастер-классы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5"/>
          <p:cNvSpPr/>
          <p:nvPr/>
        </p:nvSpPr>
        <p:spPr>
          <a:xfrm>
            <a:off x="5317483" y="1088972"/>
            <a:ext cx="196581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</a:rPr>
              <a:t>СПОРТ и КИБЕРСПОРТ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5"/>
          <p:cNvSpPr/>
          <p:nvPr/>
        </p:nvSpPr>
        <p:spPr>
          <a:xfrm>
            <a:off x="5317482" y="1777142"/>
            <a:ext cx="234219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МАТЕМАТИКА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5"/>
          <p:cNvSpPr/>
          <p:nvPr/>
        </p:nvSpPr>
        <p:spPr>
          <a:xfrm>
            <a:off x="5317482" y="2453452"/>
            <a:ext cx="205004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</a:rPr>
              <a:t>Цифровая графика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5"/>
          <p:cNvSpPr/>
          <p:nvPr/>
        </p:nvSpPr>
        <p:spPr>
          <a:xfrm>
            <a:off x="5317481" y="3178947"/>
            <a:ext cx="246281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ПРОЕКТНЫЕ ЛАБОРАТОРИИ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545;p39"/>
          <p:cNvGrpSpPr/>
          <p:nvPr/>
        </p:nvGrpSpPr>
        <p:grpSpPr>
          <a:xfrm>
            <a:off x="7586825" y="2548939"/>
            <a:ext cx="386943" cy="372647"/>
            <a:chOff x="2583325" y="2972875"/>
            <a:chExt cx="462850" cy="445750"/>
          </a:xfrm>
        </p:grpSpPr>
        <p:sp>
          <p:nvSpPr>
            <p:cNvPr id="31" name="Google Shape;546;p3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47;p3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:\Users\Елена\Desktop\kissclipart-coconut-oil-clipart-coconut-oil-8137ac533a23f0e6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21" y="1777142"/>
            <a:ext cx="659267" cy="4944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499E30DE-BF8A-156B-F1F7-67721318C398}"/>
              </a:ext>
            </a:extLst>
          </p:cNvPr>
          <p:cNvSpPr txBox="1">
            <a:spLocks/>
          </p:cNvSpPr>
          <p:nvPr/>
        </p:nvSpPr>
        <p:spPr>
          <a:xfrm>
            <a:off x="826246" y="108826"/>
            <a:ext cx="8305291" cy="11041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B050"/>
                </a:solidFill>
                <a:latin typeface="Arial"/>
                <a:cs typeface="Arial"/>
              </a:rPr>
              <a:t>Проект «Вектор роста. Цифровое поколение»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B050"/>
                </a:solidFill>
                <a:latin typeface="Arial"/>
                <a:cs typeface="Arial"/>
              </a:rPr>
              <a:t>профессиональные пробы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89C44E-3A55-559A-680C-8970511ED638}"/>
              </a:ext>
            </a:extLst>
          </p:cNvPr>
          <p:cNvSpPr txBox="1"/>
          <p:nvPr/>
        </p:nvSpPr>
        <p:spPr>
          <a:xfrm>
            <a:off x="192831" y="1142293"/>
            <a:ext cx="914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457200" indent="-457200" algn="ctr">
              <a:buFont typeface="Wingdings" pitchFamily="2" charset="2"/>
              <a:buChar char="ü"/>
              <a:defRPr sz="3200" b="1" cap="none" spc="0">
                <a:ln/>
                <a:solidFill>
                  <a:srgbClr val="8AAC46"/>
                </a:solidFill>
                <a:effectLst/>
              </a:defRPr>
            </a:lvl1pPr>
          </a:lstStyle>
          <a:p>
            <a:pPr marL="0" indent="0" algn="l">
              <a:buNone/>
            </a:pPr>
            <a:r>
              <a:rPr lang="ru-RU" sz="1800" b="0" dirty="0">
                <a:solidFill>
                  <a:srgbClr val="2D4E77"/>
                </a:solidFill>
              </a:rPr>
              <a:t>Осваивая предпрофессиональные  навыки в сотрудничестве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B95EB68-6736-FE6E-1962-11E9A5542462}"/>
              </a:ext>
            </a:extLst>
          </p:cNvPr>
          <p:cNvGrpSpPr/>
          <p:nvPr/>
        </p:nvGrpSpPr>
        <p:grpSpPr>
          <a:xfrm>
            <a:off x="971977" y="3769442"/>
            <a:ext cx="4888258" cy="1390345"/>
            <a:chOff x="1854132" y="5945534"/>
            <a:chExt cx="6517677" cy="1853793"/>
          </a:xfrm>
        </p:grpSpPr>
        <p:pic>
          <p:nvPicPr>
            <p:cNvPr id="25" name="Picture 6" descr="C:\Users\Елена\Downloads\17-02-2022_09-09-45\IMG_2578.JPG">
              <a:extLst>
                <a:ext uri="{FF2B5EF4-FFF2-40B4-BE49-F238E27FC236}">
                  <a16:creationId xmlns:a16="http://schemas.microsoft.com/office/drawing/2014/main" id="{89B73352-039C-0F2E-A8E7-20596C43E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132" y="5950038"/>
              <a:ext cx="3302148" cy="184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C:\Users\Елена\Downloads\17-02-2022_09-09-45\IMG_2576.JPG">
              <a:extLst>
                <a:ext uri="{FF2B5EF4-FFF2-40B4-BE49-F238E27FC236}">
                  <a16:creationId xmlns:a16="http://schemas.microsoft.com/office/drawing/2014/main" id="{2C9F35A4-971B-BE71-3D2F-7838C4106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155" y="5945534"/>
              <a:ext cx="3258654" cy="1824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FC6BBC1-90EE-F8DD-98B1-755F2A2675E5}"/>
              </a:ext>
            </a:extLst>
          </p:cNvPr>
          <p:cNvGrpSpPr/>
          <p:nvPr/>
        </p:nvGrpSpPr>
        <p:grpSpPr>
          <a:xfrm>
            <a:off x="3056884" y="1675096"/>
            <a:ext cx="2783333" cy="1729360"/>
            <a:chOff x="-1872208" y="4470231"/>
            <a:chExt cx="3711111" cy="2305813"/>
          </a:xfrm>
        </p:grpSpPr>
        <p:pic>
          <p:nvPicPr>
            <p:cNvPr id="28" name="Picture 2" descr="C:\Users\Елена\Downloads\17-02-2022_09-09-45\IMG_2565.JPG">
              <a:extLst>
                <a:ext uri="{FF2B5EF4-FFF2-40B4-BE49-F238E27FC236}">
                  <a16:creationId xmlns:a16="http://schemas.microsoft.com/office/drawing/2014/main" id="{AFA049F3-FADC-802B-0147-1BD035079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37715" y="4717042"/>
              <a:ext cx="3676618" cy="2059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ая выноска 1">
              <a:extLst>
                <a:ext uri="{FF2B5EF4-FFF2-40B4-BE49-F238E27FC236}">
                  <a16:creationId xmlns:a16="http://schemas.microsoft.com/office/drawing/2014/main" id="{08202A5C-42E0-2CB5-DED9-D888E2F84F63}"/>
                </a:ext>
              </a:extLst>
            </p:cNvPr>
            <p:cNvSpPr/>
            <p:nvPr/>
          </p:nvSpPr>
          <p:spPr>
            <a:xfrm>
              <a:off x="-1872208" y="4470231"/>
              <a:ext cx="2854846" cy="384036"/>
            </a:xfrm>
            <a:prstGeom prst="wedgeRectCallou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8613"/>
              <a:r>
                <a:rPr lang="ru-RU" sz="1050" b="1" dirty="0">
                  <a:solidFill>
                    <a:schemeClr val="bg1"/>
                  </a:solidFill>
                </a:rPr>
                <a:t>Цифровой маркетинг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DDDBBA8-F0FD-8ECD-E39C-13B23BBDF155}"/>
              </a:ext>
            </a:extLst>
          </p:cNvPr>
          <p:cNvGrpSpPr/>
          <p:nvPr/>
        </p:nvGrpSpPr>
        <p:grpSpPr>
          <a:xfrm>
            <a:off x="180130" y="1675096"/>
            <a:ext cx="2694695" cy="1856817"/>
            <a:chOff x="6831022" y="3896382"/>
            <a:chExt cx="3592926" cy="2475756"/>
          </a:xfrm>
        </p:grpSpPr>
        <p:pic>
          <p:nvPicPr>
            <p:cNvPr id="34" name="Picture 4" descr="C:\Users\Елена\Downloads\17-02-2022_09-09-45\IMG_2913.JPG">
              <a:extLst>
                <a:ext uri="{FF2B5EF4-FFF2-40B4-BE49-F238E27FC236}">
                  <a16:creationId xmlns:a16="http://schemas.microsoft.com/office/drawing/2014/main" id="{EFCEB351-848D-0070-7908-179F37D51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22" y="4360006"/>
              <a:ext cx="3592926" cy="201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ая выноска 10">
              <a:extLst>
                <a:ext uri="{FF2B5EF4-FFF2-40B4-BE49-F238E27FC236}">
                  <a16:creationId xmlns:a16="http://schemas.microsoft.com/office/drawing/2014/main" id="{A82CF1B1-E04D-3FC6-F3A3-DB8264A7C423}"/>
                </a:ext>
              </a:extLst>
            </p:cNvPr>
            <p:cNvSpPr/>
            <p:nvPr/>
          </p:nvSpPr>
          <p:spPr>
            <a:xfrm>
              <a:off x="6831022" y="3896382"/>
              <a:ext cx="2854846" cy="540730"/>
            </a:xfrm>
            <a:prstGeom prst="wedgeRectCallout">
              <a:avLst/>
            </a:prstGeom>
            <a:solidFill>
              <a:srgbClr val="FF66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8613"/>
              <a:r>
                <a:rPr lang="ru-RU" sz="1050" dirty="0" err="1">
                  <a:solidFill>
                    <a:schemeClr val="bg1"/>
                  </a:solidFill>
                </a:rPr>
                <a:t>Моушн</a:t>
              </a:r>
              <a:r>
                <a:rPr lang="ru-RU" sz="1050" dirty="0">
                  <a:solidFill>
                    <a:schemeClr val="bg1"/>
                  </a:solidFill>
                </a:rPr>
                <a:t>-дизайн 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E0A6BAF-0335-49AB-F551-F3F1BA0936AA}"/>
              </a:ext>
            </a:extLst>
          </p:cNvPr>
          <p:cNvGrpSpPr/>
          <p:nvPr/>
        </p:nvGrpSpPr>
        <p:grpSpPr>
          <a:xfrm>
            <a:off x="6328296" y="3435846"/>
            <a:ext cx="2564184" cy="1721884"/>
            <a:chOff x="9047533" y="4449703"/>
            <a:chExt cx="3648159" cy="2447628"/>
          </a:xfrm>
        </p:grpSpPr>
        <p:pic>
          <p:nvPicPr>
            <p:cNvPr id="37" name="Picture 5" descr="C:\Users\Елена\Downloads\17-02-2022_09-09-45\IMG_2935.JPG">
              <a:extLst>
                <a:ext uri="{FF2B5EF4-FFF2-40B4-BE49-F238E27FC236}">
                  <a16:creationId xmlns:a16="http://schemas.microsoft.com/office/drawing/2014/main" id="{22A4E21F-05CD-74D9-E41C-C8B6C7552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7534" y="4854267"/>
              <a:ext cx="3648158" cy="204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Прямоугольная выноска 16">
              <a:extLst>
                <a:ext uri="{FF2B5EF4-FFF2-40B4-BE49-F238E27FC236}">
                  <a16:creationId xmlns:a16="http://schemas.microsoft.com/office/drawing/2014/main" id="{B491DB54-FD30-30A8-3DC4-912D8D862023}"/>
                </a:ext>
              </a:extLst>
            </p:cNvPr>
            <p:cNvSpPr/>
            <p:nvPr/>
          </p:nvSpPr>
          <p:spPr>
            <a:xfrm>
              <a:off x="9047533" y="4449703"/>
              <a:ext cx="3142879" cy="592526"/>
            </a:xfrm>
            <a:prstGeom prst="wedgeRectCallout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8613"/>
              <a:r>
                <a:rPr lang="ru-RU" sz="1050" b="1" dirty="0">
                  <a:solidFill>
                    <a:schemeClr val="bg1"/>
                  </a:solidFill>
                </a:rPr>
                <a:t>Программирование </a:t>
              </a:r>
              <a:r>
                <a:rPr lang="en-US" sz="1050" b="1" dirty="0">
                  <a:solidFill>
                    <a:schemeClr val="bg1"/>
                  </a:solidFill>
                </a:rPr>
                <a:t>C#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B12284-D6F7-FEB5-64DC-CB60815B0724}"/>
              </a:ext>
            </a:extLst>
          </p:cNvPr>
          <p:cNvGrpSpPr/>
          <p:nvPr/>
        </p:nvGrpSpPr>
        <p:grpSpPr>
          <a:xfrm>
            <a:off x="6125223" y="1661668"/>
            <a:ext cx="2672196" cy="1637256"/>
            <a:chOff x="8724966" y="1495974"/>
            <a:chExt cx="3562928" cy="2394147"/>
          </a:xfrm>
        </p:grpSpPr>
        <p:pic>
          <p:nvPicPr>
            <p:cNvPr id="40" name="Picture 3" descr="C:\Users\Елена\Downloads\17-02-2022_09-09-45\IMG_2823.JPG">
              <a:extLst>
                <a:ext uri="{FF2B5EF4-FFF2-40B4-BE49-F238E27FC236}">
                  <a16:creationId xmlns:a16="http://schemas.microsoft.com/office/drawing/2014/main" id="{BDFB1FB4-9ADA-537B-B193-A5A6992D7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4966" y="1894788"/>
              <a:ext cx="3562928" cy="1995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Прямоугольная выноска 17">
              <a:extLst>
                <a:ext uri="{FF2B5EF4-FFF2-40B4-BE49-F238E27FC236}">
                  <a16:creationId xmlns:a16="http://schemas.microsoft.com/office/drawing/2014/main" id="{1CD23F18-C1D4-5999-78EB-0BFA1A1EACFA}"/>
                </a:ext>
              </a:extLst>
            </p:cNvPr>
            <p:cNvSpPr/>
            <p:nvPr/>
          </p:nvSpPr>
          <p:spPr>
            <a:xfrm>
              <a:off x="8759502" y="1495974"/>
              <a:ext cx="3240360" cy="745481"/>
            </a:xfrm>
            <a:prstGeom prst="wedgeRectCallou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8613"/>
              <a:r>
                <a:rPr lang="ru-RU" sz="1050" b="1" dirty="0">
                  <a:solidFill>
                    <a:schemeClr val="bg1"/>
                  </a:solidFill>
                </a:rPr>
                <a:t>Автоматизированные системы и робототехника</a:t>
              </a:r>
            </a:p>
          </p:txBody>
        </p:sp>
      </p:grpSp>
      <p:sp>
        <p:nvSpPr>
          <p:cNvPr id="42" name="Прямоугольная выноска 15">
            <a:extLst>
              <a:ext uri="{FF2B5EF4-FFF2-40B4-BE49-F238E27FC236}">
                <a16:creationId xmlns:a16="http://schemas.microsoft.com/office/drawing/2014/main" id="{218A9610-67A9-55A8-7913-945EA1527CE3}"/>
              </a:ext>
            </a:extLst>
          </p:cNvPr>
          <p:cNvSpPr/>
          <p:nvPr/>
        </p:nvSpPr>
        <p:spPr>
          <a:xfrm>
            <a:off x="1224392" y="3435846"/>
            <a:ext cx="4482498" cy="416837"/>
          </a:xfrm>
          <a:prstGeom prst="wedgeRectCallout">
            <a:avLst/>
          </a:prstGeom>
          <a:solidFill>
            <a:srgbClr val="3333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328613"/>
            <a:r>
              <a:rPr lang="ru-RU" sz="1050" b="1" dirty="0">
                <a:solidFill>
                  <a:schemeClr val="bg1"/>
                </a:solidFill>
              </a:rPr>
              <a:t>ЗD моделирование и </a:t>
            </a:r>
            <a:r>
              <a:rPr lang="ru-RU" sz="1050" b="1" dirty="0" err="1">
                <a:solidFill>
                  <a:schemeClr val="bg1"/>
                </a:solidFill>
              </a:rPr>
              <a:t>прототипирование</a:t>
            </a:r>
            <a:endParaRPr lang="ru-RU" sz="1050" b="1" dirty="0">
              <a:solidFill>
                <a:schemeClr val="bg1"/>
              </a:solidFill>
            </a:endParaRPr>
          </a:p>
        </p:txBody>
      </p:sp>
      <p:pic>
        <p:nvPicPr>
          <p:cNvPr id="43" name="Google Shape;302;p33">
            <a:extLst>
              <a:ext uri="{FF2B5EF4-FFF2-40B4-BE49-F238E27FC236}">
                <a16:creationId xmlns:a16="http://schemas.microsoft.com/office/drawing/2014/main" id="{684183DB-79C7-B92F-AEB4-3512AC69F9A5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4925" y="648906"/>
            <a:ext cx="2086524" cy="42604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328;p33">
            <a:extLst>
              <a:ext uri="{FF2B5EF4-FFF2-40B4-BE49-F238E27FC236}">
                <a16:creationId xmlns:a16="http://schemas.microsoft.com/office/drawing/2014/main" id="{6A9A141D-6A55-50AC-6B87-F48ACE6BF547}"/>
              </a:ext>
            </a:extLst>
          </p:cNvPr>
          <p:cNvSpPr/>
          <p:nvPr/>
        </p:nvSpPr>
        <p:spPr>
          <a:xfrm>
            <a:off x="516612" y="726140"/>
            <a:ext cx="1365827" cy="22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 СТЕМ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80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362;p35"/>
          <p:cNvSpPr txBox="1"/>
          <p:nvPr/>
        </p:nvSpPr>
        <p:spPr>
          <a:xfrm>
            <a:off x="2357753" y="153018"/>
            <a:ext cx="6631099" cy="68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Проектная деятельность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D1A1A6-386C-6C5F-52D4-855CE1431D64}"/>
              </a:ext>
            </a:extLst>
          </p:cNvPr>
          <p:cNvSpPr txBox="1"/>
          <p:nvPr/>
        </p:nvSpPr>
        <p:spPr>
          <a:xfrm>
            <a:off x="6982119" y="526823"/>
            <a:ext cx="27707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457200" indent="-457200" algn="ctr">
              <a:buFont typeface="Wingdings" pitchFamily="2" charset="2"/>
              <a:buChar char="ü"/>
              <a:defRPr sz="3200" b="1" cap="none" spc="0">
                <a:ln/>
                <a:solidFill>
                  <a:srgbClr val="8AAC46"/>
                </a:solidFill>
                <a:effectLst/>
              </a:defRPr>
            </a:lvl1pPr>
          </a:lstStyle>
          <a:p>
            <a:pPr marL="69056" indent="0" algn="l">
              <a:buNone/>
            </a:pPr>
            <a:r>
              <a:rPr lang="ru-RU" sz="2100" dirty="0">
                <a:solidFill>
                  <a:srgbClr val="2D4E77"/>
                </a:solidFill>
              </a:rPr>
              <a:t>Интенсивы</a:t>
            </a:r>
          </a:p>
        </p:txBody>
      </p:sp>
      <p:pic>
        <p:nvPicPr>
          <p:cNvPr id="35" name="Picture 3" descr="F:\СТЕМ материалы\Интенсив\15 августа - ТРИЗ\IMG_6120.JPG">
            <a:extLst>
              <a:ext uri="{FF2B5EF4-FFF2-40B4-BE49-F238E27FC236}">
                <a16:creationId xmlns:a16="http://schemas.microsoft.com/office/drawing/2014/main" id="{E2767859-C92D-978E-E96B-FE8A56D1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607781"/>
            <a:ext cx="2439098" cy="136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4F153AA-C204-09A5-EDAF-9E3A66F3918A}"/>
              </a:ext>
            </a:extLst>
          </p:cNvPr>
          <p:cNvSpPr txBox="1"/>
          <p:nvPr/>
        </p:nvSpPr>
        <p:spPr>
          <a:xfrm>
            <a:off x="1277635" y="3381840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50" dirty="0"/>
          </a:p>
        </p:txBody>
      </p:sp>
      <p:sp>
        <p:nvSpPr>
          <p:cNvPr id="37" name="Выноска-облако 2">
            <a:extLst>
              <a:ext uri="{FF2B5EF4-FFF2-40B4-BE49-F238E27FC236}">
                <a16:creationId xmlns:a16="http://schemas.microsoft.com/office/drawing/2014/main" id="{AA9AFE39-78C2-B370-1D4C-C7A73A83F940}"/>
              </a:ext>
            </a:extLst>
          </p:cNvPr>
          <p:cNvSpPr/>
          <p:nvPr/>
        </p:nvSpPr>
        <p:spPr>
          <a:xfrm>
            <a:off x="2357754" y="1362781"/>
            <a:ext cx="1458162" cy="711114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ТРИЗ</a:t>
            </a:r>
          </a:p>
        </p:txBody>
      </p:sp>
      <p:pic>
        <p:nvPicPr>
          <p:cNvPr id="38" name="Picture 4" descr="F:\СТЕМ материалы\Интенсив\17 августа - Навык написания технического задания и умение его прочитать\IMG_6438.JPG">
            <a:extLst>
              <a:ext uri="{FF2B5EF4-FFF2-40B4-BE49-F238E27FC236}">
                <a16:creationId xmlns:a16="http://schemas.microsoft.com/office/drawing/2014/main" id="{41AD0EBA-9874-EF5C-8433-0D137322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1551553"/>
            <a:ext cx="2322258" cy="13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Выноска-облако 9">
            <a:extLst>
              <a:ext uri="{FF2B5EF4-FFF2-40B4-BE49-F238E27FC236}">
                <a16:creationId xmlns:a16="http://schemas.microsoft.com/office/drawing/2014/main" id="{F5587D2D-B2FB-B6DE-C356-8853C9624433}"/>
              </a:ext>
            </a:extLst>
          </p:cNvPr>
          <p:cNvSpPr/>
          <p:nvPr/>
        </p:nvSpPr>
        <p:spPr>
          <a:xfrm>
            <a:off x="4940301" y="947283"/>
            <a:ext cx="1809632" cy="773295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Техническое задание</a:t>
            </a:r>
          </a:p>
        </p:txBody>
      </p:sp>
      <p:pic>
        <p:nvPicPr>
          <p:cNvPr id="40" name="Picture 5" descr="F:\СТЕМ материалы\Интенсив\18 августа - Финансовая грамотность\IMG_6497.JPG">
            <a:extLst>
              <a:ext uri="{FF2B5EF4-FFF2-40B4-BE49-F238E27FC236}">
                <a16:creationId xmlns:a16="http://schemas.microsoft.com/office/drawing/2014/main" id="{CB0167B6-7307-72A0-F10F-351AAED6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01" y="2112216"/>
            <a:ext cx="2267081" cy="126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Выноска-облако 11">
            <a:extLst>
              <a:ext uri="{FF2B5EF4-FFF2-40B4-BE49-F238E27FC236}">
                <a16:creationId xmlns:a16="http://schemas.microsoft.com/office/drawing/2014/main" id="{81B2941A-8863-260D-4924-63927D3E2334}"/>
              </a:ext>
            </a:extLst>
          </p:cNvPr>
          <p:cNvSpPr/>
          <p:nvPr/>
        </p:nvSpPr>
        <p:spPr>
          <a:xfrm>
            <a:off x="6696016" y="1292584"/>
            <a:ext cx="2322258" cy="685100"/>
          </a:xfrm>
          <a:prstGeom prst="cloudCallou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Финансовая грамотность</a:t>
            </a:r>
          </a:p>
        </p:txBody>
      </p:sp>
      <p:pic>
        <p:nvPicPr>
          <p:cNvPr id="42" name="Picture 6" descr="F:\СТЕМ материалы\Интенсив\16 августа - Как работать над проектами в проектных группах\IMG_6294.JPG">
            <a:extLst>
              <a:ext uri="{FF2B5EF4-FFF2-40B4-BE49-F238E27FC236}">
                <a16:creationId xmlns:a16="http://schemas.microsoft.com/office/drawing/2014/main" id="{1AED1BA4-F8D8-B156-AE2E-5F7D1124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5" y="3463739"/>
            <a:ext cx="2946512" cy="165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F:\СТЕМ материалы\Интенсив\19 августа - Искусство презентации, самопрезентации\IMG_6652.JPG">
            <a:extLst>
              <a:ext uri="{FF2B5EF4-FFF2-40B4-BE49-F238E27FC236}">
                <a16:creationId xmlns:a16="http://schemas.microsoft.com/office/drawing/2014/main" id="{A534CF97-2D35-4306-CD73-EE8C8BBEF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07" y="3396094"/>
            <a:ext cx="2704331" cy="15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Выноска-облако 15">
            <a:extLst>
              <a:ext uri="{FF2B5EF4-FFF2-40B4-BE49-F238E27FC236}">
                <a16:creationId xmlns:a16="http://schemas.microsoft.com/office/drawing/2014/main" id="{9461DE25-7E23-26DB-C8E6-E5F032038BD1}"/>
              </a:ext>
            </a:extLst>
          </p:cNvPr>
          <p:cNvSpPr/>
          <p:nvPr/>
        </p:nvSpPr>
        <p:spPr>
          <a:xfrm>
            <a:off x="4180862" y="3104531"/>
            <a:ext cx="2322258" cy="898788"/>
          </a:xfrm>
          <a:prstGeom prst="cloudCallout">
            <a:avLst>
              <a:gd name="adj1" fmla="val 44230"/>
              <a:gd name="adj2" fmla="val 52490"/>
            </a:avLst>
          </a:prstGeom>
          <a:solidFill>
            <a:srgbClr val="383D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Искусство презентации  </a:t>
            </a:r>
          </a:p>
        </p:txBody>
      </p:sp>
      <p:sp>
        <p:nvSpPr>
          <p:cNvPr id="76" name="Выноска-облако 13">
            <a:extLst>
              <a:ext uri="{FF2B5EF4-FFF2-40B4-BE49-F238E27FC236}">
                <a16:creationId xmlns:a16="http://schemas.microsoft.com/office/drawing/2014/main" id="{42D5D377-30E3-AE1B-A3D9-A513E1CC3DC9}"/>
              </a:ext>
            </a:extLst>
          </p:cNvPr>
          <p:cNvSpPr/>
          <p:nvPr/>
        </p:nvSpPr>
        <p:spPr>
          <a:xfrm>
            <a:off x="-44814" y="3104531"/>
            <a:ext cx="1985126" cy="867658"/>
          </a:xfrm>
          <a:prstGeom prst="cloudCallout">
            <a:avLst>
              <a:gd name="adj1" fmla="val 44230"/>
              <a:gd name="adj2" fmla="val 5249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Проектная команда</a:t>
            </a:r>
          </a:p>
        </p:txBody>
      </p:sp>
      <p:pic>
        <p:nvPicPr>
          <p:cNvPr id="77" name="Google Shape;302;p33">
            <a:extLst>
              <a:ext uri="{FF2B5EF4-FFF2-40B4-BE49-F238E27FC236}">
                <a16:creationId xmlns:a16="http://schemas.microsoft.com/office/drawing/2014/main" id="{557E6767-244E-A97E-FA71-285142EA427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167" y="611377"/>
            <a:ext cx="2086524" cy="42604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328;p33">
            <a:extLst>
              <a:ext uri="{FF2B5EF4-FFF2-40B4-BE49-F238E27FC236}">
                <a16:creationId xmlns:a16="http://schemas.microsoft.com/office/drawing/2014/main" id="{05F05252-0D49-590E-7CDD-7A0476DD3D02}"/>
              </a:ext>
            </a:extLst>
          </p:cNvPr>
          <p:cNvSpPr/>
          <p:nvPr/>
        </p:nvSpPr>
        <p:spPr>
          <a:xfrm>
            <a:off x="527854" y="688611"/>
            <a:ext cx="1365827" cy="22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 СТЕМ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14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/>
        </p:nvSpPr>
        <p:spPr>
          <a:xfrm>
            <a:off x="0" y="1524000"/>
            <a:ext cx="4153347" cy="1614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2400" b="1" dirty="0">
                <a:solidFill>
                  <a:srgbClr val="00B050"/>
                </a:solidFill>
              </a:rPr>
              <a:t>Частная ИТ школа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2400" b="1" dirty="0">
                <a:solidFill>
                  <a:srgbClr val="00B050"/>
                </a:solidFill>
              </a:rPr>
              <a:t> «</a:t>
            </a:r>
            <a:r>
              <a:rPr lang="ru-RU" altLang="ko" sz="2400" b="1" dirty="0" err="1">
                <a:solidFill>
                  <a:srgbClr val="00B050"/>
                </a:solidFill>
              </a:rPr>
              <a:t>СибириУм</a:t>
            </a:r>
            <a:r>
              <a:rPr lang="ru-RU" altLang="ko" sz="2400" b="1" dirty="0">
                <a:solidFill>
                  <a:srgbClr val="00B050"/>
                </a:solidFill>
              </a:rPr>
              <a:t>»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2400" b="1" dirty="0">
                <a:solidFill>
                  <a:srgbClr val="00B050"/>
                </a:solidFill>
              </a:rPr>
              <a:t>с полным пансионом»  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5663398" y="4584700"/>
            <a:ext cx="2617001" cy="394192"/>
          </a:xfrm>
          <a:prstGeom prst="roundRect">
            <a:avLst>
              <a:gd name="adj" fmla="val 50000"/>
            </a:avLst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ko" sz="1600" b="1" dirty="0">
                <a:solidFill>
                  <a:schemeClr val="lt1"/>
                </a:solidFill>
              </a:rPr>
              <a:t>12.07.</a:t>
            </a:r>
            <a:r>
              <a:rPr lang="ko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ru-RU" altLang="ko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20" y="-149803"/>
            <a:ext cx="2913380" cy="1524000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1AA2FC-FCDB-6B1B-2A39-FF751078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64" y="50801"/>
            <a:ext cx="1851309" cy="1280160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98A7763D-3C0E-2046-7DE4-03149E6A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55900" y="2419350"/>
            <a:ext cx="19685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0914BEC-E97F-596C-035D-3D7B2D737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5600" y="241935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1DF31D-D676-73B5-8556-2B93A9482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2" y="2723055"/>
            <a:ext cx="3925748" cy="237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6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rot="5400000">
            <a:off x="-276936" y="728378"/>
            <a:ext cx="2179642" cy="1250166"/>
            <a:chOff x="201479" y="208726"/>
            <a:chExt cx="4011038" cy="853099"/>
          </a:xfrm>
        </p:grpSpPr>
        <p:pic>
          <p:nvPicPr>
            <p:cNvPr id="3" name="Google Shape;398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6200000">
              <a:off x="1780448" y="-1370243"/>
              <a:ext cx="853099" cy="4011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470195" y="362216"/>
              <a:ext cx="772903" cy="626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rgbClr val="FF2C9C"/>
                  </a:solidFill>
                </a:rPr>
                <a:t>ЦЕЛЬ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 rot="5400000">
            <a:off x="-529925" y="2995134"/>
            <a:ext cx="2685622" cy="1611109"/>
            <a:chOff x="201479" y="1925083"/>
            <a:chExt cx="5231582" cy="965545"/>
          </a:xfrm>
        </p:grpSpPr>
        <p:pic>
          <p:nvPicPr>
            <p:cNvPr id="2" name="Google Shape;399;p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6200000">
              <a:off x="2390720" y="-151713"/>
              <a:ext cx="853099" cy="52315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44372" y="1994798"/>
              <a:ext cx="965545" cy="82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B0F0"/>
                  </a:solidFill>
                </a:rPr>
                <a:t>Результаты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1524982" y="149340"/>
            <a:ext cx="7431215" cy="1647574"/>
          </a:xfrm>
          <a:prstGeom prst="roundRect">
            <a:avLst/>
          </a:prstGeom>
          <a:solidFill>
            <a:schemeClr val="lt1"/>
          </a:solidFill>
          <a:ln w="25400">
            <a:solidFill>
              <a:srgbClr val="FF2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4982" y="1971726"/>
            <a:ext cx="7339617" cy="3040541"/>
          </a:xfrm>
          <a:prstGeom prst="roundRect">
            <a:avLst/>
          </a:prstGeom>
          <a:solidFill>
            <a:schemeClr val="lt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32134" y="82871"/>
            <a:ext cx="7511077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2366E0"/>
                </a:solidFill>
              </a:rPr>
              <a:t>Создать школу с пансионом в городе Омск к сентябрю 2024 года для детей, родители, которых хотят дать своему ребенку образование выше школьной программы, с практическими (предпрофессиональными навыками) в ИТ отрасли, находящиеся в частых командировках по работе, имеющие высокую загруженность, проживающие на достаточном удалении от крупных населённых пунктов с развитой инфраструктурой.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9937" y="1995115"/>
            <a:ext cx="7144662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solidFill>
                  <a:srgbClr val="2366E0"/>
                </a:solidFill>
              </a:rPr>
              <a:t>1. Утверждённая учредителем и партнерами проекта концепция ИТ школы </a:t>
            </a:r>
            <a:r>
              <a:rPr lang="ru-RU" altLang="ko" dirty="0">
                <a:solidFill>
                  <a:srgbClr val="2366E0"/>
                </a:solidFill>
              </a:rPr>
              <a:t>«</a:t>
            </a:r>
            <a:r>
              <a:rPr lang="ru-RU" altLang="ko" dirty="0" err="1">
                <a:solidFill>
                  <a:srgbClr val="2366E0"/>
                </a:solidFill>
              </a:rPr>
              <a:t>СибириУм</a:t>
            </a:r>
            <a:r>
              <a:rPr lang="ru-RU" altLang="ko" dirty="0">
                <a:solidFill>
                  <a:srgbClr val="2366E0"/>
                </a:solidFill>
              </a:rPr>
              <a:t>».</a:t>
            </a:r>
            <a:endParaRPr lang="ru-RU" dirty="0">
              <a:solidFill>
                <a:srgbClr val="2366E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2366E0"/>
                </a:solidFill>
              </a:rPr>
              <a:t>2. Арендовано (приобретено) помещение /комплекс помещений для пансионата с учебными классами, которое должно обеспечивать проведение образовательного процесса, возможность проживания и круглосуточную наставническую поддержку.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rgbClr val="2366E0"/>
                </a:solidFill>
              </a:rPr>
              <a:t>3. Укомплектована материально-техническая база и разработан учебно-методического комплекс.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2366E0"/>
                </a:solidFill>
              </a:rPr>
              <a:t>4. 1 сентября 2024 г. торжественное открытие ИТ школы </a:t>
            </a:r>
            <a:r>
              <a:rPr lang="ru-RU" altLang="ko" dirty="0">
                <a:solidFill>
                  <a:srgbClr val="2366E0"/>
                </a:solidFill>
              </a:rPr>
              <a:t>«</a:t>
            </a:r>
            <a:r>
              <a:rPr lang="ru-RU" altLang="ko" dirty="0" err="1">
                <a:solidFill>
                  <a:srgbClr val="2366E0"/>
                </a:solidFill>
              </a:rPr>
              <a:t>СибириУм</a:t>
            </a:r>
            <a:r>
              <a:rPr lang="ru-RU" altLang="ko" dirty="0">
                <a:solidFill>
                  <a:srgbClr val="2366E0"/>
                </a:solidFill>
              </a:rPr>
              <a:t>». для 5, 6, 7 классов, в количестве не менее 48 обучающихся.</a:t>
            </a:r>
            <a:r>
              <a:rPr lang="ru-RU" sz="1600" dirty="0">
                <a:solidFill>
                  <a:srgbClr val="2366E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413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03" y="-6576"/>
            <a:ext cx="6466938" cy="14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" name="Google Shape;212;p29"/>
          <p:cNvSpPr txBox="1"/>
          <p:nvPr/>
        </p:nvSpPr>
        <p:spPr>
          <a:xfrm>
            <a:off x="943904" y="1460500"/>
            <a:ext cx="2500264" cy="190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r"/>
            <a:r>
              <a:rPr lang="ru-RU" sz="2400" dirty="0"/>
              <a:t>Основные тенденции, определяющие развитие проекта</a:t>
            </a:r>
            <a:endParaRPr sz="21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69" y="0"/>
            <a:ext cx="4074774" cy="50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362;p35"/>
          <p:cNvSpPr txBox="1"/>
          <p:nvPr/>
        </p:nvSpPr>
        <p:spPr>
          <a:xfrm>
            <a:off x="1415473" y="63500"/>
            <a:ext cx="7624180" cy="93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Рынок образования.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Частный (негосударственный) сектор</a:t>
            </a:r>
            <a:endParaRPr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278442B-26D0-F63E-E42D-A6C55D754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15683"/>
              </p:ext>
            </p:extLst>
          </p:nvPr>
        </p:nvGraphicFramePr>
        <p:xfrm>
          <a:off x="-1" y="1299482"/>
          <a:ext cx="6080553" cy="1699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625">
                  <a:extLst>
                    <a:ext uri="{9D8B030D-6E8A-4147-A177-3AD203B41FA5}">
                      <a16:colId xmlns:a16="http://schemas.microsoft.com/office/drawing/2014/main" val="694453152"/>
                    </a:ext>
                  </a:extLst>
                </a:gridCol>
                <a:gridCol w="586366">
                  <a:extLst>
                    <a:ext uri="{9D8B030D-6E8A-4147-A177-3AD203B41FA5}">
                      <a16:colId xmlns:a16="http://schemas.microsoft.com/office/drawing/2014/main" val="1082090232"/>
                    </a:ext>
                  </a:extLst>
                </a:gridCol>
                <a:gridCol w="586366">
                  <a:extLst>
                    <a:ext uri="{9D8B030D-6E8A-4147-A177-3AD203B41FA5}">
                      <a16:colId xmlns:a16="http://schemas.microsoft.com/office/drawing/2014/main" val="2180113532"/>
                    </a:ext>
                  </a:extLst>
                </a:gridCol>
                <a:gridCol w="586366">
                  <a:extLst>
                    <a:ext uri="{9D8B030D-6E8A-4147-A177-3AD203B41FA5}">
                      <a16:colId xmlns:a16="http://schemas.microsoft.com/office/drawing/2014/main" val="2436004928"/>
                    </a:ext>
                  </a:extLst>
                </a:gridCol>
                <a:gridCol w="586366">
                  <a:extLst>
                    <a:ext uri="{9D8B030D-6E8A-4147-A177-3AD203B41FA5}">
                      <a16:colId xmlns:a16="http://schemas.microsoft.com/office/drawing/2014/main" val="73037396"/>
                    </a:ext>
                  </a:extLst>
                </a:gridCol>
                <a:gridCol w="586366">
                  <a:extLst>
                    <a:ext uri="{9D8B030D-6E8A-4147-A177-3AD203B41FA5}">
                      <a16:colId xmlns:a16="http://schemas.microsoft.com/office/drawing/2014/main" val="367354596"/>
                    </a:ext>
                  </a:extLst>
                </a:gridCol>
                <a:gridCol w="586366">
                  <a:extLst>
                    <a:ext uri="{9D8B030D-6E8A-4147-A177-3AD203B41FA5}">
                      <a16:colId xmlns:a16="http://schemas.microsoft.com/office/drawing/2014/main" val="1275494303"/>
                    </a:ext>
                  </a:extLst>
                </a:gridCol>
                <a:gridCol w="586366">
                  <a:extLst>
                    <a:ext uri="{9D8B030D-6E8A-4147-A177-3AD203B41FA5}">
                      <a16:colId xmlns:a16="http://schemas.microsoft.com/office/drawing/2014/main" val="3864964815"/>
                    </a:ext>
                  </a:extLst>
                </a:gridCol>
                <a:gridCol w="586366">
                  <a:extLst>
                    <a:ext uri="{9D8B030D-6E8A-4147-A177-3AD203B41FA5}">
                      <a16:colId xmlns:a16="http://schemas.microsoft.com/office/drawing/2014/main" val="2305294515"/>
                    </a:ext>
                  </a:extLst>
                </a:gridCol>
              </a:tblGrid>
              <a:tr h="3840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2000/01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2005/06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2010/11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2018/19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2019/20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2020/21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2021/22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2022/23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1809731"/>
                  </a:ext>
                </a:extLst>
              </a:tr>
              <a:tr h="7933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Все организации, осуществляющие образовательную деятельность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68804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63174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50793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41349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40823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40346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39908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Х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2066220"/>
                  </a:ext>
                </a:extLst>
              </a:tr>
              <a:tr h="3840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Частные организации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635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726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665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851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857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884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871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875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2617870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93CAA155-CD28-F6F4-0FF2-B2CCD01961A9}"/>
              </a:ext>
            </a:extLst>
          </p:cNvPr>
          <p:cNvSpPr txBox="1"/>
          <p:nvPr/>
        </p:nvSpPr>
        <p:spPr>
          <a:xfrm>
            <a:off x="265430" y="963610"/>
            <a:ext cx="61239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роста количества частных образовательных учреждений</a:t>
            </a:r>
            <a:endParaRPr lang="ru-RU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A9A34CF-A587-F7C2-270C-3A2EB7092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79" y="3135106"/>
            <a:ext cx="5186943" cy="20083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2D09F-FE73-5F1F-E9CF-788CB123647A}"/>
              </a:ext>
            </a:extLst>
          </p:cNvPr>
          <p:cNvSpPr txBox="1"/>
          <p:nvPr/>
        </p:nvSpPr>
        <p:spPr>
          <a:xfrm>
            <a:off x="6080552" y="1117498"/>
            <a:ext cx="2896870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 Омской области, в г. Омске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11 частных (негосударственных) школ имеют лицензию и аккредитацию конкурируют с государственными школами на равных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AD9E45-80A1-4A38-A6C1-A6061D7D50DF}"/>
              </a:ext>
            </a:extLst>
          </p:cNvPr>
          <p:cNvSpPr txBox="1"/>
          <p:nvPr/>
        </p:nvSpPr>
        <p:spPr>
          <a:xfrm>
            <a:off x="849629" y="3628361"/>
            <a:ext cx="2338071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2  специализированных образовательных учреждений с пансионом</a:t>
            </a:r>
          </a:p>
        </p:txBody>
      </p:sp>
    </p:spTree>
    <p:extLst>
      <p:ext uri="{BB962C8B-B14F-4D97-AF65-F5344CB8AC3E}">
        <p14:creationId xmlns:p14="http://schemas.microsoft.com/office/powerpoint/2010/main" val="331641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8"/>
          <p:cNvSpPr/>
          <p:nvPr/>
        </p:nvSpPr>
        <p:spPr>
          <a:xfrm>
            <a:off x="4961206" y="2883766"/>
            <a:ext cx="2015835" cy="2015835"/>
          </a:xfrm>
          <a:prstGeom prst="rect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8"/>
          <p:cNvSpPr txBox="1"/>
          <p:nvPr/>
        </p:nvSpPr>
        <p:spPr>
          <a:xfrm>
            <a:off x="808668" y="2487550"/>
            <a:ext cx="1553532" cy="23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E286497-F203-E364-4D7B-13E7A2B5429A}"/>
              </a:ext>
            </a:extLst>
          </p:cNvPr>
          <p:cNvGrpSpPr/>
          <p:nvPr/>
        </p:nvGrpSpPr>
        <p:grpSpPr>
          <a:xfrm>
            <a:off x="2512558" y="650160"/>
            <a:ext cx="2143268" cy="2015836"/>
            <a:chOff x="219365" y="841665"/>
            <a:chExt cx="2143268" cy="2015836"/>
          </a:xfrm>
        </p:grpSpPr>
        <p:sp>
          <p:nvSpPr>
            <p:cNvPr id="504" name="Google Shape;504;p38"/>
            <p:cNvSpPr/>
            <p:nvPr/>
          </p:nvSpPr>
          <p:spPr>
            <a:xfrm>
              <a:off x="219365" y="841665"/>
              <a:ext cx="2015836" cy="2015836"/>
            </a:xfrm>
            <a:prstGeom prst="rect">
              <a:avLst/>
            </a:prstGeom>
            <a:solidFill>
              <a:srgbClr val="FDB72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346799" y="1910541"/>
              <a:ext cx="2015834" cy="41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1600" b="1" dirty="0">
                  <a:solidFill>
                    <a:schemeClr val="lt1"/>
                  </a:solidFill>
                  <a:sym typeface="Arial"/>
                </a:rPr>
                <a:t>Образовательный процесс</a:t>
              </a:r>
              <a:endParaRPr sz="1600"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E379A78-FBE0-22D6-650B-FC2A3570EF0D}"/>
              </a:ext>
            </a:extLst>
          </p:cNvPr>
          <p:cNvGrpSpPr/>
          <p:nvPr/>
        </p:nvGrpSpPr>
        <p:grpSpPr>
          <a:xfrm>
            <a:off x="4984942" y="661070"/>
            <a:ext cx="2015835" cy="2015835"/>
            <a:chOff x="2473232" y="870501"/>
            <a:chExt cx="2015835" cy="2015835"/>
          </a:xfrm>
        </p:grpSpPr>
        <p:sp>
          <p:nvSpPr>
            <p:cNvPr id="505" name="Google Shape;505;p38"/>
            <p:cNvSpPr/>
            <p:nvPr/>
          </p:nvSpPr>
          <p:spPr>
            <a:xfrm>
              <a:off x="2473232" y="870501"/>
              <a:ext cx="2015835" cy="2015835"/>
            </a:xfrm>
            <a:prstGeom prst="rect">
              <a:avLst/>
            </a:prstGeom>
            <a:solidFill>
              <a:srgbClr val="3FD7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2663851" y="996638"/>
              <a:ext cx="686100" cy="697979"/>
              <a:chOff x="7483688" y="912076"/>
              <a:chExt cx="383879" cy="390525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7483688" y="912076"/>
                <a:ext cx="161925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390525" extrusionOk="0">
                    <a:moveTo>
                      <a:pt x="140303" y="62616"/>
                    </a:moveTo>
                    <a:cubicBezTo>
                      <a:pt x="140303" y="31374"/>
                      <a:pt x="114300" y="6038"/>
                      <a:pt x="82772" y="7181"/>
                    </a:cubicBezTo>
                    <a:cubicBezTo>
                      <a:pt x="52864" y="8229"/>
                      <a:pt x="29337" y="33375"/>
                      <a:pt x="29337" y="63378"/>
                    </a:cubicBezTo>
                    <a:lnTo>
                      <a:pt x="29337" y="253688"/>
                    </a:lnTo>
                    <a:cubicBezTo>
                      <a:pt x="15144" y="268261"/>
                      <a:pt x="7144" y="287883"/>
                      <a:pt x="7144" y="308457"/>
                    </a:cubicBezTo>
                    <a:cubicBezTo>
                      <a:pt x="7144" y="351319"/>
                      <a:pt x="42005" y="386181"/>
                      <a:pt x="84867" y="386181"/>
                    </a:cubicBezTo>
                    <a:cubicBezTo>
                      <a:pt x="127730" y="386181"/>
                      <a:pt x="162592" y="351319"/>
                      <a:pt x="162592" y="308457"/>
                    </a:cubicBezTo>
                    <a:cubicBezTo>
                      <a:pt x="162592" y="287978"/>
                      <a:pt x="154591" y="268261"/>
                      <a:pt x="140398" y="253688"/>
                    </a:cubicBezTo>
                    <a:lnTo>
                      <a:pt x="140398" y="62616"/>
                    </a:lnTo>
                    <a:close/>
                    <a:moveTo>
                      <a:pt x="118110" y="141007"/>
                    </a:moveTo>
                    <a:lnTo>
                      <a:pt x="95917" y="141007"/>
                    </a:lnTo>
                    <a:lnTo>
                      <a:pt x="95917" y="118814"/>
                    </a:lnTo>
                    <a:lnTo>
                      <a:pt x="118110" y="118814"/>
                    </a:lnTo>
                    <a:lnTo>
                      <a:pt x="118110" y="141007"/>
                    </a:lnTo>
                    <a:close/>
                    <a:moveTo>
                      <a:pt x="85058" y="297217"/>
                    </a:moveTo>
                    <a:cubicBezTo>
                      <a:pt x="91154" y="297217"/>
                      <a:pt x="96202" y="302170"/>
                      <a:pt x="96202" y="308361"/>
                    </a:cubicBezTo>
                    <a:cubicBezTo>
                      <a:pt x="96202" y="314553"/>
                      <a:pt x="91250" y="319506"/>
                      <a:pt x="85058" y="319506"/>
                    </a:cubicBezTo>
                    <a:cubicBezTo>
                      <a:pt x="78962" y="319506"/>
                      <a:pt x="73914" y="314553"/>
                      <a:pt x="73914" y="308361"/>
                    </a:cubicBezTo>
                    <a:cubicBezTo>
                      <a:pt x="73914" y="302170"/>
                      <a:pt x="78962" y="297217"/>
                      <a:pt x="85058" y="297217"/>
                    </a:cubicBezTo>
                    <a:close/>
                    <a:moveTo>
                      <a:pt x="95917" y="163200"/>
                    </a:moveTo>
                    <a:lnTo>
                      <a:pt x="118110" y="163200"/>
                    </a:lnTo>
                    <a:lnTo>
                      <a:pt x="118110" y="185394"/>
                    </a:lnTo>
                    <a:lnTo>
                      <a:pt x="95917" y="185394"/>
                    </a:lnTo>
                    <a:lnTo>
                      <a:pt x="95917" y="163200"/>
                    </a:lnTo>
                    <a:close/>
                    <a:moveTo>
                      <a:pt x="84772" y="363797"/>
                    </a:moveTo>
                    <a:cubicBezTo>
                      <a:pt x="54197" y="363797"/>
                      <a:pt x="29242" y="338937"/>
                      <a:pt x="29242" y="308266"/>
                    </a:cubicBezTo>
                    <a:cubicBezTo>
                      <a:pt x="29242" y="292550"/>
                      <a:pt x="36195" y="276929"/>
                      <a:pt x="47816" y="266451"/>
                    </a:cubicBezTo>
                    <a:cubicBezTo>
                      <a:pt x="50102" y="264356"/>
                      <a:pt x="51435" y="261308"/>
                      <a:pt x="51435" y="258165"/>
                    </a:cubicBezTo>
                    <a:lnTo>
                      <a:pt x="51435" y="63188"/>
                    </a:lnTo>
                    <a:cubicBezTo>
                      <a:pt x="51435" y="45852"/>
                      <a:pt x="65532" y="30327"/>
                      <a:pt x="82868" y="29374"/>
                    </a:cubicBezTo>
                    <a:cubicBezTo>
                      <a:pt x="102108" y="28326"/>
                      <a:pt x="118015" y="43662"/>
                      <a:pt x="118015" y="62616"/>
                    </a:cubicBezTo>
                    <a:lnTo>
                      <a:pt x="118015" y="96621"/>
                    </a:lnTo>
                    <a:lnTo>
                      <a:pt x="95821" y="96621"/>
                    </a:lnTo>
                    <a:lnTo>
                      <a:pt x="95821" y="62902"/>
                    </a:lnTo>
                    <a:cubicBezTo>
                      <a:pt x="95821" y="57187"/>
                      <a:pt x="91630" y="52234"/>
                      <a:pt x="86010" y="51567"/>
                    </a:cubicBezTo>
                    <a:cubicBezTo>
                      <a:pt x="79343" y="50805"/>
                      <a:pt x="73628" y="56044"/>
                      <a:pt x="73628" y="62616"/>
                    </a:cubicBezTo>
                    <a:lnTo>
                      <a:pt x="73628" y="276929"/>
                    </a:lnTo>
                    <a:cubicBezTo>
                      <a:pt x="60103" y="281691"/>
                      <a:pt x="50578" y="294931"/>
                      <a:pt x="51435" y="310266"/>
                    </a:cubicBezTo>
                    <a:cubicBezTo>
                      <a:pt x="52388" y="327221"/>
                      <a:pt x="66294" y="340937"/>
                      <a:pt x="83344" y="341604"/>
                    </a:cubicBezTo>
                    <a:cubicBezTo>
                      <a:pt x="102298" y="342366"/>
                      <a:pt x="118015" y="327126"/>
                      <a:pt x="118015" y="308361"/>
                    </a:cubicBezTo>
                    <a:cubicBezTo>
                      <a:pt x="118015" y="293883"/>
                      <a:pt x="108775" y="281596"/>
                      <a:pt x="95821" y="276929"/>
                    </a:cubicBezTo>
                    <a:lnTo>
                      <a:pt x="95821" y="207682"/>
                    </a:lnTo>
                    <a:lnTo>
                      <a:pt x="118015" y="207682"/>
                    </a:lnTo>
                    <a:lnTo>
                      <a:pt x="118015" y="258355"/>
                    </a:lnTo>
                    <a:cubicBezTo>
                      <a:pt x="118015" y="261498"/>
                      <a:pt x="119348" y="264451"/>
                      <a:pt x="121634" y="266642"/>
                    </a:cubicBezTo>
                    <a:cubicBezTo>
                      <a:pt x="133255" y="277119"/>
                      <a:pt x="140208" y="292740"/>
                      <a:pt x="140208" y="308457"/>
                    </a:cubicBezTo>
                    <a:cubicBezTo>
                      <a:pt x="140303" y="338937"/>
                      <a:pt x="115443" y="363797"/>
                      <a:pt x="84772" y="3637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7638872" y="934878"/>
                <a:ext cx="2286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76200" extrusionOk="0">
                    <a:moveTo>
                      <a:pt x="219720" y="29432"/>
                    </a:moveTo>
                    <a:lnTo>
                      <a:pt x="208576" y="29432"/>
                    </a:lnTo>
                    <a:lnTo>
                      <a:pt x="208576" y="18288"/>
                    </a:lnTo>
                    <a:cubicBezTo>
                      <a:pt x="208576" y="12192"/>
                      <a:pt x="203623" y="7144"/>
                      <a:pt x="197432" y="7144"/>
                    </a:cubicBezTo>
                    <a:lnTo>
                      <a:pt x="153045" y="7144"/>
                    </a:lnTo>
                    <a:cubicBezTo>
                      <a:pt x="146949" y="7144"/>
                      <a:pt x="141901" y="12097"/>
                      <a:pt x="141901" y="18288"/>
                    </a:cubicBezTo>
                    <a:lnTo>
                      <a:pt x="141901" y="29432"/>
                    </a:lnTo>
                    <a:lnTo>
                      <a:pt x="18552" y="29432"/>
                    </a:lnTo>
                    <a:cubicBezTo>
                      <a:pt x="12838" y="29432"/>
                      <a:pt x="7884" y="33623"/>
                      <a:pt x="7218" y="39243"/>
                    </a:cubicBezTo>
                    <a:cubicBezTo>
                      <a:pt x="6455" y="45911"/>
                      <a:pt x="11695" y="51625"/>
                      <a:pt x="18267" y="51625"/>
                    </a:cubicBezTo>
                    <a:lnTo>
                      <a:pt x="141901" y="51625"/>
                    </a:lnTo>
                    <a:lnTo>
                      <a:pt x="141901" y="62770"/>
                    </a:lnTo>
                    <a:cubicBezTo>
                      <a:pt x="141901" y="68866"/>
                      <a:pt x="146854" y="73914"/>
                      <a:pt x="153045" y="73914"/>
                    </a:cubicBezTo>
                    <a:lnTo>
                      <a:pt x="197432" y="73914"/>
                    </a:lnTo>
                    <a:cubicBezTo>
                      <a:pt x="203528" y="73914"/>
                      <a:pt x="208576" y="68961"/>
                      <a:pt x="208576" y="62770"/>
                    </a:cubicBezTo>
                    <a:lnTo>
                      <a:pt x="208576" y="51625"/>
                    </a:lnTo>
                    <a:lnTo>
                      <a:pt x="219435" y="51625"/>
                    </a:lnTo>
                    <a:cubicBezTo>
                      <a:pt x="225150" y="51625"/>
                      <a:pt x="230103" y="47435"/>
                      <a:pt x="230770" y="41815"/>
                    </a:cubicBezTo>
                    <a:cubicBezTo>
                      <a:pt x="231531" y="35052"/>
                      <a:pt x="226293" y="29432"/>
                      <a:pt x="219720" y="29432"/>
                    </a:cubicBezTo>
                    <a:close/>
                    <a:moveTo>
                      <a:pt x="186383" y="51625"/>
                    </a:moveTo>
                    <a:lnTo>
                      <a:pt x="164189" y="51625"/>
                    </a:lnTo>
                    <a:lnTo>
                      <a:pt x="164189" y="29432"/>
                    </a:lnTo>
                    <a:lnTo>
                      <a:pt x="186383" y="29432"/>
                    </a:lnTo>
                    <a:lnTo>
                      <a:pt x="186383" y="516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7638967" y="1023746"/>
                <a:ext cx="2286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76200" extrusionOk="0">
                    <a:moveTo>
                      <a:pt x="219625" y="29337"/>
                    </a:moveTo>
                    <a:lnTo>
                      <a:pt x="95991" y="29337"/>
                    </a:lnTo>
                    <a:lnTo>
                      <a:pt x="95991" y="18288"/>
                    </a:lnTo>
                    <a:cubicBezTo>
                      <a:pt x="95991" y="12192"/>
                      <a:pt x="91037" y="7144"/>
                      <a:pt x="84847" y="7144"/>
                    </a:cubicBezTo>
                    <a:lnTo>
                      <a:pt x="40460" y="7144"/>
                    </a:lnTo>
                    <a:cubicBezTo>
                      <a:pt x="34364" y="7144"/>
                      <a:pt x="29316" y="12097"/>
                      <a:pt x="29316" y="18288"/>
                    </a:cubicBezTo>
                    <a:lnTo>
                      <a:pt x="29316" y="29432"/>
                    </a:lnTo>
                    <a:lnTo>
                      <a:pt x="18552" y="29432"/>
                    </a:lnTo>
                    <a:cubicBezTo>
                      <a:pt x="12837" y="29432"/>
                      <a:pt x="7884" y="33623"/>
                      <a:pt x="7218" y="39243"/>
                    </a:cubicBezTo>
                    <a:cubicBezTo>
                      <a:pt x="6455" y="45910"/>
                      <a:pt x="11694" y="51626"/>
                      <a:pt x="18266" y="51626"/>
                    </a:cubicBezTo>
                    <a:lnTo>
                      <a:pt x="29411" y="51626"/>
                    </a:lnTo>
                    <a:lnTo>
                      <a:pt x="29411" y="62770"/>
                    </a:lnTo>
                    <a:cubicBezTo>
                      <a:pt x="29411" y="68866"/>
                      <a:pt x="34364" y="73914"/>
                      <a:pt x="40555" y="73914"/>
                    </a:cubicBezTo>
                    <a:lnTo>
                      <a:pt x="84941" y="73914"/>
                    </a:lnTo>
                    <a:cubicBezTo>
                      <a:pt x="91037" y="73914"/>
                      <a:pt x="96086" y="68961"/>
                      <a:pt x="96086" y="62770"/>
                    </a:cubicBezTo>
                    <a:lnTo>
                      <a:pt x="96086" y="51626"/>
                    </a:lnTo>
                    <a:lnTo>
                      <a:pt x="219434" y="51626"/>
                    </a:lnTo>
                    <a:cubicBezTo>
                      <a:pt x="225150" y="51626"/>
                      <a:pt x="230103" y="47434"/>
                      <a:pt x="230769" y="41815"/>
                    </a:cubicBezTo>
                    <a:cubicBezTo>
                      <a:pt x="231436" y="35052"/>
                      <a:pt x="226197" y="29337"/>
                      <a:pt x="219625" y="29337"/>
                    </a:cubicBezTo>
                    <a:close/>
                    <a:moveTo>
                      <a:pt x="73797" y="51530"/>
                    </a:moveTo>
                    <a:lnTo>
                      <a:pt x="51604" y="51530"/>
                    </a:lnTo>
                    <a:lnTo>
                      <a:pt x="51604" y="29337"/>
                    </a:lnTo>
                    <a:lnTo>
                      <a:pt x="73797" y="29337"/>
                    </a:lnTo>
                    <a:lnTo>
                      <a:pt x="73797" y="5153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7638872" y="1112519"/>
                <a:ext cx="2286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76200" extrusionOk="0">
                    <a:moveTo>
                      <a:pt x="219720" y="29432"/>
                    </a:moveTo>
                    <a:lnTo>
                      <a:pt x="208576" y="29432"/>
                    </a:lnTo>
                    <a:lnTo>
                      <a:pt x="208576" y="18288"/>
                    </a:lnTo>
                    <a:cubicBezTo>
                      <a:pt x="208576" y="12192"/>
                      <a:pt x="203623" y="7144"/>
                      <a:pt x="197432" y="7144"/>
                    </a:cubicBezTo>
                    <a:lnTo>
                      <a:pt x="153045" y="7144"/>
                    </a:lnTo>
                    <a:cubicBezTo>
                      <a:pt x="146949" y="7144"/>
                      <a:pt x="141901" y="12097"/>
                      <a:pt x="141901" y="18288"/>
                    </a:cubicBezTo>
                    <a:lnTo>
                      <a:pt x="141901" y="29432"/>
                    </a:lnTo>
                    <a:lnTo>
                      <a:pt x="18552" y="29432"/>
                    </a:lnTo>
                    <a:cubicBezTo>
                      <a:pt x="12838" y="29432"/>
                      <a:pt x="7884" y="33623"/>
                      <a:pt x="7218" y="39243"/>
                    </a:cubicBezTo>
                    <a:cubicBezTo>
                      <a:pt x="6455" y="45911"/>
                      <a:pt x="11695" y="51626"/>
                      <a:pt x="18267" y="51626"/>
                    </a:cubicBezTo>
                    <a:lnTo>
                      <a:pt x="141901" y="51626"/>
                    </a:lnTo>
                    <a:lnTo>
                      <a:pt x="141901" y="62770"/>
                    </a:lnTo>
                    <a:cubicBezTo>
                      <a:pt x="141901" y="68866"/>
                      <a:pt x="146854" y="73914"/>
                      <a:pt x="153045" y="73914"/>
                    </a:cubicBezTo>
                    <a:lnTo>
                      <a:pt x="197432" y="73914"/>
                    </a:lnTo>
                    <a:cubicBezTo>
                      <a:pt x="203528" y="73914"/>
                      <a:pt x="208576" y="68961"/>
                      <a:pt x="208576" y="62770"/>
                    </a:cubicBezTo>
                    <a:lnTo>
                      <a:pt x="208576" y="51626"/>
                    </a:lnTo>
                    <a:lnTo>
                      <a:pt x="219435" y="51626"/>
                    </a:lnTo>
                    <a:cubicBezTo>
                      <a:pt x="225150" y="51626"/>
                      <a:pt x="230103" y="47435"/>
                      <a:pt x="230770" y="41815"/>
                    </a:cubicBezTo>
                    <a:cubicBezTo>
                      <a:pt x="231531" y="35052"/>
                      <a:pt x="226293" y="29432"/>
                      <a:pt x="219720" y="29432"/>
                    </a:cubicBezTo>
                    <a:close/>
                    <a:moveTo>
                      <a:pt x="186383" y="51626"/>
                    </a:moveTo>
                    <a:lnTo>
                      <a:pt x="164189" y="51626"/>
                    </a:lnTo>
                    <a:lnTo>
                      <a:pt x="164189" y="29432"/>
                    </a:lnTo>
                    <a:lnTo>
                      <a:pt x="186383" y="29432"/>
                    </a:lnTo>
                    <a:lnTo>
                      <a:pt x="186383" y="516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3" name="Google Shape;533;p38"/>
            <p:cNvSpPr txBox="1"/>
            <p:nvPr/>
          </p:nvSpPr>
          <p:spPr>
            <a:xfrm>
              <a:off x="2497907" y="2549056"/>
              <a:ext cx="1553532" cy="15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 sz="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2487086" y="1870364"/>
              <a:ext cx="1911731" cy="526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1600" b="1" dirty="0">
                  <a:solidFill>
                    <a:schemeClr val="lt1"/>
                  </a:solidFill>
                  <a:sym typeface="Arial"/>
                </a:rPr>
                <a:t>Дополнительное образование</a:t>
              </a:r>
              <a:endParaRPr sz="1600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7982998-4DAF-70EE-EA67-C1E1EC70B734}"/>
              </a:ext>
            </a:extLst>
          </p:cNvPr>
          <p:cNvGrpSpPr/>
          <p:nvPr/>
        </p:nvGrpSpPr>
        <p:grpSpPr>
          <a:xfrm>
            <a:off x="5167605" y="2963319"/>
            <a:ext cx="1655584" cy="1295486"/>
            <a:chOff x="2621287" y="3075623"/>
            <a:chExt cx="1655584" cy="1295486"/>
          </a:xfrm>
        </p:grpSpPr>
        <p:grpSp>
          <p:nvGrpSpPr>
            <p:cNvPr id="526" name="Google Shape;526;p38"/>
            <p:cNvGrpSpPr/>
            <p:nvPr/>
          </p:nvGrpSpPr>
          <p:grpSpPr>
            <a:xfrm>
              <a:off x="2621287" y="3075623"/>
              <a:ext cx="728495" cy="722633"/>
              <a:chOff x="2125590" y="4903755"/>
              <a:chExt cx="390525" cy="387382"/>
            </a:xfrm>
          </p:grpSpPr>
          <p:sp>
            <p:nvSpPr>
              <p:cNvPr id="527" name="Google Shape;527;p38"/>
              <p:cNvSpPr/>
              <p:nvPr/>
            </p:nvSpPr>
            <p:spPr>
              <a:xfrm>
                <a:off x="2262750" y="4988147"/>
                <a:ext cx="1143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76200" extrusionOk="0">
                    <a:moveTo>
                      <a:pt x="112300" y="57245"/>
                    </a:moveTo>
                    <a:lnTo>
                      <a:pt x="112300" y="33052"/>
                    </a:lnTo>
                    <a:cubicBezTo>
                      <a:pt x="112300" y="26194"/>
                      <a:pt x="109633" y="19717"/>
                      <a:pt x="104680" y="14859"/>
                    </a:cubicBezTo>
                    <a:cubicBezTo>
                      <a:pt x="99727" y="9906"/>
                      <a:pt x="92964" y="7144"/>
                      <a:pt x="86011" y="7144"/>
                    </a:cubicBezTo>
                    <a:cubicBezTo>
                      <a:pt x="77248" y="7144"/>
                      <a:pt x="41910" y="7144"/>
                      <a:pt x="33147" y="7144"/>
                    </a:cubicBezTo>
                    <a:cubicBezTo>
                      <a:pt x="26194" y="7144"/>
                      <a:pt x="19717" y="9811"/>
                      <a:pt x="14764" y="14764"/>
                    </a:cubicBezTo>
                    <a:cubicBezTo>
                      <a:pt x="9811" y="19717"/>
                      <a:pt x="7144" y="26194"/>
                      <a:pt x="7144" y="33147"/>
                    </a:cubicBezTo>
                    <a:lnTo>
                      <a:pt x="7144" y="57436"/>
                    </a:lnTo>
                    <a:cubicBezTo>
                      <a:pt x="7144" y="61627"/>
                      <a:pt x="9525" y="65437"/>
                      <a:pt x="13145" y="67246"/>
                    </a:cubicBezTo>
                    <a:cubicBezTo>
                      <a:pt x="27432" y="74581"/>
                      <a:pt x="43529" y="78486"/>
                      <a:pt x="59626" y="78486"/>
                    </a:cubicBezTo>
                    <a:cubicBezTo>
                      <a:pt x="75724" y="78486"/>
                      <a:pt x="91821" y="74581"/>
                      <a:pt x="106108" y="67246"/>
                    </a:cubicBezTo>
                    <a:cubicBezTo>
                      <a:pt x="109918" y="65151"/>
                      <a:pt x="112300" y="61341"/>
                      <a:pt x="112300" y="57245"/>
                    </a:cubicBezTo>
                    <a:close/>
                    <a:moveTo>
                      <a:pt x="90106" y="50102"/>
                    </a:moveTo>
                    <a:cubicBezTo>
                      <a:pt x="80486" y="54102"/>
                      <a:pt x="70390" y="56007"/>
                      <a:pt x="59817" y="56007"/>
                    </a:cubicBezTo>
                    <a:cubicBezTo>
                      <a:pt x="49244" y="56007"/>
                      <a:pt x="39052" y="54007"/>
                      <a:pt x="29527" y="50102"/>
                    </a:cubicBezTo>
                    <a:lnTo>
                      <a:pt x="29527" y="32956"/>
                    </a:lnTo>
                    <a:cubicBezTo>
                      <a:pt x="29527" y="30956"/>
                      <a:pt x="31242" y="29242"/>
                      <a:pt x="33242" y="29242"/>
                    </a:cubicBezTo>
                    <a:cubicBezTo>
                      <a:pt x="48482" y="29242"/>
                      <a:pt x="83725" y="29242"/>
                      <a:pt x="86201" y="29242"/>
                    </a:cubicBezTo>
                    <a:cubicBezTo>
                      <a:pt x="88201" y="29242"/>
                      <a:pt x="90202" y="30861"/>
                      <a:pt x="90202" y="32956"/>
                    </a:cubicBezTo>
                    <a:lnTo>
                      <a:pt x="90106" y="5010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2276847" y="5126735"/>
                <a:ext cx="857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85725" extrusionOk="0">
                    <a:moveTo>
                      <a:pt x="7144" y="45434"/>
                    </a:moveTo>
                    <a:cubicBezTo>
                      <a:pt x="7144" y="66580"/>
                      <a:pt x="24289" y="83725"/>
                      <a:pt x="45434" y="83725"/>
                    </a:cubicBezTo>
                    <a:cubicBezTo>
                      <a:pt x="66580" y="83725"/>
                      <a:pt x="83725" y="66580"/>
                      <a:pt x="83725" y="45434"/>
                    </a:cubicBezTo>
                    <a:cubicBezTo>
                      <a:pt x="83725" y="24289"/>
                      <a:pt x="66580" y="7144"/>
                      <a:pt x="45434" y="7144"/>
                    </a:cubicBezTo>
                    <a:cubicBezTo>
                      <a:pt x="24289" y="7144"/>
                      <a:pt x="7144" y="24289"/>
                      <a:pt x="7144" y="45434"/>
                    </a:cubicBezTo>
                    <a:close/>
                    <a:moveTo>
                      <a:pt x="61627" y="45434"/>
                    </a:moveTo>
                    <a:cubicBezTo>
                      <a:pt x="61627" y="54293"/>
                      <a:pt x="54388" y="61532"/>
                      <a:pt x="45529" y="61532"/>
                    </a:cubicBezTo>
                    <a:cubicBezTo>
                      <a:pt x="36671" y="61532"/>
                      <a:pt x="29432" y="54293"/>
                      <a:pt x="29432" y="45434"/>
                    </a:cubicBezTo>
                    <a:cubicBezTo>
                      <a:pt x="29432" y="36576"/>
                      <a:pt x="36671" y="29337"/>
                      <a:pt x="45529" y="29337"/>
                    </a:cubicBezTo>
                    <a:cubicBezTo>
                      <a:pt x="54388" y="29242"/>
                      <a:pt x="61627" y="36481"/>
                      <a:pt x="61627" y="454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2139782" y="4903755"/>
                <a:ext cx="36195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209550" extrusionOk="0">
                    <a:moveTo>
                      <a:pt x="45529" y="205454"/>
                    </a:moveTo>
                    <a:cubicBezTo>
                      <a:pt x="66675" y="205454"/>
                      <a:pt x="83820" y="188309"/>
                      <a:pt x="83820" y="167164"/>
                    </a:cubicBezTo>
                    <a:cubicBezTo>
                      <a:pt x="83820" y="151543"/>
                      <a:pt x="74390" y="138017"/>
                      <a:pt x="60865" y="132112"/>
                    </a:cubicBezTo>
                    <a:cubicBezTo>
                      <a:pt x="67723" y="119253"/>
                      <a:pt x="76486" y="107537"/>
                      <a:pt x="87058" y="97346"/>
                    </a:cubicBezTo>
                    <a:cubicBezTo>
                      <a:pt x="99250" y="85630"/>
                      <a:pt x="113347" y="76295"/>
                      <a:pt x="128969" y="69723"/>
                    </a:cubicBezTo>
                    <a:cubicBezTo>
                      <a:pt x="135255" y="67056"/>
                      <a:pt x="141827" y="64866"/>
                      <a:pt x="148495" y="63151"/>
                    </a:cubicBezTo>
                    <a:cubicBezTo>
                      <a:pt x="154876" y="75343"/>
                      <a:pt x="167735" y="83725"/>
                      <a:pt x="182404" y="83725"/>
                    </a:cubicBezTo>
                    <a:cubicBezTo>
                      <a:pt x="197167" y="83725"/>
                      <a:pt x="210026" y="75248"/>
                      <a:pt x="216408" y="62960"/>
                    </a:cubicBezTo>
                    <a:cubicBezTo>
                      <a:pt x="222980" y="64675"/>
                      <a:pt x="229457" y="66770"/>
                      <a:pt x="235649" y="69437"/>
                    </a:cubicBezTo>
                    <a:cubicBezTo>
                      <a:pt x="251270" y="76010"/>
                      <a:pt x="265367" y="85344"/>
                      <a:pt x="277559" y="97060"/>
                    </a:cubicBezTo>
                    <a:cubicBezTo>
                      <a:pt x="288226" y="107347"/>
                      <a:pt x="297085" y="119063"/>
                      <a:pt x="303943" y="132112"/>
                    </a:cubicBezTo>
                    <a:cubicBezTo>
                      <a:pt x="290513" y="138017"/>
                      <a:pt x="281083" y="151543"/>
                      <a:pt x="281083" y="167164"/>
                    </a:cubicBezTo>
                    <a:cubicBezTo>
                      <a:pt x="281083" y="188309"/>
                      <a:pt x="298228" y="205454"/>
                      <a:pt x="319373" y="205454"/>
                    </a:cubicBezTo>
                    <a:cubicBezTo>
                      <a:pt x="340519" y="205454"/>
                      <a:pt x="357664" y="188309"/>
                      <a:pt x="357664" y="167164"/>
                    </a:cubicBezTo>
                    <a:cubicBezTo>
                      <a:pt x="357664" y="148781"/>
                      <a:pt x="344710" y="133445"/>
                      <a:pt x="327470" y="129731"/>
                    </a:cubicBezTo>
                    <a:cubicBezTo>
                      <a:pt x="327374" y="129540"/>
                      <a:pt x="327279" y="129254"/>
                      <a:pt x="327184" y="129064"/>
                    </a:cubicBezTo>
                    <a:cubicBezTo>
                      <a:pt x="318802" y="111062"/>
                      <a:pt x="307276" y="94869"/>
                      <a:pt x="292989" y="81153"/>
                    </a:cubicBezTo>
                    <a:cubicBezTo>
                      <a:pt x="278797" y="67533"/>
                      <a:pt x="262414" y="56674"/>
                      <a:pt x="244316" y="49054"/>
                    </a:cubicBezTo>
                    <a:cubicBezTo>
                      <a:pt x="236601" y="45816"/>
                      <a:pt x="228600" y="43148"/>
                      <a:pt x="220504" y="41148"/>
                    </a:cubicBezTo>
                    <a:cubicBezTo>
                      <a:pt x="218313" y="22098"/>
                      <a:pt x="202121" y="7144"/>
                      <a:pt x="182404" y="7144"/>
                    </a:cubicBezTo>
                    <a:cubicBezTo>
                      <a:pt x="162687" y="7144"/>
                      <a:pt x="146399" y="22193"/>
                      <a:pt x="144304" y="41339"/>
                    </a:cubicBezTo>
                    <a:cubicBezTo>
                      <a:pt x="136112" y="43339"/>
                      <a:pt x="128016" y="46006"/>
                      <a:pt x="120301" y="49244"/>
                    </a:cubicBezTo>
                    <a:cubicBezTo>
                      <a:pt x="102203" y="56864"/>
                      <a:pt x="85820" y="67723"/>
                      <a:pt x="71628" y="81344"/>
                    </a:cubicBezTo>
                    <a:cubicBezTo>
                      <a:pt x="57341" y="95155"/>
                      <a:pt x="45815" y="111252"/>
                      <a:pt x="37433" y="129254"/>
                    </a:cubicBezTo>
                    <a:cubicBezTo>
                      <a:pt x="37338" y="129445"/>
                      <a:pt x="37338" y="129540"/>
                      <a:pt x="37243" y="129731"/>
                    </a:cubicBezTo>
                    <a:cubicBezTo>
                      <a:pt x="20003" y="133445"/>
                      <a:pt x="7144" y="148876"/>
                      <a:pt x="7144" y="167164"/>
                    </a:cubicBezTo>
                    <a:cubicBezTo>
                      <a:pt x="7239" y="188214"/>
                      <a:pt x="24384" y="205454"/>
                      <a:pt x="45529" y="205454"/>
                    </a:cubicBezTo>
                    <a:close/>
                    <a:moveTo>
                      <a:pt x="335661" y="167069"/>
                    </a:moveTo>
                    <a:cubicBezTo>
                      <a:pt x="335661" y="175927"/>
                      <a:pt x="328422" y="183166"/>
                      <a:pt x="319564" y="183166"/>
                    </a:cubicBezTo>
                    <a:cubicBezTo>
                      <a:pt x="310705" y="183166"/>
                      <a:pt x="303467" y="175927"/>
                      <a:pt x="303467" y="167069"/>
                    </a:cubicBezTo>
                    <a:cubicBezTo>
                      <a:pt x="303467" y="158210"/>
                      <a:pt x="310705" y="150971"/>
                      <a:pt x="319564" y="150971"/>
                    </a:cubicBezTo>
                    <a:cubicBezTo>
                      <a:pt x="328422" y="150971"/>
                      <a:pt x="335661" y="158210"/>
                      <a:pt x="335661" y="167069"/>
                    </a:cubicBezTo>
                    <a:close/>
                    <a:moveTo>
                      <a:pt x="182594" y="29242"/>
                    </a:moveTo>
                    <a:cubicBezTo>
                      <a:pt x="191453" y="29242"/>
                      <a:pt x="198692" y="36481"/>
                      <a:pt x="198692" y="45339"/>
                    </a:cubicBezTo>
                    <a:cubicBezTo>
                      <a:pt x="198692" y="54197"/>
                      <a:pt x="191453" y="61436"/>
                      <a:pt x="182594" y="61436"/>
                    </a:cubicBezTo>
                    <a:cubicBezTo>
                      <a:pt x="173736" y="61436"/>
                      <a:pt x="166497" y="54197"/>
                      <a:pt x="166497" y="45339"/>
                    </a:cubicBezTo>
                    <a:cubicBezTo>
                      <a:pt x="166497" y="36481"/>
                      <a:pt x="173641" y="29242"/>
                      <a:pt x="182594" y="29242"/>
                    </a:cubicBezTo>
                    <a:close/>
                    <a:moveTo>
                      <a:pt x="45529" y="150971"/>
                    </a:moveTo>
                    <a:cubicBezTo>
                      <a:pt x="54388" y="150971"/>
                      <a:pt x="61627" y="158210"/>
                      <a:pt x="61627" y="167069"/>
                    </a:cubicBezTo>
                    <a:cubicBezTo>
                      <a:pt x="61627" y="175927"/>
                      <a:pt x="54388" y="183166"/>
                      <a:pt x="45529" y="183166"/>
                    </a:cubicBezTo>
                    <a:cubicBezTo>
                      <a:pt x="36671" y="183166"/>
                      <a:pt x="29432" y="175927"/>
                      <a:pt x="29432" y="167069"/>
                    </a:cubicBezTo>
                    <a:cubicBezTo>
                      <a:pt x="29432" y="158210"/>
                      <a:pt x="36671" y="150971"/>
                      <a:pt x="45529" y="1509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2125590" y="5110162"/>
                <a:ext cx="39052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90525" h="180975" extrusionOk="0">
                    <a:moveTo>
                      <a:pt x="378809" y="14859"/>
                    </a:moveTo>
                    <a:cubicBezTo>
                      <a:pt x="373856" y="9906"/>
                      <a:pt x="367094" y="7144"/>
                      <a:pt x="360236" y="7144"/>
                    </a:cubicBezTo>
                    <a:cubicBezTo>
                      <a:pt x="342614" y="7144"/>
                      <a:pt x="324803" y="7144"/>
                      <a:pt x="307181" y="7144"/>
                    </a:cubicBezTo>
                    <a:cubicBezTo>
                      <a:pt x="300228" y="7144"/>
                      <a:pt x="293751" y="9811"/>
                      <a:pt x="288798" y="14764"/>
                    </a:cubicBezTo>
                    <a:cubicBezTo>
                      <a:pt x="283940" y="19717"/>
                      <a:pt x="281178" y="26194"/>
                      <a:pt x="281178" y="33147"/>
                    </a:cubicBezTo>
                    <a:lnTo>
                      <a:pt x="281178" y="57436"/>
                    </a:lnTo>
                    <a:cubicBezTo>
                      <a:pt x="281178" y="61627"/>
                      <a:pt x="283559" y="65437"/>
                      <a:pt x="287274" y="67342"/>
                    </a:cubicBezTo>
                    <a:cubicBezTo>
                      <a:pt x="293084" y="70295"/>
                      <a:pt x="299180" y="72771"/>
                      <a:pt x="305562" y="74581"/>
                    </a:cubicBezTo>
                    <a:cubicBezTo>
                      <a:pt x="289751" y="95060"/>
                      <a:pt x="268510" y="110585"/>
                      <a:pt x="244126" y="119539"/>
                    </a:cubicBezTo>
                    <a:cubicBezTo>
                      <a:pt x="243269" y="118396"/>
                      <a:pt x="242411" y="117348"/>
                      <a:pt x="241364" y="116300"/>
                    </a:cubicBezTo>
                    <a:cubicBezTo>
                      <a:pt x="236411" y="111347"/>
                      <a:pt x="229648" y="108585"/>
                      <a:pt x="222695" y="108585"/>
                    </a:cubicBezTo>
                    <a:cubicBezTo>
                      <a:pt x="205073" y="108585"/>
                      <a:pt x="187452" y="108585"/>
                      <a:pt x="169831" y="108585"/>
                    </a:cubicBezTo>
                    <a:cubicBezTo>
                      <a:pt x="162878" y="108585"/>
                      <a:pt x="156401" y="111252"/>
                      <a:pt x="151448" y="116205"/>
                    </a:cubicBezTo>
                    <a:cubicBezTo>
                      <a:pt x="150400" y="117253"/>
                      <a:pt x="149447" y="118396"/>
                      <a:pt x="148685" y="119539"/>
                    </a:cubicBezTo>
                    <a:cubicBezTo>
                      <a:pt x="124397" y="110585"/>
                      <a:pt x="103156" y="94964"/>
                      <a:pt x="87344" y="74581"/>
                    </a:cubicBezTo>
                    <a:cubicBezTo>
                      <a:pt x="93631" y="72771"/>
                      <a:pt x="99822" y="70390"/>
                      <a:pt x="105632" y="67342"/>
                    </a:cubicBezTo>
                    <a:cubicBezTo>
                      <a:pt x="109347" y="65437"/>
                      <a:pt x="111633" y="61627"/>
                      <a:pt x="111633" y="57436"/>
                    </a:cubicBezTo>
                    <a:lnTo>
                      <a:pt x="111633" y="33147"/>
                    </a:lnTo>
                    <a:cubicBezTo>
                      <a:pt x="111633" y="26289"/>
                      <a:pt x="108966" y="19812"/>
                      <a:pt x="104013" y="14859"/>
                    </a:cubicBezTo>
                    <a:cubicBezTo>
                      <a:pt x="99060" y="9906"/>
                      <a:pt x="92297" y="7144"/>
                      <a:pt x="85344" y="7144"/>
                    </a:cubicBezTo>
                    <a:cubicBezTo>
                      <a:pt x="67723" y="7144"/>
                      <a:pt x="50673" y="7144"/>
                      <a:pt x="33147" y="7144"/>
                    </a:cubicBezTo>
                    <a:cubicBezTo>
                      <a:pt x="26194" y="7144"/>
                      <a:pt x="19717" y="9811"/>
                      <a:pt x="14764" y="14764"/>
                    </a:cubicBezTo>
                    <a:cubicBezTo>
                      <a:pt x="9906" y="19717"/>
                      <a:pt x="7144" y="26194"/>
                      <a:pt x="7144" y="33147"/>
                    </a:cubicBezTo>
                    <a:lnTo>
                      <a:pt x="7144" y="57436"/>
                    </a:lnTo>
                    <a:cubicBezTo>
                      <a:pt x="7144" y="61627"/>
                      <a:pt x="9430" y="65437"/>
                      <a:pt x="13145" y="67246"/>
                    </a:cubicBezTo>
                    <a:cubicBezTo>
                      <a:pt x="27337" y="74581"/>
                      <a:pt x="43434" y="78486"/>
                      <a:pt x="59531" y="78486"/>
                    </a:cubicBezTo>
                    <a:cubicBezTo>
                      <a:pt x="60770" y="78486"/>
                      <a:pt x="61913" y="78486"/>
                      <a:pt x="63151" y="78391"/>
                    </a:cubicBezTo>
                    <a:cubicBezTo>
                      <a:pt x="82487" y="107728"/>
                      <a:pt x="110871" y="129730"/>
                      <a:pt x="144018" y="141256"/>
                    </a:cubicBezTo>
                    <a:lnTo>
                      <a:pt x="144018" y="158591"/>
                    </a:lnTo>
                    <a:cubicBezTo>
                      <a:pt x="144018" y="162782"/>
                      <a:pt x="146399" y="166592"/>
                      <a:pt x="150019" y="168497"/>
                    </a:cubicBezTo>
                    <a:cubicBezTo>
                      <a:pt x="164306" y="175831"/>
                      <a:pt x="180404" y="179737"/>
                      <a:pt x="196501" y="179737"/>
                    </a:cubicBezTo>
                    <a:cubicBezTo>
                      <a:pt x="212598" y="179737"/>
                      <a:pt x="228695" y="175831"/>
                      <a:pt x="242983" y="168497"/>
                    </a:cubicBezTo>
                    <a:cubicBezTo>
                      <a:pt x="246698" y="166592"/>
                      <a:pt x="248984" y="162782"/>
                      <a:pt x="248984" y="158591"/>
                    </a:cubicBezTo>
                    <a:lnTo>
                      <a:pt x="248984" y="141256"/>
                    </a:lnTo>
                    <a:cubicBezTo>
                      <a:pt x="282131" y="129730"/>
                      <a:pt x="310515" y="107632"/>
                      <a:pt x="329851" y="78391"/>
                    </a:cubicBezTo>
                    <a:cubicBezTo>
                      <a:pt x="331089" y="78391"/>
                      <a:pt x="332232" y="78486"/>
                      <a:pt x="333470" y="78486"/>
                    </a:cubicBezTo>
                    <a:cubicBezTo>
                      <a:pt x="349568" y="78486"/>
                      <a:pt x="365570" y="74581"/>
                      <a:pt x="379857" y="67246"/>
                    </a:cubicBezTo>
                    <a:cubicBezTo>
                      <a:pt x="383572" y="65341"/>
                      <a:pt x="385858" y="61531"/>
                      <a:pt x="385858" y="57436"/>
                    </a:cubicBezTo>
                    <a:lnTo>
                      <a:pt x="385858" y="33242"/>
                    </a:lnTo>
                    <a:cubicBezTo>
                      <a:pt x="386429" y="26194"/>
                      <a:pt x="383762" y="19717"/>
                      <a:pt x="378809" y="14859"/>
                    </a:cubicBezTo>
                    <a:close/>
                    <a:moveTo>
                      <a:pt x="29623" y="33052"/>
                    </a:moveTo>
                    <a:cubicBezTo>
                      <a:pt x="29623" y="31052"/>
                      <a:pt x="31337" y="29337"/>
                      <a:pt x="33338" y="29337"/>
                    </a:cubicBezTo>
                    <a:cubicBezTo>
                      <a:pt x="50959" y="29337"/>
                      <a:pt x="68675" y="29337"/>
                      <a:pt x="86297" y="29337"/>
                    </a:cubicBezTo>
                    <a:cubicBezTo>
                      <a:pt x="88297" y="29337"/>
                      <a:pt x="90297" y="30956"/>
                      <a:pt x="90297" y="33052"/>
                    </a:cubicBezTo>
                    <a:lnTo>
                      <a:pt x="90297" y="50197"/>
                    </a:lnTo>
                    <a:cubicBezTo>
                      <a:pt x="80677" y="54197"/>
                      <a:pt x="70580" y="56197"/>
                      <a:pt x="60008" y="56197"/>
                    </a:cubicBezTo>
                    <a:cubicBezTo>
                      <a:pt x="49435" y="56197"/>
                      <a:pt x="39243" y="54197"/>
                      <a:pt x="29718" y="50197"/>
                    </a:cubicBezTo>
                    <a:lnTo>
                      <a:pt x="29623" y="33052"/>
                    </a:lnTo>
                    <a:close/>
                    <a:moveTo>
                      <a:pt x="227267" y="151638"/>
                    </a:moveTo>
                    <a:cubicBezTo>
                      <a:pt x="217646" y="155543"/>
                      <a:pt x="207550" y="157544"/>
                      <a:pt x="196977" y="157544"/>
                    </a:cubicBezTo>
                    <a:cubicBezTo>
                      <a:pt x="186404" y="157544"/>
                      <a:pt x="176213" y="155543"/>
                      <a:pt x="166688" y="151638"/>
                    </a:cubicBezTo>
                    <a:lnTo>
                      <a:pt x="166688" y="134493"/>
                    </a:lnTo>
                    <a:cubicBezTo>
                      <a:pt x="166688" y="132493"/>
                      <a:pt x="168402" y="130778"/>
                      <a:pt x="170402" y="130778"/>
                    </a:cubicBezTo>
                    <a:cubicBezTo>
                      <a:pt x="188024" y="130778"/>
                      <a:pt x="205740" y="130778"/>
                      <a:pt x="223361" y="130778"/>
                    </a:cubicBezTo>
                    <a:cubicBezTo>
                      <a:pt x="225362" y="130778"/>
                      <a:pt x="227362" y="132397"/>
                      <a:pt x="227362" y="134493"/>
                    </a:cubicBezTo>
                    <a:lnTo>
                      <a:pt x="227267" y="151638"/>
                    </a:lnTo>
                    <a:close/>
                    <a:moveTo>
                      <a:pt x="364141" y="50197"/>
                    </a:moveTo>
                    <a:cubicBezTo>
                      <a:pt x="354521" y="54197"/>
                      <a:pt x="344424" y="56102"/>
                      <a:pt x="333851" y="56102"/>
                    </a:cubicBezTo>
                    <a:cubicBezTo>
                      <a:pt x="323279" y="56102"/>
                      <a:pt x="313087" y="54102"/>
                      <a:pt x="303562" y="50197"/>
                    </a:cubicBezTo>
                    <a:lnTo>
                      <a:pt x="303562" y="33052"/>
                    </a:lnTo>
                    <a:cubicBezTo>
                      <a:pt x="303562" y="31052"/>
                      <a:pt x="305276" y="29337"/>
                      <a:pt x="307277" y="29337"/>
                    </a:cubicBezTo>
                    <a:cubicBezTo>
                      <a:pt x="322612" y="29337"/>
                      <a:pt x="357950" y="29337"/>
                      <a:pt x="360236" y="29337"/>
                    </a:cubicBezTo>
                    <a:cubicBezTo>
                      <a:pt x="362236" y="29337"/>
                      <a:pt x="364236" y="31052"/>
                      <a:pt x="364236" y="33052"/>
                    </a:cubicBezTo>
                    <a:lnTo>
                      <a:pt x="364141" y="5019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8" name="Google Shape;538;p38"/>
            <p:cNvSpPr/>
            <p:nvPr/>
          </p:nvSpPr>
          <p:spPr>
            <a:xfrm>
              <a:off x="2723339" y="3979717"/>
              <a:ext cx="1553532" cy="391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1600" b="1" dirty="0">
                  <a:solidFill>
                    <a:schemeClr val="lt1"/>
                  </a:solidFill>
                  <a:sym typeface="Arial"/>
                </a:rPr>
                <a:t>Пансион</a:t>
              </a:r>
              <a:endParaRPr sz="1600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9146891-7643-1375-0BDA-FC19F7EF1F9B}"/>
              </a:ext>
            </a:extLst>
          </p:cNvPr>
          <p:cNvGrpSpPr/>
          <p:nvPr/>
        </p:nvGrpSpPr>
        <p:grpSpPr>
          <a:xfrm>
            <a:off x="2557084" y="2883766"/>
            <a:ext cx="2016268" cy="2015835"/>
            <a:chOff x="346365" y="2971800"/>
            <a:chExt cx="2016268" cy="2015835"/>
          </a:xfrm>
        </p:grpSpPr>
        <p:sp>
          <p:nvSpPr>
            <p:cNvPr id="506" name="Google Shape;506;p38"/>
            <p:cNvSpPr/>
            <p:nvPr/>
          </p:nvSpPr>
          <p:spPr>
            <a:xfrm>
              <a:off x="346365" y="2971800"/>
              <a:ext cx="2015835" cy="2015835"/>
            </a:xfrm>
            <a:prstGeom prst="rect">
              <a:avLst/>
            </a:prstGeom>
            <a:solidFill>
              <a:srgbClr val="047C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38"/>
            <p:cNvGrpSpPr/>
            <p:nvPr/>
          </p:nvGrpSpPr>
          <p:grpSpPr>
            <a:xfrm>
              <a:off x="457752" y="3105745"/>
              <a:ext cx="590030" cy="596975"/>
              <a:chOff x="4115139" y="1551336"/>
              <a:chExt cx="397937" cy="402622"/>
            </a:xfrm>
          </p:grpSpPr>
          <p:sp>
            <p:nvSpPr>
              <p:cNvPr id="523" name="Google Shape;523;p38"/>
              <p:cNvSpPr/>
              <p:nvPr/>
            </p:nvSpPr>
            <p:spPr>
              <a:xfrm>
                <a:off x="4316626" y="1551336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90500" extrusionOk="0">
                    <a:moveTo>
                      <a:pt x="20764" y="190595"/>
                    </a:moveTo>
                    <a:lnTo>
                      <a:pt x="177070" y="190595"/>
                    </a:lnTo>
                    <a:cubicBezTo>
                      <a:pt x="184499" y="190595"/>
                      <a:pt x="190595" y="184594"/>
                      <a:pt x="190595" y="177165"/>
                    </a:cubicBezTo>
                    <a:cubicBezTo>
                      <a:pt x="190690" y="83439"/>
                      <a:pt x="114395" y="7144"/>
                      <a:pt x="20574" y="7144"/>
                    </a:cubicBezTo>
                    <a:cubicBezTo>
                      <a:pt x="13145" y="7144"/>
                      <a:pt x="7144" y="13240"/>
                      <a:pt x="7144" y="20669"/>
                    </a:cubicBezTo>
                    <a:lnTo>
                      <a:pt x="7144" y="176974"/>
                    </a:lnTo>
                    <a:cubicBezTo>
                      <a:pt x="7239" y="184499"/>
                      <a:pt x="13335" y="190595"/>
                      <a:pt x="20764" y="190595"/>
                    </a:cubicBezTo>
                    <a:close/>
                    <a:moveTo>
                      <a:pt x="34385" y="34957"/>
                    </a:moveTo>
                    <a:cubicBezTo>
                      <a:pt x="102298" y="41338"/>
                      <a:pt x="156496" y="95631"/>
                      <a:pt x="162878" y="163449"/>
                    </a:cubicBezTo>
                    <a:lnTo>
                      <a:pt x="34385" y="163449"/>
                    </a:lnTo>
                    <a:cubicBezTo>
                      <a:pt x="34385" y="163449"/>
                      <a:pt x="34385" y="34957"/>
                      <a:pt x="34385" y="349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4115139" y="1601533"/>
                <a:ext cx="30480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52425" extrusionOk="0">
                    <a:moveTo>
                      <a:pt x="190628" y="171355"/>
                    </a:moveTo>
                    <a:lnTo>
                      <a:pt x="190628" y="20669"/>
                    </a:lnTo>
                    <a:cubicBezTo>
                      <a:pt x="190628" y="13144"/>
                      <a:pt x="184437" y="7144"/>
                      <a:pt x="176912" y="7144"/>
                    </a:cubicBezTo>
                    <a:cubicBezTo>
                      <a:pt x="81091" y="7239"/>
                      <a:pt x="3557" y="87058"/>
                      <a:pt x="7272" y="183737"/>
                    </a:cubicBezTo>
                    <a:cubicBezTo>
                      <a:pt x="10701" y="271463"/>
                      <a:pt x="81472" y="342805"/>
                      <a:pt x="169102" y="346710"/>
                    </a:cubicBezTo>
                    <a:cubicBezTo>
                      <a:pt x="217393" y="348901"/>
                      <a:pt x="263209" y="331089"/>
                      <a:pt x="297118" y="297180"/>
                    </a:cubicBezTo>
                    <a:cubicBezTo>
                      <a:pt x="299785" y="294513"/>
                      <a:pt x="301214" y="290798"/>
                      <a:pt x="301023" y="287084"/>
                    </a:cubicBezTo>
                    <a:cubicBezTo>
                      <a:pt x="300928" y="283655"/>
                      <a:pt x="299404" y="280416"/>
                      <a:pt x="297023" y="277940"/>
                    </a:cubicBezTo>
                    <a:lnTo>
                      <a:pt x="190628" y="171355"/>
                    </a:lnTo>
                    <a:close/>
                    <a:moveTo>
                      <a:pt x="34514" y="184023"/>
                    </a:moveTo>
                    <a:cubicBezTo>
                      <a:pt x="30799" y="106775"/>
                      <a:pt x="88901" y="42005"/>
                      <a:pt x="163482" y="34957"/>
                    </a:cubicBezTo>
                    <a:lnTo>
                      <a:pt x="163482" y="177070"/>
                    </a:lnTo>
                    <a:cubicBezTo>
                      <a:pt x="163482" y="180689"/>
                      <a:pt x="164911" y="184118"/>
                      <a:pt x="167482" y="186690"/>
                    </a:cubicBezTo>
                    <a:lnTo>
                      <a:pt x="267971" y="287179"/>
                    </a:lnTo>
                    <a:cubicBezTo>
                      <a:pt x="240920" y="309658"/>
                      <a:pt x="206725" y="321183"/>
                      <a:pt x="171007" y="319754"/>
                    </a:cubicBezTo>
                    <a:cubicBezTo>
                      <a:pt x="97664" y="316516"/>
                      <a:pt x="38038" y="257270"/>
                      <a:pt x="34514" y="1840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4322576" y="1749266"/>
                <a:ext cx="1905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42875" extrusionOk="0">
                    <a:moveTo>
                      <a:pt x="176930" y="7144"/>
                    </a:moveTo>
                    <a:lnTo>
                      <a:pt x="21006" y="7144"/>
                    </a:lnTo>
                    <a:cubicBezTo>
                      <a:pt x="17005" y="7144"/>
                      <a:pt x="13005" y="8763"/>
                      <a:pt x="10433" y="11811"/>
                    </a:cubicBezTo>
                    <a:cubicBezTo>
                      <a:pt x="5670" y="17431"/>
                      <a:pt x="6242" y="25432"/>
                      <a:pt x="11099" y="30290"/>
                    </a:cubicBezTo>
                    <a:lnTo>
                      <a:pt x="121589" y="140779"/>
                    </a:lnTo>
                    <a:cubicBezTo>
                      <a:pt x="121685" y="140875"/>
                      <a:pt x="121875" y="141065"/>
                      <a:pt x="121971" y="141161"/>
                    </a:cubicBezTo>
                    <a:lnTo>
                      <a:pt x="121971" y="141161"/>
                    </a:lnTo>
                    <a:cubicBezTo>
                      <a:pt x="124542" y="143542"/>
                      <a:pt x="127876" y="144780"/>
                      <a:pt x="131210" y="144780"/>
                    </a:cubicBezTo>
                    <a:cubicBezTo>
                      <a:pt x="134734" y="144780"/>
                      <a:pt x="138163" y="143446"/>
                      <a:pt x="140830" y="140779"/>
                    </a:cubicBezTo>
                    <a:cubicBezTo>
                      <a:pt x="172929" y="108680"/>
                      <a:pt x="190646" y="65913"/>
                      <a:pt x="190551" y="20479"/>
                    </a:cubicBezTo>
                    <a:cubicBezTo>
                      <a:pt x="190551" y="13144"/>
                      <a:pt x="184359" y="7144"/>
                      <a:pt x="176930" y="7144"/>
                    </a:cubicBezTo>
                    <a:close/>
                    <a:moveTo>
                      <a:pt x="130734" y="111633"/>
                    </a:moveTo>
                    <a:lnTo>
                      <a:pt x="53390" y="34290"/>
                    </a:lnTo>
                    <a:lnTo>
                      <a:pt x="162738" y="34290"/>
                    </a:lnTo>
                    <a:cubicBezTo>
                      <a:pt x="160071" y="62770"/>
                      <a:pt x="149022" y="89535"/>
                      <a:pt x="130734" y="1116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" name="Google Shape;532;p38"/>
            <p:cNvSpPr/>
            <p:nvPr/>
          </p:nvSpPr>
          <p:spPr>
            <a:xfrm>
              <a:off x="346799" y="3887027"/>
              <a:ext cx="2015834" cy="41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altLang="ko" sz="1600" b="1" dirty="0">
                  <a:solidFill>
                    <a:schemeClr val="lt1"/>
                  </a:solidFill>
                  <a:sym typeface="Arial"/>
                </a:rPr>
                <a:t>Проектные лаборатории</a:t>
              </a:r>
              <a:endParaRPr sz="1600" dirty="0"/>
            </a:p>
          </p:txBody>
        </p:sp>
      </p:grpSp>
      <p:grpSp>
        <p:nvGrpSpPr>
          <p:cNvPr id="508" name="Google Shape;508;p38"/>
          <p:cNvGrpSpPr/>
          <p:nvPr/>
        </p:nvGrpSpPr>
        <p:grpSpPr>
          <a:xfrm>
            <a:off x="2979504" y="870527"/>
            <a:ext cx="740666" cy="727642"/>
            <a:chOff x="6810557" y="892968"/>
            <a:chExt cx="384524" cy="377762"/>
          </a:xfrm>
        </p:grpSpPr>
        <p:sp>
          <p:nvSpPr>
            <p:cNvPr id="509" name="Google Shape;509;p38"/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/>
              <a:ahLst/>
              <a:cxnLst/>
              <a:rect l="l" t="t" r="r" b="b"/>
              <a:pathLst>
                <a:path w="114300" h="85725" extrusionOk="0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 extrusionOk="0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/>
              <a:ahLst/>
              <a:cxnLst/>
              <a:rect l="l" t="t" r="r" b="b"/>
              <a:pathLst>
                <a:path w="257175" h="76200" extrusionOk="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/>
              <a:ahLst/>
              <a:cxnLst/>
              <a:rect l="l" t="t" r="r" b="b"/>
              <a:pathLst>
                <a:path w="114300" h="85725" extrusionOk="0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 extrusionOk="0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/>
              <a:ahLst/>
              <a:cxnLst/>
              <a:rect l="l" t="t" r="r" b="b"/>
              <a:pathLst>
                <a:path w="257175" h="76200" extrusionOk="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/>
              <a:ahLst/>
              <a:cxnLst/>
              <a:rect l="l" t="t" r="r" b="b"/>
              <a:pathLst>
                <a:path w="257175" h="76200" extrusionOk="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/>
              <a:ahLst/>
              <a:cxnLst/>
              <a:rect l="l" t="t" r="r" b="b"/>
              <a:pathLst>
                <a:path w="257175" h="76200" extrusionOk="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51B69D2-566F-9AB9-5548-2395BC16469E}"/>
              </a:ext>
            </a:extLst>
          </p:cNvPr>
          <p:cNvSpPr txBox="1"/>
          <p:nvPr/>
        </p:nvSpPr>
        <p:spPr>
          <a:xfrm>
            <a:off x="123985" y="830049"/>
            <a:ext cx="228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D24347-F918-A33B-89C2-124925F63F3E}"/>
              </a:ext>
            </a:extLst>
          </p:cNvPr>
          <p:cNvSpPr txBox="1"/>
          <p:nvPr/>
        </p:nvSpPr>
        <p:spPr>
          <a:xfrm>
            <a:off x="7190142" y="4154838"/>
            <a:ext cx="1899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ццц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0E5B56-D02D-C619-CFAC-BB4A28F6EB98}"/>
              </a:ext>
            </a:extLst>
          </p:cNvPr>
          <p:cNvSpPr txBox="1"/>
          <p:nvPr/>
        </p:nvSpPr>
        <p:spPr>
          <a:xfrm>
            <a:off x="7160826" y="674238"/>
            <a:ext cx="1899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ццц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8F10A6-6BA2-70CC-35BE-920E49039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4" y="1730106"/>
            <a:ext cx="1718899" cy="12891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5F583A-79EE-D505-338A-9F5FA1225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5" y="3378264"/>
            <a:ext cx="1930545" cy="12065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0BF3A7-EAF7-99DA-E67B-9253EEFB9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557" y="384395"/>
            <a:ext cx="1862640" cy="13171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B65BB2-A6AB-6C16-C216-60C9BD1E9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557" y="1929539"/>
            <a:ext cx="1862639" cy="12421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EC2EA6-22B0-D1B9-1DD1-6AF46AA3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25" y="3322965"/>
            <a:ext cx="1862639" cy="13171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000805-0276-3FA3-82D0-FD094444B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85" y="447746"/>
            <a:ext cx="2186840" cy="1150423"/>
          </a:xfrm>
          <a:prstGeom prst="rect">
            <a:avLst/>
          </a:prstGeom>
        </p:spPr>
      </p:pic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998CF850-52BD-5F5D-3B75-9903F6AFA900}"/>
              </a:ext>
            </a:extLst>
          </p:cNvPr>
          <p:cNvSpPr txBox="1">
            <a:spLocks/>
          </p:cNvSpPr>
          <p:nvPr/>
        </p:nvSpPr>
        <p:spPr>
          <a:xfrm>
            <a:off x="541026" y="119060"/>
            <a:ext cx="8229600" cy="63415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B050"/>
                </a:solidFill>
              </a:rPr>
              <a:t>Структура школы с пансионом </a:t>
            </a:r>
          </a:p>
        </p:txBody>
      </p:sp>
    </p:spTree>
    <p:extLst>
      <p:ext uri="{BB962C8B-B14F-4D97-AF65-F5344CB8AC3E}">
        <p14:creationId xmlns:p14="http://schemas.microsoft.com/office/powerpoint/2010/main" val="12957057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6351</TotalTime>
  <Words>2790</Words>
  <Application>Microsoft Office PowerPoint</Application>
  <PresentationFormat>Экран (16:9)</PresentationFormat>
  <Paragraphs>505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Wingdings</vt:lpstr>
      <vt:lpstr>Simple Light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 Елисеенко</cp:lastModifiedBy>
  <cp:revision>88</cp:revision>
  <cp:lastPrinted>2023-07-12T02:32:36Z</cp:lastPrinted>
  <dcterms:modified xsi:type="dcterms:W3CDTF">2023-07-12T03:55:41Z</dcterms:modified>
</cp:coreProperties>
</file>